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82" r:id="rId3"/>
    <p:sldId id="284" r:id="rId4"/>
    <p:sldId id="262" r:id="rId5"/>
    <p:sldId id="258" r:id="rId6"/>
    <p:sldId id="286" r:id="rId7"/>
    <p:sldId id="288" r:id="rId8"/>
    <p:sldId id="290" r:id="rId9"/>
    <p:sldId id="292" r:id="rId10"/>
    <p:sldId id="294" r:id="rId11"/>
    <p:sldId id="296" r:id="rId12"/>
    <p:sldId id="298" r:id="rId13"/>
    <p:sldId id="300" r:id="rId14"/>
    <p:sldId id="302" r:id="rId15"/>
    <p:sldId id="304" r:id="rId16"/>
    <p:sldId id="306" r:id="rId17"/>
    <p:sldId id="308" r:id="rId18"/>
    <p:sldId id="310" r:id="rId19"/>
    <p:sldId id="312" r:id="rId20"/>
    <p:sldId id="314" r:id="rId21"/>
    <p:sldId id="316" r:id="rId22"/>
    <p:sldId id="318" r:id="rId23"/>
    <p:sldId id="261" r:id="rId24"/>
    <p:sldId id="280" r:id="rId25"/>
    <p:sldId id="264" r:id="rId26"/>
    <p:sldId id="266" r:id="rId27"/>
    <p:sldId id="268" r:id="rId28"/>
    <p:sldId id="270" r:id="rId29"/>
    <p:sldId id="272" r:id="rId30"/>
    <p:sldId id="274" r:id="rId31"/>
    <p:sldId id="276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61990-54DA-49EC-A930-5F161874F01C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A8FE6-21FF-4EE5-B0DF-AF39667A6A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B7C31F-9024-49AA-81B7-F4F1BDC5E70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BFE30A-58A5-40D2-A94D-6A957B1987B3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08" y="152636"/>
            <a:ext cx="8856984" cy="523095"/>
          </a:xfrm>
          <a:solidFill>
            <a:srgbClr val="00CCFF"/>
          </a:solidFill>
        </p:spPr>
        <p:txBody>
          <a:bodyPr anchorCtr="1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ru-RU" sz="2000" b="1" cap="none" baseline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64538" y="6419850"/>
            <a:ext cx="600075" cy="285750"/>
          </a:xfrm>
        </p:spPr>
        <p:txBody>
          <a:bodyPr anchor="ctr" anchorCtr="1"/>
          <a:lstStyle>
            <a:lvl1pPr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49E528A-2F61-4651-8EA4-EBF320E15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370013" y="1827213"/>
            <a:ext cx="7313612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5AA1-B807-4C77-AD1A-1160419E430D}" type="datetime1">
              <a:rPr lang="ru-RU"/>
              <a:pPr>
                <a:defRPr/>
              </a:pPr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34C38-B98A-4956-B3D1-8334FE6C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7B57-31B9-42D9-BBA5-16B43B28D2D6}" type="datetimeFigureOut">
              <a:rPr lang="ru-RU" smtClean="0"/>
              <a:t>19.11.2012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D833-24AD-43CD-9BE6-C72A464080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Предложения по сотрудничеству в рамках программы АТОМ-СНГ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Разработка и реализация совместной программы научных исследований на </a:t>
            </a:r>
            <a:r>
              <a:rPr lang="ru-RU" b="1" dirty="0" err="1" smtClean="0">
                <a:solidFill>
                  <a:srgbClr val="002060"/>
                </a:solidFill>
              </a:rPr>
              <a:t>токамаке</a:t>
            </a:r>
            <a:r>
              <a:rPr lang="ru-RU" b="1" dirty="0" smtClean="0">
                <a:solidFill>
                  <a:srgbClr val="002060"/>
                </a:solidFill>
              </a:rPr>
              <a:t> КТМ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Заседание совместной рабочей группы (РГ КТМ),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14 ноября 2012 г., </a:t>
            </a:r>
            <a:r>
              <a:rPr lang="ru-RU" sz="2200" b="1" dirty="0" err="1" smtClean="0">
                <a:solidFill>
                  <a:srgbClr val="7030A0"/>
                </a:solidFill>
              </a:rPr>
              <a:t>Алматы</a:t>
            </a:r>
            <a:r>
              <a:rPr lang="ru-RU" sz="2200" b="1" dirty="0" smtClean="0">
                <a:solidFill>
                  <a:srgbClr val="7030A0"/>
                </a:solidFill>
              </a:rPr>
              <a:t> 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4282" y="142852"/>
            <a:ext cx="1042988" cy="744538"/>
            <a:chOff x="127" y="93"/>
            <a:chExt cx="657" cy="469"/>
          </a:xfrm>
        </p:grpSpPr>
        <p:pic>
          <p:nvPicPr>
            <p:cNvPr id="5" name="Picture 7" descr="Slidehhhhhh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7" y="93"/>
              <a:ext cx="646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27" y="370"/>
              <a:ext cx="657" cy="192"/>
            </a:xfrm>
            <a:prstGeom prst="rect">
              <a:avLst/>
            </a:prstGeom>
            <a:solidFill>
              <a:srgbClr val="55E0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rgbClr val="3A7C8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charset="0"/>
                </a:rPr>
                <a:t>КТМ</a:t>
              </a:r>
              <a:endParaRPr lang="en-US" sz="1400" dirty="0">
                <a:solidFill>
                  <a:srgbClr val="3A7C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36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Подвижное </a:t>
            </a:r>
            <a:r>
              <a:rPr lang="ru-RU" sz="3200" b="1" dirty="0" err="1" smtClean="0">
                <a:solidFill>
                  <a:srgbClr val="C00000"/>
                </a:solidFill>
              </a:rPr>
              <a:t>диверторное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устройство  (ПДУ) и транспортно-шлюзовое устройство (ТШУ) </a:t>
            </a:r>
            <a:r>
              <a:rPr lang="ru-RU" sz="3200" b="1" dirty="0" err="1" smtClean="0">
                <a:solidFill>
                  <a:srgbClr val="C00000"/>
                </a:solidFill>
              </a:rPr>
              <a:t>токамака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КТМ</a:t>
            </a:r>
          </a:p>
        </p:txBody>
      </p:sp>
      <p:graphicFrame>
        <p:nvGraphicFramePr>
          <p:cNvPr id="65548" name="Group 12"/>
          <p:cNvGraphicFramePr>
            <a:graphicFrameLocks noGrp="1"/>
          </p:cNvGraphicFramePr>
          <p:nvPr>
            <p:ph idx="1"/>
          </p:nvPr>
        </p:nvGraphicFramePr>
        <p:xfrm>
          <a:off x="142844" y="1357298"/>
          <a:ext cx="4535489" cy="5214974"/>
        </p:xfrm>
        <a:graphic>
          <a:graphicData uri="http://schemas.openxmlformats.org/drawingml/2006/table">
            <a:tbl>
              <a:tblPr/>
              <a:tblGrid>
                <a:gridCol w="4535489"/>
              </a:tblGrid>
              <a:tr h="5214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Подвижное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приемно-диверторное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устройство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ПДУ)  обеспечивает позиционирование по вертикали и углу и замену всех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диверторных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пластин через шлюз.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Сменные элементы ПДУ подаются в зону загрузки-выгрузки за счет вертикальной подачи и поворота блока сменных элементов в горизонтальной плоскости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ТШУ рассчитано на не менее чем 2000 циклов срабатывания без нарушения работоспособности. ТШУ имеет внутренний люк, соединяющий его с вакуумным объемом камеры и внешний люк, соединяющий его с атмосферой. Внутренний люк имеет механизм дистанционного открытия-закрытия с гидроприводом.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4572000" y="1357298"/>
          <a:ext cx="4331588" cy="5214974"/>
        </p:xfrm>
        <a:graphic>
          <a:graphicData uri="http://schemas.openxmlformats.org/presentationml/2006/ole">
            <p:oleObj spid="_x0000_s3074" name="Picture" r:id="rId3" imgW="5929443" imgH="3930894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1513" cy="11255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Технические характеристики ПДУ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00449" name="Group 97"/>
          <p:cNvGraphicFramePr>
            <a:graphicFrameLocks noGrp="1"/>
          </p:cNvGraphicFramePr>
          <p:nvPr>
            <p:ph idx="1"/>
          </p:nvPr>
        </p:nvGraphicFramePr>
        <p:xfrm>
          <a:off x="395288" y="1412875"/>
          <a:ext cx="8002587" cy="4719828"/>
        </p:xfrm>
        <a:graphic>
          <a:graphicData uri="http://schemas.openxmlformats.org/drawingml/2006/table">
            <a:tbl>
              <a:tblPr/>
              <a:tblGrid>
                <a:gridCol w="4775200"/>
                <a:gridCol w="2063750"/>
                <a:gridCol w="1163637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Размеры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Объем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Количество сменных элементов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n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Внутренний радиус блока элементов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 (mm)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Наружный  радиус блока элементов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1015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Ширина сменного блока </a:t>
                      </a:r>
                      <a:r>
                        <a:rPr kumimoji="0" lang="en-US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(max)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 (mm)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230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Ход вертикальной подачи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 (mm)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Угол поворота блока элементов в горизонтальной плоскости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ω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( ° 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360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полномасштабных циклов разряда плаз­мы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----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срывов тока плазмы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----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Периодичность работы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Циклов/час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Система дополнительного нагрева плазмы КТМ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Для дополнительного нагрева предлагается использовать систему ИЦР-нагрева плазмы.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Система ВЧ-нагрева предназначена для ввода дополнительной мощности в плазму при разряде и служит для увеличения температуры плазмы и тепловых потоков в </a:t>
            </a:r>
            <a:r>
              <a:rPr lang="en-US" sz="2000" b="1" smtClean="0">
                <a:solidFill>
                  <a:srgbClr val="002060"/>
                </a:solidFill>
              </a:rPr>
              <a:t>SOL</a:t>
            </a:r>
            <a:r>
              <a:rPr lang="ru-RU" sz="2000" b="1" smtClean="0">
                <a:solidFill>
                  <a:srgbClr val="002060"/>
                </a:solidFill>
              </a:rPr>
              <a:t> и диверторный объем.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 Основные элементы : ВЧ антенны, система генерации и передачи на антенны ВЧ-мощности, источники анодного и  катодного питания, система охлаждения анодов и сеток мощных генераторных триодов, системы генерации, подсистемы контроля поглощенной в плазме ВЧ-мощности. Система обладает следующими  параметрами: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- выходная мощность - 4×2 МВт;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- рабочая частота - 13±1 МГц;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- длительность импульса ≤ 5 с;</a:t>
            </a:r>
          </a:p>
          <a:p>
            <a:pPr eaLnBrk="1" hangingPunct="1"/>
            <a:r>
              <a:rPr lang="ru-RU" sz="2000" b="1" smtClean="0">
                <a:solidFill>
                  <a:srgbClr val="002060"/>
                </a:solidFill>
              </a:rPr>
              <a:t>-</a:t>
            </a:r>
            <a:endParaRPr lang="ru-RU" sz="20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C00000"/>
                </a:solidFill>
              </a:rPr>
              <a:t>Система физических диагностик </a:t>
            </a: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002213"/>
          </a:xfrm>
        </p:spPr>
        <p:txBody>
          <a:bodyPr>
            <a:normAutofit fontScale="92500" lnSpcReduction="10000"/>
          </a:bodyPr>
          <a:lstStyle/>
          <a:p>
            <a:r>
              <a:rPr lang="ru-RU" smtClean="0">
                <a:solidFill>
                  <a:srgbClr val="C00000"/>
                </a:solidFill>
              </a:rPr>
              <a:t>Диагностики первой очереди ( будут использоваться при проведении физического пуска) </a:t>
            </a:r>
            <a:r>
              <a:rPr lang="ru-RU" smtClean="0">
                <a:solidFill>
                  <a:srgbClr val="002060"/>
                </a:solidFill>
              </a:rPr>
              <a:t>: система магнитных зондов, обзорный болометр и многоканальный монитор излучений (измерение радиационных потерь), бессбойный интерферометр среднехордовой плотности и двухчастотный импульсный рефлектометр (измерение плотности и градиента плотности), обзорный спектрометр и монохроматор (переход </a:t>
            </a:r>
            <a:r>
              <a:rPr lang="en-US" smtClean="0">
                <a:solidFill>
                  <a:srgbClr val="002060"/>
                </a:solidFill>
              </a:rPr>
              <a:t>L</a:t>
            </a:r>
            <a:r>
              <a:rPr lang="ru-RU" smtClean="0">
                <a:solidFill>
                  <a:srgbClr val="002060"/>
                </a:solidFill>
              </a:rPr>
              <a:t>→</a:t>
            </a:r>
            <a:r>
              <a:rPr lang="en-US" smtClean="0">
                <a:solidFill>
                  <a:srgbClr val="002060"/>
                </a:solidFill>
              </a:rPr>
              <a:t>H</a:t>
            </a:r>
            <a:r>
              <a:rPr lang="ru-RU" smtClean="0">
                <a:solidFill>
                  <a:srgbClr val="002060"/>
                </a:solidFill>
              </a:rPr>
              <a:t> режим, контроль примесей), скоростная видеокамера.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7156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Система физических диагностик </a:t>
            </a:r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429250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</a:pPr>
            <a:r>
              <a:rPr lang="ru-RU" smtClean="0">
                <a:solidFill>
                  <a:srgbClr val="C00000"/>
                </a:solidFill>
              </a:rPr>
              <a:t>Диагностики второй очереди</a:t>
            </a:r>
            <a:r>
              <a:rPr lang="ru-RU" smtClean="0"/>
              <a:t>: </a:t>
            </a:r>
            <a:r>
              <a:rPr lang="ru-RU" smtClean="0">
                <a:solidFill>
                  <a:srgbClr val="002060"/>
                </a:solidFill>
              </a:rPr>
              <a:t>многоканальный бессбойный интерферометр, импульсный рефлектометр с перестраиваемой частотой (профиль плотности плазмы), спектрометр высокого разрешения (контроль ионной температуры), многоканальный рентгеновский спектрометр (измерение профиля электронной температуры), И</a:t>
            </a:r>
            <a:r>
              <a:rPr lang="en-US" smtClean="0">
                <a:solidFill>
                  <a:srgbClr val="002060"/>
                </a:solidFill>
              </a:rPr>
              <a:t>K</a:t>
            </a:r>
            <a:r>
              <a:rPr lang="ru-RU" smtClean="0">
                <a:solidFill>
                  <a:srgbClr val="002060"/>
                </a:solidFill>
              </a:rPr>
              <a:t>-пирометр и 4-х канальный детектор ИК диапазона, ленгмюровские зонды (диагностика скреп-слоя) и др.</a:t>
            </a:r>
          </a:p>
          <a:p>
            <a:r>
              <a:rPr lang="ru-RU" smtClean="0"/>
              <a:t> 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642937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C00000"/>
                </a:solidFill>
              </a:rPr>
              <a:t>Система автоматизации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572125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</a:pPr>
            <a:r>
              <a:rPr lang="ru-RU" smtClean="0">
                <a:solidFill>
                  <a:srgbClr val="002060"/>
                </a:solidFill>
              </a:rPr>
              <a:t>Предназначена для обеспечения контроля и управления технологическими процессами основных и вспомогательных систем токамака во всех режимах его работы: режим текущей эксплуатации, предпусковой режим, пусковой режим, послепусковой режим.</a:t>
            </a:r>
          </a:p>
          <a:p>
            <a:pPr>
              <a:buFont typeface="Georgia" pitchFamily="18" charset="0"/>
              <a:buNone/>
            </a:pPr>
            <a:r>
              <a:rPr lang="ru-RU" smtClean="0">
                <a:solidFill>
                  <a:srgbClr val="002060"/>
                </a:solidFill>
              </a:rPr>
              <a:t> САЭ служит  для сбора, измерения, обработки, архивации и представления диагностической и технологической информации при подготовке к экспериментам и по их окончанию, для синхронизации работы установки и защиты оборудования от выхода из строя в нештатных ситуациях.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857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Сценарий и режимы работы КТМ.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78681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071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Подготовка ВК к проведению экспериментов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64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Осуществляется за счет следующих технологических систем:</a:t>
            </a:r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Омического и индукционного прогрева</a:t>
            </a:r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Плазменный прогрев вакуумной камеры</a:t>
            </a:r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r>
              <a:rPr lang="ru-RU" dirty="0" smtClean="0">
                <a:solidFill>
                  <a:srgbClr val="002060"/>
                </a:solidFill>
              </a:rPr>
              <a:t>Тлеющего разряда и </a:t>
            </a:r>
            <a:r>
              <a:rPr lang="ru-RU" dirty="0" err="1" smtClean="0">
                <a:solidFill>
                  <a:srgbClr val="002060"/>
                </a:solidFill>
              </a:rPr>
              <a:t>боронизации</a:t>
            </a:r>
            <a:r>
              <a:rPr lang="ru-RU" dirty="0" smtClean="0">
                <a:solidFill>
                  <a:srgbClr val="002060"/>
                </a:solidFill>
              </a:rPr>
              <a:t> вакуумной камеры</a:t>
            </a:r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r>
              <a:rPr lang="ru-RU" dirty="0" err="1" smtClean="0">
                <a:solidFill>
                  <a:srgbClr val="002060"/>
                </a:solidFill>
              </a:rPr>
              <a:t>Предионизации</a:t>
            </a:r>
            <a:r>
              <a:rPr lang="ru-RU" dirty="0" smtClean="0">
                <a:solidFill>
                  <a:srgbClr val="002060"/>
                </a:solidFill>
              </a:rPr>
              <a:t> плазмы </a:t>
            </a:r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endParaRPr lang="ru-RU" dirty="0" smtClean="0"/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endParaRPr lang="ru-RU" dirty="0" smtClean="0"/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endParaRPr lang="ru-RU" dirty="0" smtClean="0"/>
          </a:p>
          <a:p>
            <a:pPr marL="623887" indent="-514350" eaLnBrk="1" hangingPunct="1">
              <a:buFont typeface="Georgia" pitchFamily="18" charset="0"/>
              <a:buAutoNum type="arabicPeriod"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>
                <a:solidFill>
                  <a:srgbClr val="C00000"/>
                </a:solidFill>
              </a:rPr>
              <a:t>Расчёт начальной стадии разряда по коду </a:t>
            </a:r>
            <a:r>
              <a:rPr lang="en-US" smtClean="0">
                <a:solidFill>
                  <a:srgbClr val="C00000"/>
                </a:solidFill>
              </a:rPr>
              <a:t>TRANSMAK 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50179" name="Содержимое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5286375"/>
          </a:xfrm>
        </p:spPr>
        <p:txBody>
          <a:bodyPr>
            <a:normAutofit fontScale="92500" lnSpcReduction="10000"/>
          </a:bodyPr>
          <a:lstStyle/>
          <a:p>
            <a:pPr>
              <a:buFont typeface="Georgia" pitchFamily="18" charset="0"/>
              <a:buNone/>
            </a:pPr>
            <a:r>
              <a:rPr lang="ru-RU" smtClean="0">
                <a:solidFill>
                  <a:srgbClr val="002060"/>
                </a:solidFill>
              </a:rPr>
              <a:t>Пробой и старт разряда инициируется вблизи внешней стенки вакуумной камеры. Область пробоя имеет вид тора  квазикруглого сечения с </a:t>
            </a:r>
            <a:r>
              <a:rPr lang="en-US" smtClean="0">
                <a:solidFill>
                  <a:srgbClr val="002060"/>
                </a:solidFill>
              </a:rPr>
              <a:t>R</a:t>
            </a:r>
            <a:r>
              <a:rPr lang="ru-RU" baseline="-25000" smtClean="0">
                <a:solidFill>
                  <a:srgbClr val="002060"/>
                </a:solidFill>
              </a:rPr>
              <a:t>о</a:t>
            </a:r>
            <a:r>
              <a:rPr lang="ru-RU" smtClean="0">
                <a:solidFill>
                  <a:srgbClr val="002060"/>
                </a:solidFill>
              </a:rPr>
              <a:t> = 1.1 м и а</a:t>
            </a:r>
            <a:r>
              <a:rPr lang="ru-RU" baseline="-25000" smtClean="0">
                <a:solidFill>
                  <a:srgbClr val="002060"/>
                </a:solidFill>
              </a:rPr>
              <a:t>о</a:t>
            </a:r>
            <a:r>
              <a:rPr lang="ru-RU" smtClean="0">
                <a:solidFill>
                  <a:srgbClr val="002060"/>
                </a:solidFill>
              </a:rPr>
              <a:t> = 0.2 м, а напряжение пробоя  8 В. Электрическое поле в зоне пробоя достигает Е ~ 1.2 В/м,  тороидальное магнитное поле </a:t>
            </a:r>
            <a:r>
              <a:rPr lang="en-US" smtClean="0">
                <a:solidFill>
                  <a:srgbClr val="002060"/>
                </a:solidFill>
              </a:rPr>
              <a:t>B</a:t>
            </a:r>
            <a:r>
              <a:rPr lang="en-US" baseline="-25000" smtClean="0">
                <a:solidFill>
                  <a:srgbClr val="002060"/>
                </a:solidFill>
              </a:rPr>
              <a:t>t</a:t>
            </a:r>
            <a:r>
              <a:rPr lang="ru-RU" smtClean="0">
                <a:solidFill>
                  <a:srgbClr val="002060"/>
                </a:solidFill>
              </a:rPr>
              <a:t> ~ 0.8 Тл. Требуемое для пробоя давление газа р</a:t>
            </a:r>
            <a:r>
              <a:rPr lang="ru-RU" baseline="-25000" smtClean="0">
                <a:solidFill>
                  <a:srgbClr val="002060"/>
                </a:solidFill>
              </a:rPr>
              <a:t>о</a:t>
            </a:r>
            <a:r>
              <a:rPr lang="ru-RU" smtClean="0">
                <a:solidFill>
                  <a:srgbClr val="002060"/>
                </a:solidFill>
              </a:rPr>
              <a:t> ~ 2 мПа.  Мощность вводимого для предионизации и поддержания ионизационного состояния плазмы (СВЧ-излучения) должна составлять 150-200 кВт.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357188" y="642938"/>
            <a:ext cx="8786812" cy="785812"/>
          </a:xfrm>
        </p:spPr>
        <p:txBody>
          <a:bodyPr/>
          <a:lstStyle/>
          <a:p>
            <a:r>
              <a:rPr lang="ru-RU" sz="3600" b="1" smtClean="0">
                <a:solidFill>
                  <a:srgbClr val="C00000"/>
                </a:solidFill>
              </a:rPr>
              <a:t>Режим омического нагрева плазмы</a:t>
            </a:r>
            <a:endParaRPr lang="ru-RU" sz="3600" smtClean="0"/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500687"/>
          </a:xfrm>
        </p:spPr>
        <p:txBody>
          <a:bodyPr>
            <a:normAutofit fontScale="92500" lnSpcReduction="10000"/>
          </a:bodyPr>
          <a:lstStyle/>
          <a:p>
            <a:r>
              <a:rPr lang="ru-RU" smtClean="0">
                <a:solidFill>
                  <a:srgbClr val="002060"/>
                </a:solidFill>
              </a:rPr>
              <a:t>Переход от лимитерной конфигурации к диверторной происходит после касания плазмы внутреннего обвода вакуумной камеры при этом малый радиус достигает </a:t>
            </a:r>
            <a:r>
              <a:rPr lang="ru-RU" smtClean="0">
                <a:solidFill>
                  <a:srgbClr val="002060"/>
                </a:solidFill>
                <a:sym typeface="Symbol" pitchFamily="18" charset="2"/>
              </a:rPr>
              <a:t></a:t>
            </a:r>
            <a:r>
              <a:rPr lang="ru-RU" smtClean="0">
                <a:solidFill>
                  <a:srgbClr val="002060"/>
                </a:solidFill>
              </a:rPr>
              <a:t> 46 см. </a:t>
            </a:r>
          </a:p>
          <a:p>
            <a:r>
              <a:rPr lang="ru-RU" smtClean="0">
                <a:solidFill>
                  <a:srgbClr val="002060"/>
                </a:solidFill>
              </a:rPr>
              <a:t>Средние температуры электронов  и ионов в плазме к моменту выхода тока на плато составляют соответственно – 380 эВ и 330 эВ, в центре плазмы температуры около 950 эВ и 780 эВ, соответственно.</a:t>
            </a:r>
          </a:p>
          <a:p>
            <a:r>
              <a:rPr lang="ru-RU" smtClean="0">
                <a:solidFill>
                  <a:srgbClr val="002060"/>
                </a:solidFill>
              </a:rPr>
              <a:t>Длительность плазмы 1 сек., мощность омического нагрева </a:t>
            </a:r>
            <a:r>
              <a:rPr lang="ru-RU" smtClean="0">
                <a:solidFill>
                  <a:srgbClr val="002060"/>
                </a:solidFill>
                <a:sym typeface="Symbol" pitchFamily="18" charset="2"/>
              </a:rPr>
              <a:t></a:t>
            </a:r>
            <a:r>
              <a:rPr lang="ru-RU" smtClean="0">
                <a:solidFill>
                  <a:srgbClr val="002060"/>
                </a:solidFill>
              </a:rPr>
              <a:t> 1 МВт 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Место 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токамака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КТМ в мировой программе освоения термоядерной энергетики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3" y="1571625"/>
            <a:ext cx="8183562" cy="4402138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Токамак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КТМ – единственный в мире специализированный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токамак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, который предоставит широкие возможности исследований и испытаний материалов первой стенки и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внутрикамерных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компонентов в диапазоне реакторных нагрузок от 0,5 до 5 МВт/м</a:t>
            </a:r>
            <a:r>
              <a:rPr lang="ru-RU" baseline="30000" dirty="0" smtClean="0">
                <a:solidFill>
                  <a:srgbClr val="002060"/>
                </a:solidFill>
                <a:latin typeface="Arial" pitchFamily="34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и на приемной пластины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дивертора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реактора в диапазоне от 2 до 20 МВт/м</a:t>
            </a:r>
            <a:r>
              <a:rPr lang="ru-RU" baseline="30000" dirty="0" smtClean="0">
                <a:solidFill>
                  <a:srgbClr val="002060"/>
                </a:solidFill>
                <a:latin typeface="Arial" pitchFamily="34" charset="0"/>
              </a:rPr>
              <a:t>2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Токамак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КТМ, обладая уникальными физическими характеристиками, позволит провести актуальные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плазмофизические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исследования компактных магнитных конфигураций, что откроет возможности создания экономичных гибридных (синтез-деление) и термоядерных (синтез) реакторов.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21443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Предполагаемые для исследования в КТМ  материалы, </a:t>
            </a:r>
            <a:r>
              <a:rPr lang="ru-RU" sz="3600" b="1" dirty="0" smtClean="0">
                <a:solidFill>
                  <a:srgbClr val="C00000"/>
                </a:solidFill>
              </a:rPr>
              <a:t>обращенные к плазме.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64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Графиты  </a:t>
            </a:r>
            <a:r>
              <a:rPr lang="en-US" b="1" dirty="0" smtClean="0">
                <a:solidFill>
                  <a:srgbClr val="002060"/>
                </a:solidFill>
              </a:rPr>
              <a:t>FP-479</a:t>
            </a:r>
            <a:r>
              <a:rPr lang="ru-RU" b="1" dirty="0" smtClean="0">
                <a:solidFill>
                  <a:srgbClr val="002060"/>
                </a:solidFill>
              </a:rPr>
              <a:t> (Германия),РГ-Т, МПГ-8,</a:t>
            </a:r>
            <a:r>
              <a:rPr lang="en-US" b="1" dirty="0" smtClean="0">
                <a:solidFill>
                  <a:srgbClr val="002060"/>
                </a:solidFill>
              </a:rPr>
              <a:t> CFC</a:t>
            </a:r>
            <a:r>
              <a:rPr lang="ru-RU" b="1" dirty="0" smtClean="0">
                <a:solidFill>
                  <a:srgbClr val="002060"/>
                </a:solidFill>
              </a:rPr>
              <a:t> и др.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Вольфрам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Молибден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Бериллий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Макет </a:t>
            </a:r>
            <a:r>
              <a:rPr lang="ru-RU" b="1" dirty="0" smtClean="0">
                <a:solidFill>
                  <a:srgbClr val="002060"/>
                </a:solidFill>
              </a:rPr>
              <a:t>1-ой стенки (</a:t>
            </a:r>
            <a:r>
              <a:rPr lang="ru-RU" b="1" dirty="0" err="1" smtClean="0">
                <a:solidFill>
                  <a:srgbClr val="002060"/>
                </a:solidFill>
              </a:rPr>
              <a:t>Ве-С</a:t>
            </a:r>
            <a:r>
              <a:rPr lang="en-US" b="1" dirty="0" smtClean="0">
                <a:solidFill>
                  <a:srgbClr val="002060"/>
                </a:solidFill>
              </a:rPr>
              <a:t>u</a:t>
            </a:r>
            <a:r>
              <a:rPr lang="ru-RU" b="1" dirty="0" smtClean="0">
                <a:solidFill>
                  <a:srgbClr val="002060"/>
                </a:solidFill>
              </a:rPr>
              <a:t> сплав-</a:t>
            </a:r>
            <a:r>
              <a:rPr lang="en-US" b="1" dirty="0" smtClean="0">
                <a:solidFill>
                  <a:srgbClr val="002060"/>
                </a:solidFill>
              </a:rPr>
              <a:t>SS IG)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Макет литиевого </a:t>
            </a:r>
            <a:r>
              <a:rPr lang="ru-RU" b="1" dirty="0" err="1" smtClean="0">
                <a:solidFill>
                  <a:srgbClr val="002060"/>
                </a:solidFill>
              </a:rPr>
              <a:t>дивертора</a:t>
            </a:r>
            <a:r>
              <a:rPr lang="ru-RU" b="1" dirty="0" smtClean="0">
                <a:solidFill>
                  <a:srgbClr val="002060"/>
                </a:solidFill>
              </a:rPr>
              <a:t> на основе капиллярно-пористой системы(КПС)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0" y="428625"/>
            <a:ext cx="794385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Условия работы материала дивертора КТМ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42925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Максимальный перепад температур на графите (</a:t>
            </a:r>
            <a:r>
              <a:rPr lang="en-US" sz="2400" smtClean="0">
                <a:solidFill>
                  <a:srgbClr val="002060"/>
                </a:solidFill>
              </a:rPr>
              <a:t>5</a:t>
            </a:r>
            <a:r>
              <a:rPr lang="ru-RU" sz="2400" smtClean="0">
                <a:solidFill>
                  <a:srgbClr val="002060"/>
                </a:solidFill>
              </a:rPr>
              <a:t>64°), максимальная температура обращенной к плазме поверхности графитового покрытия 1440°С получены для максимально возможной тепловой нагрузки, что соответствует </a:t>
            </a:r>
            <a:r>
              <a:rPr lang="en-US" sz="2400" smtClean="0">
                <a:solidFill>
                  <a:srgbClr val="002060"/>
                </a:solidFill>
              </a:rPr>
              <a:t>q</a:t>
            </a:r>
            <a:r>
              <a:rPr lang="en-US" sz="2400" baseline="-25000" smtClean="0">
                <a:solidFill>
                  <a:srgbClr val="002060"/>
                </a:solidFill>
              </a:rPr>
              <a:t>max </a:t>
            </a:r>
            <a:r>
              <a:rPr lang="ru-RU" sz="2400" smtClean="0">
                <a:solidFill>
                  <a:srgbClr val="002060"/>
                </a:solidFill>
              </a:rPr>
              <a:t>= 11,56 МВт/м</a:t>
            </a:r>
            <a:r>
              <a:rPr lang="ru-RU" sz="2400" baseline="30000" smtClean="0">
                <a:solidFill>
                  <a:srgbClr val="002060"/>
                </a:solidFill>
              </a:rPr>
              <a:t>2</a:t>
            </a:r>
            <a:r>
              <a:rPr lang="ru-RU" sz="240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В стационарном режиме горения плазмы вся мощность, идущая на поддержание средней температуры выше 10</a:t>
            </a:r>
            <a:r>
              <a:rPr lang="ru-RU" sz="2400" baseline="30000" smtClean="0">
                <a:solidFill>
                  <a:srgbClr val="002060"/>
                </a:solidFill>
              </a:rPr>
              <a:t>7</a:t>
            </a:r>
            <a:r>
              <a:rPr lang="ru-RU" sz="2400" smtClean="0">
                <a:solidFill>
                  <a:srgbClr val="002060"/>
                </a:solidFill>
              </a:rPr>
              <a:t>К идет на стенку и в диверторную область в соотношении 30 и 70%.</a:t>
            </a:r>
          </a:p>
          <a:p>
            <a:pPr eaLnBrk="1" hangingPunct="1"/>
            <a:r>
              <a:rPr lang="ru-RU" sz="2400" smtClean="0">
                <a:solidFill>
                  <a:srgbClr val="002060"/>
                </a:solidFill>
              </a:rPr>
              <a:t>При уровне мощности в плазме </a:t>
            </a:r>
            <a:r>
              <a:rPr lang="en-US" sz="2400" smtClean="0">
                <a:solidFill>
                  <a:srgbClr val="002060"/>
                </a:solidFill>
              </a:rPr>
              <a:t>P</a:t>
            </a:r>
            <a:r>
              <a:rPr lang="en-US" sz="2400" baseline="-25000" smtClean="0">
                <a:solidFill>
                  <a:srgbClr val="002060"/>
                </a:solidFill>
              </a:rPr>
              <a:t>aux</a:t>
            </a:r>
            <a:r>
              <a:rPr lang="ru-RU" sz="2400" smtClean="0">
                <a:solidFill>
                  <a:srgbClr val="002060"/>
                </a:solidFill>
              </a:rPr>
              <a:t> = 5 МВт, на первой стенке выделяется 1.5 МВт, на внешней части дивертора – 2.8 МВт, на внутренней – 0.7 МВт, при этом  удельный поток на пластины дивертора  -12 МВт/м</a:t>
            </a:r>
            <a:r>
              <a:rPr lang="ru-RU" sz="2400" baseline="30000" smtClean="0">
                <a:solidFill>
                  <a:srgbClr val="002060"/>
                </a:solidFill>
              </a:rPr>
              <a:t>2</a:t>
            </a:r>
            <a:endParaRPr lang="ru-RU" sz="2400" smtClean="0">
              <a:solidFill>
                <a:srgbClr val="002060"/>
              </a:solidFill>
            </a:endParaRPr>
          </a:p>
          <a:p>
            <a:pPr eaLnBrk="1" hangingPunct="1"/>
            <a:endParaRPr lang="ru-RU" sz="24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785812"/>
          </a:xfrm>
        </p:spPr>
        <p:txBody>
          <a:bodyPr/>
          <a:lstStyle/>
          <a:p>
            <a:r>
              <a:rPr lang="ru-RU" smtClean="0">
                <a:solidFill>
                  <a:srgbClr val="C00000"/>
                </a:solidFill>
              </a:rPr>
              <a:t>Параметры плазмы</a:t>
            </a:r>
          </a:p>
        </p:txBody>
      </p:sp>
      <p:sp>
        <p:nvSpPr>
          <p:cNvPr id="68611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5216525"/>
          </a:xfrm>
        </p:spPr>
        <p:txBody>
          <a:bodyPr/>
          <a:lstStyle/>
          <a:p>
            <a:r>
              <a:rPr lang="ru-RU" smtClean="0">
                <a:solidFill>
                  <a:srgbClr val="002060"/>
                </a:solidFill>
              </a:rPr>
              <a:t>Ток плазмы I</a:t>
            </a:r>
            <a:r>
              <a:rPr lang="ru-RU" baseline="-25000" smtClean="0">
                <a:solidFill>
                  <a:srgbClr val="002060"/>
                </a:solidFill>
              </a:rPr>
              <a:t>p</a:t>
            </a:r>
            <a:r>
              <a:rPr lang="ru-RU" smtClean="0">
                <a:solidFill>
                  <a:srgbClr val="002060"/>
                </a:solidFill>
              </a:rPr>
              <a:t>, МА </a:t>
            </a:r>
            <a:r>
              <a:rPr lang="ru-RU" smtClean="0">
                <a:solidFill>
                  <a:srgbClr val="002060"/>
                </a:solidFill>
                <a:sym typeface="Symbol" pitchFamily="18" charset="2"/>
              </a:rPr>
              <a:t></a:t>
            </a:r>
            <a:r>
              <a:rPr lang="ru-RU" smtClean="0">
                <a:solidFill>
                  <a:srgbClr val="002060"/>
                </a:solidFill>
              </a:rPr>
              <a:t>0.75</a:t>
            </a:r>
          </a:p>
          <a:p>
            <a:r>
              <a:rPr lang="ru-RU" smtClean="0">
                <a:solidFill>
                  <a:srgbClr val="002060"/>
                </a:solidFill>
              </a:rPr>
              <a:t>Концентрация плазмы на плато разряда n</a:t>
            </a:r>
            <a:r>
              <a:rPr lang="ru-RU" baseline="-25000" smtClean="0">
                <a:solidFill>
                  <a:srgbClr val="002060"/>
                </a:solidFill>
              </a:rPr>
              <a:t>e</a:t>
            </a:r>
            <a:r>
              <a:rPr lang="ru-RU" smtClean="0">
                <a:solidFill>
                  <a:srgbClr val="002060"/>
                </a:solidFill>
              </a:rPr>
              <a:t>, 0.510</a:t>
            </a:r>
            <a:r>
              <a:rPr lang="ru-RU" baseline="30000" smtClean="0">
                <a:solidFill>
                  <a:srgbClr val="002060"/>
                </a:solidFill>
              </a:rPr>
              <a:t>20</a:t>
            </a:r>
            <a:r>
              <a:rPr lang="ru-RU" smtClean="0">
                <a:solidFill>
                  <a:srgbClr val="002060"/>
                </a:solidFill>
              </a:rPr>
              <a:t>м</a:t>
            </a:r>
            <a:r>
              <a:rPr lang="ru-RU" baseline="30000" smtClean="0">
                <a:solidFill>
                  <a:srgbClr val="002060"/>
                </a:solidFill>
              </a:rPr>
              <a:t>-3</a:t>
            </a:r>
          </a:p>
          <a:p>
            <a:r>
              <a:rPr lang="ru-RU" b="1" baseline="30000" smtClean="0">
                <a:solidFill>
                  <a:srgbClr val="002060"/>
                </a:solidFill>
              </a:rPr>
              <a:t>Температура плазмы, Т              </a:t>
            </a:r>
            <a:r>
              <a:rPr lang="en-US" b="1" smtClean="0">
                <a:solidFill>
                  <a:srgbClr val="002060"/>
                </a:solidFill>
              </a:rPr>
              <a:t>(1.5-3)</a:t>
            </a:r>
            <a:r>
              <a:rPr lang="ru-RU" b="1" smtClean="0">
                <a:solidFill>
                  <a:srgbClr val="002060"/>
                </a:solidFill>
              </a:rPr>
              <a:t> кэВ</a:t>
            </a:r>
          </a:p>
          <a:p>
            <a:r>
              <a:rPr lang="ru-RU" sz="2400" smtClean="0">
                <a:solidFill>
                  <a:schemeClr val="hlink"/>
                </a:solidFill>
              </a:rPr>
              <a:t>Мощность тепловой нагрузки </a:t>
            </a:r>
            <a:br>
              <a:rPr lang="ru-RU" sz="2400" smtClean="0">
                <a:solidFill>
                  <a:schemeClr val="hlink"/>
                </a:solidFill>
              </a:rPr>
            </a:br>
            <a:r>
              <a:rPr lang="ru-RU" sz="2400" smtClean="0">
                <a:solidFill>
                  <a:schemeClr val="hlink"/>
                </a:solidFill>
              </a:rPr>
              <a:t>на пластины ПДУ 		 2 –20 МВт/м2   </a:t>
            </a:r>
          </a:p>
          <a:p>
            <a:pPr>
              <a:buFont typeface="Georgia" pitchFamily="18" charset="0"/>
              <a:buNone/>
            </a:pPr>
            <a:r>
              <a:rPr lang="ru-RU" smtClean="0">
                <a:solidFill>
                  <a:srgbClr val="002060"/>
                </a:solidFill>
              </a:rPr>
              <a:t>Переход из лимитерной в диверторную конфигурацию происходит при значении плазменного тока  </a:t>
            </a:r>
            <a:r>
              <a:rPr lang="ru-RU" smtClean="0">
                <a:solidFill>
                  <a:srgbClr val="002060"/>
                </a:solidFill>
                <a:sym typeface="Symbol" pitchFamily="18" charset="2"/>
              </a:rPr>
              <a:t></a:t>
            </a:r>
            <a:r>
              <a:rPr lang="ru-RU" smtClean="0">
                <a:solidFill>
                  <a:srgbClr val="002060"/>
                </a:solidFill>
              </a:rPr>
              <a:t> 90% от значения тока на плато, т.е. при токе 700 кА.</a:t>
            </a:r>
          </a:p>
          <a:p>
            <a:pPr>
              <a:buFont typeface="Georgia" pitchFamily="18" charset="0"/>
              <a:buNone/>
            </a:pP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4"/>
          <p:cNvGraphicFramePr>
            <a:graphicFrameLocks noChangeAspect="1"/>
          </p:cNvGraphicFramePr>
          <p:nvPr/>
        </p:nvGraphicFramePr>
        <p:xfrm>
          <a:off x="0" y="-14288"/>
          <a:ext cx="9144000" cy="6872288"/>
        </p:xfrm>
        <a:graphic>
          <a:graphicData uri="http://schemas.openxmlformats.org/presentationml/2006/ole">
            <p:oleObj spid="_x0000_s1026" name="Acrobat Document" r:id="rId4" imgW="7543665" imgH="5829233" progId="AcroExch.Document.7">
              <p:embed/>
            </p:oleObj>
          </a:graphicData>
        </a:graphic>
      </p:graphicFrame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90538" y="0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Основные объекты и системы </a:t>
            </a:r>
            <a:b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3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стендового комплекса КТМ</a:t>
            </a:r>
            <a:r>
              <a:rPr lang="ru-RU" sz="2200">
                <a:solidFill>
                  <a:schemeClr val="accent2"/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atin typeface="+mn-lt"/>
              </a:rPr>
              <a:t>(желтое –работы выполнены, белое – в стадии выполнения)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00038" y="1449388"/>
            <a:ext cx="176371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Площадка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комплекса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с инженерными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системами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116138" y="1439863"/>
            <a:ext cx="1584325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Здание КТМ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798888" y="1449388"/>
            <a:ext cx="1511300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Лабораторный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корпус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с пультовой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5384800" y="1449388"/>
            <a:ext cx="1765300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Здание блока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электротехнических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устройств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00038" y="5627688"/>
            <a:ext cx="1763712" cy="900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ВЧ-нагрева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плазмы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7224713" y="1449388"/>
            <a:ext cx="165576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Подстанция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КТМ 220</a:t>
            </a:r>
            <a:r>
              <a:rPr lang="en-US" sz="1400">
                <a:latin typeface="Tahoma" pitchFamily="34" charset="0"/>
                <a:cs typeface="Tahoma" pitchFamily="34" charset="0"/>
              </a:rPr>
              <a:t>/</a:t>
            </a:r>
            <a:r>
              <a:rPr lang="ru-RU" sz="1400">
                <a:latin typeface="Tahoma" pitchFamily="34" charset="0"/>
                <a:cs typeface="Tahoma" pitchFamily="34" charset="0"/>
              </a:rPr>
              <a:t>10 кВ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2138363" y="5627688"/>
            <a:ext cx="1584325" cy="900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технологического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охлаждения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798888" y="5619750"/>
            <a:ext cx="1511300" cy="900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 err="1">
                <a:latin typeface="Tahoma" pitchFamily="34" charset="0"/>
                <a:cs typeface="Tahoma" pitchFamily="34" charset="0"/>
              </a:rPr>
              <a:t>вакуумирования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/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и </a:t>
            </a:r>
            <a:r>
              <a:rPr lang="ru-RU" sz="1400" dirty="0" err="1">
                <a:latin typeface="Tahoma" pitchFamily="34" charset="0"/>
                <a:cs typeface="Tahoma" pitchFamily="34" charset="0"/>
              </a:rPr>
              <a:t>газонапуска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224713" y="3535363"/>
            <a:ext cx="1655762" cy="8985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Подстанция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ПС №51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224713" y="4576763"/>
            <a:ext cx="165576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Подстанция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ПС №53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7224713" y="5619750"/>
            <a:ext cx="1655762" cy="900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электропитания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токамака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5384800" y="5619750"/>
            <a:ext cx="1765300" cy="900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dist="38100" dir="2700000" algn="tl" rotWithShape="0">
              <a:srgbClr val="000000">
                <a:alpha val="39999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Система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автоматизации</a:t>
            </a:r>
            <a:br>
              <a:rPr lang="ru-RU" sz="1400" dirty="0">
                <a:latin typeface="Tahoma" pitchFamily="34" charset="0"/>
                <a:cs typeface="Tahoma" pitchFamily="34" charset="0"/>
              </a:rPr>
            </a:br>
            <a:r>
              <a:rPr lang="ru-RU" sz="1400" dirty="0">
                <a:latin typeface="Tahoma" pitchFamily="34" charset="0"/>
                <a:cs typeface="Tahoma" pitchFamily="34" charset="0"/>
              </a:rPr>
              <a:t>эксперимента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300038" y="3538538"/>
            <a:ext cx="176371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</a:rPr>
              <a:t>Транспортно-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перегрузочное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оборудование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00038" y="4583113"/>
            <a:ext cx="1763712" cy="900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</a:rPr>
              <a:t>Системы 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прогрева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</a:rPr>
              <a:t> кондиционирования</a:t>
            </a:r>
            <a:br>
              <a:rPr lang="ru-RU" sz="1400">
                <a:latin typeface="Tahoma" pitchFamily="34" charset="0"/>
              </a:rPr>
            </a:br>
            <a:r>
              <a:rPr lang="ru-RU" sz="1400">
                <a:latin typeface="Tahoma" pitchFamily="34" charset="0"/>
              </a:rPr>
              <a:t>вакуумной камеры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00038" y="2493963"/>
            <a:ext cx="1763712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Системы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физических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и технологических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диагностик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7224713" y="2492375"/>
            <a:ext cx="1655762" cy="900113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>
                <a:latin typeface="Tahoma" pitchFamily="34" charset="0"/>
                <a:cs typeface="Tahoma" pitchFamily="34" charset="0"/>
              </a:rPr>
              <a:t>Воздушная линия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электропередачи</a:t>
            </a:r>
            <a:br>
              <a:rPr lang="ru-RU" sz="1400">
                <a:latin typeface="Tahoma" pitchFamily="34" charset="0"/>
                <a:cs typeface="Tahoma" pitchFamily="34" charset="0"/>
              </a:rPr>
            </a:br>
            <a:r>
              <a:rPr lang="ru-RU" sz="1400">
                <a:latin typeface="Tahoma" pitchFamily="34" charset="0"/>
                <a:cs typeface="Tahoma" pitchFamily="34" charset="0"/>
              </a:rPr>
              <a:t>220 кВ, </a:t>
            </a:r>
            <a:r>
              <a:rPr lang="en-US" sz="1400">
                <a:latin typeface="Tahoma" pitchFamily="34" charset="0"/>
                <a:cs typeface="Tahoma" pitchFamily="34" charset="0"/>
              </a:rPr>
              <a:t>L</a:t>
            </a:r>
            <a:r>
              <a:rPr lang="ru-RU" sz="1400">
                <a:latin typeface="Tahoma" pitchFamily="34" charset="0"/>
                <a:cs typeface="Tahoma" pitchFamily="34" charset="0"/>
              </a:rPr>
              <a:t> = 17 км</a:t>
            </a: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2644775" y="2881313"/>
            <a:ext cx="3854450" cy="2089150"/>
          </a:xfrm>
          <a:prstGeom prst="ellipse">
            <a:avLst/>
          </a:prstGeom>
          <a:solidFill>
            <a:schemeClr val="tx2"/>
          </a:solidFill>
          <a:ln w="2857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3005138" y="3205163"/>
            <a:ext cx="3133725" cy="1439862"/>
          </a:xfrm>
          <a:prstGeom prst="ellipse">
            <a:avLst/>
          </a:prstGeom>
          <a:solidFill>
            <a:schemeClr val="accent1"/>
          </a:solidFill>
          <a:ln w="28575">
            <a:noFill/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0" name="Text Box 25"/>
          <p:cNvSpPr txBox="1">
            <a:spLocks noChangeArrowheads="1"/>
          </p:cNvSpPr>
          <p:nvPr/>
        </p:nvSpPr>
        <p:spPr bwMode="auto">
          <a:xfrm>
            <a:off x="3175000" y="3709988"/>
            <a:ext cx="26130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Установка КТМ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2143125" y="5643563"/>
            <a:ext cx="1584325" cy="900112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Система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 технологического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охлаждения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9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Acrobat Document" r:id="rId3" imgW="7543665" imgH="5829233" progId="AcroExch.Document.7">
              <p:embed/>
            </p:oleObj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4575" y="288925"/>
            <a:ext cx="7324725" cy="6477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ПНР и монтаж </a:t>
            </a:r>
            <a:r>
              <a:rPr lang="ru-RU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токамака</a:t>
            </a: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КТМ</a:t>
            </a:r>
          </a:p>
        </p:txBody>
      </p:sp>
      <p:pic>
        <p:nvPicPr>
          <p:cNvPr id="2052" name="Picture 2" descr="C:\Documents and Settings\ira\Рабочий стол\КТМ ВК над подставкой_1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12000" contrast="12000"/>
          </a:blip>
          <a:srcRect/>
          <a:stretch>
            <a:fillRect/>
          </a:stretch>
        </p:blipFill>
        <p:spPr>
          <a:xfrm>
            <a:off x="131763" y="1182688"/>
            <a:ext cx="2714625" cy="2035175"/>
          </a:xfrm>
          <a:noFill/>
        </p:spPr>
      </p:pic>
      <p:pic>
        <p:nvPicPr>
          <p:cNvPr id="2053" name="Picture 11" descr="C:\Documents and Settings\ira\Рабочий стол\КТМ  колонна монтаж.jpg"/>
          <p:cNvPicPr>
            <a:picLocks noChangeAspect="1" noChangeArrowheads="1"/>
          </p:cNvPicPr>
          <p:nvPr/>
        </p:nvPicPr>
        <p:blipFill>
          <a:blip r:embed="rId5">
            <a:lum bright="18000" contrast="6000"/>
          </a:blip>
          <a:srcRect/>
          <a:stretch>
            <a:fillRect/>
          </a:stretch>
        </p:blipFill>
        <p:spPr bwMode="auto">
          <a:xfrm>
            <a:off x="2774950" y="1182688"/>
            <a:ext cx="25717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C:\Documents and Settings\ira\Рабочий стол\КТМ_Зал перед установкой колонны_1_1.JPG"/>
          <p:cNvPicPr>
            <a:picLocks noChangeAspect="1" noChangeArrowheads="1"/>
          </p:cNvPicPr>
          <p:nvPr/>
        </p:nvPicPr>
        <p:blipFill>
          <a:blip r:embed="rId6">
            <a:lum bright="12000" contrast="6000"/>
          </a:blip>
          <a:srcRect/>
          <a:stretch>
            <a:fillRect/>
          </a:stretch>
        </p:blipFill>
        <p:spPr bwMode="auto">
          <a:xfrm>
            <a:off x="5307013" y="1182688"/>
            <a:ext cx="3540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0338" y="149225"/>
            <a:ext cx="911225" cy="565150"/>
            <a:chOff x="298" y="2986"/>
            <a:chExt cx="586" cy="421"/>
          </a:xfrm>
        </p:grpSpPr>
        <p:pic>
          <p:nvPicPr>
            <p:cNvPr id="2065" name="Picture 5" descr="Slidehhhhhhcop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8" y="2986"/>
              <a:ext cx="57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298" y="3236"/>
              <a:ext cx="586" cy="171"/>
            </a:xfrm>
            <a:prstGeom prst="rect">
              <a:avLst/>
            </a:prstGeom>
            <a:solidFill>
              <a:srgbClr val="55E0E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54000" rIns="54000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1400">
                  <a:solidFill>
                    <a:srgbClr val="3A7C8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КТМ</a:t>
              </a:r>
              <a:endParaRPr lang="en-US" sz="1400">
                <a:solidFill>
                  <a:srgbClr val="3A7C8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endParaRPr>
            </a:p>
          </p:txBody>
        </p:sp>
      </p:grpSp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93988" y="3963988"/>
            <a:ext cx="30718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13"/>
          <p:cNvSpPr txBox="1">
            <a:spLocks noChangeArrowheads="1"/>
          </p:cNvSpPr>
          <p:nvPr/>
        </p:nvSpPr>
        <p:spPr bwMode="auto">
          <a:xfrm>
            <a:off x="49213" y="3198813"/>
            <a:ext cx="259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latin typeface="Calibri" pitchFamily="34" charset="0"/>
              </a:rPr>
              <a:t>Вакуумная камера</a:t>
            </a: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2686050" y="3584575"/>
            <a:ext cx="259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latin typeface="Calibri" pitchFamily="34" charset="0"/>
              </a:rPr>
              <a:t>Центральный соленоид</a:t>
            </a:r>
          </a:p>
        </p:txBody>
      </p:sp>
      <p:sp>
        <p:nvSpPr>
          <p:cNvPr id="2059" name="Text Box 15"/>
          <p:cNvSpPr txBox="1">
            <a:spLocks noChangeArrowheads="1"/>
          </p:cNvSpPr>
          <p:nvPr/>
        </p:nvSpPr>
        <p:spPr bwMode="auto">
          <a:xfrm>
            <a:off x="5176838" y="3640138"/>
            <a:ext cx="259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latin typeface="Calibri" pitchFamily="34" charset="0"/>
              </a:rPr>
              <a:t>Основание токамака</a:t>
            </a:r>
          </a:p>
        </p:txBody>
      </p:sp>
      <p:sp>
        <p:nvSpPr>
          <p:cNvPr id="2060" name="Text Box 16"/>
          <p:cNvSpPr txBox="1">
            <a:spLocks noChangeArrowheads="1"/>
          </p:cNvSpPr>
          <p:nvPr/>
        </p:nvSpPr>
        <p:spPr bwMode="auto">
          <a:xfrm>
            <a:off x="198438" y="6211888"/>
            <a:ext cx="20161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latin typeface="Calibri" pitchFamily="34" charset="0"/>
              </a:rPr>
              <a:t>Система внешнего электроснабжения КТМ</a:t>
            </a:r>
          </a:p>
        </p:txBody>
      </p:sp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2635250" y="6369050"/>
            <a:ext cx="2105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latin typeface="Calibri" pitchFamily="34" charset="0"/>
              </a:rPr>
              <a:t>Процесс монтажа</a:t>
            </a:r>
          </a:p>
        </p:txBody>
      </p:sp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000500"/>
            <a:ext cx="2857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Прямоугольник 22"/>
          <p:cNvSpPr>
            <a:spLocks noChangeArrowheads="1"/>
          </p:cNvSpPr>
          <p:nvPr/>
        </p:nvSpPr>
        <p:spPr bwMode="auto">
          <a:xfrm>
            <a:off x="5857875" y="6488113"/>
            <a:ext cx="2857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latin typeface="Calibri" pitchFamily="34" charset="0"/>
              </a:rPr>
              <a:t>Пуско-наладочные работы</a:t>
            </a:r>
          </a:p>
        </p:txBody>
      </p:sp>
      <p:pic>
        <p:nvPicPr>
          <p:cNvPr id="19" name="Picture 5" descr="E:\Documents\_Выставки\VII форум межрегионального сотрудничества РК и РФ (сентябрь, 2010)\КТМ\Фотоальбом\Фото\CIMG39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29322" y="4071942"/>
            <a:ext cx="2842674" cy="213200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246063" y="785813"/>
            <a:ext cx="864711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sz="2000">
                <a:solidFill>
                  <a:srgbClr val="002060"/>
                </a:solidFill>
                <a:latin typeface="Arial Narrow" pitchFamily="34" charset="0"/>
              </a:rPr>
              <a:t>Запуск системы предионизации плазмы – 20 августа 2010 года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80000"/>
            </a:pPr>
            <a:r>
              <a:rPr lang="ru-RU" sz="2000">
                <a:solidFill>
                  <a:srgbClr val="002060"/>
                </a:solidFill>
                <a:latin typeface="Arial Narrow" pitchFamily="34" charset="0"/>
              </a:rPr>
              <a:t> 05 сентября 2010 года проведен </a:t>
            </a:r>
            <a:r>
              <a:rPr lang="ru-RU" sz="2000">
                <a:solidFill>
                  <a:srgbClr val="C00000"/>
                </a:solidFill>
                <a:latin typeface="Arial Narrow" pitchFamily="34" charset="0"/>
              </a:rPr>
              <a:t>пробный запуск токамака КТМ</a:t>
            </a:r>
            <a:r>
              <a:rPr lang="ru-RU" sz="2000">
                <a:latin typeface="Arial Narrow" pitchFamily="34" charset="0"/>
              </a:rPr>
              <a:t>, </a:t>
            </a:r>
            <a:r>
              <a:rPr lang="ru-RU" sz="2000">
                <a:solidFill>
                  <a:srgbClr val="002060"/>
                </a:solidFill>
                <a:latin typeface="Arial Narrow" pitchFamily="34" charset="0"/>
              </a:rPr>
              <a:t>на котором в вакуумной камере КТМ был получен в течение 40 мс плазменный шнур с максимальным током 25 кА </a:t>
            </a:r>
            <a:r>
              <a:rPr lang="ru-RU" sz="2000">
                <a:latin typeface="Arial Narrow" pitchFamily="34" charset="0"/>
              </a:rPr>
              <a:t>– </a:t>
            </a:r>
            <a:r>
              <a:rPr lang="ru-RU" sz="2000">
                <a:solidFill>
                  <a:srgbClr val="C00000"/>
                </a:solidFill>
                <a:latin typeface="Arial Narrow" pitchFamily="34" charset="0"/>
              </a:rPr>
              <a:t>«первая плазма»</a:t>
            </a:r>
            <a:endParaRPr lang="ru-RU" sz="2000">
              <a:latin typeface="Arial Narrow" pitchFamily="34" charset="0"/>
            </a:endParaRPr>
          </a:p>
        </p:txBody>
      </p:sp>
      <p:pic>
        <p:nvPicPr>
          <p:cNvPr id="9" name="Picture 2" descr="E:\Temp\Токамак 16 07 10г\IMG_3027.JP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358775" y="2428868"/>
            <a:ext cx="2909080" cy="2111382"/>
          </a:xfrm>
          <a:prstGeom prst="rect">
            <a:avLst/>
          </a:prstGeom>
          <a:ln w="3175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Рисунок 10" descr="JAI_DataVideo#1(7_0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6643702" y="4000504"/>
            <a:ext cx="2286029" cy="2714644"/>
          </a:xfrm>
          <a:prstGeom prst="rect">
            <a:avLst/>
          </a:prstGeom>
          <a:ln w="3175">
            <a:solidFill>
              <a:srgbClr val="00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214438" y="285750"/>
            <a:ext cx="77866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1976438" algn="ctr"/>
                <a:tab pos="6999288" algn="ctr"/>
              </a:tabLst>
              <a:defRPr/>
            </a:pPr>
            <a:r>
              <a:rPr lang="ru-RU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ｺﾞｼｯｸE"/>
                <a:cs typeface="HGｺﾞｼｯｸE"/>
              </a:rPr>
              <a:t>Пробный пуск </a:t>
            </a:r>
            <a:r>
              <a:rPr lang="ru-RU" altLang="ja-JP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ｺﾞｼｯｸE"/>
                <a:cs typeface="HGｺﾞｼｯｸE"/>
              </a:rPr>
              <a:t>токамака</a:t>
            </a:r>
            <a:r>
              <a:rPr lang="ru-RU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GｺﾞｼｯｸE"/>
                <a:cs typeface="HGｺﾞｼｯｸE"/>
              </a:rPr>
              <a:t> КТМ</a:t>
            </a:r>
          </a:p>
        </p:txBody>
      </p:sp>
      <p:pic>
        <p:nvPicPr>
          <p:cNvPr id="18438" name="Рисунок 33" descr="DSCN78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4714875"/>
            <a:ext cx="3052762" cy="1871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10" name="Picture 3" descr="E:\Temp\plasma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143116"/>
            <a:ext cx="1928826" cy="199026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pic>
        <p:nvPicPr>
          <p:cNvPr id="13" name="Picture 2" descr="E:\Documents\ ИТЭР\ КТМ\КТМ\КТМ в печать\DSC000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643446"/>
            <a:ext cx="2619386" cy="196415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2" name="Picture 2" descr="E:\Documents\_Выставки\VII форум межрегионального сотрудничества РК и РФ (сентябрь, 2010)\КТМ\Фотоальбом\Фото\CIMG3908.JPG"/>
          <p:cNvPicPr>
            <a:picLocks noChangeAspect="1" noChangeArrowheads="1"/>
          </p:cNvPicPr>
          <p:nvPr/>
        </p:nvPicPr>
        <p:blipFill rotWithShape="1">
          <a:blip r:embed="rId7"/>
          <a:stretch/>
        </p:blipFill>
        <p:spPr bwMode="auto">
          <a:xfrm>
            <a:off x="3571868" y="2143116"/>
            <a:ext cx="3000375" cy="221456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flat">
            <a:solidFill>
              <a:schemeClr val="bg1"/>
            </a:solidFill>
            <a:round/>
          </a:ln>
          <a:effectLst>
            <a:outerShdw blurRad="63500" dist="25400" dir="5400000" algn="tl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5040313" cy="53975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Международная кооперация по КТМ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86050" y="2071678"/>
            <a:ext cx="2334666" cy="233466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a:blip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Полилиния 14"/>
          <p:cNvSpPr/>
          <p:nvPr/>
        </p:nvSpPr>
        <p:spPr>
          <a:xfrm>
            <a:off x="214313" y="1928813"/>
            <a:ext cx="2087562" cy="9366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Комплексная программа работ РК – РФ</a:t>
            </a:r>
            <a:r>
              <a:rPr lang="en-US" sz="1400" dirty="0">
                <a:latin typeface="Arial Narrow" pitchFamily="34" charset="0"/>
              </a:rPr>
              <a:t> (2006</a:t>
            </a:r>
            <a:r>
              <a:rPr lang="ru-RU" sz="1400" dirty="0">
                <a:latin typeface="Arial Narrow" pitchFamily="34" charset="0"/>
              </a:rPr>
              <a:t>,2011</a:t>
            </a:r>
            <a:r>
              <a:rPr lang="en-US" sz="1400" dirty="0">
                <a:latin typeface="Arial Narrow" pitchFamily="34" charset="0"/>
              </a:rPr>
              <a:t>)</a:t>
            </a:r>
            <a:endParaRPr lang="ru-RU" sz="1400" dirty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Совместная рабочая группа по КТМ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28625" y="3500438"/>
            <a:ext cx="2232025" cy="1643062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Меморандум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о сотрудничестве </a:t>
            </a:r>
            <a:br>
              <a:rPr lang="ru-RU" sz="1400" dirty="0">
                <a:latin typeface="Arial Narrow" pitchFamily="34" charset="0"/>
              </a:rPr>
            </a:br>
            <a:r>
              <a:rPr lang="en-US" sz="1400" dirty="0">
                <a:latin typeface="Arial Narrow" pitchFamily="34" charset="0"/>
              </a:rPr>
              <a:t>JAEA – </a:t>
            </a:r>
            <a:r>
              <a:rPr lang="ru-RU" sz="1400" dirty="0">
                <a:latin typeface="Arial Narrow" pitchFamily="34" charset="0"/>
              </a:rPr>
              <a:t>НЯЦ</a:t>
            </a:r>
            <a:r>
              <a:rPr lang="en-US" sz="1400" dirty="0">
                <a:latin typeface="Arial Narrow" pitchFamily="34" charset="0"/>
              </a:rPr>
              <a:t> (2007)</a:t>
            </a:r>
            <a:endParaRPr lang="ru-RU" sz="1400" dirty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Координационный комитет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Стажировка молодых специалистов ИАЭ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на </a:t>
            </a:r>
            <a:r>
              <a:rPr lang="en-US" sz="1400" dirty="0">
                <a:latin typeface="Arial Narrow" pitchFamily="34" charset="0"/>
              </a:rPr>
              <a:t>JT-60</a:t>
            </a:r>
            <a:endParaRPr lang="ru-RU" sz="1400" dirty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Проекты МНТЦ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5343525" y="1217613"/>
            <a:ext cx="3549650" cy="11525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Межправительственное соглашение </a:t>
            </a:r>
            <a:br>
              <a:rPr lang="ru-RU" sz="1400" dirty="0">
                <a:latin typeface="Arial Narrow" pitchFamily="34" charset="0"/>
              </a:rPr>
            </a:br>
            <a:r>
              <a:rPr lang="ru-RU" sz="1400" dirty="0">
                <a:latin typeface="Arial Narrow" pitchFamily="34" charset="0"/>
              </a:rPr>
              <a:t>РК – ЕВРАТОМ по УТС (2002)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Координационный комитет РК – ЕС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Проекты МНТЦ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Создание «Клуба пользователей КТМ»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928688" y="1143000"/>
            <a:ext cx="1470025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/>
              <a:t>Россия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1000125" y="3000375"/>
            <a:ext cx="1295400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/>
              <a:t>Япония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5965825" y="642938"/>
            <a:ext cx="2330450" cy="5048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/>
              <a:t>Евросоюз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5510213" y="3130550"/>
            <a:ext cx="3382962" cy="116205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Меморандум о сотрудничестве </a:t>
            </a:r>
            <a:br>
              <a:rPr lang="ru-RU" sz="1400" dirty="0">
                <a:latin typeface="Arial Narrow" pitchFamily="34" charset="0"/>
              </a:rPr>
            </a:br>
            <a:r>
              <a:rPr lang="en-US" sz="1400" dirty="0">
                <a:latin typeface="Arial Narrow" pitchFamily="34" charset="0"/>
              </a:rPr>
              <a:t>CIEMAT – </a:t>
            </a:r>
            <a:r>
              <a:rPr lang="ru-RU" sz="1400" dirty="0">
                <a:latin typeface="Arial Narrow" pitchFamily="34" charset="0"/>
              </a:rPr>
              <a:t>НЯЦ (2008)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Участие в разработке программы НИР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Совместное использование КТМ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Планируются стажировки специалистов ИАЭ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2500313" y="5429250"/>
            <a:ext cx="2714625" cy="1071563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Обсуждается программа совместных работ с </a:t>
            </a:r>
            <a:r>
              <a:rPr lang="en-US" sz="1400" dirty="0">
                <a:latin typeface="Arial Narrow" pitchFamily="34" charset="0"/>
              </a:rPr>
              <a:t>KIT (</a:t>
            </a:r>
            <a:r>
              <a:rPr lang="ru-RU" sz="1400" dirty="0">
                <a:latin typeface="Arial Narrow" pitchFamily="34" charset="0"/>
              </a:rPr>
              <a:t>Карлсруэ) и Принстонской Национальной Лабораторией ,</a:t>
            </a:r>
            <a:r>
              <a:rPr lang="en-US" sz="1400" dirty="0">
                <a:solidFill>
                  <a:schemeClr val="tx1"/>
                </a:solidFill>
                <a:latin typeface="Arial Narrow" pitchFamily="34" charset="0"/>
              </a:rPr>
              <a:t>PPPL (NSTX) </a:t>
            </a:r>
            <a:endParaRPr lang="ru-RU" sz="14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71750" y="1285875"/>
            <a:ext cx="719138" cy="71913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3176588" y="3852863"/>
            <a:ext cx="1598612" cy="503237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algn="ctr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КТМ</a:t>
            </a:r>
          </a:p>
        </p:txBody>
      </p:sp>
      <p:sp>
        <p:nvSpPr>
          <p:cNvPr id="25" name="Полилиния 24"/>
          <p:cNvSpPr/>
          <p:nvPr/>
        </p:nvSpPr>
        <p:spPr>
          <a:xfrm>
            <a:off x="5119688" y="5067300"/>
            <a:ext cx="3773487" cy="160178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Ознакомление с опытом совместного использования странами ЕС </a:t>
            </a:r>
            <a:r>
              <a:rPr lang="ru-RU" sz="1400" dirty="0" err="1">
                <a:latin typeface="Arial Narrow" pitchFamily="34" charset="0"/>
              </a:rPr>
              <a:t>токамака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en-US" sz="1400" dirty="0">
                <a:latin typeface="Arial Narrow" pitchFamily="34" charset="0"/>
              </a:rPr>
              <a:t>JET</a:t>
            </a:r>
            <a:endParaRPr lang="ru-RU" sz="1400" dirty="0">
              <a:latin typeface="Arial Narrow" pitchFamily="34" charset="0"/>
            </a:endParaRP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Определены области сотрудничества по работам на </a:t>
            </a:r>
            <a:r>
              <a:rPr lang="ru-RU" sz="1400" dirty="0" err="1">
                <a:latin typeface="Arial Narrow" pitchFamily="34" charset="0"/>
              </a:rPr>
              <a:t>токамаках</a:t>
            </a:r>
            <a:r>
              <a:rPr lang="ru-RU" sz="1400" dirty="0">
                <a:latin typeface="Arial Narrow" pitchFamily="34" charset="0"/>
              </a:rPr>
              <a:t> </a:t>
            </a:r>
            <a:r>
              <a:rPr lang="en-US" sz="1400" dirty="0">
                <a:latin typeface="Arial Narrow" pitchFamily="34" charset="0"/>
              </a:rPr>
              <a:t>JET, MAST </a:t>
            </a:r>
            <a:r>
              <a:rPr lang="ru-RU" sz="1400" dirty="0">
                <a:latin typeface="Arial Narrow" pitchFamily="34" charset="0"/>
              </a:rPr>
              <a:t>и КТМ</a:t>
            </a:r>
          </a:p>
          <a:p>
            <a:pPr marL="271463" lvl="1" indent="-185738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r>
              <a:rPr lang="ru-RU" sz="1400" dirty="0">
                <a:latin typeface="Arial Narrow" pitchFamily="34" charset="0"/>
              </a:rPr>
              <a:t>По программе </a:t>
            </a:r>
            <a:r>
              <a:rPr lang="en-US" sz="1400" dirty="0">
                <a:latin typeface="Arial Narrow" pitchFamily="34" charset="0"/>
              </a:rPr>
              <a:t>CNCP</a:t>
            </a:r>
            <a:r>
              <a:rPr lang="ru-RU" sz="1400" dirty="0">
                <a:latin typeface="Arial Narrow" pitchFamily="34" charset="0"/>
              </a:rPr>
              <a:t>:</a:t>
            </a:r>
          </a:p>
          <a:p>
            <a:pPr marL="828675" lvl="2" indent="-285750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latin typeface="Arial Narrow" pitchFamily="34" charset="0"/>
              </a:rPr>
              <a:t>Обучение менеджеров</a:t>
            </a:r>
          </a:p>
          <a:p>
            <a:pPr marL="828675" lvl="2" indent="-285750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latin typeface="Arial Narrow" pitchFamily="34" charset="0"/>
              </a:rPr>
              <a:t>Обучение английскому языку</a:t>
            </a:r>
          </a:p>
          <a:p>
            <a:pPr marL="828675" lvl="2" indent="-285750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Wingdings" pitchFamily="2" charset="2"/>
              <a:buChar char="§"/>
              <a:defRPr/>
            </a:pPr>
            <a:r>
              <a:rPr lang="ru-RU" sz="1200" dirty="0">
                <a:latin typeface="Arial Narrow" pitchFamily="34" charset="0"/>
              </a:rPr>
              <a:t>Стажировки молодых специалистов</a:t>
            </a:r>
          </a:p>
        </p:txBody>
      </p:sp>
      <p:sp>
        <p:nvSpPr>
          <p:cNvPr id="26" name="Полилиния 25"/>
          <p:cNvSpPr/>
          <p:nvPr/>
        </p:nvSpPr>
        <p:spPr>
          <a:xfrm>
            <a:off x="6107113" y="2489200"/>
            <a:ext cx="2314575" cy="503238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/>
              <a:t>Испания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5732463" y="4459288"/>
            <a:ext cx="2697162" cy="504825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/>
              <a:t>Великобритания</a:t>
            </a:r>
          </a:p>
        </p:txBody>
      </p:sp>
      <p:sp>
        <p:nvSpPr>
          <p:cNvPr id="28" name="Полилиния 27"/>
          <p:cNvSpPr/>
          <p:nvPr/>
        </p:nvSpPr>
        <p:spPr>
          <a:xfrm>
            <a:off x="2571750" y="5286375"/>
            <a:ext cx="2230438" cy="285750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1600" b="1" dirty="0"/>
              <a:t>Германия, США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3" y="1357298"/>
            <a:ext cx="642942" cy="57626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11292"/>
              <a:satOff val="13270"/>
              <a:lumOff val="2876"/>
              <a:alphaOff val="0"/>
            </a:schemeClr>
          </a:fillRef>
          <a:effectRef idx="0">
            <a:schemeClr val="accent5">
              <a:hueOff val="-3311292"/>
              <a:satOff val="13270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14950" y="2411413"/>
            <a:ext cx="719138" cy="719137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85750" y="2857500"/>
            <a:ext cx="719138" cy="720725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622584"/>
              <a:satOff val="26541"/>
              <a:lumOff val="5752"/>
              <a:alphaOff val="0"/>
            </a:schemeClr>
          </a:fillRef>
          <a:effectRef idx="0">
            <a:schemeClr val="accent5">
              <a:hueOff val="-6622584"/>
              <a:satOff val="26541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32363" y="4346575"/>
            <a:ext cx="719137" cy="720725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857500" y="4643438"/>
            <a:ext cx="719138" cy="719137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lIns="219747" tIns="219747" rIns="219747" bIns="219747" spcCol="1270" anchor="ctr"/>
          <a:lstStyle/>
          <a:p>
            <a:pPr algn="ctr" defTabSz="10223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23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42480" y="641743"/>
            <a:ext cx="720000" cy="50602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12700">
            <a:noFill/>
          </a:ln>
          <a:scene3d>
            <a:camera prst="orthographicFront"/>
            <a:lightRig rig="threePt" dir="t"/>
          </a:scene3d>
          <a:sp3d extrusionH="38100" contourW="12700">
            <a:bevelT w="38100" h="38100"/>
            <a:bevelB w="38100" h="38100"/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Двойная стрелка влево/вправо 34"/>
          <p:cNvSpPr/>
          <p:nvPr/>
        </p:nvSpPr>
        <p:spPr>
          <a:xfrm rot="1977235">
            <a:off x="2614613" y="2433638"/>
            <a:ext cx="315912" cy="212725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Двойная стрелка влево/вправо 35"/>
          <p:cNvSpPr/>
          <p:nvPr/>
        </p:nvSpPr>
        <p:spPr>
          <a:xfrm rot="20275857">
            <a:off x="2460625" y="3746500"/>
            <a:ext cx="315913" cy="21113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17599796">
            <a:off x="3288506" y="4437857"/>
            <a:ext cx="314325" cy="21113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2834546">
            <a:off x="4487862" y="4500563"/>
            <a:ext cx="315913" cy="211138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Двойная стрелка влево/вправо 38"/>
          <p:cNvSpPr/>
          <p:nvPr/>
        </p:nvSpPr>
        <p:spPr>
          <a:xfrm rot="18093873">
            <a:off x="4617244" y="2101057"/>
            <a:ext cx="314325" cy="211137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Двойная стрелка влево/вправо 39"/>
          <p:cNvSpPr/>
          <p:nvPr/>
        </p:nvSpPr>
        <p:spPr>
          <a:xfrm rot="1431596">
            <a:off x="5133975" y="3709988"/>
            <a:ext cx="315913" cy="212725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3357563" y="1439863"/>
            <a:ext cx="1747837" cy="503237"/>
          </a:xfrm>
          <a:custGeom>
            <a:avLst/>
            <a:gdLst>
              <a:gd name="connsiteX0" fmla="*/ 0 w 2101200"/>
              <a:gd name="connsiteY0" fmla="*/ 0 h 1400800"/>
              <a:gd name="connsiteX1" fmla="*/ 2101200 w 2101200"/>
              <a:gd name="connsiteY1" fmla="*/ 0 h 1400800"/>
              <a:gd name="connsiteX2" fmla="*/ 2101200 w 2101200"/>
              <a:gd name="connsiteY2" fmla="*/ 1400800 h 1400800"/>
              <a:gd name="connsiteX3" fmla="*/ 0 w 2101200"/>
              <a:gd name="connsiteY3" fmla="*/ 1400800 h 1400800"/>
              <a:gd name="connsiteX4" fmla="*/ 0 w 2101200"/>
              <a:gd name="connsiteY4" fmla="*/ 0 h 1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1200" h="1400800">
                <a:moveTo>
                  <a:pt x="0" y="0"/>
                </a:moveTo>
                <a:lnTo>
                  <a:pt x="2101200" y="0"/>
                </a:lnTo>
                <a:lnTo>
                  <a:pt x="2101200" y="1400800"/>
                </a:lnTo>
                <a:lnTo>
                  <a:pt x="0" y="1400800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85725" lvl="1" defTabSz="208915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r>
              <a:rPr lang="ru-RU" sz="2000" b="1" dirty="0"/>
              <a:t>Казахстан</a:t>
            </a:r>
          </a:p>
        </p:txBody>
      </p:sp>
      <p:pic>
        <p:nvPicPr>
          <p:cNvPr id="21539" name="Picture 2" descr="Флаг Италии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5" y="5214938"/>
            <a:ext cx="785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40" name="Прямоугольник 41"/>
          <p:cNvSpPr>
            <a:spLocks noChangeArrowheads="1"/>
          </p:cNvSpPr>
          <p:nvPr/>
        </p:nvSpPr>
        <p:spPr bwMode="auto">
          <a:xfrm>
            <a:off x="1357313" y="5286375"/>
            <a:ext cx="1338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85725" lvl="1" defTabSz="2089150">
              <a:lnSpc>
                <a:spcPct val="90000"/>
              </a:lnSpc>
              <a:spcAft>
                <a:spcPct val="15000"/>
              </a:spcAft>
            </a:pPr>
            <a:r>
              <a:rPr lang="ru-RU" sz="2000" b="1">
                <a:latin typeface="Calibri" pitchFamily="34" charset="0"/>
              </a:rPr>
              <a:t>Италия</a:t>
            </a:r>
          </a:p>
        </p:txBody>
      </p:sp>
      <p:sp>
        <p:nvSpPr>
          <p:cNvPr id="21541" name="Прямоугольник 42"/>
          <p:cNvSpPr>
            <a:spLocks noChangeArrowheads="1"/>
          </p:cNvSpPr>
          <p:nvPr/>
        </p:nvSpPr>
        <p:spPr bwMode="auto">
          <a:xfrm>
            <a:off x="428625" y="5500688"/>
            <a:ext cx="2214563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1463" lvl="1" indent="-185738" defTabSz="20891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endParaRPr lang="ru-RU" sz="1400">
              <a:latin typeface="Arial Narrow" pitchFamily="34" charset="0"/>
            </a:endParaRPr>
          </a:p>
          <a:p>
            <a:pPr marL="271463" lvl="1" indent="-185738" defTabSz="20891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400">
                <a:latin typeface="Arial Narrow" pitchFamily="34" charset="0"/>
              </a:rPr>
              <a:t>Меморандум о сотрудничестве  НЯЦ – </a:t>
            </a:r>
            <a:r>
              <a:rPr lang="en-US" sz="1400">
                <a:latin typeface="Arial Narrow" pitchFamily="34" charset="0"/>
              </a:rPr>
              <a:t>ENEA </a:t>
            </a:r>
            <a:r>
              <a:rPr lang="ru-RU" sz="1400">
                <a:latin typeface="Arial Narrow" pitchFamily="34" charset="0"/>
              </a:rPr>
              <a:t>(2010)</a:t>
            </a:r>
          </a:p>
          <a:p>
            <a:pPr marL="271463" lvl="1" indent="-185738" defTabSz="2089150">
              <a:lnSpc>
                <a:spcPct val="90000"/>
              </a:lnSpc>
              <a:spcAft>
                <a:spcPct val="15000"/>
              </a:spcAft>
              <a:buFontTx/>
              <a:buChar char="•"/>
            </a:pPr>
            <a:r>
              <a:rPr lang="ru-RU" sz="1400">
                <a:latin typeface="Arial Narrow" pitchFamily="34" charset="0"/>
              </a:rPr>
              <a:t>Стажировки на </a:t>
            </a:r>
            <a:r>
              <a:rPr lang="en-US" sz="1400">
                <a:latin typeface="Arial Narrow" pitchFamily="34" charset="0"/>
              </a:rPr>
              <a:t>FTU</a:t>
            </a:r>
            <a:endParaRPr lang="ru-RU" sz="1400">
              <a:latin typeface="Arial Narrow" pitchFamily="34" charset="0"/>
            </a:endParaRPr>
          </a:p>
        </p:txBody>
      </p:sp>
      <p:pic>
        <p:nvPicPr>
          <p:cNvPr id="21542" name="Picture 2" descr="http://forexaw.com/TERMs/State/North_America/USA/img41787_1-2_Flag_SSH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8" y="4786313"/>
            <a:ext cx="78581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Двойная стрелка влево/вправо 42"/>
          <p:cNvSpPr/>
          <p:nvPr/>
        </p:nvSpPr>
        <p:spPr>
          <a:xfrm rot="17599796">
            <a:off x="3931444" y="4509294"/>
            <a:ext cx="314325" cy="211137"/>
          </a:xfrm>
          <a:prstGeom prst="left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3573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Потенциальные участники в рамках Программы совместных работ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АТОМ-СНГ</a:t>
            </a:r>
            <a:endParaRPr lang="ru-RU" sz="32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716463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Россия</a:t>
            </a:r>
            <a:r>
              <a:rPr lang="ru-RU" b="1" dirty="0" smtClean="0"/>
              <a:t>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002060"/>
                </a:solidFill>
              </a:rPr>
              <a:t>НИЦ «Курчатовский институт», Институт Физики </a:t>
            </a:r>
            <a:r>
              <a:rPr lang="ru-RU" dirty="0" err="1" smtClean="0">
                <a:solidFill>
                  <a:srgbClr val="002060"/>
                </a:solidFill>
              </a:rPr>
              <a:t>Токамаков</a:t>
            </a:r>
            <a:r>
              <a:rPr lang="ru-RU" dirty="0" smtClean="0">
                <a:solidFill>
                  <a:srgbClr val="002060"/>
                </a:solidFill>
              </a:rPr>
              <a:t> НИЦ КИ, ФГУП «НИИЭФА им. Д.В. Ефремова» 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«ГНЦ РФ ТРИНИТИ», ОАО «ВНИИНМ» , ОАО «Красная Звезда»,ОАО, НИКИЭТ, Томский политехнический Университет, ТОО ТОМИУС, НЯУ (МИФИ), ФТИ им.Иоффе,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Институт проблем управления им. В.А. Трапезникова РАН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Казахстан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002060"/>
                </a:solidFill>
              </a:rPr>
              <a:t>НЯЦ РК, ИАЭ и ИЯФ НЯЦ РК, </a:t>
            </a:r>
            <a:r>
              <a:rPr lang="ru-RU" dirty="0" err="1" smtClean="0">
                <a:solidFill>
                  <a:srgbClr val="002060"/>
                </a:solidFill>
              </a:rPr>
              <a:t>КазНУ</a:t>
            </a:r>
            <a:r>
              <a:rPr lang="ru-RU" dirty="0" smtClean="0">
                <a:solidFill>
                  <a:srgbClr val="002060"/>
                </a:solidFill>
              </a:rPr>
              <a:t> им. </a:t>
            </a:r>
            <a:r>
              <a:rPr lang="ru-RU" dirty="0" err="1" smtClean="0">
                <a:solidFill>
                  <a:srgbClr val="002060"/>
                </a:solidFill>
              </a:rPr>
              <a:t>аль-Фараби</a:t>
            </a:r>
            <a:r>
              <a:rPr lang="ru-RU" dirty="0" smtClean="0">
                <a:solidFill>
                  <a:srgbClr val="002060"/>
                </a:solidFill>
              </a:rPr>
              <a:t>, НИИЭТФ </a:t>
            </a:r>
            <a:r>
              <a:rPr lang="ru-RU" dirty="0" err="1" smtClean="0">
                <a:solidFill>
                  <a:srgbClr val="002060"/>
                </a:solidFill>
              </a:rPr>
              <a:t>КазНУ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Промэнергопроект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Сформирована и подписана программа (основные этапы) совместных научных работ между НИЦ Курчатовский институт РФ и Национальным Ядерным Центром РК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Потенциальные участники  и цель программы совместных работ АТОМ-СНГ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1714500"/>
            <a:ext cx="8183562" cy="4929210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Украина -</a:t>
            </a:r>
            <a:r>
              <a:rPr lang="ru-RU" dirty="0" smtClean="0"/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поданы со стороны Украины предложения по сотрудничеству с КТМ в Академию наук Украины для дальнейшего включения их в план сотрудничества в рамках программ СНГ.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 1</a:t>
            </a:r>
            <a:r>
              <a:rPr lang="ru-RU" sz="1800" b="1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Институт физики плазмы Национального научного центра «Харьковский институт физики и технологий». Области сотрудничества – взаимодействие плазма-стенка, испытания новых материалов на </a:t>
            </a:r>
            <a:r>
              <a:rPr lang="ru-RU" sz="1800" dirty="0" err="1" smtClean="0">
                <a:solidFill>
                  <a:srgbClr val="002060"/>
                </a:solidFill>
              </a:rPr>
              <a:t>торсатроне</a:t>
            </a:r>
            <a:r>
              <a:rPr lang="ru-RU" sz="1800" dirty="0" smtClean="0">
                <a:solidFill>
                  <a:srgbClr val="002060"/>
                </a:solidFill>
              </a:rPr>
              <a:t> Ураган 3М и КТМ.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rgbClr val="002060"/>
                </a:solidFill>
              </a:rPr>
              <a:t>2. Львовский Политехнический Университет. Области сотрудничества – создание новых диагностических методов и систем измерения параметров.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Республика Беларусь </a:t>
            </a:r>
            <a:r>
              <a:rPr lang="ru-RU" sz="2400" b="1" dirty="0" smtClean="0">
                <a:solidFill>
                  <a:srgbClr val="002060"/>
                </a:solidFill>
              </a:rPr>
              <a:t>- ГНУ «</a:t>
            </a:r>
            <a:r>
              <a:rPr lang="ru-RU" sz="2400" b="1" dirty="0" err="1" smtClean="0">
                <a:solidFill>
                  <a:srgbClr val="002060"/>
                </a:solidFill>
              </a:rPr>
              <a:t>ОИЭЯИ-Сосны</a:t>
            </a:r>
            <a:r>
              <a:rPr lang="ru-RU" sz="2400" b="1" dirty="0" smtClean="0">
                <a:solidFill>
                  <a:srgbClr val="002060"/>
                </a:solidFill>
              </a:rPr>
              <a:t>» НАН Белоруссии </a:t>
            </a:r>
          </a:p>
          <a:p>
            <a:pPr marL="514350" indent="-514350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Основной целью  </a:t>
            </a:r>
            <a:r>
              <a:rPr lang="ru-RU" sz="2400" dirty="0">
                <a:solidFill>
                  <a:srgbClr val="002060"/>
                </a:solidFill>
              </a:rPr>
              <a:t>совместной программы исследований является обеспечение максимальной интеграции казахстанских, российских и украинских исследований по термоядерному материаловедению и физике плазмы с привлечением в дальнейшем других государств СНГ, например, Республики Беларусь (ГНУ «</a:t>
            </a:r>
            <a:r>
              <a:rPr lang="ru-RU" sz="2400" dirty="0" err="1">
                <a:solidFill>
                  <a:srgbClr val="002060"/>
                </a:solidFill>
              </a:rPr>
              <a:t>ОИЭЯИ-Сосны</a:t>
            </a:r>
            <a:r>
              <a:rPr lang="ru-RU" sz="2400" dirty="0">
                <a:solidFill>
                  <a:srgbClr val="002060"/>
                </a:solidFill>
              </a:rPr>
              <a:t>» НАН Белоруссии) в международную программу исследований по созданию термоядерных реакторов, включая решение практических задач в поддержку международного проекта ИТЭР.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6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Коалиция государств участников СНГ -  Клуб </a:t>
            </a:r>
            <a:r>
              <a:rPr lang="ru-RU" dirty="0" smtClean="0">
                <a:solidFill>
                  <a:srgbClr val="C00000"/>
                </a:solidFill>
              </a:rPr>
              <a:t>пользователей КТМ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625" y="1285875"/>
            <a:ext cx="8229600" cy="5429250"/>
          </a:xfrm>
        </p:spPr>
        <p:txBody>
          <a:bodyPr rtlCol="0"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Задачи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–продвижение исследований по термоядерному синтезу и технологиям, основываясь на международном сотрудничестве и совместном использовании </a:t>
            </a:r>
            <a:r>
              <a:rPr lang="ru-RU" sz="2200" dirty="0" err="1" smtClean="0">
                <a:solidFill>
                  <a:srgbClr val="002060"/>
                </a:solidFill>
              </a:rPr>
              <a:t>токамаков</a:t>
            </a:r>
            <a:r>
              <a:rPr lang="ru-RU" sz="2200" dirty="0" smtClean="0">
                <a:solidFill>
                  <a:srgbClr val="002060"/>
                </a:solidFill>
              </a:rPr>
              <a:t> России, ЕС, Японии, США и Казахстана (</a:t>
            </a:r>
            <a:r>
              <a:rPr lang="en-GB" sz="2200" dirty="0" smtClean="0">
                <a:solidFill>
                  <a:srgbClr val="002060"/>
                </a:solidFill>
              </a:rPr>
              <a:t>KTM, JET, MAST,FTU, JT-60U,T-10,T-11,GLOBUS M, </a:t>
            </a:r>
            <a:r>
              <a:rPr lang="en-US" sz="2200" dirty="0" smtClean="0">
                <a:solidFill>
                  <a:srgbClr val="002060"/>
                </a:solidFill>
              </a:rPr>
              <a:t>TJ-II, NSTX,DIII-D </a:t>
            </a:r>
            <a:r>
              <a:rPr lang="ru-RU" sz="2200" dirty="0" smtClean="0">
                <a:solidFill>
                  <a:srgbClr val="002060"/>
                </a:solidFill>
              </a:rPr>
              <a:t>и др.)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200" b="1" dirty="0" smtClean="0">
                <a:solidFill>
                  <a:srgbClr val="C00000"/>
                </a:solidFill>
              </a:rPr>
              <a:t>Области сотрудничества</a:t>
            </a:r>
            <a:r>
              <a:rPr lang="ru-RU" sz="2200" dirty="0" smtClean="0">
                <a:solidFill>
                  <a:srgbClr val="002060"/>
                </a:solidFill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 физика </a:t>
            </a:r>
            <a:r>
              <a:rPr lang="ru-RU" sz="2200" dirty="0" err="1" smtClean="0">
                <a:solidFill>
                  <a:srgbClr val="002060"/>
                </a:solidFill>
              </a:rPr>
              <a:t>токамаков</a:t>
            </a:r>
            <a:r>
              <a:rPr lang="ru-RU" sz="2200" dirty="0" smtClean="0">
                <a:solidFill>
                  <a:srgbClr val="002060"/>
                </a:solidFill>
              </a:rPr>
              <a:t> и физика плазмы  в </a:t>
            </a:r>
            <a:r>
              <a:rPr lang="ru-RU" sz="2200" dirty="0" err="1" smtClean="0">
                <a:solidFill>
                  <a:srgbClr val="002060"/>
                </a:solidFill>
              </a:rPr>
              <a:t>диверторной</a:t>
            </a:r>
            <a:r>
              <a:rPr lang="ru-RU" sz="2200" dirty="0" smtClean="0">
                <a:solidFill>
                  <a:srgbClr val="002060"/>
                </a:solidFill>
              </a:rPr>
              <a:t> области,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изучение и тестирование конструкционных материалов, обращенных к плазме,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</a:rPr>
              <a:t>отработка </a:t>
            </a:r>
            <a:r>
              <a:rPr lang="ru-RU" sz="2200" dirty="0" err="1" smtClean="0">
                <a:solidFill>
                  <a:srgbClr val="002060"/>
                </a:solidFill>
                <a:latin typeface="Arial" pitchFamily="34" charset="0"/>
              </a:rPr>
              <a:t>высокоресурсных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</a:rPr>
              <a:t> конструкций </a:t>
            </a:r>
            <a:r>
              <a:rPr lang="ru-RU" sz="2200" dirty="0" err="1" smtClean="0">
                <a:solidFill>
                  <a:srgbClr val="002060"/>
                </a:solidFill>
                <a:latin typeface="Arial" pitchFamily="34" charset="0"/>
              </a:rPr>
              <a:t>дивертора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</a:rPr>
              <a:t> и первой стенки, режимов </a:t>
            </a:r>
            <a:r>
              <a:rPr lang="ru-RU" sz="2200" dirty="0" err="1" smtClean="0">
                <a:solidFill>
                  <a:srgbClr val="002060"/>
                </a:solidFill>
                <a:latin typeface="Arial" pitchFamily="34" charset="0"/>
              </a:rPr>
              <a:t>ВЧ-нагрева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</a:rPr>
              <a:t> и генерации неиндуктивного тока в интересах проектов ИТЭР и ДЭМО;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литиевые и другие инновационные технологии,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создание основ инновационной энергетики на базе управляемого термоядерного синтеза,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совместная разработка проектов, технических решений, новых технологий, соответствующих  взаимному интересу  членов КП КТМ,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200" dirty="0" smtClean="0">
                <a:solidFill>
                  <a:srgbClr val="002060"/>
                </a:solidFill>
              </a:rPr>
              <a:t>другие области в рамках взаимных интересов.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2000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000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642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Задачи проекта КТМ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063" y="1071563"/>
            <a:ext cx="8229600" cy="5538787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Создание уникальной исследовательской и испытательной базы для разработки материалов и соответствующих технологий термоядерных реакторов, а также узлов и элементов реакторных камер;</a:t>
            </a:r>
          </a:p>
          <a:p>
            <a:pPr marL="365760" indent="-256032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Отработка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высокоресурсных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конструкций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дивертора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и первой стенки, режимов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ВЧ-нагрева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и генерации неиндуктивного тока в интересах ИТЭР и ДЭМО;</a:t>
            </a:r>
          </a:p>
          <a:p>
            <a:pPr marL="365760" indent="-256032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Исследования принципиальных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плазмофизических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характеристик компактных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токамаков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как термоядерной составляющей гибридных реакторов для наработки искусственного ядерного топлива, утилизации долгоживущих высокоактивных отходов ядерной энергетики деления и, возможно, для производства электроэнергии в </a:t>
            </a:r>
            <a:r>
              <a:rPr lang="ru-RU" dirty="0" err="1" smtClean="0">
                <a:solidFill>
                  <a:srgbClr val="002060"/>
                </a:solidFill>
                <a:latin typeface="Arial" pitchFamily="34" charset="0"/>
              </a:rPr>
              <a:t>подкритических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 системах;</a:t>
            </a:r>
          </a:p>
          <a:p>
            <a:pPr marL="365760" indent="-256032" eaLnBrk="1" fontAlgn="auto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</a:rPr>
              <a:t>Организация международной лаборатории, как центра международного сотрудничества с Россией, Украиной, Республикой Беларусь, ЕС, США, Японией, Китаем и Южной Кореей.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</a:rPr>
              <a:t>Клуб пользователей КТМ</a:t>
            </a:r>
            <a:endParaRPr lang="ru-RU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 rtlCol="0">
            <a:normAutofit fontScale="2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C00000"/>
                </a:solidFill>
              </a:rPr>
              <a:t>Механизм реализации: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b="1" dirty="0" smtClean="0">
                <a:solidFill>
                  <a:srgbClr val="002060"/>
                </a:solidFill>
              </a:rPr>
              <a:t>Исполнительный комитет – представители организаций, членов  КП КТМ  -</a:t>
            </a:r>
            <a:r>
              <a:rPr lang="ru-RU" sz="5500" i="1" dirty="0" smtClean="0">
                <a:solidFill>
                  <a:srgbClr val="C00000"/>
                </a:solidFill>
              </a:rPr>
              <a:t>орган управления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Международный научно-технический совет КП КТМ</a:t>
            </a:r>
            <a:r>
              <a:rPr lang="ru-RU" sz="5500" b="1" dirty="0" smtClean="0">
                <a:solidFill>
                  <a:srgbClr val="002060"/>
                </a:solidFill>
              </a:rPr>
              <a:t> </a:t>
            </a:r>
            <a:r>
              <a:rPr lang="ru-RU" sz="5500" dirty="0" smtClean="0">
                <a:solidFill>
                  <a:srgbClr val="002060"/>
                </a:solidFill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Совместная программа научных работ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55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C00000"/>
                </a:solidFill>
              </a:rPr>
              <a:t>Обязанности членов клуба пользователей КТМ</a:t>
            </a:r>
            <a:r>
              <a:rPr lang="ru-RU" sz="5500" dirty="0" smtClean="0">
                <a:solidFill>
                  <a:srgbClr val="002060"/>
                </a:solidFill>
              </a:rPr>
              <a:t>: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Участие в совместных совещаниях и МНТС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Выполнение работ в соответствии с утвержденной программой НИР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55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solidFill>
                  <a:srgbClr val="C00000"/>
                </a:solidFill>
              </a:rPr>
              <a:t>Финансирование КП КТМ:  </a:t>
            </a:r>
            <a:r>
              <a:rPr lang="ru-RU" sz="5500" dirty="0" smtClean="0">
                <a:solidFill>
                  <a:srgbClr val="002060"/>
                </a:solidFill>
              </a:rPr>
              <a:t>финансирование за счет бюджетных средств стран-участниц,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dirty="0" smtClean="0">
                <a:solidFill>
                  <a:srgbClr val="002060"/>
                </a:solidFill>
              </a:rPr>
              <a:t>в случае необходимости  может быть образован Фонд КП КТМ. 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i="1" dirty="0" smtClean="0">
                <a:solidFill>
                  <a:srgbClr val="C00000"/>
                </a:solidFill>
              </a:rPr>
              <a:t>Принимающая сторона (КТМ) </a:t>
            </a:r>
            <a:r>
              <a:rPr lang="ru-RU" sz="5500" dirty="0" smtClean="0">
                <a:solidFill>
                  <a:srgbClr val="002060"/>
                </a:solidFill>
              </a:rPr>
              <a:t>обязуется предоставить рабочее место с доступом к компьютеру и интернету, обеспечивает проживание специалистам других стран- участникам КП КТМ, время для работы на КТМ в соответствии с предварительно согласованной программой НИР.</a:t>
            </a:r>
          </a:p>
          <a:p>
            <a:pPr marL="265176" indent="-26517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i="1" dirty="0" smtClean="0">
                <a:solidFill>
                  <a:srgbClr val="C00000"/>
                </a:solidFill>
              </a:rPr>
              <a:t>Специалисты, командированные на КТМ </a:t>
            </a:r>
            <a:r>
              <a:rPr lang="ru-RU" sz="5500" dirty="0" smtClean="0">
                <a:solidFill>
                  <a:srgbClr val="002060"/>
                </a:solidFill>
              </a:rPr>
              <a:t>, обеспечивают финансирование поездки,  имеют возможности временного ввоза оборудования и образцов для проведения исследований.  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Коалиция государств участников </a:t>
            </a:r>
            <a:r>
              <a:rPr lang="ru-RU" sz="3600" dirty="0" smtClean="0">
                <a:solidFill>
                  <a:srgbClr val="C00000"/>
                </a:solidFill>
              </a:rPr>
              <a:t>СНГ - </a:t>
            </a:r>
            <a:r>
              <a:rPr lang="ru-RU" sz="3600" dirty="0">
                <a:solidFill>
                  <a:srgbClr val="C00000"/>
                </a:solidFill>
              </a:rPr>
              <a:t>Клуб </a:t>
            </a:r>
            <a:r>
              <a:rPr lang="ru-RU" sz="3600" dirty="0" smtClean="0">
                <a:solidFill>
                  <a:srgbClr val="C00000"/>
                </a:solidFill>
              </a:rPr>
              <a:t>пользователей КТМ</a:t>
            </a:r>
            <a:endParaRPr lang="ru-RU" sz="3600" dirty="0" smtClean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5429250"/>
          </a:xfrm>
        </p:spPr>
        <p:txBody>
          <a:bodyPr rtlCol="0"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Формы сотрудничества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обмен информацией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организация совместных конференций и семинаров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направление ученых, инженеров и технических экспертов для работы на комплексе КТМ по совместной программе и участие специалистов КТМ в работах на </a:t>
            </a:r>
            <a:r>
              <a:rPr lang="ru-RU" sz="2600" dirty="0" err="1" smtClean="0">
                <a:solidFill>
                  <a:srgbClr val="002060"/>
                </a:solidFill>
              </a:rPr>
              <a:t>токамаках</a:t>
            </a:r>
            <a:r>
              <a:rPr lang="ru-RU" sz="2600" dirty="0" smtClean="0">
                <a:solidFill>
                  <a:srgbClr val="002060"/>
                </a:solidFill>
              </a:rPr>
              <a:t> стран-участниц клуба пользователей КТМ.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обмен образцами, материалами, оборудованием  и программным обеспечением внутри клуба пользователей КТМ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проведение совместных научных исследований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совместные публикации.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ЕВРАТОМ поддержал создание Клуба Пользователей КТМ.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Поддержка КП КТМ отражена также в Меморандумах, подписанных в рамках Соглашения ЕВРАТОМ-РК по УТС, с Европейскими научными центрами </a:t>
            </a:r>
            <a:r>
              <a:rPr lang="en-US" dirty="0" smtClean="0">
                <a:solidFill>
                  <a:srgbClr val="C00000"/>
                </a:solidFill>
              </a:rPr>
              <a:t>CIEMAT </a:t>
            </a:r>
            <a:r>
              <a:rPr lang="ru-RU" dirty="0" smtClean="0">
                <a:solidFill>
                  <a:srgbClr val="C00000"/>
                </a:solidFill>
              </a:rPr>
              <a:t>и </a:t>
            </a:r>
            <a:r>
              <a:rPr lang="en-US" dirty="0" smtClean="0">
                <a:solidFill>
                  <a:srgbClr val="C00000"/>
                </a:solidFill>
              </a:rPr>
              <a:t>ENEA</a:t>
            </a:r>
            <a:r>
              <a:rPr lang="ru-RU" dirty="0" smtClean="0">
                <a:solidFill>
                  <a:srgbClr val="C00000"/>
                </a:solidFill>
              </a:rPr>
              <a:t>. 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600" dirty="0" smtClean="0">
              <a:solidFill>
                <a:srgbClr val="002060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Предложение по сотрудничеству в рамках программы АТОМ-СНГ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470400"/>
          </a:xfrm>
        </p:spPr>
        <p:txBody>
          <a:bodyPr>
            <a:normAutofit fontScale="55000" lnSpcReduction="2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800" dirty="0" smtClean="0">
                <a:solidFill>
                  <a:srgbClr val="002060"/>
                </a:solidFill>
              </a:rPr>
              <a:t>Для  разработки международной программы научных исследований на специализированном материаловедческом </a:t>
            </a:r>
            <a:r>
              <a:rPr lang="ru-RU" sz="3800" dirty="0" err="1" smtClean="0">
                <a:solidFill>
                  <a:srgbClr val="002060"/>
                </a:solidFill>
              </a:rPr>
              <a:t>токамаке</a:t>
            </a:r>
            <a:r>
              <a:rPr lang="ru-RU" sz="3800" dirty="0" smtClean="0">
                <a:solidFill>
                  <a:srgbClr val="002060"/>
                </a:solidFill>
              </a:rPr>
              <a:t> КТМ создана </a:t>
            </a:r>
            <a:r>
              <a:rPr lang="ru-RU" sz="3800" b="1" i="1" dirty="0" smtClean="0">
                <a:solidFill>
                  <a:srgbClr val="002060"/>
                </a:solidFill>
              </a:rPr>
              <a:t> международная рабочая группа Комиссии Атом-СНГ</a:t>
            </a:r>
            <a:r>
              <a:rPr lang="ru-RU" sz="3800" dirty="0" smtClean="0">
                <a:solidFill>
                  <a:srgbClr val="002060"/>
                </a:solidFill>
              </a:rPr>
              <a:t> и, далее, для реализации Программы  -создание </a:t>
            </a:r>
            <a:r>
              <a:rPr lang="ru-RU" sz="3800" b="1" i="1" dirty="0" smtClean="0">
                <a:solidFill>
                  <a:srgbClr val="002060"/>
                </a:solidFill>
              </a:rPr>
              <a:t>Международного  научно-технического совета из представители организаций, членов  Программы  -Клуба Пользователей КТМ ( КП КТМ).  </a:t>
            </a:r>
            <a:endParaRPr lang="ru-RU" sz="38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800" b="1" i="1" dirty="0" smtClean="0">
              <a:solidFill>
                <a:srgbClr val="002060"/>
              </a:solidFill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ru-RU" sz="3800" b="1" i="1" dirty="0" smtClean="0">
                <a:solidFill>
                  <a:srgbClr val="002060"/>
                </a:solidFill>
              </a:rPr>
              <a:t>Основной целью  </a:t>
            </a:r>
            <a:r>
              <a:rPr lang="ru-RU" sz="3800" dirty="0" smtClean="0">
                <a:solidFill>
                  <a:srgbClr val="002060"/>
                </a:solidFill>
              </a:rPr>
              <a:t>совместной программы исследований является обеспечение максимальной интеграции исследований по термоядерному материаловедению и физике плазмы  ученых и специалистов из стран СНГ в международную программу исследований по созданию термоядерных реакторов, включая решение практических задач в поддержку международного проекта ИТЭР.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428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	Обоснование необходимости 	совместной программы 	исследований материалов ТЯР в рамках Программы АТОМ-СНГ 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000250"/>
            <a:ext cx="8229600" cy="46450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Создание экономичного и безопасного термоядерного реактора требует разработки специальных конструкционных материалов для первой стенки и </a:t>
            </a:r>
            <a:r>
              <a:rPr lang="ru-RU" sz="2000" dirty="0" err="1" smtClean="0">
                <a:solidFill>
                  <a:srgbClr val="002060"/>
                </a:solidFill>
              </a:rPr>
              <a:t>бланкета</a:t>
            </a:r>
            <a:r>
              <a:rPr lang="ru-RU" sz="2000" dirty="0" smtClean="0">
                <a:solidFill>
                  <a:srgbClr val="002060"/>
                </a:solidFill>
              </a:rPr>
              <a:t>, для компонент, работающих в условиях высоких тепловых потоков, для сверхпроводящих магнитов, систем нагрева плазмы  и др.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Основная задача исследований в этом направлении – это подбор и испытание материалов и их соединений, имеющих максимальное сопротивление к нейтронным повреждениям и совместимых с теплоносителями и требованиями по радиационной безопасности.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Основные параметры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КТМ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43" name="Содержимое 7"/>
          <p:cNvSpPr>
            <a:spLocks noGrp="1"/>
          </p:cNvSpPr>
          <p:nvPr>
            <p:ph sz="half" idx="1"/>
          </p:nvPr>
        </p:nvSpPr>
        <p:spPr>
          <a:xfrm>
            <a:off x="500063" y="1214438"/>
            <a:ext cx="4038600" cy="3857625"/>
          </a:xfrm>
        </p:spPr>
        <p:txBody>
          <a:bodyPr>
            <a:normAutofit lnSpcReduction="10000"/>
          </a:bodyPr>
          <a:lstStyle/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Большой радиус плазмы 	         0,9 м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Малый радиус плазмы	        0,45 м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Аспектное отношение   А	            2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Удлинение плазмы К</a:t>
            </a:r>
            <a:r>
              <a:rPr lang="ru-RU" sz="1400" baseline="-25000" dirty="0" smtClean="0">
                <a:solidFill>
                  <a:srgbClr val="002060"/>
                </a:solidFill>
              </a:rPr>
              <a:t>95</a:t>
            </a:r>
            <a:r>
              <a:rPr lang="ru-RU" sz="1400" dirty="0" smtClean="0">
                <a:solidFill>
                  <a:srgbClr val="002060"/>
                </a:solidFill>
              </a:rPr>
              <a:t>	               			                         1,7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err="1" smtClean="0">
                <a:solidFill>
                  <a:srgbClr val="002060"/>
                </a:solidFill>
              </a:rPr>
              <a:t>Тороидальное</a:t>
            </a:r>
            <a:r>
              <a:rPr lang="ru-RU" sz="1400" dirty="0" smtClean="0">
                <a:solidFill>
                  <a:srgbClr val="002060"/>
                </a:solidFill>
              </a:rPr>
              <a:t> магнитное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 поле на оси </a:t>
            </a:r>
            <a:r>
              <a:rPr lang="ru-RU" sz="1400" dirty="0" err="1" smtClean="0">
                <a:solidFill>
                  <a:srgbClr val="002060"/>
                </a:solidFill>
              </a:rPr>
              <a:t>В</a:t>
            </a:r>
            <a:r>
              <a:rPr lang="ru-RU" sz="1400" baseline="-25000" dirty="0" err="1" smtClean="0">
                <a:solidFill>
                  <a:srgbClr val="002060"/>
                </a:solidFill>
              </a:rPr>
              <a:t>то</a:t>
            </a:r>
            <a:r>
              <a:rPr lang="ru-RU" sz="1400" dirty="0" smtClean="0">
                <a:solidFill>
                  <a:srgbClr val="002060"/>
                </a:solidFill>
              </a:rPr>
              <a:t>	</a:t>
            </a:r>
            <a:r>
              <a:rPr lang="en-US" sz="1400" dirty="0" smtClean="0">
                <a:solidFill>
                  <a:srgbClr val="00206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           1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Ток плазмы	</a:t>
            </a:r>
            <a:r>
              <a:rPr lang="en-US" sz="1400" dirty="0" smtClean="0">
                <a:solidFill>
                  <a:srgbClr val="00206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      750 кА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Длительность тока	         5 с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Мощность </a:t>
            </a:r>
            <a:r>
              <a:rPr lang="ru-RU" sz="1400" dirty="0" err="1" smtClean="0">
                <a:solidFill>
                  <a:srgbClr val="002060"/>
                </a:solidFill>
              </a:rPr>
              <a:t>ВЧ-нагрева</a:t>
            </a:r>
            <a:r>
              <a:rPr lang="en-US" sz="1400" dirty="0" smtClean="0">
                <a:solidFill>
                  <a:srgbClr val="002060"/>
                </a:solidFill>
              </a:rPr>
              <a:t>	</a:t>
            </a:r>
            <a:r>
              <a:rPr lang="ru-RU" sz="1400" dirty="0" smtClean="0">
                <a:solidFill>
                  <a:srgbClr val="002060"/>
                </a:solidFill>
              </a:rPr>
              <a:t>      5-7МВт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Мощность тепловой нагрузки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на приемные </a:t>
            </a:r>
            <a:r>
              <a:rPr lang="ru-RU" sz="1400" dirty="0" err="1" smtClean="0">
                <a:solidFill>
                  <a:srgbClr val="002060"/>
                </a:solidFill>
              </a:rPr>
              <a:t>диверторные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	пластины	             2 –20 МВт/м2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300" dirty="0" smtClean="0">
                <a:solidFill>
                  <a:srgbClr val="002060"/>
                </a:solidFill>
              </a:rPr>
              <a:t>Плотность плазмы, </a:t>
            </a:r>
            <a:r>
              <a:rPr lang="en-US" sz="1300" dirty="0" smtClean="0">
                <a:solidFill>
                  <a:srgbClr val="002060"/>
                </a:solidFill>
              </a:rPr>
              <a:t>n  </a:t>
            </a:r>
            <a:r>
              <a:rPr lang="ru-RU" sz="1300" dirty="0" smtClean="0">
                <a:solidFill>
                  <a:srgbClr val="002060"/>
                </a:solidFill>
              </a:rPr>
              <a:t>            </a:t>
            </a:r>
            <a:r>
              <a:rPr lang="en-US" sz="1300" dirty="0" smtClean="0">
                <a:solidFill>
                  <a:srgbClr val="002060"/>
                </a:solidFill>
              </a:rPr>
              <a:t>(3-5)10</a:t>
            </a:r>
            <a:r>
              <a:rPr lang="en-US" sz="1300" baseline="30000" dirty="0" smtClean="0">
                <a:solidFill>
                  <a:srgbClr val="002060"/>
                </a:solidFill>
              </a:rPr>
              <a:t>19</a:t>
            </a:r>
            <a:r>
              <a:rPr lang="en-US" sz="1300" dirty="0" smtClean="0">
                <a:solidFill>
                  <a:srgbClr val="002060"/>
                </a:solidFill>
              </a:rPr>
              <a:t> m </a:t>
            </a:r>
            <a:r>
              <a:rPr lang="en-US" sz="1300" baseline="30000" dirty="0" smtClean="0">
                <a:solidFill>
                  <a:srgbClr val="002060"/>
                </a:solidFill>
              </a:rPr>
              <a:t>–3</a:t>
            </a:r>
            <a:endParaRPr lang="ru-RU" sz="1300" baseline="30000" dirty="0" smtClean="0">
              <a:solidFill>
                <a:srgbClr val="002060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ru-RU" sz="1300" baseline="30000" dirty="0" smtClean="0">
              <a:solidFill>
                <a:srgbClr val="002060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ru-RU" sz="19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Температура плазмы, Т                          </a:t>
            </a:r>
            <a:r>
              <a:rPr lang="en-US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(1.5-3)</a:t>
            </a:r>
            <a:r>
              <a:rPr lang="ru-RU" sz="1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кэВ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400" dirty="0" smtClean="0"/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1400" dirty="0" smtClean="0"/>
          </a:p>
        </p:txBody>
      </p:sp>
      <p:pic>
        <p:nvPicPr>
          <p:cNvPr id="15364" name="Picture 3" descr="ЭМС-VV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</a:blip>
          <a:srcRect l="25000" t="2756" r="22932" b="8333"/>
          <a:stretch>
            <a:fillRect/>
          </a:stretch>
        </p:blipFill>
        <p:spPr>
          <a:xfrm>
            <a:off x="5000625" y="1500188"/>
            <a:ext cx="2892425" cy="3703637"/>
          </a:xfrm>
          <a:noFill/>
        </p:spPr>
      </p:pic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5429250" y="5286375"/>
            <a:ext cx="2484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i="1">
                <a:solidFill>
                  <a:srgbClr val="002060"/>
                </a:solidFill>
                <a:latin typeface="Verdana" pitchFamily="34" charset="0"/>
              </a:rPr>
              <a:t>Общий вид установки КТМ</a:t>
            </a:r>
          </a:p>
        </p:txBody>
      </p:sp>
      <p:sp>
        <p:nvSpPr>
          <p:cNvPr id="15366" name="Прямоугольник 11"/>
          <p:cNvSpPr>
            <a:spLocks noChangeArrowheads="1"/>
          </p:cNvSpPr>
          <p:nvPr/>
        </p:nvSpPr>
        <p:spPr bwMode="auto">
          <a:xfrm>
            <a:off x="285750" y="4929188"/>
            <a:ext cx="4929188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2060"/>
                </a:solidFill>
                <a:latin typeface="Verdana" pitchFamily="34" charset="0"/>
              </a:rPr>
              <a:t>	</a:t>
            </a:r>
            <a:r>
              <a:rPr lang="ru-RU" sz="1000">
                <a:solidFill>
                  <a:srgbClr val="002060"/>
                </a:solidFill>
                <a:latin typeface="Verdana" pitchFamily="34" charset="0"/>
              </a:rPr>
              <a:t>Мощность потоков плазмы на 	диверторные пластины регулируется:</a:t>
            </a:r>
          </a:p>
          <a:p>
            <a:pPr marL="358775" lvl="2" indent="268288">
              <a:buFontTx/>
              <a:buChar char="•"/>
            </a:pPr>
            <a:r>
              <a:rPr lang="ru-RU" sz="1000">
                <a:solidFill>
                  <a:srgbClr val="002060"/>
                </a:solidFill>
                <a:latin typeface="Verdana" pitchFamily="34" charset="0"/>
              </a:rPr>
              <a:t>расстоянием от х-точки сепаратрисы до диверторных пластин;</a:t>
            </a:r>
          </a:p>
          <a:p>
            <a:pPr marL="358775" lvl="2" indent="268288">
              <a:buFontTx/>
              <a:buChar char="•"/>
            </a:pPr>
            <a:r>
              <a:rPr lang="ru-RU" sz="1000">
                <a:solidFill>
                  <a:srgbClr val="002060"/>
                </a:solidFill>
                <a:latin typeface="Verdana" pitchFamily="34" charset="0"/>
              </a:rPr>
              <a:t>углом наклона диверторных пластин к оси токамака;</a:t>
            </a:r>
          </a:p>
          <a:p>
            <a:pPr marL="358775" lvl="2" indent="268288">
              <a:buFontTx/>
              <a:buChar char="•"/>
            </a:pPr>
            <a:r>
              <a:rPr lang="en-US" sz="1000">
                <a:solidFill>
                  <a:srgbClr val="002060"/>
                </a:solidFill>
                <a:latin typeface="Verdana" pitchFamily="34" charset="0"/>
              </a:rPr>
              <a:t>c</a:t>
            </a:r>
            <a:r>
              <a:rPr lang="ru-RU" sz="1000">
                <a:solidFill>
                  <a:srgbClr val="002060"/>
                </a:solidFill>
                <a:latin typeface="Verdana" pitchFamily="34" charset="0"/>
              </a:rPr>
              <a:t>випированием х-точки сепаратрисы при помощи дополнительной полоидальной обмотки.</a:t>
            </a:r>
            <a:endParaRPr lang="en-US" sz="100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990600"/>
          </a:xfrm>
        </p:spPr>
        <p:txBody>
          <a:bodyPr/>
          <a:lstStyle/>
          <a:p>
            <a:pPr algn="l" eaLnBrk="1" hangingPunct="1"/>
            <a:r>
              <a:rPr lang="ru-RU" dirty="0" smtClean="0"/>
              <a:t>		</a:t>
            </a:r>
            <a:r>
              <a:rPr lang="ru-RU" dirty="0" smtClean="0">
                <a:solidFill>
                  <a:srgbClr val="C00000"/>
                </a:solidFill>
              </a:rPr>
              <a:t>Вакуумная камера КТМ</a:t>
            </a:r>
          </a:p>
        </p:txBody>
      </p:sp>
      <p:grpSp>
        <p:nvGrpSpPr>
          <p:cNvPr id="2" name="Group 103"/>
          <p:cNvGrpSpPr>
            <a:grpSpLocks noChangeAspect="1"/>
          </p:cNvGrpSpPr>
          <p:nvPr/>
        </p:nvGrpSpPr>
        <p:grpSpPr bwMode="auto">
          <a:xfrm>
            <a:off x="0" y="1700213"/>
            <a:ext cx="8720138" cy="4846637"/>
            <a:chOff x="291" y="922"/>
            <a:chExt cx="4994" cy="2776"/>
          </a:xfrm>
        </p:grpSpPr>
        <p:pic>
          <p:nvPicPr>
            <p:cNvPr id="17415" name="Picture 76" descr="img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1" y="1071"/>
              <a:ext cx="4764" cy="2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02"/>
            <p:cNvGrpSpPr>
              <a:grpSpLocks noChangeAspect="1"/>
            </p:cNvGrpSpPr>
            <p:nvPr/>
          </p:nvGrpSpPr>
          <p:grpSpPr bwMode="auto">
            <a:xfrm>
              <a:off x="291" y="922"/>
              <a:ext cx="4721" cy="2690"/>
              <a:chOff x="291" y="922"/>
              <a:chExt cx="4721" cy="2690"/>
            </a:xfrm>
          </p:grpSpPr>
          <p:sp>
            <p:nvSpPr>
              <p:cNvPr id="174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3621" y="1570"/>
                <a:ext cx="1211" cy="25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/>
                  <a:t>Экваториальный  патрубок</a:t>
                </a:r>
              </a:p>
            </p:txBody>
          </p:sp>
          <p:sp>
            <p:nvSpPr>
              <p:cNvPr id="174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2966" y="1280"/>
                <a:ext cx="1584" cy="25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/>
                  <a:t>Катушки  пассивной  стабилизации</a:t>
                </a:r>
              </a:p>
            </p:txBody>
          </p:sp>
          <p:sp>
            <p:nvSpPr>
              <p:cNvPr id="17419" name="Text Box 80"/>
              <p:cNvSpPr txBox="1">
                <a:spLocks noChangeAspect="1" noChangeArrowheads="1"/>
              </p:cNvSpPr>
              <p:nvPr/>
            </p:nvSpPr>
            <p:spPr bwMode="auto">
              <a:xfrm>
                <a:off x="2901" y="922"/>
                <a:ext cx="1008" cy="32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/>
                  <a:t>Крышка ВК</a:t>
                </a:r>
              </a:p>
            </p:txBody>
          </p:sp>
          <p:sp>
            <p:nvSpPr>
              <p:cNvPr id="174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1291" y="922"/>
                <a:ext cx="1331" cy="35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/>
                  <a:t>Внешний цилиндр ВК</a:t>
                </a:r>
              </a:p>
            </p:txBody>
          </p:sp>
          <p:sp>
            <p:nvSpPr>
              <p:cNvPr id="174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291" y="1500"/>
                <a:ext cx="1000" cy="32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b="1"/>
              </a:p>
            </p:txBody>
          </p:sp>
          <p:sp>
            <p:nvSpPr>
              <p:cNvPr id="17422" name="Text Box 86"/>
              <p:cNvSpPr txBox="1">
                <a:spLocks noChangeAspect="1" noChangeArrowheads="1"/>
              </p:cNvSpPr>
              <p:nvPr/>
            </p:nvSpPr>
            <p:spPr bwMode="auto">
              <a:xfrm>
                <a:off x="3254" y="2823"/>
                <a:ext cx="816" cy="363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1400">
                    <a:solidFill>
                      <a:srgbClr val="0A0A10"/>
                    </a:solidFill>
                  </a:rPr>
                  <a:t>Откачка ПДУ </a:t>
                </a:r>
              </a:p>
            </p:txBody>
          </p:sp>
          <p:sp>
            <p:nvSpPr>
              <p:cNvPr id="1742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152" y="3249"/>
                <a:ext cx="907" cy="36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200" b="1">
                    <a:solidFill>
                      <a:srgbClr val="0A0A10"/>
                    </a:solidFill>
                  </a:rPr>
                  <a:t>ПДУ</a:t>
                </a:r>
                <a:r>
                  <a:rPr lang="ru-RU" sz="1200" b="1">
                    <a:solidFill>
                      <a:schemeClr val="bg1"/>
                    </a:solidFill>
                  </a:rPr>
                  <a:t>ПДУ </a:t>
                </a:r>
                <a:endParaRPr lang="en-US" sz="1200" b="1">
                  <a:solidFill>
                    <a:srgbClr val="0A0A10"/>
                  </a:solidFill>
                </a:endParaRPr>
              </a:p>
            </p:txBody>
          </p:sp>
          <p:sp>
            <p:nvSpPr>
              <p:cNvPr id="17424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4241" y="2886"/>
                <a:ext cx="648" cy="2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b="1"/>
              </a:p>
            </p:txBody>
          </p:sp>
          <p:sp>
            <p:nvSpPr>
              <p:cNvPr id="17425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150" y="2886"/>
                <a:ext cx="862" cy="453"/>
              </a:xfrm>
              <a:prstGeom prst="rect">
                <a:avLst/>
              </a:prstGeom>
              <a:solidFill>
                <a:schemeClr val="tx1"/>
              </a:solidFill>
              <a:ln w="190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ru-RU" sz="1200" b="1">
                    <a:solidFill>
                      <a:srgbClr val="0A0A10"/>
                    </a:solidFill>
                  </a:rPr>
                  <a:t>ТШУ</a:t>
                </a:r>
                <a:r>
                  <a:rPr lang="ru-RU" sz="1200" b="1">
                    <a:solidFill>
                      <a:schemeClr val="bg1"/>
                    </a:solidFill>
                  </a:rPr>
                  <a:t>ТШУ</a:t>
                </a:r>
                <a:r>
                  <a:rPr lang="en-US" sz="1200" b="1">
                    <a:solidFill>
                      <a:srgbClr val="0A0A10"/>
                    </a:solidFill>
                  </a:rPr>
                  <a:t>device</a:t>
                </a:r>
                <a:endParaRPr lang="ru-RU" sz="1200" b="1">
                  <a:solidFill>
                    <a:srgbClr val="0A0A1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857250"/>
          </a:xfrm>
        </p:spPr>
        <p:txBody>
          <a:bodyPr/>
          <a:lstStyle/>
          <a:p>
            <a:pPr eaLnBrk="1" hangingPunct="1"/>
            <a:r>
              <a:rPr lang="ru-RU" smtClean="0"/>
              <a:t>		Вакуумная камера КТМ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643063"/>
            <a:ext cx="3357563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0" y="2143125"/>
            <a:ext cx="4286250" cy="4568825"/>
          </a:xfrm>
          <a:noFill/>
        </p:spPr>
      </p:pic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4500563"/>
            <a:ext cx="5072063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8313" algn="just"/>
            <a:r>
              <a:rPr lang="ru-RU" sz="140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В нижней части камеры расположено 3 горизонтальных патрубка проходным сечением 350мм для загрузки пластин дивертора, диагностик диверторной области, дополнительного вакуумирования диверторной области, а также 4 патрубка Ду 80 для диагностик диверторной области.</a:t>
            </a:r>
          </a:p>
          <a:p>
            <a:pPr indent="468313" algn="just"/>
            <a:r>
              <a:rPr lang="ru-RU" sz="1400">
                <a:solidFill>
                  <a:srgbClr val="0070C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 экваториальной плоскости камера имеет 10 прямоугольных патрубков проходным сечением 760×360 мм и длиной 700 мм.</a:t>
            </a:r>
          </a:p>
          <a:p>
            <a:pPr indent="468313" algn="just"/>
            <a:endParaRPr lang="ru-RU" sz="1100">
              <a:ea typeface="Times New Roman" pitchFamily="18" charset="0"/>
              <a:cs typeface="Arial" pitchFamily="34" charset="0"/>
            </a:endParaRPr>
          </a:p>
          <a:p>
            <a:pPr indent="468313" algn="just"/>
            <a:endParaRPr lang="ru-RU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375"/>
            <a:ext cx="8683625" cy="8572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	Основные характеристики 	</a:t>
            </a:r>
            <a:r>
              <a:rPr lang="ru-RU" b="1" dirty="0" err="1" smtClean="0">
                <a:solidFill>
                  <a:srgbClr val="C00000"/>
                </a:solidFill>
              </a:rPr>
              <a:t>вакууммной</a:t>
            </a:r>
            <a:r>
              <a:rPr lang="ru-RU" b="1" dirty="0" smtClean="0">
                <a:solidFill>
                  <a:srgbClr val="C00000"/>
                </a:solidFill>
              </a:rPr>
              <a:t> камеры  КТМ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96370" name="Group 114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91512" cy="4774248"/>
        </p:xfrm>
        <a:graphic>
          <a:graphicData uri="http://schemas.openxmlformats.org/drawingml/2006/table">
            <a:tbl>
              <a:tblPr/>
              <a:tblGrid>
                <a:gridCol w="5013325"/>
                <a:gridCol w="973137"/>
                <a:gridCol w="2305050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Объем камеры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Площадь поверхности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Вес камеры с крышкой, трубопроводами и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дивертором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t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12,5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Материал	–  нержавеющая сталь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08Cr18Ni12Ti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Электросопротивление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в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тороидальном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направлении при 20°C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μΩ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86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Температура прогрева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°C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200±10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Активная составляющая мощности системы прогрева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45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3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0001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C00000"/>
                </a:solidFill>
              </a:rPr>
              <a:t>Электромагнитная система КТМ</a:t>
            </a:r>
          </a:p>
        </p:txBody>
      </p:sp>
      <p:sp>
        <p:nvSpPr>
          <p:cNvPr id="20483" name="Содержимое 4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85775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2400" smtClean="0">
                <a:solidFill>
                  <a:srgbClr val="002060"/>
                </a:solidFill>
              </a:rPr>
              <a:t>Электромагнитная система токамака КТМ состоит из обмоток тороидального поля, центрального соленоида и обмоток полоидальных полей и предназначена для создания магнитных полей обеспечивающих устойчивость и равновесие торроидального плазменного шнура. Магнитная система установки КТМ должна обеспечить на большом радиусе плазмы R = 0,9 м тороидальное магнитное поле В</a:t>
            </a:r>
            <a:r>
              <a:rPr lang="ru-RU" sz="2400" smtClean="0">
                <a:solidFill>
                  <a:srgbClr val="002060"/>
                </a:solidFill>
                <a:sym typeface="Symbol" pitchFamily="18" charset="2"/>
              </a:rPr>
              <a:t></a:t>
            </a:r>
            <a:r>
              <a:rPr lang="ru-RU" sz="2400" smtClean="0">
                <a:solidFill>
                  <a:srgbClr val="002060"/>
                </a:solidFill>
              </a:rPr>
              <a:t> = 1 Тл, подъем и поддержание тока плазмы Ipl = 0,75 МА в течение ~ 5 с, а также заданное положение Х-точки в вакуумной камере.</a:t>
            </a:r>
            <a:endParaRPr lang="ru-RU" sz="2400" u="sng" smtClean="0">
              <a:solidFill>
                <a:srgbClr val="002060"/>
              </a:solidFill>
            </a:endParaRPr>
          </a:p>
          <a:p>
            <a:pPr eaLnBrk="1" hangingPunct="1"/>
            <a:endParaRPr lang="ru-RU" sz="2400" u="sng" smtClean="0"/>
          </a:p>
          <a:p>
            <a:pPr eaLnBrk="1" hangingPunct="1"/>
            <a:endParaRPr lang="ru-RU" sz="2400" u="sng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2191</Words>
  <Application>Microsoft Office PowerPoint</Application>
  <PresentationFormat>Экран (4:3)</PresentationFormat>
  <Paragraphs>282</Paragraphs>
  <Slides>32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Тема Office</vt:lpstr>
      <vt:lpstr>Adobe Acrobat Document</vt:lpstr>
      <vt:lpstr>Microsoft Word Picture</vt:lpstr>
      <vt:lpstr>Предложения по сотрудничеству в рамках программы АТОМ-СНГ</vt:lpstr>
      <vt:lpstr>Место токамака КТМ в мировой программе освоения термоядерной энергетики</vt:lpstr>
      <vt:lpstr>Задачи проекта КТМ</vt:lpstr>
      <vt:lpstr> Обоснование необходимости  совместной программы  исследований материалов ТЯР в рамках Программы АТОМ-СНГ  </vt:lpstr>
      <vt:lpstr>Основные параметры КТМ</vt:lpstr>
      <vt:lpstr>  Вакуумная камера КТМ</vt:lpstr>
      <vt:lpstr>  Вакуумная камера КТМ</vt:lpstr>
      <vt:lpstr> Основные характеристики  вакууммной камеры  КТМ</vt:lpstr>
      <vt:lpstr>Электромагнитная система КТМ</vt:lpstr>
      <vt:lpstr>Подвижное диверторное устройство  (ПДУ) и транспортно-шлюзовое устройство (ТШУ) токамака КТМ</vt:lpstr>
      <vt:lpstr>Технические характеристики ПДУ</vt:lpstr>
      <vt:lpstr>Система дополнительного нагрева плазмы КТМ</vt:lpstr>
      <vt:lpstr>Система физических диагностик </vt:lpstr>
      <vt:lpstr>Система физических диагностик </vt:lpstr>
      <vt:lpstr>Система автоматизации</vt:lpstr>
      <vt:lpstr>Сценарий и режимы работы КТМ.</vt:lpstr>
      <vt:lpstr>Подготовка ВК к проведению экспериментов</vt:lpstr>
      <vt:lpstr>Расчёт начальной стадии разряда по коду TRANSMAK </vt:lpstr>
      <vt:lpstr>Режим омического нагрева плазмы</vt:lpstr>
      <vt:lpstr>Предполагаемые для исследования в КТМ  материалы, обращенные к плазме.</vt:lpstr>
      <vt:lpstr>Условия работы материала дивертора КТМ</vt:lpstr>
      <vt:lpstr>Параметры плазмы</vt:lpstr>
      <vt:lpstr>Слайд 23</vt:lpstr>
      <vt:lpstr>    ПНР и монтаж токамака КТМ</vt:lpstr>
      <vt:lpstr>Слайд 25</vt:lpstr>
      <vt:lpstr>Международная кооперация по КТМ</vt:lpstr>
      <vt:lpstr>Потенциальные участники в рамках Программы совместных работ  АТОМ-СНГ</vt:lpstr>
      <vt:lpstr>Потенциальные участники  и цель программы совместных работ АТОМ-СНГ</vt:lpstr>
      <vt:lpstr> Коалиция государств участников СНГ -  Клуб пользователей КТМ</vt:lpstr>
      <vt:lpstr>Клуб пользователей КТМ</vt:lpstr>
      <vt:lpstr>  Коалиция государств участников СНГ - Клуб пользователей КТМ</vt:lpstr>
      <vt:lpstr>Предложение по сотрудничеству в рамках программы АТОМ-СНГ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ira</dc:creator>
  <cp:lastModifiedBy>ira</cp:lastModifiedBy>
  <cp:revision>10</cp:revision>
  <dcterms:created xsi:type="dcterms:W3CDTF">2012-11-19T08:00:49Z</dcterms:created>
  <dcterms:modified xsi:type="dcterms:W3CDTF">2012-11-19T09:16:21Z</dcterms:modified>
</cp:coreProperties>
</file>