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9" r:id="rId2"/>
    <p:sldId id="492" r:id="rId3"/>
    <p:sldId id="489" r:id="rId4"/>
    <p:sldId id="488" r:id="rId5"/>
    <p:sldId id="491" r:id="rId6"/>
    <p:sldId id="493" r:id="rId7"/>
    <p:sldId id="490" r:id="rId8"/>
    <p:sldId id="494" r:id="rId9"/>
  </p:sldIdLst>
  <p:sldSz cx="9906000" cy="6858000" type="A4"/>
  <p:notesSz cx="9928225" cy="6797675"/>
  <p:defaultTextStyle>
    <a:defPPr>
      <a:defRPr lang="ru-RU"/>
    </a:defPPr>
    <a:lvl1pPr algn="l" defTabSz="957341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78671" indent="-136594" algn="l" defTabSz="957341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57341" indent="-273187" algn="l" defTabSz="957341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36011" indent="-409780" algn="l" defTabSz="957341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14681" indent="-546373" algn="l" defTabSz="957341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710385" algn="l" defTabSz="684154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052462" algn="l" defTabSz="684154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394539" algn="l" defTabSz="684154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736616" algn="l" defTabSz="684154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BFBFBF"/>
    <a:srgbClr val="1379FF"/>
    <a:srgbClr val="3157CF"/>
    <a:srgbClr val="41413D"/>
    <a:srgbClr val="595954"/>
    <a:srgbClr val="2972A7"/>
    <a:srgbClr val="FFFFCC"/>
    <a:srgbClr val="2C4FBE"/>
    <a:srgbClr val="24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89558" autoAdjust="0"/>
  </p:normalViewPr>
  <p:slideViewPr>
    <p:cSldViewPr>
      <p:cViewPr>
        <p:scale>
          <a:sx n="68" d="100"/>
          <a:sy n="68" d="100"/>
        </p:scale>
        <p:origin x="-924" y="-762"/>
      </p:cViewPr>
      <p:guideLst>
        <p:guide orient="horz" pos="831"/>
        <p:guide orient="horz" pos="3974"/>
        <p:guide orient="horz" pos="4071"/>
        <p:guide orient="horz" pos="3845"/>
        <p:guide pos="172"/>
        <p:guide pos="6104"/>
        <p:guide pos="207"/>
        <p:guide pos="6068"/>
      </p:guideLst>
    </p:cSldViewPr>
  </p:slideViewPr>
  <p:outlineViewPr>
    <p:cViewPr>
      <p:scale>
        <a:sx n="33" d="100"/>
        <a:sy n="33" d="100"/>
      </p:scale>
      <p:origin x="0" y="26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354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9" y="1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978F00-F90A-4DDF-AFCA-A1C490C3556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5637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9" y="645637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6DA921-F128-49CD-A0DD-3B3FB3DD5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7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19" y="1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A81830-0246-4A8E-879A-EEADDEC14BA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90" y="3228988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37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19" y="645637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15CC4D-DC48-4421-A4A6-1DFEAA2B1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9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734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671" algn="l" defTabSz="95734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341" algn="l" defTabSz="95734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011" algn="l" defTabSz="95734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681" algn="l" defTabSz="957341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5CC4D-DC48-4421-A4A6-1DFEAA2B19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30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5CC4D-DC48-4421-A4A6-1DFEAA2B19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 userDrawn="1"/>
        </p:nvSpPr>
        <p:spPr>
          <a:xfrm>
            <a:off x="2553891" y="1509259"/>
            <a:ext cx="4643438" cy="296772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 defTabSz="684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spc="105" dirty="0">
                <a:solidFill>
                  <a:srgbClr val="FFFFFF"/>
                </a:solidFill>
                <a:latin typeface="Trebuchet MS" pitchFamily="34" charset="0"/>
                <a:cs typeface="+mn-cs"/>
              </a:rPr>
              <a:t>ПРЕДПРИЯТИЕ ГОСКОРПОРАЦИИ «РОСАТОМ»</a:t>
            </a:r>
          </a:p>
        </p:txBody>
      </p:sp>
      <p:pic>
        <p:nvPicPr>
          <p:cNvPr id="6" name="Рисунок 9" descr="logoti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45" y="1025072"/>
            <a:ext cx="193476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975123" y="2276475"/>
            <a:ext cx="7018469" cy="69328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400" b="1" baseline="0">
                <a:solidFill>
                  <a:srgbClr val="025EA1"/>
                </a:solidFill>
                <a:latin typeface="Calibri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6252" y="4200072"/>
            <a:ext cx="4530426" cy="6599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957816" rtl="0" eaLnBrk="1" latinLnBrk="0" hangingPunct="1">
              <a:spcBef>
                <a:spcPct val="0"/>
              </a:spcBef>
              <a:buNone/>
              <a:defRPr lang="ru-RU" sz="2600" b="1" kern="1200" baseline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dirty="0" smtClean="0"/>
              <a:t>Образец подзаголовка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0"/>
          </p:nvPr>
        </p:nvSpPr>
        <p:spPr>
          <a:xfrm>
            <a:off x="996252" y="5075464"/>
            <a:ext cx="3846190" cy="8028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17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1pPr>
            <a:lvl2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2pPr>
            <a:lvl3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3pPr>
            <a:lvl4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4pPr>
            <a:lvl5pPr marL="0" indent="0" algn="just" defTabSz="957816" rtl="0" eaLnBrk="1" latinLnBrk="0" hangingPunct="1">
              <a:spcBef>
                <a:spcPct val="0"/>
              </a:spcBef>
              <a:buFont typeface="Arial" pitchFamily="34" charset="0"/>
              <a:buNone/>
              <a:defRPr lang="ru-RU" sz="2600" b="1" kern="1200" baseline="0" dirty="0" smtClean="0">
                <a:solidFill>
                  <a:srgbClr val="4596D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1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ti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741" y="6461125"/>
            <a:ext cx="70757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2710" y="240393"/>
            <a:ext cx="8738262" cy="811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57816" rtl="0" eaLnBrk="1" latinLnBrk="0" hangingPunct="1">
              <a:spcBef>
                <a:spcPct val="0"/>
              </a:spcBef>
              <a:buNone/>
              <a:defRPr lang="ru-RU" sz="34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271481" y="1319893"/>
            <a:ext cx="8738999" cy="4989286"/>
          </a:xfrm>
          <a:prstGeom prst="rect">
            <a:avLst/>
          </a:prstGeom>
        </p:spPr>
        <p:txBody>
          <a:bodyPr lIns="68415" tIns="34208" rIns="68415" bIns="34208"/>
          <a:lstStyle>
            <a:lvl1pPr>
              <a:defRPr lang="ru-RU" sz="3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600" b="1">
                <a:solidFill>
                  <a:schemeClr val="accent2"/>
                </a:solidFill>
                <a:latin typeface="+mn-lt"/>
              </a:defRPr>
            </a:lvl2pPr>
            <a:lvl3pPr>
              <a:defRPr sz="1700" b="1">
                <a:solidFill>
                  <a:schemeClr val="accent2"/>
                </a:solidFill>
                <a:latin typeface="+mn-lt"/>
              </a:defRPr>
            </a:lvl3pPr>
            <a:lvl4pPr>
              <a:defRPr sz="1700">
                <a:solidFill>
                  <a:schemeClr val="accent2"/>
                </a:solidFill>
                <a:latin typeface="+mn-lt"/>
              </a:defRPr>
            </a:lvl4pPr>
            <a:lvl5pPr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9209485" y="6453188"/>
            <a:ext cx="454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B8B3BC2F-4F7B-458F-98B3-42260177ABC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271482" y="6453188"/>
            <a:ext cx="2205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с шапкой и заголовком (2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ti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741" y="6461125"/>
            <a:ext cx="70757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2710" y="240393"/>
            <a:ext cx="8738262" cy="811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57816" rtl="0" eaLnBrk="1" latinLnBrk="0" hangingPunct="1">
              <a:spcBef>
                <a:spcPct val="0"/>
              </a:spcBef>
              <a:buNone/>
              <a:defRPr lang="ru-RU" sz="3400" b="1" kern="1200" dirty="0">
                <a:solidFill>
                  <a:schemeClr val="bg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271481" y="1319893"/>
            <a:ext cx="8738999" cy="4989286"/>
          </a:xfrm>
          <a:prstGeom prst="rect">
            <a:avLst/>
          </a:prstGeom>
        </p:spPr>
        <p:txBody>
          <a:bodyPr lIns="68415" tIns="34208" rIns="68415" bIns="34208"/>
          <a:lstStyle>
            <a:lvl1pPr>
              <a:defRPr lang="ru-RU" sz="3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600" b="1">
                <a:solidFill>
                  <a:schemeClr val="accent2"/>
                </a:solidFill>
                <a:latin typeface="+mn-lt"/>
              </a:defRPr>
            </a:lvl2pPr>
            <a:lvl3pPr>
              <a:defRPr sz="1700" b="1">
                <a:solidFill>
                  <a:schemeClr val="accent2"/>
                </a:solidFill>
                <a:latin typeface="+mn-lt"/>
              </a:defRPr>
            </a:lvl3pPr>
            <a:lvl4pPr>
              <a:defRPr sz="1700">
                <a:solidFill>
                  <a:schemeClr val="accent2"/>
                </a:solidFill>
                <a:latin typeface="+mn-lt"/>
              </a:defRPr>
            </a:lvl4pPr>
            <a:lvl5pPr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9209485" y="6453188"/>
            <a:ext cx="454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6AB5F119-79D7-4721-BEB8-3F8C710241A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271482" y="6453188"/>
            <a:ext cx="2205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шапк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ti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741" y="6461125"/>
            <a:ext cx="70757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2710" y="240393"/>
            <a:ext cx="8738262" cy="8111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57816" rtl="0" eaLnBrk="1" latinLnBrk="0" hangingPunct="1">
              <a:spcBef>
                <a:spcPct val="0"/>
              </a:spcBef>
              <a:buNone/>
              <a:defRPr lang="ru-RU" sz="3400" b="1" kern="1200" dirty="0">
                <a:solidFill>
                  <a:srgbClr val="025EA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271481" y="1319893"/>
            <a:ext cx="8738999" cy="4989286"/>
          </a:xfrm>
          <a:prstGeom prst="rect">
            <a:avLst/>
          </a:prstGeom>
        </p:spPr>
        <p:txBody>
          <a:bodyPr lIns="68415" tIns="34208" rIns="68415" bIns="34208"/>
          <a:lstStyle>
            <a:lvl1pPr>
              <a:defRPr lang="ru-RU" sz="3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600" b="1">
                <a:solidFill>
                  <a:schemeClr val="accent2"/>
                </a:solidFill>
                <a:latin typeface="+mn-lt"/>
              </a:defRPr>
            </a:lvl2pPr>
            <a:lvl3pPr>
              <a:defRPr sz="1700" b="1">
                <a:solidFill>
                  <a:schemeClr val="accent2"/>
                </a:solidFill>
                <a:latin typeface="+mn-lt"/>
              </a:defRPr>
            </a:lvl3pPr>
            <a:lvl4pPr>
              <a:defRPr sz="1700">
                <a:solidFill>
                  <a:schemeClr val="accent2"/>
                </a:solidFill>
                <a:latin typeface="+mn-lt"/>
              </a:defRPr>
            </a:lvl4pPr>
            <a:lvl5pPr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9209485" y="6453188"/>
            <a:ext cx="454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F5DB084-FCAC-49DD-8E32-4CB7688950E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271482" y="6453188"/>
            <a:ext cx="2205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ЦЯРБ_Слайд без заголовк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logotip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9741" y="6461125"/>
            <a:ext cx="70757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5"/>
          <p:cNvSpPr>
            <a:spLocks noGrp="1"/>
          </p:cNvSpPr>
          <p:nvPr>
            <p:ph sz="quarter" idx="12"/>
          </p:nvPr>
        </p:nvSpPr>
        <p:spPr>
          <a:xfrm>
            <a:off x="271481" y="240393"/>
            <a:ext cx="9418317" cy="6068786"/>
          </a:xfrm>
          <a:prstGeom prst="rect">
            <a:avLst/>
          </a:prstGeom>
        </p:spPr>
        <p:txBody>
          <a:bodyPr lIns="68415" tIns="34208" rIns="68415" bIns="34208"/>
          <a:lstStyle>
            <a:lvl1pPr>
              <a:defRPr lang="ru-RU" sz="3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600" b="1">
                <a:solidFill>
                  <a:schemeClr val="accent2"/>
                </a:solidFill>
                <a:latin typeface="+mn-lt"/>
              </a:defRPr>
            </a:lvl2pPr>
            <a:lvl3pPr>
              <a:defRPr sz="1700" b="1">
                <a:solidFill>
                  <a:schemeClr val="accent2"/>
                </a:solidFill>
                <a:latin typeface="+mn-lt"/>
              </a:defRPr>
            </a:lvl3pPr>
            <a:lvl4pPr>
              <a:defRPr sz="1700">
                <a:solidFill>
                  <a:schemeClr val="accent2"/>
                </a:solidFill>
                <a:latin typeface="+mn-lt"/>
              </a:defRPr>
            </a:lvl4pPr>
            <a:lvl5pPr>
              <a:defRPr sz="1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3"/>
          </p:nvPr>
        </p:nvSpPr>
        <p:spPr>
          <a:xfrm>
            <a:off x="9209485" y="6453188"/>
            <a:ext cx="454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285F331E-1807-49F1-BB2D-B9C4061C8EF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271482" y="6453188"/>
            <a:ext cx="22050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578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500" b="1" kern="1200" cap="none" baseline="0">
                <a:solidFill>
                  <a:srgbClr val="025EA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73" y="136525"/>
            <a:ext cx="8848328" cy="476250"/>
          </a:xfrm>
          <a:prstGeom prst="rect">
            <a:avLst/>
          </a:prstGeom>
        </p:spPr>
        <p:txBody>
          <a:bodyPr lIns="95782" tIns="47891" rIns="95782" bIns="4789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9058" y="1397000"/>
            <a:ext cx="4375150" cy="2033588"/>
          </a:xfrm>
          <a:prstGeom prst="rect">
            <a:avLst/>
          </a:prstGeom>
        </p:spPr>
        <p:txBody>
          <a:bodyPr lIns="95782" tIns="47891" rIns="95782" bIns="4789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9308" y="1397000"/>
            <a:ext cx="4375150" cy="2033588"/>
          </a:xfrm>
          <a:prstGeom prst="rect">
            <a:avLst/>
          </a:prstGeom>
        </p:spPr>
        <p:txBody>
          <a:bodyPr lIns="95782" tIns="47891" rIns="95782" bIns="4789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495055" y="6245679"/>
            <a:ext cx="2311891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84305" y="6245679"/>
            <a:ext cx="3137391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44972" y="6337527"/>
            <a:ext cx="2310663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C6C389-F3FD-4F88-83B3-B2E0A1BB9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5782" tIns="47891" rIns="95782" bIns="47891"/>
          <a:lstStyle>
            <a:lvl1pPr>
              <a:defRPr/>
            </a:lvl1pPr>
          </a:lstStyle>
          <a:p>
            <a:fld id="{E8DFE03A-F80E-4B63-B91D-F0BC149A3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3" r:id="rId7"/>
  </p:sldLayoutIdLst>
  <p:hf hdr="0" ftr="0" dt="0"/>
  <p:txStyles>
    <p:titleStyle>
      <a:lvl1pPr algn="ctr" defTabSz="957341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341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342077" algn="ctr" defTabSz="957341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684154" algn="ctr" defTabSz="957341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026231" algn="ctr" defTabSz="957341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368308" algn="ctr" defTabSz="957341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06" indent="-358706" algn="l" defTabSz="9573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988" indent="-299317" algn="l" defTabSz="9573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8742" algn="l" defTabSz="9573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940" indent="-238742" algn="l" defTabSz="9573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610" indent="-238742" algn="l" defTabSz="95734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2480" y="2091709"/>
            <a:ext cx="9410638" cy="2365977"/>
          </a:xfrm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796"/>
              </a:spcBef>
              <a:spcAft>
                <a:spcPts val="2694"/>
              </a:spcAft>
              <a:defRPr/>
            </a:pPr>
            <a:r>
              <a:rPr lang="ru-RU" sz="3000" dirty="0" smtClean="0"/>
              <a:t>Деятельность Рабочей группы </a:t>
            </a:r>
            <a:br>
              <a:rPr lang="ru-RU" sz="3000" dirty="0" smtClean="0"/>
            </a:br>
            <a:r>
              <a:rPr lang="ru-RU" sz="3000" dirty="0" smtClean="0"/>
              <a:t>«Создание платформы для практического сотрудничества в области вывода из эксплуатации </a:t>
            </a:r>
            <a:r>
              <a:rPr lang="ru-RU" sz="3000" dirty="0" err="1" smtClean="0"/>
              <a:t>ядерно</a:t>
            </a:r>
            <a:r>
              <a:rPr lang="ru-RU" sz="3000" dirty="0" smtClean="0"/>
              <a:t> и </a:t>
            </a:r>
            <a:r>
              <a:rPr lang="ru-RU" sz="3000" dirty="0" err="1" smtClean="0"/>
              <a:t>радиационно</a:t>
            </a:r>
            <a:r>
              <a:rPr lang="ru-RU" sz="3000" smtClean="0"/>
              <a:t> опасных </a:t>
            </a:r>
            <a:r>
              <a:rPr lang="ru-RU" sz="3000" dirty="0" smtClean="0"/>
              <a:t>объектов, обращения с РАО и ОЯТ и реабилитации территорий» </a:t>
            </a:r>
            <a:r>
              <a:rPr lang="ru-RU" sz="3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endParaRPr lang="ru-RU" sz="3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28201" y="5743543"/>
            <a:ext cx="1812480" cy="33955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12.11.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78418" y="3429000"/>
            <a:ext cx="4755224" cy="117361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796"/>
              </a:spcBef>
              <a:spcAft>
                <a:spcPts val="2694"/>
              </a:spcAft>
              <a:defRPr/>
            </a:pP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18244" y="4972029"/>
            <a:ext cx="4123315" cy="8743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defTabSz="957816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Генеральный директор ОАО ФЦЯРБ </a:t>
            </a:r>
          </a:p>
          <a:p>
            <a:pPr defTabSz="957816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А.И. Голиней</a:t>
            </a:r>
          </a:p>
          <a:p>
            <a:pPr defTabSz="957816" fontAlgn="auto">
              <a:spcAft>
                <a:spcPts val="0"/>
              </a:spcAft>
              <a:defRPr/>
            </a:pPr>
            <a:endParaRPr lang="ru-RU" sz="1700" b="1" dirty="0" smtClean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Основание для создания Рабочей группы, </a:t>
            </a:r>
            <a:br>
              <a:rPr lang="ru-RU" dirty="0" smtClean="0"/>
            </a:br>
            <a:r>
              <a:rPr lang="ru-RU" dirty="0" smtClean="0"/>
              <a:t>состав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2"/>
          </p:nvPr>
        </p:nvSpPr>
        <p:spPr>
          <a:xfrm>
            <a:off x="271481" y="1319893"/>
            <a:ext cx="9362039" cy="498928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3300" dirty="0"/>
              <a:t>П. 10.2. Протокола четырнадцатого заседания Комиссии государств – участников Содружества Независимых Государств по использованию атомной энергии в мирных целях от 09.10.2013.</a:t>
            </a:r>
            <a:endParaRPr lang="en-US" sz="3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11" descr="L:\Щетинина\Презентации\Флаги\Белоруссия.gif"/>
          <p:cNvPicPr>
            <a:picLocks noChangeAspect="1" noChangeArrowheads="1"/>
          </p:cNvPicPr>
          <p:nvPr/>
        </p:nvPicPr>
        <p:blipFill>
          <a:blip r:embed="rId2" cstate="print"/>
          <a:srcRect r="11240"/>
          <a:stretch>
            <a:fillRect/>
          </a:stretch>
        </p:blipFill>
        <p:spPr bwMode="auto">
          <a:xfrm>
            <a:off x="662523" y="4714857"/>
            <a:ext cx="835807" cy="51387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6" descr="L:\Щетинина\Презентации\Флаги\Украи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740" y="3891909"/>
            <a:ext cx="835807" cy="495974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5" descr="L:\Щетинина\Презентации\Флаги\Казахстан.gif"/>
          <p:cNvPicPr>
            <a:picLocks noChangeAspect="1" noChangeArrowheads="1"/>
          </p:cNvPicPr>
          <p:nvPr/>
        </p:nvPicPr>
        <p:blipFill>
          <a:blip r:embed="rId4" cstate="print"/>
          <a:srcRect l="3046" r="8192"/>
          <a:stretch>
            <a:fillRect/>
          </a:stretch>
        </p:blipFill>
        <p:spPr bwMode="auto">
          <a:xfrm>
            <a:off x="662523" y="5537806"/>
            <a:ext cx="835807" cy="51434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6" descr="http://img-fotki.yandex.ru/get/5507/ealburzi.fb/0_10fa73_2d95657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740" y="5537806"/>
            <a:ext cx="835807" cy="51434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Picture 2" descr="http://im1-tub-ru.yandex.net/i?id=66901887-3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23" y="3891909"/>
            <a:ext cx="835807" cy="495974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8" name="Picture 2" descr="Файл:Flag of Kyrgyzstan.svg - Викислова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2740" y="4714857"/>
            <a:ext cx="835807" cy="51434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6803" y="4354817"/>
            <a:ext cx="1225850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9641" y="5177766"/>
            <a:ext cx="1442245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Белоруссия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5362" y="6000714"/>
            <a:ext cx="1225850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Казахстан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4138" y="5177766"/>
            <a:ext cx="1504453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Кыргызстан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1299" y="6000714"/>
            <a:ext cx="1225850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Армения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57020" y="4354817"/>
            <a:ext cx="1225850" cy="361472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ru-RU" dirty="0" smtClean="0"/>
              <a:t>Украина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78417" y="3789040"/>
            <a:ext cx="1615894" cy="2571714"/>
          </a:xfrm>
          <a:prstGeom prst="rect">
            <a:avLst/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730118" y="3789040"/>
            <a:ext cx="5014843" cy="1697331"/>
          </a:xfrm>
          <a:prstGeom prst="wedgeRectCallout">
            <a:avLst>
              <a:gd name="adj1" fmla="val -66418"/>
              <a:gd name="adj2" fmla="val -49982"/>
            </a:avLst>
          </a:prstGeom>
          <a:noFill/>
          <a:ln w="412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Данные страны представили кандидатуры экспертов в состав 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1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Рабочей группы, однако в заседаниях 2014 г. участия не принимали.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2710" y="240393"/>
            <a:ext cx="9416531" cy="8111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Ключевые задачи деятельности Рабочей группы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200" y="1329849"/>
            <a:ext cx="9305320" cy="48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обмен опытом в области вывода из эксплуатации </a:t>
            </a:r>
            <a:r>
              <a:rPr lang="ru-RU" sz="2400" dirty="0" err="1" smtClean="0"/>
              <a:t>ядерно</a:t>
            </a:r>
            <a:r>
              <a:rPr lang="ru-RU" sz="2400" dirty="0" smtClean="0"/>
              <a:t> и радиационно-опасных объектов обращения с РАО и ОЯТ и реабилитации территорий, консолидация и систематизация научно-технических знаний;</a:t>
            </a:r>
          </a:p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формирование обоснований выбора проектов/тем для практической реализации совместных мероприятий;</a:t>
            </a:r>
          </a:p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инициирование и рассмотрение проектов по основному профилю деятельности Рабочей группы в целях дальнейшего выдвижения наиболее актуальных из них на рассмотрение Комиссии государств - участников СНГ по использованию атомной энергии в мирных целях;</a:t>
            </a:r>
          </a:p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координация практической реализации отобранных проектов.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8201" y="240074"/>
            <a:ext cx="9416531" cy="811196"/>
          </a:xfrm>
        </p:spPr>
        <p:txBody>
          <a:bodyPr>
            <a:normAutofit/>
          </a:bodyPr>
          <a:lstStyle/>
          <a:p>
            <a:r>
              <a:rPr lang="ru-RU" dirty="0" smtClean="0"/>
              <a:t>Итоги деятельности за 2014 г.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2480" y="4441602"/>
            <a:ext cx="9472481" cy="20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449"/>
              </a:spcBef>
              <a:spcAft>
                <a:spcPts val="449"/>
              </a:spcAft>
              <a:buFont typeface="Wingdings" pitchFamily="2" charset="2"/>
              <a:buChar char="Ø"/>
            </a:pPr>
            <a:r>
              <a:rPr lang="ru-RU" sz="2400" dirty="0" smtClean="0"/>
              <a:t>  по итогам совместного обсуждения отобраны наиболее актуальные проекты с точки зрения совместной реализации, заполнены соответствующие шаблоны инициируемых проектов, которые были согласованы на 3-м заседании рабочей группы;</a:t>
            </a:r>
          </a:p>
          <a:p>
            <a:pPr algn="just">
              <a:spcBef>
                <a:spcPts val="449"/>
              </a:spcBef>
              <a:spcAft>
                <a:spcPts val="449"/>
              </a:spcAft>
              <a:buFont typeface="Wingdings" pitchFamily="2" charset="2"/>
              <a:buChar char="Ø"/>
            </a:pPr>
            <a:r>
              <a:rPr lang="ru-RU" sz="2400" dirty="0" smtClean="0"/>
              <a:t>  проведен Технический тур во ФГУП «РАДОН».</a:t>
            </a:r>
            <a:endParaRPr lang="ru-RU" sz="2400" dirty="0"/>
          </a:p>
        </p:txBody>
      </p:sp>
      <p:pic>
        <p:nvPicPr>
          <p:cNvPr id="12290" name="Picture 2" descr="X:\OYAT\МТП\Атом-СНГ\3-е заседание РГ\СНГ\DSC_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043" y="1217326"/>
            <a:ext cx="4345756" cy="2314543"/>
          </a:xfrm>
          <a:prstGeom prst="round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2480" y="1523587"/>
            <a:ext cx="4847681" cy="226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 утвержден план работы на 2014-</a:t>
            </a:r>
            <a:r>
              <a:rPr lang="en-US" sz="2400" dirty="0" smtClean="0"/>
              <a:t> </a:t>
            </a:r>
            <a:r>
              <a:rPr lang="ru-RU" sz="2400" dirty="0" smtClean="0"/>
              <a:t>2015 гг.;</a:t>
            </a:r>
          </a:p>
          <a:p>
            <a:pPr algn="just">
              <a:spcBef>
                <a:spcPts val="898"/>
              </a:spcBef>
              <a:spcAft>
                <a:spcPts val="898"/>
              </a:spcAft>
              <a:buFont typeface="Wingdings" pitchFamily="2" charset="2"/>
              <a:buChar char="Ø"/>
            </a:pPr>
            <a:r>
              <a:rPr lang="ru-RU" sz="2400" dirty="0" smtClean="0"/>
              <a:t>  проведено три заседания Рабочей группы;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2480" y="3452487"/>
            <a:ext cx="9416760" cy="11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/>
              <a:t>  составлен перечень перспективных проектов на основании предложений экспертов (Россия, Белоруссия, Казахстан) по основному направлению деятельности Рабочей группы;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05319" y="1474497"/>
            <a:ext cx="656529" cy="60602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117435" y="2400314"/>
            <a:ext cx="656529" cy="60602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105319" y="3429000"/>
            <a:ext cx="656529" cy="60602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105319" y="4468870"/>
            <a:ext cx="656529" cy="60602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105319" y="5897846"/>
            <a:ext cx="656529" cy="60602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01" y="240074"/>
            <a:ext cx="9416531" cy="8111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Инициируемые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2480" y="1410545"/>
            <a:ext cx="9361040" cy="48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4154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Участниками Рабочей группы подтверждена актуальность реализации следующих проектов в области ЗСЖЦ: </a:t>
            </a:r>
          </a:p>
          <a:p>
            <a:pPr algn="just" defTabSz="684154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подготовка предложений по инициированию</a:t>
            </a:r>
            <a:r>
              <a:rPr lang="en-US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межгосударственной программы СНГ по разработке </a:t>
            </a:r>
            <a:r>
              <a:rPr lang="ru-RU" sz="2400" smtClean="0">
                <a:latin typeface="+mn-lt"/>
                <a:ea typeface="Times New Roman" pitchFamily="18" charset="0"/>
                <a:cs typeface="Times New Roman" pitchFamily="18" charset="0"/>
              </a:rPr>
              <a:t>проектов национальных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стратегий обращения с радиоактивными отходами в государствах-участниках СНГ на основе согласованных шаблонов </a:t>
            </a:r>
            <a:r>
              <a:rPr lang="ru-RU" sz="2400" smtClean="0">
                <a:latin typeface="+mn-lt"/>
                <a:ea typeface="Times New Roman" pitchFamily="18" charset="0"/>
                <a:cs typeface="Times New Roman" pitchFamily="18" charset="0"/>
              </a:rPr>
              <a:t>по разработке проектов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400" smtClean="0">
                <a:latin typeface="+mn-lt"/>
                <a:ea typeface="Times New Roman" pitchFamily="18" charset="0"/>
                <a:cs typeface="Times New Roman" pitchFamily="18" charset="0"/>
              </a:rPr>
              <a:t>ациональных стратегий в 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Республике Беларусь и Республике Казахстан;</a:t>
            </a:r>
            <a:endParaRPr lang="ru-RU" sz="2400" dirty="0" smtClean="0">
              <a:latin typeface="+mn-lt"/>
              <a:cs typeface="Arial" pitchFamily="34" charset="0"/>
            </a:endParaRPr>
          </a:p>
          <a:p>
            <a:pPr algn="just" defTabSz="684154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переработка и кондиционирование радиоактивных отходов, находящихся в ГНУ «</a:t>
            </a:r>
            <a:r>
              <a:rPr lang="ru-RU" sz="24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ОИЭЯИ-Сосны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» НАН Беларуси, в целях дальнейшего вывода из эксплуатации </a:t>
            </a:r>
            <a:r>
              <a:rPr lang="ru-RU" sz="2400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радиационно</a:t>
            </a:r>
            <a:r>
              <a:rPr lang="ru-RU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 опасных объектов.</a:t>
            </a:r>
            <a:endParaRPr lang="ru-RU" sz="24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01" y="240074"/>
            <a:ext cx="9416531" cy="8111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Технический тур во ФГУП «Радон»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5602" name="Picture 2" descr="X:\OYAT\МТП\Атом-СНГ\3-е заседание РГ\СНГ\DSC_1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01" y="1320194"/>
            <a:ext cx="4204419" cy="2623149"/>
          </a:xfrm>
          <a:prstGeom prst="rect">
            <a:avLst/>
          </a:prstGeom>
          <a:noFill/>
        </p:spPr>
      </p:pic>
      <p:pic>
        <p:nvPicPr>
          <p:cNvPr id="25603" name="Picture 3" descr="X:\OYAT\МТП\Атом-СНГ\3-е заседание РГ\СНГ\DSC_1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323" y="1320194"/>
            <a:ext cx="4290503" cy="26231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201" y="4097646"/>
            <a:ext cx="9249599" cy="2285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415" tIns="34208" rIns="68415" bIns="34208">
            <a:spAutoFit/>
          </a:bodyPr>
          <a:lstStyle/>
          <a:p>
            <a:pPr algn="just"/>
            <a:r>
              <a:rPr lang="ru-RU" sz="2400" dirty="0" smtClean="0"/>
              <a:t>Представители российских и зарубежных ведомств и организаций были ознакомлены с действующими и перспективными технологиями обращения с РАО, системой производственно-экологического мониторинга, перспективах развития, основными направлениями производственной деятельности, о месте предприятия в стратегических планах </a:t>
            </a:r>
            <a:r>
              <a:rPr lang="ru-RU" sz="2400" dirty="0" err="1" smtClean="0"/>
              <a:t>Госкорпорации</a:t>
            </a:r>
            <a:r>
              <a:rPr lang="ru-RU" sz="2400" dirty="0" smtClean="0"/>
              <a:t> «</a:t>
            </a:r>
            <a:r>
              <a:rPr lang="ru-RU" sz="2400" dirty="0" err="1" smtClean="0"/>
              <a:t>Росатом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B3BC2F-4F7B-458F-98B3-42260177ABC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9" name="Содержимое 28"/>
          <p:cNvSpPr>
            <a:spLocks noGrp="1"/>
          </p:cNvSpPr>
          <p:nvPr>
            <p:ph sz="quarter" idx="12"/>
          </p:nvPr>
        </p:nvSpPr>
        <p:spPr>
          <a:xfrm>
            <a:off x="161040" y="1371628"/>
            <a:ext cx="9529200" cy="4989286"/>
          </a:xfrm>
        </p:spPr>
        <p:txBody>
          <a:bodyPr/>
          <a:lstStyle/>
          <a:p>
            <a:pPr marL="0" indent="469169" algn="just">
              <a:spcAft>
                <a:spcPts val="898"/>
              </a:spcAft>
              <a:buAutoNum type="arabicPeriod"/>
            </a:pPr>
            <a:r>
              <a:rPr lang="ru-RU" sz="2400" dirty="0"/>
              <a:t>Провести заседания в соответствии с утвержденным планом работ.</a:t>
            </a:r>
          </a:p>
          <a:p>
            <a:pPr marL="0" indent="469169" algn="just">
              <a:spcAft>
                <a:spcPts val="898"/>
              </a:spcAft>
              <a:buAutoNum type="arabicPeriod"/>
            </a:pPr>
            <a:r>
              <a:rPr lang="ru-RU" sz="2400" dirty="0"/>
              <a:t>Продолжить работу по согласованию в установленном порядке инициируемых проектов для дальнейшего выдвижения на рассмотрение на шестнадцатом заседании Комиссии.</a:t>
            </a:r>
          </a:p>
          <a:p>
            <a:pPr marL="0" indent="469169" algn="just">
              <a:spcAft>
                <a:spcPts val="898"/>
              </a:spcAft>
              <a:buAutoNum type="arabicPeriod"/>
            </a:pPr>
            <a:r>
              <a:rPr lang="ru-RU" sz="2400" dirty="0"/>
              <a:t>Разработать предложения о целесообразности создания Базовой организации государств – участников Содружества Независимых Государств по обращению с ОЯТ, РАО и ВЭ ЯРОО.</a:t>
            </a:r>
          </a:p>
          <a:p>
            <a:pPr marL="0" indent="469169" algn="just">
              <a:spcAft>
                <a:spcPts val="898"/>
              </a:spcAft>
              <a:buAutoNum type="arabicPeriod"/>
            </a:pPr>
            <a:r>
              <a:rPr lang="ru-RU" sz="2400" dirty="0"/>
              <a:t>Рассмотрение возможности подготовки и проведения образовательных программ в области обращения с ОЯТ и РАО на базе ОАО «НПО «Радиевый институт им. В.Г. Хлопина» и </a:t>
            </a:r>
            <a:br>
              <a:rPr lang="ru-RU" sz="2400" dirty="0"/>
            </a:br>
            <a:r>
              <a:rPr lang="ru-RU" sz="2400" dirty="0"/>
              <a:t>ФГУП «РАДОН».</a:t>
            </a:r>
          </a:p>
          <a:p>
            <a:pPr marL="0" indent="469169" algn="just">
              <a:spcAft>
                <a:spcPts val="898"/>
              </a:spcAft>
              <a:buAutoNum type="arabicPeriod"/>
            </a:pPr>
            <a:endParaRPr lang="ru-RU" sz="2400" dirty="0"/>
          </a:p>
          <a:p>
            <a:pPr marL="0" indent="469169" algn="just">
              <a:spcAft>
                <a:spcPts val="898"/>
              </a:spcAft>
              <a:buAutoNum type="arabicPeriod"/>
            </a:pP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2015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72480" y="1937406"/>
            <a:ext cx="9410638" cy="2365977"/>
          </a:xfrm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796"/>
              </a:spcBef>
              <a:spcAft>
                <a:spcPts val="2694"/>
              </a:spcAft>
              <a:defRPr/>
            </a:pP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БЛАГОДАРЮ ЗА ВНИМАНИЕ!</a:t>
            </a:r>
            <a:r>
              <a:rPr lang="ru-RU" sz="45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45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r>
              <a:rPr lang="ru-RU" sz="45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45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endParaRPr lang="ru-RU" sz="45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78418" y="3429000"/>
            <a:ext cx="4755224" cy="117361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796"/>
              </a:spcBef>
              <a:spcAft>
                <a:spcPts val="2694"/>
              </a:spcAft>
              <a:defRPr/>
            </a:pP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ФЦЯРБ">
  <a:themeElements>
    <a:clrScheme name="RosAtomKorp">
      <a:dk1>
        <a:srgbClr val="003274"/>
      </a:dk1>
      <a:lt1>
        <a:srgbClr val="025EA1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4596D1"/>
      </a:accent3>
      <a:accent4>
        <a:srgbClr val="FD7C21"/>
      </a:accent4>
      <a:accent5>
        <a:srgbClr val="DE5E02"/>
      </a:accent5>
      <a:accent6>
        <a:srgbClr val="A2020F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Шаблон_ФЦЯРБ</Template>
  <TotalTime>10428</TotalTime>
  <Words>438</Words>
  <Application>Microsoft Office PowerPoint</Application>
  <PresentationFormat>Лист A4 (210x297 мм)</PresentationFormat>
  <Paragraphs>44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Шаблон_ФЦЯРБ</vt:lpstr>
      <vt:lpstr>Деятельность Рабочей группы  «Создание платформы для практического сотрудничества в области вывода из эксплуатации ядерно и радиационно опасных объектов, обращения с РАО и ОЯТ и реабилитации территорий»   </vt:lpstr>
      <vt:lpstr>Основание для создания Рабочей группы,  состав участников</vt:lpstr>
      <vt:lpstr>Ключевые задачи деятельности Рабочей группы</vt:lpstr>
      <vt:lpstr>Итоги деятельности за 2014 г.</vt:lpstr>
      <vt:lpstr>Инициируемые проекты</vt:lpstr>
      <vt:lpstr>Технический тур во ФГУП «Радон»</vt:lpstr>
      <vt:lpstr>Задачи 2015 года</vt:lpstr>
      <vt:lpstr>  БЛАГОДАРЮ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L. Buzdalin</dc:creator>
  <cp:lastModifiedBy>comp9</cp:lastModifiedBy>
  <cp:revision>600</cp:revision>
  <dcterms:created xsi:type="dcterms:W3CDTF">2010-09-08T06:14:00Z</dcterms:created>
  <dcterms:modified xsi:type="dcterms:W3CDTF">2014-11-06T06:05:50Z</dcterms:modified>
</cp:coreProperties>
</file>