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4" r:id="rId2"/>
    <p:sldId id="473" r:id="rId3"/>
    <p:sldId id="474" r:id="rId4"/>
    <p:sldId id="476" r:id="rId5"/>
    <p:sldId id="475" r:id="rId6"/>
    <p:sldId id="484" r:id="rId7"/>
    <p:sldId id="485" r:id="rId8"/>
    <p:sldId id="486" r:id="rId9"/>
    <p:sldId id="487" r:id="rId10"/>
    <p:sldId id="488" r:id="rId11"/>
    <p:sldId id="489" r:id="rId12"/>
    <p:sldId id="477" r:id="rId13"/>
    <p:sldId id="465" r:id="rId14"/>
    <p:sldId id="453" r:id="rId15"/>
    <p:sldId id="482" r:id="rId16"/>
    <p:sldId id="483" r:id="rId17"/>
    <p:sldId id="481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00"/>
    <a:srgbClr val="663300"/>
    <a:srgbClr val="CC0000"/>
    <a:srgbClr val="008000"/>
    <a:srgbClr val="FFFFCC"/>
    <a:srgbClr val="003399"/>
    <a:srgbClr val="FF0000"/>
    <a:srgbClr val="A92517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1F1E1E-995B-4A03-9B7E-41C319292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E9E85-E930-4FB1-8E25-6B031BA60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5AED3-0585-4062-8635-BC2A21788B8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1600" b="1" smtClean="0"/>
              <a:t>Слайд № 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B5311-8ABA-4AE4-8845-8560FBADE64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Правильная ссылка на поручение.</a:t>
            </a:r>
          </a:p>
          <a:p>
            <a:r>
              <a:rPr lang="ru-RU" dirty="0" smtClean="0"/>
              <a:t>Цели программы.</a:t>
            </a:r>
          </a:p>
          <a:p>
            <a:r>
              <a:rPr lang="ru-RU" dirty="0" smtClean="0"/>
              <a:t>Мероприятия.</a:t>
            </a:r>
          </a:p>
          <a:p>
            <a:r>
              <a:rPr lang="ru-RU" dirty="0" err="1" smtClean="0"/>
              <a:t>Соц</a:t>
            </a:r>
            <a:r>
              <a:rPr lang="ru-RU" dirty="0" smtClean="0"/>
              <a:t> эффект.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B5A40-C6B3-4933-B6B8-AB27A8C104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777163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125538"/>
            <a:ext cx="4244975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7771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381750"/>
            <a:ext cx="8424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339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V="1">
            <a:off x="323850" y="1052513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250825" y="6308725"/>
            <a:ext cx="8567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9" name="Picture 15" descr="fmba new - ZASTAVK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0"/>
            <a:ext cx="10429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33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Мои документы\Мои рисунки и фотографии\GIFS\Флаги\Россия 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3143272" cy="182048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</p:spPr>
      </p:pic>
      <p:pic>
        <p:nvPicPr>
          <p:cNvPr id="1026" name="Picture 2" descr="D:\Мои документы\Мои рисунки и фотографии\ФМБА\ФМБА - гербовый знак-2.jpg"/>
          <p:cNvPicPr>
            <a:picLocks noChangeAspect="1" noChangeArrowheads="1"/>
          </p:cNvPicPr>
          <p:nvPr/>
        </p:nvPicPr>
        <p:blipFill>
          <a:blip r:embed="rId4" cstate="print"/>
          <a:srcRect l="8312" r="7312"/>
          <a:stretch>
            <a:fillRect/>
          </a:stretch>
        </p:blipFill>
        <p:spPr bwMode="auto">
          <a:xfrm>
            <a:off x="683568" y="332656"/>
            <a:ext cx="1228460" cy="120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484784"/>
            <a:ext cx="385192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Федеральное  медико-биологическое агентство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2285992"/>
            <a:ext cx="666023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проекту межгосударственной целевой программы в области развития ядерной медицины: «Проведение доклинических и клинических исследований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радиофармпрепаратов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707904" y="260648"/>
            <a:ext cx="52920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 </a:t>
            </a:r>
            <a:r>
              <a:rPr lang="ru-RU" sz="2200" b="1" dirty="0" smtClean="0">
                <a:solidFill>
                  <a:srgbClr val="009900"/>
                </a:solidFill>
                <a:latin typeface="Tahoma" pitchFamily="34" charset="0"/>
              </a:rPr>
              <a:t>ФГБУ «Государственный научный центр Российской Федерации -Федеральный    медицинский      биофизический центр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009900"/>
                </a:solidFill>
                <a:latin typeface="Tahoma" pitchFamily="34" charset="0"/>
              </a:rPr>
              <a:t> </a:t>
            </a:r>
            <a:r>
              <a:rPr lang="ru-RU" sz="2200" b="1" dirty="0">
                <a:solidFill>
                  <a:srgbClr val="009900"/>
                </a:solidFill>
                <a:latin typeface="Tahoma" pitchFamily="34" charset="0"/>
              </a:rPr>
              <a:t>им. А.И. Бурназяна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0" y="5589240"/>
            <a:ext cx="6429388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/>
              <a:t>123182 Москва, Россия, Живописная, 46                                           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/>
              <a:t>Тел.: (499) </a:t>
            </a:r>
            <a:r>
              <a:rPr lang="ru-RU" sz="1600" b="1" dirty="0" smtClean="0"/>
              <a:t>190 93 </a:t>
            </a:r>
            <a:r>
              <a:rPr lang="ru-RU" sz="1600" b="1" dirty="0"/>
              <a:t>88 Факс: (499) </a:t>
            </a:r>
            <a:r>
              <a:rPr lang="ru-RU" sz="1600" b="1" dirty="0" smtClean="0"/>
              <a:t>190 96 00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 smtClean="0"/>
              <a:t> </a:t>
            </a:r>
            <a:r>
              <a:rPr lang="en-US" sz="1600" b="1" dirty="0"/>
              <a:t>E-mail: gkodina@yandex.ru</a:t>
            </a:r>
            <a:endParaRPr lang="ru-RU" sz="1600" b="1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1520" y="5157192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Verdana" pitchFamily="34" charset="0"/>
              </a:rPr>
              <a:t>Г.Е. </a:t>
            </a:r>
            <a:r>
              <a:rPr lang="ru-RU" sz="2000" b="1" dirty="0" err="1" smtClean="0">
                <a:solidFill>
                  <a:srgbClr val="003399"/>
                </a:solidFill>
                <a:latin typeface="Verdana" pitchFamily="34" charset="0"/>
              </a:rPr>
              <a:t>Кодина</a:t>
            </a:r>
            <a:endParaRPr lang="ru-RU" sz="20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12" name="Picture 8" descr="Ris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97200"/>
            <a:ext cx="2627784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04448" y="6492876"/>
            <a:ext cx="538579" cy="365125"/>
          </a:xfrm>
          <a:prstGeom prst="rect">
            <a:avLst/>
          </a:prstGeom>
        </p:spPr>
        <p:txBody>
          <a:bodyPr/>
          <a:lstStyle/>
          <a:p>
            <a:fld id="{AB9DA0F1-2AD0-C94E-A07F-FAB66FF2F001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250" y="961053"/>
            <a:ext cx="531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пособия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 l="21666" t="13333" r="65001" b="73334"/>
          <a:stretch>
            <a:fillRect/>
          </a:stretch>
        </p:blipFill>
        <p:spPr bwMode="auto">
          <a:xfrm>
            <a:off x="5" y="6"/>
            <a:ext cx="2308245" cy="17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08250" y="132089"/>
            <a:ext cx="6652009" cy="82896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Кафедра радиохимии и технологии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радиофармацевтических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препаратов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969" y="2476401"/>
            <a:ext cx="3949249" cy="28786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борник вопросов и зад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28" y="1978463"/>
            <a:ext cx="1698674" cy="2590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7218" y="1668940"/>
            <a:ext cx="3383041" cy="246221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274"/>
                </a:solidFill>
              </a:rPr>
              <a:t> 	М.А. </a:t>
            </a:r>
            <a:r>
              <a:rPr lang="ru-RU" sz="1400" b="1" dirty="0" err="1" smtClean="0">
                <a:solidFill>
                  <a:srgbClr val="003274"/>
                </a:solidFill>
              </a:rPr>
              <a:t>Богородская</a:t>
            </a:r>
            <a:r>
              <a:rPr lang="ru-RU" sz="1400" b="1" dirty="0" smtClean="0">
                <a:solidFill>
                  <a:srgbClr val="003274"/>
                </a:solidFill>
              </a:rPr>
              <a:t>, Г.Е. </a:t>
            </a:r>
            <a:r>
              <a:rPr lang="ru-RU" sz="1400" b="1" dirty="0" err="1" smtClean="0">
                <a:solidFill>
                  <a:srgbClr val="003274"/>
                </a:solidFill>
              </a:rPr>
              <a:t>Кодина</a:t>
            </a:r>
            <a:r>
              <a:rPr lang="ru-RU" sz="1400" b="1" dirty="0" smtClean="0">
                <a:solidFill>
                  <a:srgbClr val="003274"/>
                </a:solidFill>
              </a:rPr>
              <a:t>. Химическая технология радиофармацевтических препаратов. М.: ФМБЦ им. А.И. Бурназяна ФМБА России,  2010 – 468 с.</a:t>
            </a:r>
            <a:br>
              <a:rPr lang="ru-RU" sz="1400" b="1" dirty="0" smtClean="0">
                <a:solidFill>
                  <a:srgbClr val="003274"/>
                </a:solidFill>
              </a:rPr>
            </a:br>
            <a:r>
              <a:rPr lang="ru-RU" sz="1400" b="1" dirty="0" smtClean="0">
                <a:solidFill>
                  <a:srgbClr val="003274"/>
                </a:solidFill>
              </a:rPr>
              <a:t>	 М.А. </a:t>
            </a:r>
            <a:r>
              <a:rPr lang="ru-RU" sz="1400" b="1" dirty="0" err="1" smtClean="0">
                <a:solidFill>
                  <a:srgbClr val="003274"/>
                </a:solidFill>
              </a:rPr>
              <a:t>Богородская</a:t>
            </a:r>
            <a:r>
              <a:rPr lang="ru-RU" sz="1400" b="1" dirty="0" smtClean="0">
                <a:solidFill>
                  <a:srgbClr val="003274"/>
                </a:solidFill>
              </a:rPr>
              <a:t>, Г.Е. </a:t>
            </a:r>
            <a:r>
              <a:rPr lang="ru-RU" sz="1400" b="1" dirty="0" err="1" smtClean="0">
                <a:solidFill>
                  <a:srgbClr val="003274"/>
                </a:solidFill>
              </a:rPr>
              <a:t>Кодина</a:t>
            </a:r>
            <a:r>
              <a:rPr lang="ru-RU" sz="1400" b="1" dirty="0" smtClean="0">
                <a:solidFill>
                  <a:srgbClr val="003274"/>
                </a:solidFill>
              </a:rPr>
              <a:t>. Химическая технология радиофармацевтических препаратов. Сборник вопросов и задач. М.: НИЯУ МИФИ, 2011, 112 с.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5445224"/>
            <a:ext cx="6139542" cy="1169551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82F"/>
                </a:solidFill>
              </a:rPr>
              <a:t>«Методы получения радиофармацевтических  препаратов и </a:t>
            </a:r>
            <a:r>
              <a:rPr lang="ru-RU" sz="1400" b="1" dirty="0" err="1" smtClean="0">
                <a:solidFill>
                  <a:srgbClr val="00682F"/>
                </a:solidFill>
              </a:rPr>
              <a:t>радионуклидных</a:t>
            </a:r>
            <a:r>
              <a:rPr lang="ru-RU" sz="1400" b="1" dirty="0" smtClean="0">
                <a:solidFill>
                  <a:srgbClr val="00682F"/>
                </a:solidFill>
              </a:rPr>
              <a:t> генераторов для ядерной медицины» </a:t>
            </a:r>
          </a:p>
          <a:p>
            <a:r>
              <a:rPr lang="ru-RU" sz="1400" b="1" dirty="0" err="1" smtClean="0"/>
              <a:t>Кодина</a:t>
            </a:r>
            <a:r>
              <a:rPr lang="ru-RU" sz="1400" b="1" dirty="0" smtClean="0"/>
              <a:t> Г.Е., Красикова Р.Н. – </a:t>
            </a:r>
            <a:r>
              <a:rPr lang="ru-RU" sz="1400" dirty="0" smtClean="0"/>
              <a:t>победитель</a:t>
            </a:r>
            <a:r>
              <a:rPr lang="ru-RU" sz="1400" b="1" dirty="0" smtClean="0"/>
              <a:t> </a:t>
            </a:r>
            <a:r>
              <a:rPr lang="ru-RU" sz="1400" dirty="0" smtClean="0"/>
              <a:t>конкурса 2011 г. рукописей учебной и учебно-справочной литературы по атомной энергетике по разделу «Основы ядерных энергетики и технологий»</a:t>
            </a:r>
            <a:endParaRPr lang="ru-RU" dirty="0"/>
          </a:p>
        </p:txBody>
      </p:sp>
      <p:sp>
        <p:nvSpPr>
          <p:cNvPr id="15" name="Стрелка вправо 14"/>
          <p:cNvSpPr>
            <a:spLocks noChangeAspect="1"/>
          </p:cNvSpPr>
          <p:nvPr/>
        </p:nvSpPr>
        <p:spPr>
          <a:xfrm>
            <a:off x="2101314" y="5954487"/>
            <a:ext cx="839926" cy="450708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Documents\Раиса\учебник Код-Красикова\Обложка\1 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871" y="3881831"/>
            <a:ext cx="1962443" cy="29463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6093296"/>
            <a:ext cx="2169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Издательский дом МЭИ, 2014</a:t>
            </a:r>
            <a:endParaRPr lang="ru-RU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264695" cy="1862066"/>
          </a:xfr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радиохимии и технологии радиофармацевтических препаратов</a:t>
            </a:r>
            <a:br>
              <a:rPr lang="ru-R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br>
              <a:rPr lang="ru-R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специалистов в области 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радиофармации</a:t>
            </a:r>
            <a:endPara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Рисунок 16" descr="DSC_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752663" cy="4147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1484784"/>
            <a:ext cx="30635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Защита курсовых работ прошла интересно, слушатели активно задавали вопросы докладчику и участвовали в дискуссиях. </a:t>
            </a:r>
            <a:endParaRPr lang="ru-RU" sz="150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По окончании обучения по просьбе представителя заказчика проведено анонимное анкетирование, в котором приняли участие все слушатели. Результаты переданы представителю заказчика и показывают позитивное отношение слушателей к результатам обучения</a:t>
            </a:r>
            <a:endParaRPr lang="ru-RU" sz="150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endParaRPr lang="ru-RU" sz="1600" dirty="0">
              <a:latin typeface="+mn-lt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 cstate="print"/>
          <a:srcRect l="21666" t="13333" r="65001" b="73334"/>
          <a:stretch>
            <a:fillRect/>
          </a:stretch>
        </p:blipFill>
        <p:spPr bwMode="auto">
          <a:xfrm>
            <a:off x="5" y="6"/>
            <a:ext cx="2308245" cy="17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8604449" y="6492876"/>
            <a:ext cx="526616" cy="365125"/>
          </a:xfrm>
          <a:prstGeom prst="rect">
            <a:avLst/>
          </a:prstGeom>
        </p:spPr>
        <p:txBody>
          <a:bodyPr vert="horz" lIns="72000" tIns="46800" rIns="7200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DA0F1-2AD0-C94E-A07F-FAB66FF2F00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"/>
            <a:ext cx="7777163" cy="1000108"/>
          </a:xfrm>
        </p:spPr>
        <p:txBody>
          <a:bodyPr/>
          <a:lstStyle/>
          <a:p>
            <a:r>
              <a:rPr lang="ru-RU" sz="3200" dirty="0" smtClean="0"/>
              <a:t>Информация представителей государств-участников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27798"/>
          </a:xfrm>
        </p:spPr>
        <p:txBody>
          <a:bodyPr/>
          <a:lstStyle/>
          <a:p>
            <a:r>
              <a:rPr lang="ru-RU" sz="2400" dirty="0" smtClean="0"/>
              <a:t>Казахстан: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8000"/>
                </a:solidFill>
              </a:rPr>
              <a:t>ИЯФ г. </a:t>
            </a:r>
            <a:r>
              <a:rPr lang="ru-RU" sz="1600" dirty="0" err="1" smtClean="0">
                <a:solidFill>
                  <a:srgbClr val="008000"/>
                </a:solidFill>
              </a:rPr>
              <a:t>Алматы</a:t>
            </a:r>
            <a:r>
              <a:rPr lang="ru-RU" sz="1600" dirty="0" smtClean="0">
                <a:solidFill>
                  <a:srgbClr val="008000"/>
                </a:solidFill>
              </a:rPr>
              <a:t>:  </a:t>
            </a:r>
            <a:r>
              <a:rPr lang="ru-RU" sz="1600" dirty="0" smtClean="0"/>
              <a:t>… самая острая тема это клинические испытания </a:t>
            </a:r>
            <a:r>
              <a:rPr lang="ru-RU" sz="1600" dirty="0" smtClean="0">
                <a:solidFill>
                  <a:srgbClr val="C00000"/>
                </a:solidFill>
              </a:rPr>
              <a:t>натрия иодида,</a:t>
            </a:r>
            <a:r>
              <a:rPr lang="ru-RU" sz="1600" baseline="30000" dirty="0" smtClean="0">
                <a:solidFill>
                  <a:srgbClr val="C00000"/>
                </a:solidFill>
              </a:rPr>
              <a:t>131</a:t>
            </a:r>
            <a:r>
              <a:rPr lang="ru-RU" sz="1600" dirty="0" smtClean="0">
                <a:solidFill>
                  <a:srgbClr val="C00000"/>
                </a:solidFill>
              </a:rPr>
              <a:t>I для терапии</a:t>
            </a:r>
            <a:r>
              <a:rPr lang="ru-RU" sz="1600" dirty="0" smtClean="0"/>
              <a:t>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… желательно повторить испытания российских наборов к генератору технеция-99м, в первую очередь: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err="1" smtClean="0">
                <a:solidFill>
                  <a:srgbClr val="C00000"/>
                </a:solidFill>
              </a:rPr>
              <a:t>Наноколлоид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лимфосцинтиграфии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8000"/>
                </a:solidFill>
              </a:rPr>
              <a:t>В ПЭТ-центре г. Астаны </a:t>
            </a:r>
            <a:r>
              <a:rPr lang="ru-RU" sz="1600" dirty="0" smtClean="0"/>
              <a:t>регулярно выпускают </a:t>
            </a:r>
            <a:r>
              <a:rPr lang="ru-RU" sz="1600" baseline="30000" dirty="0" smtClean="0">
                <a:solidFill>
                  <a:srgbClr val="C00000"/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aseline="30000" dirty="0" smtClean="0">
                <a:solidFill>
                  <a:srgbClr val="C00000"/>
                </a:solidFill>
              </a:rPr>
              <a:t>	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dirty="0" err="1" smtClean="0">
                <a:solidFill>
                  <a:srgbClr val="C00000"/>
                </a:solidFill>
              </a:rPr>
              <a:t>фтордеоксиглюкозу</a:t>
            </a:r>
            <a:r>
              <a:rPr lang="ru-RU" sz="1600" dirty="0" smtClean="0">
                <a:solidFill>
                  <a:srgbClr val="C00000"/>
                </a:solidFill>
              </a:rPr>
              <a:t> (ФДГ),    </a:t>
            </a:r>
            <a:r>
              <a:rPr lang="ru-RU" sz="1600" dirty="0" smtClean="0"/>
              <a:t>начато освоение </a:t>
            </a:r>
            <a:r>
              <a:rPr lang="ru-RU" sz="1600" baseline="30000" dirty="0" smtClean="0">
                <a:solidFill>
                  <a:srgbClr val="C00000"/>
                </a:solidFill>
              </a:rPr>
              <a:t>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</a:t>
            </a:r>
            <a:r>
              <a:rPr lang="ru-RU" sz="1600" dirty="0" err="1" smtClean="0">
                <a:solidFill>
                  <a:srgbClr val="C00000"/>
                </a:solidFill>
              </a:rPr>
              <a:t>фторхолина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и планируется освоение </a:t>
            </a:r>
            <a:r>
              <a:rPr lang="ru-RU" sz="1600" baseline="30000" dirty="0" smtClean="0">
                <a:solidFill>
                  <a:srgbClr val="C00000"/>
                </a:solidFill>
              </a:rPr>
              <a:t>11</a:t>
            </a:r>
            <a:r>
              <a:rPr lang="ru-RU" sz="1600" dirty="0" smtClean="0">
                <a:solidFill>
                  <a:srgbClr val="C00000"/>
                </a:solidFill>
              </a:rPr>
              <a:t>С-метионина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1600" dirty="0" smtClean="0">
                <a:solidFill>
                  <a:srgbClr val="008000"/>
                </a:solidFill>
              </a:rPr>
              <a:t>В ПЭТ-центре г. Семей </a:t>
            </a:r>
            <a:r>
              <a:rPr lang="ru-RU" sz="1600" dirty="0" smtClean="0"/>
              <a:t>планируется освоение </a:t>
            </a:r>
            <a:r>
              <a:rPr lang="ru-RU" sz="1600" baseline="30000" dirty="0" smtClean="0">
                <a:solidFill>
                  <a:srgbClr val="C00000"/>
                </a:solidFill>
              </a:rPr>
              <a:t>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-ФДГ</a:t>
            </a:r>
          </a:p>
          <a:p>
            <a:r>
              <a:rPr lang="ru-RU" sz="2000" dirty="0" smtClean="0"/>
              <a:t>Республика Беларусь: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планируется поэтапное освоение выпуска  </a:t>
            </a:r>
            <a:r>
              <a:rPr lang="ru-RU" sz="1600" baseline="30000" dirty="0" smtClean="0">
                <a:solidFill>
                  <a:srgbClr val="C00000"/>
                </a:solidFill>
              </a:rPr>
              <a:t>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dirty="0" err="1" smtClean="0">
                <a:solidFill>
                  <a:srgbClr val="C00000"/>
                </a:solidFill>
              </a:rPr>
              <a:t>фтордеоксиглюкозы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ru-RU" sz="1600" baseline="30000" dirty="0" smtClean="0">
                <a:solidFill>
                  <a:srgbClr val="C00000"/>
                </a:solidFill>
              </a:rPr>
              <a:t>	11</a:t>
            </a:r>
            <a:r>
              <a:rPr lang="ru-RU" sz="1600" dirty="0" smtClean="0">
                <a:solidFill>
                  <a:srgbClr val="C00000"/>
                </a:solidFill>
              </a:rPr>
              <a:t>С-метионина,  </a:t>
            </a:r>
            <a:r>
              <a:rPr lang="ru-RU" sz="1600" baseline="30000" dirty="0" smtClean="0">
                <a:solidFill>
                  <a:srgbClr val="C00000"/>
                </a:solidFill>
              </a:rPr>
              <a:t>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</a:t>
            </a:r>
            <a:r>
              <a:rPr lang="ru-RU" sz="1600" dirty="0" err="1" smtClean="0">
                <a:solidFill>
                  <a:srgbClr val="C00000"/>
                </a:solidFill>
              </a:rPr>
              <a:t>фторхолина</a:t>
            </a:r>
            <a:r>
              <a:rPr lang="ru-RU" sz="1600" dirty="0" smtClean="0">
                <a:solidFill>
                  <a:srgbClr val="C00000"/>
                </a:solidFill>
              </a:rPr>
              <a:t> и </a:t>
            </a:r>
            <a:r>
              <a:rPr lang="ru-RU" sz="1600" baseline="30000" dirty="0" smtClean="0">
                <a:solidFill>
                  <a:srgbClr val="C00000"/>
                </a:solidFill>
              </a:rPr>
              <a:t>18</a:t>
            </a:r>
            <a:r>
              <a:rPr lang="en-US" sz="1600" dirty="0" smtClean="0">
                <a:solidFill>
                  <a:srgbClr val="C00000"/>
                </a:solidFill>
              </a:rPr>
              <a:t>F</a:t>
            </a:r>
            <a:r>
              <a:rPr lang="ru-RU" sz="1600" dirty="0" smtClean="0">
                <a:solidFill>
                  <a:srgbClr val="C00000"/>
                </a:solidFill>
              </a:rPr>
              <a:t>-</a:t>
            </a:r>
            <a:r>
              <a:rPr lang="ru-RU" sz="1600" dirty="0" err="1" smtClean="0">
                <a:solidFill>
                  <a:srgbClr val="C00000"/>
                </a:solidFill>
              </a:rPr>
              <a:t>фторлевотимидина</a:t>
            </a:r>
            <a:r>
              <a:rPr lang="ru-RU" sz="1600" dirty="0" smtClean="0">
                <a:solidFill>
                  <a:srgbClr val="C00000"/>
                </a:solidFill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600" dirty="0" smtClean="0"/>
              <a:t>Предложение об определении единых условий проведения доклинических и клинических испытаний радиофармпрепаратов для стран СНГ специалисты поддерживают, а выбор      </a:t>
            </a:r>
            <a:r>
              <a:rPr lang="ru-RU" sz="1600" baseline="30000" dirty="0" smtClean="0">
                <a:solidFill>
                  <a:srgbClr val="C00000"/>
                </a:solidFill>
              </a:rPr>
              <a:t>68</a:t>
            </a:r>
            <a:r>
              <a:rPr lang="en-US" sz="1600" dirty="0" smtClean="0">
                <a:solidFill>
                  <a:srgbClr val="C00000"/>
                </a:solidFill>
              </a:rPr>
              <a:t>Ga</a:t>
            </a:r>
            <a:r>
              <a:rPr lang="ru-RU" sz="1600" dirty="0" smtClean="0">
                <a:solidFill>
                  <a:srgbClr val="C00000"/>
                </a:solidFill>
              </a:rPr>
              <a:t>-DOTATАТЕ </a:t>
            </a:r>
            <a:r>
              <a:rPr lang="ru-RU" sz="1600" dirty="0" smtClean="0"/>
              <a:t>для этой цели считают  приемлемым вариантом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ru-RU" sz="18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04448" y="6396335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12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68960"/>
            <a:ext cx="471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Разработана, аттестована и утверждены в ФМБА </a:t>
            </a:r>
            <a:r>
              <a:rPr lang="ru-RU" sz="2000" b="1" dirty="0" smtClean="0">
                <a:solidFill>
                  <a:srgbClr val="663300"/>
                </a:solidFill>
              </a:rPr>
              <a:t>России Методика измерений радиохимической чистоты </a:t>
            </a:r>
            <a:r>
              <a:rPr lang="ru-RU" sz="2000" b="1" dirty="0" err="1" smtClean="0">
                <a:solidFill>
                  <a:srgbClr val="663300"/>
                </a:solidFill>
              </a:rPr>
              <a:t>радиофармацевтических</a:t>
            </a:r>
            <a:r>
              <a:rPr lang="ru-RU" sz="2000" b="1" dirty="0" smtClean="0">
                <a:solidFill>
                  <a:srgbClr val="663300"/>
                </a:solidFill>
              </a:rPr>
              <a:t> препаратов на основе </a:t>
            </a:r>
            <a:r>
              <a:rPr lang="ru-RU" sz="2000" b="1" baseline="30000" dirty="0" smtClean="0">
                <a:solidFill>
                  <a:srgbClr val="663300"/>
                </a:solidFill>
              </a:rPr>
              <a:t>68</a:t>
            </a:r>
            <a:r>
              <a:rPr lang="en-US" sz="2000" b="1" dirty="0" err="1" smtClean="0">
                <a:solidFill>
                  <a:srgbClr val="663300"/>
                </a:solidFill>
              </a:rPr>
              <a:t>Ga</a:t>
            </a:r>
            <a:r>
              <a:rPr lang="ru-RU" sz="2000" b="1" dirty="0" smtClean="0">
                <a:solidFill>
                  <a:srgbClr val="663300"/>
                </a:solidFill>
              </a:rPr>
              <a:t>. МУК 4.3.012 - 2012. Методические указания  по методам контроля», а также имеются аналогичные документы для РФП на основе других радионуклидов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998214" cy="5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655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Руководства по испытаниям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7" descr="zl7009051807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2822171" cy="19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45331" y="6457890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13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24744"/>
            <a:ext cx="5652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Разработаны, утверждены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3399"/>
                </a:solidFill>
              </a:rPr>
              <a:t>Руководителем ФМБА России В.В. </a:t>
            </a:r>
            <a:r>
              <a:rPr lang="ru-RU" sz="2000" b="1" dirty="0" err="1" smtClean="0">
                <a:solidFill>
                  <a:srgbClr val="003399"/>
                </a:solidFill>
              </a:rPr>
              <a:t>Уйба</a:t>
            </a:r>
            <a:r>
              <a:rPr lang="ru-RU" sz="2000" b="1" dirty="0" smtClean="0">
                <a:solidFill>
                  <a:srgbClr val="003399"/>
                </a:solidFill>
              </a:rPr>
              <a:t> и одобрены Минздравом  России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3399"/>
                </a:solidFill>
              </a:rPr>
              <a:t>Методические указания «Доклинические исследования радиофармацевтических препаратов для </a:t>
            </a:r>
            <a:r>
              <a:rPr lang="ru-RU" sz="2000" b="1" dirty="0" err="1" smtClean="0">
                <a:solidFill>
                  <a:srgbClr val="003399"/>
                </a:solidFill>
              </a:rPr>
              <a:t>позитронно-эмиссионной</a:t>
            </a:r>
            <a:r>
              <a:rPr lang="ru-RU" sz="2000" b="1" dirty="0" smtClean="0">
                <a:solidFill>
                  <a:srgbClr val="003399"/>
                </a:solidFill>
              </a:rPr>
              <a:t> томографии МУ 2.6.1.046»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предполагается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image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3501008"/>
            <a:ext cx="21957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PI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2627784" cy="17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73385" y="645789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14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24745"/>
            <a:ext cx="73803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Подготовка и проведение доклинических исследований нескольких РФП, </a:t>
            </a:r>
            <a:r>
              <a:rPr lang="ru-RU" sz="2100" b="1" dirty="0" smtClean="0">
                <a:solidFill>
                  <a:srgbClr val="003399"/>
                </a:solidFill>
              </a:rPr>
              <a:t>наиболее актуальных для медицинских организаций государств-участников</a:t>
            </a:r>
          </a:p>
          <a:p>
            <a:r>
              <a:rPr lang="ru-RU" sz="2100" b="1" dirty="0" smtClean="0">
                <a:solidFill>
                  <a:srgbClr val="006600"/>
                </a:solidFill>
              </a:rPr>
              <a:t>Будет проведено сравнение препаратов                     по показателям:</a:t>
            </a:r>
          </a:p>
          <a:p>
            <a:pPr algn="l"/>
            <a:r>
              <a:rPr lang="ru-RU" sz="2100" b="1" dirty="0" err="1" smtClean="0">
                <a:solidFill>
                  <a:srgbClr val="006600"/>
                </a:solidFill>
              </a:rPr>
              <a:t>фармакокинетика</a:t>
            </a:r>
            <a:r>
              <a:rPr lang="ru-RU" sz="2100" b="1" dirty="0" smtClean="0">
                <a:solidFill>
                  <a:srgbClr val="006600"/>
                </a:solidFill>
              </a:rPr>
              <a:t>; специфичность; безопасность, </a:t>
            </a:r>
          </a:p>
          <a:p>
            <a:pPr algn="l">
              <a:spcAft>
                <a:spcPts val="600"/>
              </a:spcAft>
            </a:pPr>
            <a:r>
              <a:rPr lang="ru-RU" sz="2100" b="1" dirty="0" smtClean="0">
                <a:solidFill>
                  <a:srgbClr val="006600"/>
                </a:solidFill>
              </a:rPr>
              <a:t>прогнозируемые дозовые нагрузки на критические  органы и все тело; технология приготовления в условиях клиники; стоимость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В итоге </a:t>
            </a:r>
            <a:r>
              <a:rPr lang="ru-RU" sz="2000" b="1" dirty="0" smtClean="0">
                <a:solidFill>
                  <a:srgbClr val="006600"/>
                </a:solidFill>
              </a:rPr>
              <a:t>на основании полученных результатов:</a:t>
            </a:r>
          </a:p>
          <a:p>
            <a:pPr algn="l"/>
            <a:r>
              <a:rPr lang="ru-RU" sz="2000" b="1" dirty="0" smtClean="0">
                <a:solidFill>
                  <a:srgbClr val="006600"/>
                </a:solidFill>
              </a:rPr>
              <a:t>будут подготовлены документы, регламентируемые национальными Министерствами здравоохранения, для получения разрешения на клинические исследования и/или государственной регистрации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предполагается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132856"/>
          <a:ext cx="8712967" cy="41013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360"/>
                <a:gridCol w="1368152"/>
                <a:gridCol w="1656184"/>
                <a:gridCol w="936104"/>
                <a:gridCol w="1512167"/>
              </a:tblGrid>
              <a:tr h="3764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Участник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исследований совместно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Россией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1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Радиофармпрепарат</a:t>
                      </a:r>
                      <a:endParaRPr lang="ru-RU" sz="2000" kern="0" spc="1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39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3000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для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терапии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Нанокол-лоид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99m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Tc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ФДГ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30000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Ga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-DOTA-TАТЕ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32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Беларусь 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2015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2016 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32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</a:rPr>
                        <a:t>Казахстан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2015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2015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38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</a:rPr>
                        <a:t>Киргизия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2016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2017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/>
                    </a:p>
                  </a:txBody>
                  <a:tcPr/>
                </a:tc>
              </a:tr>
              <a:tr h="276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</a:rPr>
                        <a:t>Таджикистан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С 2016 г. в зависимости от потребностей государств-участников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Армения</a:t>
                      </a:r>
                      <a:endParaRPr lang="ru-RU" sz="180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/>
                    </a:p>
                  </a:txBody>
                  <a:tcPr/>
                </a:tc>
              </a:tr>
              <a:tr h="37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dirty="0" smtClean="0">
                          <a:solidFill>
                            <a:schemeClr val="bg1"/>
                          </a:solidFill>
                        </a:rPr>
                        <a:t>Азербайджан</a:t>
                      </a:r>
                      <a:endParaRPr lang="ru-RU" sz="175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Совместные клинические исследования заинтересованных государств</a:t>
                      </a:r>
                      <a:endParaRPr lang="ru-RU" sz="1750" b="1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По отдельному графику с 2017 г.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527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3399"/>
                </a:solidFill>
              </a:rPr>
              <a:t>Проведение доклинических ( а впоследствии и клинических) исследований нескольких РФП, наиболее актуальных для медицинских организаций государств-участников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3385" y="645789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15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3385" y="645789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16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003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Примерный перечень работ в рамках доклинических исследований, согласованных сторонами в ходе предварительных консультаций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1196752"/>
          <a:ext cx="8964487" cy="52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2"/>
                <a:gridCol w="3672408"/>
                <a:gridCol w="1584176"/>
                <a:gridCol w="792088"/>
                <a:gridCol w="864096"/>
                <a:gridCol w="936104"/>
                <a:gridCol w="755573"/>
              </a:tblGrid>
              <a:tr h="370840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dirty="0" smtClean="0"/>
                        <a:t>Планируемые работы</a:t>
                      </a:r>
                    </a:p>
                    <a:p>
                      <a:pPr algn="ctr"/>
                      <a:r>
                        <a:rPr lang="ru-RU" dirty="0" smtClean="0"/>
                        <a:t>(ФЦП «ФАРМА-2020»)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Объем финансирования (тыс. руб.)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Всего </a:t>
                      </a:r>
                      <a:r>
                        <a:rPr lang="ru-RU" sz="1700" dirty="0" smtClean="0"/>
                        <a:t>2015 -2018 гг.</a:t>
                      </a:r>
                      <a:endParaRPr lang="ru-RU" sz="17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20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Согласование планов и протоколов исследования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Фармацевтическая разработка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функциональной пригодности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общей и специфической токсичности (безопасности)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Оптимизация процесса получения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 в 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условиях клиники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Обобщение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результатов, 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 для 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</a:t>
                      </a:r>
                      <a:r>
                        <a:rPr lang="ru-RU" sz="165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мультицентровых</a:t>
                      </a:r>
                      <a:r>
                        <a:rPr lang="ru-RU" sz="16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клинических исследований </a:t>
                      </a:r>
                      <a:r>
                        <a:rPr lang="ru-RU" sz="16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 algn="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2"/>
          <p:cNvSpPr txBox="1">
            <a:spLocks noChangeArrowheads="1"/>
          </p:cNvSpPr>
          <p:nvPr/>
        </p:nvSpPr>
        <p:spPr bwMode="auto">
          <a:xfrm>
            <a:off x="0" y="3140968"/>
            <a:ext cx="6084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9900"/>
                </a:solidFill>
                <a:latin typeface="Verdana" pitchFamily="34" charset="0"/>
                <a:cs typeface="+mn-cs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508125" y="102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746125" y="946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8670925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5546725" y="300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98525" y="5441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3641725" y="336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pic>
        <p:nvPicPr>
          <p:cNvPr id="5132" name="Picture 10" descr="labora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2438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394325" y="2393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822325" y="86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5241925" y="641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574925" y="5441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7756525" y="5441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2041525" y="2393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pic>
        <p:nvPicPr>
          <p:cNvPr id="5139" name="Picture 5" descr="DSC00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station"/>
          <p:cNvPicPr>
            <a:picLocks noChangeAspect="1" noChangeArrowheads="1"/>
          </p:cNvPicPr>
          <p:nvPr/>
        </p:nvPicPr>
        <p:blipFill>
          <a:blip r:embed="rId4" cstate="print">
            <a:lum bright="14000" contrast="16000"/>
          </a:blip>
          <a:srcRect/>
          <a:stretch>
            <a:fillRect/>
          </a:stretch>
        </p:blipFill>
        <p:spPr bwMode="auto">
          <a:xfrm>
            <a:off x="0" y="764704"/>
            <a:ext cx="2637663" cy="19804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Рисунок 24" descr="PSS-Nicomp-380-Z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5440" y="0"/>
            <a:ext cx="3718560" cy="24286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</p:pic>
      <p:pic>
        <p:nvPicPr>
          <p:cNvPr id="26" name="Рисунок 25" descr="технефит 30мин без разб.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492896"/>
            <a:ext cx="2664000" cy="2016000"/>
          </a:xfrm>
          <a:prstGeom prst="rect">
            <a:avLst/>
          </a:prstGeom>
        </p:spPr>
      </p:pic>
      <p:pic>
        <p:nvPicPr>
          <p:cNvPr id="27" name="Picture 2" descr="img1006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93096"/>
            <a:ext cx="3600450" cy="2394299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B2D7198-4E24-4655-B9E8-EC1C07B9BFB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CC00"/>
                </a:solidFill>
                <a:latin typeface="Times New Roman" pitchFamily="18" charset="0"/>
              </a:rPr>
              <a:t>ЯДЕРНАЯ МЕДИЦИНА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0" y="0"/>
            <a:ext cx="81534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5000"/>
              </a:lnSpc>
              <a:spcBef>
                <a:spcPct val="50000"/>
              </a:spcBef>
            </a:pPr>
            <a:endParaRPr lang="ru-RU" sz="2800" b="1" i="1">
              <a:solidFill>
                <a:srgbClr val="CC0000"/>
              </a:solidFill>
            </a:endParaRPr>
          </a:p>
          <a:p>
            <a:pPr algn="just">
              <a:lnSpc>
                <a:spcPct val="25000"/>
              </a:lnSpc>
              <a:spcBef>
                <a:spcPts val="600"/>
              </a:spcBef>
            </a:pPr>
            <a:r>
              <a:rPr lang="ru-RU" sz="2800" b="1" i="1">
                <a:solidFill>
                  <a:srgbClr val="CC0000"/>
                </a:solidFill>
                <a:cs typeface="Times New Roman" pitchFamily="18" charset="0"/>
              </a:rPr>
              <a:t>На нужды ядерной медицины расходуется</a:t>
            </a:r>
            <a:endParaRPr lang="ru-RU" sz="2800" b="1" i="1">
              <a:solidFill>
                <a:srgbClr val="CC0000"/>
              </a:solidFill>
            </a:endParaRPr>
          </a:p>
          <a:p>
            <a:pPr algn="just">
              <a:lnSpc>
                <a:spcPct val="25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cs typeface="Times New Roman" pitchFamily="18" charset="0"/>
              </a:rPr>
              <a:t>более 50% годового производства </a:t>
            </a:r>
            <a:endParaRPr lang="ru-RU" sz="2800" b="1" i="1">
              <a:solidFill>
                <a:srgbClr val="CC0000"/>
              </a:solidFill>
            </a:endParaRPr>
          </a:p>
          <a:p>
            <a:pPr algn="just">
              <a:lnSpc>
                <a:spcPct val="25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CC0000"/>
                </a:solidFill>
                <a:cs typeface="Times New Roman" pitchFamily="18" charset="0"/>
              </a:rPr>
              <a:t>радионуклидов во всем мире.</a:t>
            </a:r>
            <a:endParaRPr lang="ru-RU" sz="2800" b="1">
              <a:solidFill>
                <a:srgbClr val="CC0000"/>
              </a:solidFill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18288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  <a:latin typeface="Times New Roman" pitchFamily="18" charset="0"/>
              </a:rPr>
              <a:t>Применение радионуклидных методов в диагностике и лечении заболеваний человека</a:t>
            </a:r>
            <a:endParaRPr lang="ru-RU">
              <a:solidFill>
                <a:srgbClr val="993300"/>
              </a:solidFill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0" y="3124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latin typeface="Verdana" pitchFamily="34" charset="0"/>
              </a:rPr>
              <a:t>Аппаратура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343400" y="4114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Радиофармацевтика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429000" y="5334000"/>
            <a:ext cx="402332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dirty="0">
                <a:latin typeface="Verdana" pitchFamily="34" charset="0"/>
              </a:rPr>
              <a:t>Специализированная подготовка персонала</a:t>
            </a:r>
          </a:p>
        </p:txBody>
      </p:sp>
      <p:pic>
        <p:nvPicPr>
          <p:cNvPr id="21515" name="Picture 13" descr="D:\Documents and Settings\Tima1\Рабочий стол\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36912"/>
            <a:ext cx="18748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59163" y="3733800"/>
            <a:ext cx="69167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Line 18"/>
          <p:cNvSpPr>
            <a:spLocks noChangeShapeType="1"/>
          </p:cNvSpPr>
          <p:nvPr/>
        </p:nvSpPr>
        <p:spPr bwMode="auto">
          <a:xfrm flipH="1">
            <a:off x="1905000" y="2590800"/>
            <a:ext cx="1219200" cy="685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>
            <a:off x="4191000" y="2590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4876800" y="2590800"/>
            <a:ext cx="1600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52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725144"/>
            <a:ext cx="1601787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815254" y="6396335"/>
            <a:ext cx="32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2</a:t>
            </a: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48866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0"/>
          <p:cNvSpPr>
            <a:spLocks noChangeArrowheads="1"/>
          </p:cNvSpPr>
          <p:nvPr/>
        </p:nvSpPr>
        <p:spPr bwMode="gray">
          <a:xfrm>
            <a:off x="3214688" y="2354263"/>
            <a:ext cx="2538412" cy="2557462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05200" y="2660650"/>
            <a:ext cx="1944688" cy="1985963"/>
            <a:chOff x="635" y="1642"/>
            <a:chExt cx="1245" cy="124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rgbClr val="43B75C"/>
                </a:gs>
                <a:gs pos="100000">
                  <a:srgbClr val="C2D83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20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rgbClr val="026C3F"/>
                </a:gs>
                <a:gs pos="100000">
                  <a:srgbClr val="43B75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48" name="Oval 15"/>
          <p:cNvSpPr>
            <a:spLocks noChangeArrowheads="1"/>
          </p:cNvSpPr>
          <p:nvPr/>
        </p:nvSpPr>
        <p:spPr bwMode="auto">
          <a:xfrm>
            <a:off x="3057525" y="2190750"/>
            <a:ext cx="2868613" cy="2895600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Line 16"/>
          <p:cNvSpPr>
            <a:spLocks noChangeShapeType="1"/>
          </p:cNvSpPr>
          <p:nvPr/>
        </p:nvSpPr>
        <p:spPr bwMode="gray">
          <a:xfrm>
            <a:off x="2900363" y="3644900"/>
            <a:ext cx="3170237" cy="0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17"/>
          <p:cNvSpPr>
            <a:spLocks noChangeShapeType="1"/>
          </p:cNvSpPr>
          <p:nvPr/>
        </p:nvSpPr>
        <p:spPr bwMode="gray">
          <a:xfrm>
            <a:off x="4484688" y="1976438"/>
            <a:ext cx="0" cy="3333750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Rectangle 21"/>
          <p:cNvSpPr>
            <a:spLocks noChangeArrowheads="1"/>
          </p:cNvSpPr>
          <p:nvPr/>
        </p:nvSpPr>
        <p:spPr bwMode="black">
          <a:xfrm>
            <a:off x="3563888" y="1412776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5556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455560"/>
                </a:solidFill>
                <a:latin typeface="Calibri" pitchFamily="34" charset="0"/>
              </a:rPr>
              <a:t>Онкология</a:t>
            </a:r>
            <a:endParaRPr lang="en-US" sz="28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52" name="Rectangle 22"/>
          <p:cNvSpPr>
            <a:spLocks noChangeArrowheads="1"/>
          </p:cNvSpPr>
          <p:nvPr/>
        </p:nvSpPr>
        <p:spPr bwMode="black">
          <a:xfrm>
            <a:off x="6000750" y="3356992"/>
            <a:ext cx="3143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455560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Урология и нефрология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black">
          <a:xfrm>
            <a:off x="6012160" y="2564904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55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455560"/>
                </a:solidFill>
                <a:latin typeface="Calibri" pitchFamily="34" charset="0"/>
              </a:rPr>
              <a:t>Гепатология</a:t>
            </a:r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54" name="Rectangle 24"/>
          <p:cNvSpPr>
            <a:spLocks noChangeArrowheads="1"/>
          </p:cNvSpPr>
          <p:nvPr/>
        </p:nvSpPr>
        <p:spPr bwMode="black">
          <a:xfrm>
            <a:off x="5999162" y="4133850"/>
            <a:ext cx="217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Пульмонология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3491881" y="3205163"/>
            <a:ext cx="1924670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455560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8F8F8"/>
                </a:solidFill>
                <a:latin typeface="+mj-lt"/>
                <a:cs typeface="+mn-cs"/>
              </a:rPr>
              <a:t>ЯДЕРНАЯ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8F8F8"/>
                </a:solidFill>
                <a:latin typeface="+mj-lt"/>
                <a:cs typeface="+mn-cs"/>
              </a:rPr>
              <a:t>МЕДИЦИНА</a:t>
            </a:r>
            <a:endParaRPr lang="en-US" sz="2000" b="1" dirty="0">
              <a:solidFill>
                <a:srgbClr val="F8F8F8"/>
              </a:solidFill>
              <a:latin typeface="+mj-lt"/>
              <a:cs typeface="+mn-cs"/>
            </a:endParaRPr>
          </a:p>
        </p:txBody>
      </p:sp>
      <p:sp>
        <p:nvSpPr>
          <p:cNvPr id="6157" name="Rectangle 23"/>
          <p:cNvSpPr>
            <a:spLocks noChangeArrowheads="1"/>
          </p:cNvSpPr>
          <p:nvPr/>
        </p:nvSpPr>
        <p:spPr bwMode="black">
          <a:xfrm>
            <a:off x="5500688" y="1919288"/>
            <a:ext cx="2599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55560"/>
                </a:solidFill>
                <a:latin typeface="Calibri" pitchFamily="34" charset="0"/>
              </a:rPr>
              <a:t>Кардиология</a:t>
            </a:r>
            <a:endParaRPr lang="en-US" sz="28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58" name="Rectangle 23"/>
          <p:cNvSpPr>
            <a:spLocks noChangeArrowheads="1"/>
          </p:cNvSpPr>
          <p:nvPr/>
        </p:nvSpPr>
        <p:spPr bwMode="black">
          <a:xfrm>
            <a:off x="571500" y="2705100"/>
            <a:ext cx="2500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Травматология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59" name="Rectangle 23"/>
          <p:cNvSpPr>
            <a:spLocks noChangeArrowheads="1"/>
          </p:cNvSpPr>
          <p:nvPr/>
        </p:nvSpPr>
        <p:spPr bwMode="black">
          <a:xfrm>
            <a:off x="928688" y="1785938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455560"/>
                </a:solidFill>
                <a:latin typeface="Calibri" pitchFamily="34" charset="0"/>
              </a:rPr>
              <a:t>Неврология и нейрохирургия</a:t>
            </a:r>
            <a:endParaRPr lang="en-US" sz="2400" b="1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black">
          <a:xfrm>
            <a:off x="500063" y="4205288"/>
            <a:ext cx="2500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Педиатрия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black">
          <a:xfrm>
            <a:off x="1835696" y="4848225"/>
            <a:ext cx="1807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Аллергология 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black">
          <a:xfrm>
            <a:off x="3635896" y="5348288"/>
            <a:ext cx="1650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Гематология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gray">
          <a:xfrm>
            <a:off x="4214813" y="1928813"/>
            <a:ext cx="500062" cy="500062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026C3F"/>
              </a:gs>
            </a:gsLst>
            <a:lin ang="2700000" scaled="1"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gray">
          <a:xfrm>
            <a:off x="4252913" y="1970088"/>
            <a:ext cx="415925" cy="417512"/>
          </a:xfrm>
          <a:prstGeom prst="ellipse">
            <a:avLst/>
          </a:prstGeom>
          <a:gradFill rotWithShape="1"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5" name="Rectangle 23"/>
          <p:cNvSpPr>
            <a:spLocks noChangeArrowheads="1"/>
          </p:cNvSpPr>
          <p:nvPr/>
        </p:nvSpPr>
        <p:spPr bwMode="black">
          <a:xfrm>
            <a:off x="428625" y="3419475"/>
            <a:ext cx="2357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455560"/>
                </a:solidFill>
                <a:latin typeface="Calibri" pitchFamily="34" charset="0"/>
              </a:rPr>
              <a:t>Иммунология</a:t>
            </a:r>
            <a:endParaRPr lang="en-US" sz="2000" b="1" dirty="0">
              <a:solidFill>
                <a:srgbClr val="455560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642938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1200"/>
              </a:spcAft>
              <a:defRPr/>
            </a:pPr>
            <a:r>
              <a:rPr lang="ru-RU" sz="2450" b="1" dirty="0" smtClean="0">
                <a:solidFill>
                  <a:srgbClr val="CC0000"/>
                </a:solidFill>
              </a:rPr>
              <a:t>СФЕРЫ ПРИМЕНЕНИЯ  ЯДЕРНОЙ МЕДИЦИНЫ</a:t>
            </a:r>
            <a:endParaRPr lang="ru-RU" sz="2450" b="1" dirty="0">
              <a:solidFill>
                <a:srgbClr val="CC0000"/>
              </a:solidFill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gray">
          <a:xfrm>
            <a:off x="4962525" y="2173288"/>
            <a:ext cx="500063" cy="500062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026C3F"/>
              </a:gs>
            </a:gsLst>
            <a:lin ang="2700000" scaled="1"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68" name="Oval 20"/>
          <p:cNvSpPr>
            <a:spLocks noChangeArrowheads="1"/>
          </p:cNvSpPr>
          <p:nvPr/>
        </p:nvSpPr>
        <p:spPr bwMode="gray">
          <a:xfrm>
            <a:off x="5000625" y="2214563"/>
            <a:ext cx="415925" cy="415925"/>
          </a:xfrm>
          <a:prstGeom prst="ellipse">
            <a:avLst/>
          </a:prstGeom>
          <a:gradFill rotWithShape="1"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gray">
          <a:xfrm>
            <a:off x="3462338" y="2244725"/>
            <a:ext cx="500062" cy="500063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rgbClr val="026C3F"/>
              </a:gs>
            </a:gsLst>
            <a:lin ang="2700000" scaled="1"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70" name="Oval 20"/>
          <p:cNvSpPr>
            <a:spLocks noChangeArrowheads="1"/>
          </p:cNvSpPr>
          <p:nvPr/>
        </p:nvSpPr>
        <p:spPr bwMode="gray">
          <a:xfrm>
            <a:off x="3500438" y="2286000"/>
            <a:ext cx="415925" cy="415925"/>
          </a:xfrm>
          <a:prstGeom prst="ellipse">
            <a:avLst/>
          </a:prstGeom>
          <a:gradFill rotWithShape="1"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" name="Группа 84"/>
          <p:cNvGrpSpPr>
            <a:grpSpLocks/>
          </p:cNvGrpSpPr>
          <p:nvPr/>
        </p:nvGrpSpPr>
        <p:grpSpPr bwMode="auto">
          <a:xfrm>
            <a:off x="5643563" y="2857500"/>
            <a:ext cx="252412" cy="255588"/>
            <a:chOff x="6034025" y="2672630"/>
            <a:chExt cx="500066" cy="500065"/>
          </a:xfrm>
        </p:grpSpPr>
        <p:sp>
          <p:nvSpPr>
            <p:cNvPr id="83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98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Группа 85"/>
          <p:cNvGrpSpPr>
            <a:grpSpLocks/>
          </p:cNvGrpSpPr>
          <p:nvPr/>
        </p:nvGrpSpPr>
        <p:grpSpPr bwMode="auto">
          <a:xfrm>
            <a:off x="5786438" y="3500438"/>
            <a:ext cx="252412" cy="255587"/>
            <a:chOff x="6034025" y="2672630"/>
            <a:chExt cx="500066" cy="500065"/>
          </a:xfrm>
        </p:grpSpPr>
        <p:sp>
          <p:nvSpPr>
            <p:cNvPr id="87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96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Группа 92"/>
          <p:cNvGrpSpPr>
            <a:grpSpLocks/>
          </p:cNvGrpSpPr>
          <p:nvPr/>
        </p:nvGrpSpPr>
        <p:grpSpPr bwMode="auto">
          <a:xfrm>
            <a:off x="5643563" y="4143375"/>
            <a:ext cx="252412" cy="255588"/>
            <a:chOff x="6034025" y="2672630"/>
            <a:chExt cx="500066" cy="500065"/>
          </a:xfrm>
        </p:grpSpPr>
        <p:sp>
          <p:nvSpPr>
            <p:cNvPr id="94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94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Группа 95"/>
          <p:cNvGrpSpPr>
            <a:grpSpLocks/>
          </p:cNvGrpSpPr>
          <p:nvPr/>
        </p:nvGrpSpPr>
        <p:grpSpPr bwMode="auto">
          <a:xfrm>
            <a:off x="5214938" y="4714875"/>
            <a:ext cx="252412" cy="255588"/>
            <a:chOff x="6034025" y="2672630"/>
            <a:chExt cx="500066" cy="500065"/>
          </a:xfrm>
        </p:grpSpPr>
        <p:sp>
          <p:nvSpPr>
            <p:cNvPr id="97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92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Группа 98"/>
          <p:cNvGrpSpPr>
            <a:grpSpLocks/>
          </p:cNvGrpSpPr>
          <p:nvPr/>
        </p:nvGrpSpPr>
        <p:grpSpPr bwMode="auto">
          <a:xfrm>
            <a:off x="4357688" y="5000625"/>
            <a:ext cx="252412" cy="255588"/>
            <a:chOff x="6034025" y="2672630"/>
            <a:chExt cx="500066" cy="500065"/>
          </a:xfrm>
        </p:grpSpPr>
        <p:sp>
          <p:nvSpPr>
            <p:cNvPr id="100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90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Группа 101"/>
          <p:cNvGrpSpPr>
            <a:grpSpLocks/>
          </p:cNvGrpSpPr>
          <p:nvPr/>
        </p:nvGrpSpPr>
        <p:grpSpPr bwMode="auto">
          <a:xfrm>
            <a:off x="3643313" y="4786313"/>
            <a:ext cx="252412" cy="255587"/>
            <a:chOff x="6034025" y="2672630"/>
            <a:chExt cx="500066" cy="500065"/>
          </a:xfrm>
        </p:grpSpPr>
        <p:sp>
          <p:nvSpPr>
            <p:cNvPr id="103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8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0" name="Группа 104"/>
          <p:cNvGrpSpPr>
            <a:grpSpLocks/>
          </p:cNvGrpSpPr>
          <p:nvPr/>
        </p:nvGrpSpPr>
        <p:grpSpPr bwMode="auto">
          <a:xfrm>
            <a:off x="3143250" y="4214813"/>
            <a:ext cx="252413" cy="255587"/>
            <a:chOff x="6034025" y="2672630"/>
            <a:chExt cx="500066" cy="500065"/>
          </a:xfrm>
        </p:grpSpPr>
        <p:sp>
          <p:nvSpPr>
            <p:cNvPr id="106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6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2928938" y="3500438"/>
            <a:ext cx="252412" cy="255587"/>
            <a:chOff x="6034025" y="2672630"/>
            <a:chExt cx="500066" cy="500065"/>
          </a:xfrm>
        </p:grpSpPr>
        <p:sp>
          <p:nvSpPr>
            <p:cNvPr id="109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4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" name="Группа 110"/>
          <p:cNvGrpSpPr>
            <a:grpSpLocks/>
          </p:cNvGrpSpPr>
          <p:nvPr/>
        </p:nvGrpSpPr>
        <p:grpSpPr bwMode="auto">
          <a:xfrm>
            <a:off x="3071813" y="2857500"/>
            <a:ext cx="252412" cy="255588"/>
            <a:chOff x="6034025" y="2672630"/>
            <a:chExt cx="500066" cy="500065"/>
          </a:xfrm>
        </p:grpSpPr>
        <p:sp>
          <p:nvSpPr>
            <p:cNvPr id="112" name="Oval 19"/>
            <p:cNvSpPr>
              <a:spLocks noChangeArrowheads="1"/>
            </p:cNvSpPr>
            <p:nvPr/>
          </p:nvSpPr>
          <p:spPr bwMode="gray">
            <a:xfrm>
              <a:off x="6034025" y="2672630"/>
              <a:ext cx="500066" cy="500065"/>
            </a:xfrm>
            <a:prstGeom prst="ellips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026C3F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82" name="Oval 20"/>
            <p:cNvSpPr>
              <a:spLocks noChangeArrowheads="1"/>
            </p:cNvSpPr>
            <p:nvPr/>
          </p:nvSpPr>
          <p:spPr bwMode="gray">
            <a:xfrm>
              <a:off x="6072198" y="2714620"/>
              <a:ext cx="416085" cy="416085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724128" y="48691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55560"/>
                </a:solidFill>
                <a:latin typeface="Calibri" pitchFamily="34" charset="0"/>
              </a:rPr>
              <a:t>Эндокринология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815254" y="6396335"/>
            <a:ext cx="328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4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050"/>
          <p:cNvSpPr txBox="1">
            <a:spLocks noChangeArrowheads="1"/>
          </p:cNvSpPr>
          <p:nvPr/>
        </p:nvSpPr>
        <p:spPr bwMode="auto">
          <a:xfrm>
            <a:off x="0" y="116632"/>
            <a:ext cx="824440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РАДИОНУКЛИДЫ ДЛЯ ЯДЕРНОЙ МЕДИЦИНЫ</a:t>
            </a:r>
          </a:p>
        </p:txBody>
      </p:sp>
      <p:sp>
        <p:nvSpPr>
          <p:cNvPr id="129027" name="AutoShape 2051"/>
          <p:cNvSpPr>
            <a:spLocks noChangeArrowheads="1"/>
          </p:cNvSpPr>
          <p:nvPr/>
        </p:nvSpPr>
        <p:spPr bwMode="auto">
          <a:xfrm>
            <a:off x="2971800" y="762000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28" name="Text Box 2052"/>
          <p:cNvSpPr txBox="1">
            <a:spLocks noChangeArrowheads="1"/>
          </p:cNvSpPr>
          <p:nvPr/>
        </p:nvSpPr>
        <p:spPr bwMode="auto">
          <a:xfrm>
            <a:off x="29718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Verdana" pitchFamily="34" charset="0"/>
              </a:rPr>
              <a:t>ДИАГНОСТИКА</a:t>
            </a:r>
          </a:p>
        </p:txBody>
      </p:sp>
      <p:sp>
        <p:nvSpPr>
          <p:cNvPr id="129029" name="Text Box 2053"/>
          <p:cNvSpPr txBox="1">
            <a:spLocks noChangeArrowheads="1"/>
          </p:cNvSpPr>
          <p:nvPr/>
        </p:nvSpPr>
        <p:spPr bwMode="auto">
          <a:xfrm>
            <a:off x="533400" y="1676400"/>
            <a:ext cx="2782888" cy="1015663"/>
          </a:xfrm>
          <a:prstGeom prst="rect">
            <a:avLst/>
          </a:prstGeom>
          <a:solidFill>
            <a:srgbClr val="FFFF99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ПЭТ (</a:t>
            </a:r>
            <a:r>
              <a:rPr lang="en-US" sz="2000" b="1" dirty="0">
                <a:solidFill>
                  <a:srgbClr val="000066"/>
                </a:solidFill>
                <a:cs typeface="Arial" pitchFamily="34" charset="0"/>
              </a:rPr>
              <a:t>PET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)</a:t>
            </a:r>
            <a:endParaRPr lang="en-US" sz="2000" b="1" dirty="0">
              <a:solidFill>
                <a:srgbClr val="000066"/>
              </a:solidFill>
              <a:cs typeface="Arial" pitchFamily="34" charset="0"/>
            </a:endParaRPr>
          </a:p>
          <a:p>
            <a:pPr eaLnBrk="0" hangingPunct="0"/>
            <a:r>
              <a:rPr lang="en-US" sz="2000" b="1" dirty="0" smtClean="0">
                <a:solidFill>
                  <a:srgbClr val="000066"/>
                </a:solidFill>
                <a:latin typeface="Symbol" pitchFamily="18" charset="2"/>
              </a:rPr>
              <a:t>b</a:t>
            </a:r>
            <a:r>
              <a:rPr lang="en-US" sz="2000" b="1" baseline="40000" dirty="0" smtClean="0">
                <a:solidFill>
                  <a:srgbClr val="000066"/>
                </a:solidFill>
                <a:cs typeface="Arial" pitchFamily="34" charset="0"/>
              </a:rPr>
              <a:t>+</a:t>
            </a:r>
            <a:r>
              <a:rPr lang="en-US" sz="2000" b="1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cs typeface="Arial" pitchFamily="34" charset="0"/>
              </a:rPr>
              <a:t>- 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излучатели</a:t>
            </a:r>
            <a:endParaRPr lang="en-US" sz="2000" b="1" dirty="0">
              <a:solidFill>
                <a:srgbClr val="000066"/>
              </a:solidFill>
              <a:cs typeface="Arial" pitchFamily="34" charset="0"/>
            </a:endParaRP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T</a:t>
            </a:r>
            <a:r>
              <a:rPr lang="en-US" sz="2000" b="1" baseline="-25000" dirty="0">
                <a:solidFill>
                  <a:srgbClr val="000066"/>
                </a:solidFill>
                <a:latin typeface="Arial" pitchFamily="34" charset="0"/>
              </a:rPr>
              <a:t>1/2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от сек до час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29030" name="Text Box 2054"/>
          <p:cNvSpPr txBox="1">
            <a:spLocks noChangeArrowheads="1"/>
          </p:cNvSpPr>
          <p:nvPr/>
        </p:nvSpPr>
        <p:spPr bwMode="auto">
          <a:xfrm>
            <a:off x="5114587" y="1752600"/>
            <a:ext cx="3707490" cy="1015663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ОФЭКТ (</a:t>
            </a:r>
            <a:r>
              <a:rPr lang="en-US" sz="2000" b="1" dirty="0">
                <a:solidFill>
                  <a:srgbClr val="000066"/>
                </a:solidFill>
                <a:cs typeface="Arial" pitchFamily="34" charset="0"/>
              </a:rPr>
              <a:t>SPECT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)</a:t>
            </a:r>
            <a:endParaRPr lang="en-US" sz="2000" b="1" dirty="0">
              <a:solidFill>
                <a:srgbClr val="000066"/>
              </a:solidFill>
              <a:cs typeface="Arial" pitchFamily="34" charset="0"/>
            </a:endParaRPr>
          </a:p>
          <a:p>
            <a:pPr eaLnBrk="0" hangingPunct="0"/>
            <a:r>
              <a:rPr lang="el-GR" sz="2000" b="1" dirty="0" smtClean="0">
                <a:solidFill>
                  <a:srgbClr val="000066"/>
                </a:solidFill>
                <a:cs typeface="Arial" pitchFamily="34" charset="0"/>
              </a:rPr>
              <a:t>γ</a:t>
            </a:r>
            <a:r>
              <a:rPr lang="en-US" sz="2000" b="1" dirty="0" smtClean="0">
                <a:solidFill>
                  <a:srgbClr val="000066"/>
                </a:solidFill>
                <a:cs typeface="Arial" pitchFamily="34" charset="0"/>
              </a:rPr>
              <a:t>- 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излучатели</a:t>
            </a:r>
            <a:r>
              <a:rPr lang="en-US" sz="2000" b="1" dirty="0">
                <a:solidFill>
                  <a:srgbClr val="000066"/>
                </a:solidFill>
                <a:cs typeface="Arial" pitchFamily="34" charset="0"/>
              </a:rPr>
              <a:t>, 100 - 200 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кэВ</a:t>
            </a:r>
            <a:endParaRPr lang="en-US" sz="2000" b="1" dirty="0">
              <a:solidFill>
                <a:srgbClr val="000066"/>
              </a:solidFill>
              <a:cs typeface="Arial" pitchFamily="34" charset="0"/>
            </a:endParaRP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cs typeface="Arial" pitchFamily="34" charset="0"/>
              </a:rPr>
              <a:t>T</a:t>
            </a:r>
            <a:r>
              <a:rPr lang="en-US" sz="2000" b="1" baseline="-25000" dirty="0">
                <a:solidFill>
                  <a:srgbClr val="000066"/>
                </a:solidFill>
                <a:cs typeface="Arial" pitchFamily="34" charset="0"/>
              </a:rPr>
              <a:t>1/2 </a:t>
            </a:r>
            <a:r>
              <a:rPr lang="ru-RU" sz="2000" b="1" dirty="0">
                <a:solidFill>
                  <a:srgbClr val="000066"/>
                </a:solidFill>
                <a:cs typeface="Arial" pitchFamily="34" charset="0"/>
              </a:rPr>
              <a:t>от мин до </a:t>
            </a:r>
            <a:r>
              <a:rPr lang="ru-RU" sz="2000" b="1" dirty="0" err="1">
                <a:solidFill>
                  <a:srgbClr val="000066"/>
                </a:solidFill>
                <a:cs typeface="Arial" pitchFamily="34" charset="0"/>
              </a:rPr>
              <a:t>сут</a:t>
            </a:r>
            <a:endParaRPr lang="en-US" sz="2000" b="1" baseline="-25000" dirty="0">
              <a:cs typeface="Arial" pitchFamily="34" charset="0"/>
            </a:endParaRPr>
          </a:p>
        </p:txBody>
      </p:sp>
      <p:sp>
        <p:nvSpPr>
          <p:cNvPr id="129031" name="AutoShape 2055"/>
          <p:cNvSpPr>
            <a:spLocks noChangeArrowheads="1"/>
          </p:cNvSpPr>
          <p:nvPr/>
        </p:nvSpPr>
        <p:spPr bwMode="auto">
          <a:xfrm>
            <a:off x="2267744" y="3501008"/>
            <a:ext cx="4343400" cy="68580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32" name="Text Box 2056"/>
          <p:cNvSpPr txBox="1">
            <a:spLocks noChangeArrowheads="1"/>
          </p:cNvSpPr>
          <p:nvPr/>
        </p:nvSpPr>
        <p:spPr bwMode="auto">
          <a:xfrm>
            <a:off x="2339752" y="3645024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РАДИОНУКЛИДНАЯ ТЕРАПИЯ</a:t>
            </a:r>
          </a:p>
        </p:txBody>
      </p:sp>
      <p:sp>
        <p:nvSpPr>
          <p:cNvPr id="129033" name="Text Box 2057"/>
          <p:cNvSpPr txBox="1">
            <a:spLocks noChangeArrowheads="1"/>
          </p:cNvSpPr>
          <p:nvPr/>
        </p:nvSpPr>
        <p:spPr bwMode="auto">
          <a:xfrm>
            <a:off x="228600" y="4495800"/>
            <a:ext cx="1957388" cy="1044575"/>
          </a:xfrm>
          <a:prstGeom prst="rect">
            <a:avLst/>
          </a:prstGeom>
          <a:solidFill>
            <a:srgbClr val="FFFFCC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Symbol" pitchFamily="18" charset="2"/>
              </a:rPr>
              <a:t>b</a:t>
            </a:r>
            <a:r>
              <a:rPr lang="en-US" sz="2000" b="1" baseline="30000" dirty="0">
                <a:solidFill>
                  <a:srgbClr val="000066"/>
                </a:solidFill>
                <a:latin typeface="Symbol" pitchFamily="18" charset="2"/>
              </a:rPr>
              <a:t>- </a:t>
            </a:r>
            <a:r>
              <a:rPr lang="en-US" sz="2000" b="1" baseline="3000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- 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излучатели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200 - 2000 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кэВ</a:t>
            </a:r>
            <a:endParaRPr lang="en-US" sz="2000" b="1" baseline="40000" dirty="0">
              <a:latin typeface="Symbol" pitchFamily="18" charset="2"/>
            </a:endParaRPr>
          </a:p>
        </p:txBody>
      </p:sp>
      <p:sp>
        <p:nvSpPr>
          <p:cNvPr id="129034" name="Text Box 2058"/>
          <p:cNvSpPr txBox="1">
            <a:spLocks noChangeArrowheads="1"/>
          </p:cNvSpPr>
          <p:nvPr/>
        </p:nvSpPr>
        <p:spPr bwMode="auto">
          <a:xfrm>
            <a:off x="3347864" y="4653136"/>
            <a:ext cx="2254250" cy="1044575"/>
          </a:xfrm>
          <a:prstGeom prst="rect">
            <a:avLst/>
          </a:prstGeom>
          <a:solidFill>
            <a:srgbClr val="FFFFCC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Symbol" pitchFamily="18" charset="2"/>
              </a:rPr>
              <a:t>a- 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излучатели с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высокой ЛПЭ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~ 100 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кэВ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/</a:t>
            </a:r>
            <a:r>
              <a:rPr lang="en-US" sz="2000" b="1" dirty="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м</a:t>
            </a:r>
            <a:endParaRPr lang="en-US" sz="2000" b="1" dirty="0">
              <a:latin typeface="Symbol" pitchFamily="18" charset="2"/>
            </a:endParaRPr>
          </a:p>
        </p:txBody>
      </p:sp>
      <p:sp>
        <p:nvSpPr>
          <p:cNvPr id="129035" name="Text Box 2059"/>
          <p:cNvSpPr txBox="1">
            <a:spLocks noChangeArrowheads="1"/>
          </p:cNvSpPr>
          <p:nvPr/>
        </p:nvSpPr>
        <p:spPr bwMode="auto">
          <a:xfrm>
            <a:off x="6107732" y="4495801"/>
            <a:ext cx="2784748" cy="1015663"/>
          </a:xfrm>
          <a:prstGeom prst="rect">
            <a:avLst/>
          </a:prstGeom>
          <a:solidFill>
            <a:srgbClr val="FFFFCC"/>
          </a:solidFill>
          <a:ln w="254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Радионуклиды, </a:t>
            </a:r>
          </a:p>
          <a:p>
            <a:pPr eaLnBrk="0" hangingPunct="0"/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распадающиеся</a:t>
            </a:r>
          </a:p>
          <a:p>
            <a:pPr eaLnBrk="0" hangingPunct="0">
              <a:spcAft>
                <a:spcPts val="1800"/>
              </a:spcAft>
            </a:pPr>
            <a:r>
              <a:rPr lang="ru-RU" sz="2000" b="1" dirty="0">
                <a:solidFill>
                  <a:srgbClr val="000066"/>
                </a:solidFill>
                <a:latin typeface="Arial" pitchFamily="34" charset="0"/>
              </a:rPr>
              <a:t>ЭЗ или ВЭК</a:t>
            </a:r>
            <a:endParaRPr lang="en-US" sz="2000" b="1" dirty="0">
              <a:latin typeface="Arial" pitchFamily="34" charset="0"/>
            </a:endParaRPr>
          </a:p>
        </p:txBody>
      </p:sp>
      <p:cxnSp>
        <p:nvCxnSpPr>
          <p:cNvPr id="129036" name="AutoShape 2060"/>
          <p:cNvCxnSpPr>
            <a:cxnSpLocks noChangeShapeType="1"/>
          </p:cNvCxnSpPr>
          <p:nvPr/>
        </p:nvCxnSpPr>
        <p:spPr bwMode="auto">
          <a:xfrm rot="10800000" flipV="1">
            <a:off x="1905000" y="1143000"/>
            <a:ext cx="1046163" cy="561975"/>
          </a:xfrm>
          <a:prstGeom prst="bent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9037" name="AutoShape 2061"/>
          <p:cNvCxnSpPr>
            <a:cxnSpLocks noChangeShapeType="1"/>
          </p:cNvCxnSpPr>
          <p:nvPr/>
        </p:nvCxnSpPr>
        <p:spPr bwMode="auto">
          <a:xfrm>
            <a:off x="5867400" y="1219200"/>
            <a:ext cx="850900" cy="504825"/>
          </a:xfrm>
          <a:prstGeom prst="bent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9038" name="AutoShape 2062"/>
          <p:cNvCxnSpPr>
            <a:cxnSpLocks noChangeShapeType="1"/>
          </p:cNvCxnSpPr>
          <p:nvPr/>
        </p:nvCxnSpPr>
        <p:spPr bwMode="auto">
          <a:xfrm rot="10800000" flipV="1">
            <a:off x="1115616" y="3933056"/>
            <a:ext cx="1163638" cy="552450"/>
          </a:xfrm>
          <a:prstGeom prst="bentConnector2">
            <a:avLst/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9039" name="Line 2063"/>
          <p:cNvSpPr>
            <a:spLocks noChangeShapeType="1"/>
          </p:cNvSpPr>
          <p:nvPr/>
        </p:nvSpPr>
        <p:spPr bwMode="auto">
          <a:xfrm>
            <a:off x="4355976" y="4149080"/>
            <a:ext cx="0" cy="5334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9040" name="AutoShape 2064"/>
          <p:cNvCxnSpPr>
            <a:cxnSpLocks noChangeShapeType="1"/>
          </p:cNvCxnSpPr>
          <p:nvPr/>
        </p:nvCxnSpPr>
        <p:spPr bwMode="auto">
          <a:xfrm>
            <a:off x="6588224" y="3933056"/>
            <a:ext cx="855663" cy="558800"/>
          </a:xfrm>
          <a:prstGeom prst="bentConnector2">
            <a:avLst/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9042" name="Text Box 2066"/>
          <p:cNvSpPr txBox="1">
            <a:spLocks noChangeArrowheads="1"/>
          </p:cNvSpPr>
          <p:nvPr/>
        </p:nvSpPr>
        <p:spPr bwMode="auto">
          <a:xfrm>
            <a:off x="4953000" y="28956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baseline="30000" dirty="0">
                <a:solidFill>
                  <a:srgbClr val="0070C0"/>
                </a:solidFill>
                <a:latin typeface="Arial" pitchFamily="34" charset="0"/>
              </a:rPr>
              <a:t>201</a:t>
            </a:r>
            <a:r>
              <a:rPr lang="en-US" sz="2900" b="1" dirty="0">
                <a:solidFill>
                  <a:srgbClr val="0070C0"/>
                </a:solidFill>
                <a:latin typeface="Arial" pitchFamily="34" charset="0"/>
              </a:rPr>
              <a:t>Tl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2900" b="1" baseline="30000" dirty="0">
                <a:solidFill>
                  <a:srgbClr val="0070C0"/>
                </a:solidFill>
                <a:latin typeface="Arial" pitchFamily="34" charset="0"/>
              </a:rPr>
              <a:t>123</a:t>
            </a:r>
            <a:r>
              <a:rPr lang="en-US" sz="2900" b="1" dirty="0">
                <a:solidFill>
                  <a:srgbClr val="0070C0"/>
                </a:solidFill>
                <a:latin typeface="Arial" pitchFamily="34" charset="0"/>
              </a:rPr>
              <a:t>I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2900" b="1" baseline="30000" dirty="0">
                <a:solidFill>
                  <a:srgbClr val="0070C0"/>
                </a:solidFill>
                <a:latin typeface="Arial" pitchFamily="34" charset="0"/>
              </a:rPr>
              <a:t>111</a:t>
            </a:r>
            <a:r>
              <a:rPr lang="en-US" sz="2900" b="1" dirty="0">
                <a:solidFill>
                  <a:srgbClr val="0070C0"/>
                </a:solidFill>
                <a:latin typeface="Arial" pitchFamily="34" charset="0"/>
              </a:rPr>
              <a:t>In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,</a:t>
            </a:r>
            <a:r>
              <a:rPr lang="ru-RU" sz="2900" b="1" baseline="30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900" b="1" baseline="30000" dirty="0">
                <a:solidFill>
                  <a:srgbClr val="0070C0"/>
                </a:solidFill>
                <a:latin typeface="Arial" pitchFamily="34" charset="0"/>
              </a:rPr>
              <a:t>67</a:t>
            </a:r>
            <a:r>
              <a:rPr lang="en-US" sz="2900" b="1" dirty="0">
                <a:solidFill>
                  <a:srgbClr val="0070C0"/>
                </a:solidFill>
                <a:latin typeface="Arial" pitchFamily="34" charset="0"/>
              </a:rPr>
              <a:t>Ga</a:t>
            </a:r>
            <a:endParaRPr lang="ru-RU" sz="29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29043" name="Text Box 2067"/>
          <p:cNvSpPr txBox="1">
            <a:spLocks noChangeArrowheads="1"/>
          </p:cNvSpPr>
          <p:nvPr/>
        </p:nvSpPr>
        <p:spPr bwMode="auto">
          <a:xfrm>
            <a:off x="6705600" y="1058863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99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/</a:t>
            </a:r>
            <a:r>
              <a:rPr lang="en-US" sz="3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99m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29044" name="Text Box 2068"/>
          <p:cNvSpPr txBox="1">
            <a:spLocks noChangeArrowheads="1"/>
          </p:cNvSpPr>
          <p:nvPr/>
        </p:nvSpPr>
        <p:spPr bwMode="auto">
          <a:xfrm>
            <a:off x="533400" y="10588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129045" name="Text Box 2069"/>
          <p:cNvSpPr txBox="1">
            <a:spLocks noChangeArrowheads="1"/>
          </p:cNvSpPr>
          <p:nvPr/>
        </p:nvSpPr>
        <p:spPr bwMode="auto">
          <a:xfrm>
            <a:off x="152400" y="2743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baseline="30000" dirty="0">
                <a:solidFill>
                  <a:srgbClr val="0070C0"/>
                </a:solidFill>
                <a:latin typeface="Arial" pitchFamily="34" charset="0"/>
              </a:rPr>
              <a:t>11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С, </a:t>
            </a:r>
            <a:r>
              <a:rPr lang="ru-RU" sz="2900" b="1" baseline="30000" dirty="0">
                <a:solidFill>
                  <a:srgbClr val="0070C0"/>
                </a:solidFill>
                <a:latin typeface="Arial" pitchFamily="34" charset="0"/>
              </a:rPr>
              <a:t>13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N, </a:t>
            </a:r>
            <a:r>
              <a:rPr lang="ru-RU" sz="2900" b="1" baseline="30000" dirty="0">
                <a:solidFill>
                  <a:srgbClr val="0070C0"/>
                </a:solidFill>
                <a:latin typeface="Arial" pitchFamily="34" charset="0"/>
              </a:rPr>
              <a:t>15</a:t>
            </a:r>
            <a:r>
              <a:rPr lang="ru-RU" sz="2900" b="1" dirty="0">
                <a:solidFill>
                  <a:srgbClr val="0070C0"/>
                </a:solidFill>
                <a:latin typeface="Arial" pitchFamily="34" charset="0"/>
              </a:rPr>
              <a:t>О,</a:t>
            </a:r>
            <a:r>
              <a:rPr lang="ru-RU" sz="29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68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Ge/</a:t>
            </a:r>
            <a:r>
              <a:rPr lang="ru-RU" sz="29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68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Ga</a:t>
            </a:r>
          </a:p>
        </p:txBody>
      </p:sp>
      <p:sp>
        <p:nvSpPr>
          <p:cNvPr id="129046" name="Text Box 2070"/>
          <p:cNvSpPr txBox="1">
            <a:spLocks noChangeArrowheads="1"/>
          </p:cNvSpPr>
          <p:nvPr/>
        </p:nvSpPr>
        <p:spPr bwMode="auto">
          <a:xfrm>
            <a:off x="0" y="3861048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131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</a:t>
            </a:r>
          </a:p>
        </p:txBody>
      </p:sp>
      <p:sp>
        <p:nvSpPr>
          <p:cNvPr id="129048" name="Text Box 2072"/>
          <p:cNvSpPr txBox="1">
            <a:spLocks noChangeArrowheads="1"/>
          </p:cNvSpPr>
          <p:nvPr/>
        </p:nvSpPr>
        <p:spPr bwMode="auto">
          <a:xfrm>
            <a:off x="0" y="5589240"/>
            <a:ext cx="3347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200" b="1" baseline="30000" dirty="0">
                <a:solidFill>
                  <a:srgbClr val="003399"/>
                </a:solidFill>
              </a:rPr>
              <a:t>32</a:t>
            </a:r>
            <a:r>
              <a:rPr lang="ru-RU" sz="2200" b="1" dirty="0">
                <a:solidFill>
                  <a:srgbClr val="003399"/>
                </a:solidFill>
              </a:rPr>
              <a:t>Р, </a:t>
            </a:r>
            <a:r>
              <a:rPr lang="ru-RU" sz="2200" b="1" baseline="30000" dirty="0">
                <a:solidFill>
                  <a:srgbClr val="003399"/>
                </a:solidFill>
              </a:rPr>
              <a:t>90</a:t>
            </a:r>
            <a:r>
              <a:rPr lang="ru-RU" sz="2200" b="1" dirty="0">
                <a:solidFill>
                  <a:srgbClr val="003399"/>
                </a:solidFill>
                <a:cs typeface="Tahoma" pitchFamily="34" charset="0"/>
              </a:rPr>
              <a:t>Sr/</a:t>
            </a:r>
            <a:r>
              <a:rPr lang="ru-RU" sz="2200" b="1" baseline="30000" dirty="0">
                <a:solidFill>
                  <a:srgbClr val="003399"/>
                </a:solidFill>
                <a:cs typeface="Tahoma" pitchFamily="34" charset="0"/>
              </a:rPr>
              <a:t>90</a:t>
            </a:r>
            <a:r>
              <a:rPr lang="ru-RU" sz="2200" b="1" dirty="0">
                <a:solidFill>
                  <a:srgbClr val="003399"/>
                </a:solidFill>
                <a:cs typeface="Tahoma" pitchFamily="34" charset="0"/>
              </a:rPr>
              <a:t>Y, </a:t>
            </a:r>
            <a:r>
              <a:rPr lang="ru-RU" sz="2200" b="1" baseline="30000" dirty="0">
                <a:solidFill>
                  <a:srgbClr val="003399"/>
                </a:solidFill>
                <a:cs typeface="Tahoma" pitchFamily="34" charset="0"/>
              </a:rPr>
              <a:t>89</a:t>
            </a:r>
            <a:r>
              <a:rPr lang="ru-RU" sz="2200" b="1" dirty="0">
                <a:solidFill>
                  <a:srgbClr val="003399"/>
                </a:solidFill>
                <a:cs typeface="Tahoma" pitchFamily="34" charset="0"/>
              </a:rPr>
              <a:t>Sr</a:t>
            </a:r>
            <a:r>
              <a:rPr lang="ru-RU" sz="2200" b="1" dirty="0" smtClean="0">
                <a:solidFill>
                  <a:srgbClr val="003399"/>
                </a:solidFill>
                <a:cs typeface="Tahoma" pitchFamily="34" charset="0"/>
              </a:rPr>
              <a:t>, </a:t>
            </a:r>
            <a:r>
              <a:rPr lang="ru-RU" sz="2200" b="1" baseline="30000" dirty="0" smtClean="0">
                <a:solidFill>
                  <a:srgbClr val="003399"/>
                </a:solidFill>
                <a:cs typeface="Tahoma" pitchFamily="34" charset="0"/>
              </a:rPr>
              <a:t>153</a:t>
            </a:r>
            <a:r>
              <a:rPr lang="ru-RU" sz="2200" b="1" dirty="0" smtClean="0">
                <a:solidFill>
                  <a:srgbClr val="003399"/>
                </a:solidFill>
                <a:cs typeface="Tahoma" pitchFamily="34" charset="0"/>
              </a:rPr>
              <a:t>Sm, </a:t>
            </a:r>
            <a:r>
              <a:rPr lang="ru-RU" sz="2200" b="1" baseline="30000" dirty="0">
                <a:solidFill>
                  <a:srgbClr val="003399"/>
                </a:solidFill>
                <a:cs typeface="Tahoma" pitchFamily="34" charset="0"/>
              </a:rPr>
              <a:t>188</a:t>
            </a:r>
            <a:r>
              <a:rPr lang="ru-RU" sz="2200" b="1" dirty="0">
                <a:solidFill>
                  <a:srgbClr val="003399"/>
                </a:solidFill>
                <a:cs typeface="Tahoma" pitchFamily="34" charset="0"/>
              </a:rPr>
              <a:t>W/</a:t>
            </a:r>
            <a:r>
              <a:rPr lang="ru-RU" sz="2200" b="1" baseline="30000" dirty="0">
                <a:solidFill>
                  <a:srgbClr val="003399"/>
                </a:solidFill>
                <a:cs typeface="Tahoma" pitchFamily="34" charset="0"/>
              </a:rPr>
              <a:t>188</a:t>
            </a:r>
            <a:r>
              <a:rPr lang="ru-RU" sz="2200" b="1" dirty="0">
                <a:solidFill>
                  <a:srgbClr val="003399"/>
                </a:solidFill>
                <a:cs typeface="Tahoma" pitchFamily="34" charset="0"/>
              </a:rPr>
              <a:t>Re, </a:t>
            </a:r>
            <a:r>
              <a:rPr lang="ru-RU" sz="2200" b="1" baseline="30000" dirty="0" smtClean="0">
                <a:solidFill>
                  <a:srgbClr val="003399"/>
                </a:solidFill>
                <a:cs typeface="Tahoma" pitchFamily="34" charset="0"/>
              </a:rPr>
              <a:t>177</a:t>
            </a:r>
            <a:r>
              <a:rPr lang="ru-RU" sz="2200" b="1" dirty="0" smtClean="0">
                <a:solidFill>
                  <a:srgbClr val="003399"/>
                </a:solidFill>
                <a:cs typeface="Tahoma" pitchFamily="34" charset="0"/>
              </a:rPr>
              <a:t>Lu </a:t>
            </a:r>
            <a:endParaRPr lang="ru-RU" sz="2200" b="1" dirty="0">
              <a:solidFill>
                <a:srgbClr val="003399"/>
              </a:solidFill>
              <a:cs typeface="Tahoma" pitchFamily="34" charset="0"/>
            </a:endParaRPr>
          </a:p>
        </p:txBody>
      </p:sp>
      <p:sp>
        <p:nvSpPr>
          <p:cNvPr id="129049" name="Text Box 2073"/>
          <p:cNvSpPr txBox="1">
            <a:spLocks noChangeArrowheads="1"/>
          </p:cNvSpPr>
          <p:nvPr/>
        </p:nvSpPr>
        <p:spPr bwMode="auto">
          <a:xfrm>
            <a:off x="3347864" y="5805264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baseline="30000" dirty="0">
                <a:solidFill>
                  <a:srgbClr val="003399"/>
                </a:solidFill>
              </a:rPr>
              <a:t>225</a:t>
            </a:r>
            <a:r>
              <a:rPr lang="ru-RU" sz="2800" b="1" dirty="0">
                <a:solidFill>
                  <a:srgbClr val="003399"/>
                </a:solidFill>
              </a:rPr>
              <a:t>Ас/</a:t>
            </a:r>
            <a:r>
              <a:rPr lang="ru-RU" sz="2800" b="1" baseline="30000" dirty="0">
                <a:solidFill>
                  <a:srgbClr val="003399"/>
                </a:solidFill>
              </a:rPr>
              <a:t>213</a:t>
            </a:r>
            <a:r>
              <a:rPr lang="ru-RU" sz="2800" b="1" dirty="0">
                <a:solidFill>
                  <a:srgbClr val="003399"/>
                </a:solidFill>
                <a:cs typeface="Tahoma" pitchFamily="34" charset="0"/>
              </a:rPr>
              <a:t>Bi</a:t>
            </a:r>
          </a:p>
        </p:txBody>
      </p:sp>
      <p:sp>
        <p:nvSpPr>
          <p:cNvPr id="129050" name="Text Box 2074"/>
          <p:cNvSpPr txBox="1">
            <a:spLocks noChangeArrowheads="1"/>
          </p:cNvSpPr>
          <p:nvPr/>
        </p:nvSpPr>
        <p:spPr bwMode="auto">
          <a:xfrm>
            <a:off x="6172200" y="5562600"/>
            <a:ext cx="27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baseline="30000" dirty="0">
                <a:solidFill>
                  <a:schemeClr val="bg1"/>
                </a:solidFill>
              </a:rPr>
              <a:t> </a:t>
            </a:r>
            <a:r>
              <a:rPr lang="en-US" sz="2400" b="1" baseline="30000" dirty="0">
                <a:solidFill>
                  <a:srgbClr val="003399"/>
                </a:solidFill>
              </a:rPr>
              <a:t>111</a:t>
            </a:r>
            <a:r>
              <a:rPr lang="en-US" sz="2400" b="1" dirty="0">
                <a:solidFill>
                  <a:srgbClr val="003399"/>
                </a:solidFill>
              </a:rPr>
              <a:t>In</a:t>
            </a:r>
            <a:r>
              <a:rPr lang="ru-RU" sz="2400" b="1" dirty="0">
                <a:solidFill>
                  <a:srgbClr val="003399"/>
                </a:solidFill>
              </a:rPr>
              <a:t>,</a:t>
            </a:r>
            <a:r>
              <a:rPr lang="ru-RU" sz="2400" b="1" baseline="30000" dirty="0">
                <a:solidFill>
                  <a:srgbClr val="003399"/>
                </a:solidFill>
              </a:rPr>
              <a:t> </a:t>
            </a:r>
            <a:r>
              <a:rPr lang="en-US" sz="2400" b="1" baseline="30000" dirty="0">
                <a:solidFill>
                  <a:srgbClr val="003399"/>
                </a:solidFill>
              </a:rPr>
              <a:t>67</a:t>
            </a:r>
            <a:r>
              <a:rPr lang="en-US" sz="2400" b="1" dirty="0">
                <a:solidFill>
                  <a:srgbClr val="003399"/>
                </a:solidFill>
              </a:rPr>
              <a:t>Ga</a:t>
            </a:r>
            <a:r>
              <a:rPr lang="ru-RU" sz="2400" b="1" dirty="0">
                <a:solidFill>
                  <a:srgbClr val="003399"/>
                </a:solidFill>
              </a:rPr>
              <a:t>, </a:t>
            </a:r>
            <a:r>
              <a:rPr lang="ru-RU" sz="2400" b="1" baseline="30000" dirty="0">
                <a:solidFill>
                  <a:srgbClr val="003399"/>
                </a:solidFill>
              </a:rPr>
              <a:t>165</a:t>
            </a:r>
            <a:r>
              <a:rPr lang="ru-RU" sz="2400" b="1" dirty="0">
                <a:solidFill>
                  <a:srgbClr val="003399"/>
                </a:solidFill>
              </a:rPr>
              <a:t>Er</a:t>
            </a:r>
          </a:p>
        </p:txBody>
      </p:sp>
      <p:sp>
        <p:nvSpPr>
          <p:cNvPr id="129052" name="Text Box 2076"/>
          <p:cNvSpPr txBox="1">
            <a:spLocks noChangeArrowheads="1"/>
          </p:cNvSpPr>
          <p:nvPr/>
        </p:nvSpPr>
        <p:spPr bwMode="auto">
          <a:xfrm>
            <a:off x="7391400" y="38862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baseline="30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125</a:t>
            </a: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15254" y="6396335"/>
            <a:ext cx="32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7163" cy="719137"/>
          </a:xfrm>
        </p:spPr>
        <p:txBody>
          <a:bodyPr/>
          <a:lstStyle/>
          <a:p>
            <a:r>
              <a:rPr lang="ru-RU" sz="3600" dirty="0" smtClean="0"/>
              <a:t>Оценка современной ситуации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97000"/>
          <a:ext cx="9036497" cy="399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1872208"/>
                <a:gridCol w="1656184"/>
                <a:gridCol w="1440160"/>
                <a:gridCol w="1656184"/>
                <a:gridCol w="1296145"/>
              </a:tblGrid>
              <a:tr h="376459"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kern="0" spc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о л и ч е с т в о</a:t>
                      </a:r>
                      <a:endParaRPr lang="ru-RU" sz="2000" kern="0" spc="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687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</a:rPr>
                        <a:t>Отделений РНД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ПЭТ-центров/сканеров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“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</a:rPr>
                        <a:t>Активных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”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</a:rPr>
                        <a:t>коек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Приме-няемых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РФП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47500">
                <a:tc rowSpan="7"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ru-RU" b="1" dirty="0" smtClean="0"/>
                        <a:t>1989/2013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СССР,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в т.ч.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~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~ 20**</a:t>
                      </a:r>
                      <a:endParaRPr lang="ru-RU" dirty="0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 b="1" baseline="0" dirty="0">
                        <a:solidFill>
                          <a:srgbClr val="0000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313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217</a:t>
                      </a:r>
                      <a:r>
                        <a:rPr lang="ru-RU" sz="14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***</a:t>
                      </a:r>
                      <a:endParaRPr lang="ru-RU" sz="1400" b="1" baseline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/17/55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~</a:t>
                      </a:r>
                      <a:r>
                        <a:rPr lang="en-US" b="1" dirty="0" smtClean="0"/>
                        <a:t> 500</a:t>
                      </a:r>
                      <a:r>
                        <a:rPr lang="ru-RU" b="1" dirty="0" smtClean="0"/>
                        <a:t>/119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~ 20/34</a:t>
                      </a:r>
                      <a:endParaRPr lang="ru-RU" b="1" dirty="0"/>
                    </a:p>
                  </a:txBody>
                  <a:tcPr/>
                </a:tc>
              </a:tr>
              <a:tr h="3245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Беларусь </a:t>
                      </a:r>
                      <a:endParaRPr lang="ru-RU" sz="1800" b="1" baseline="0" dirty="0">
                        <a:solidFill>
                          <a:srgbClr val="000099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37/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/3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(в 2015)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/28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~ 20/26</a:t>
                      </a:r>
                    </a:p>
                  </a:txBody>
                  <a:tcPr/>
                </a:tc>
              </a:tr>
              <a:tr h="303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Казахстан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25/4</a:t>
                      </a:r>
                      <a:endParaRPr lang="ru-RU" sz="1800" b="1" baseline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/4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Нет сведений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~ 20/14</a:t>
                      </a:r>
                      <a:endParaRPr lang="ru-RU" b="1" dirty="0"/>
                    </a:p>
                  </a:txBody>
                  <a:tcPr/>
                </a:tc>
              </a:tr>
              <a:tr h="2833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Киргизия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5/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2015 г. </a:t>
                      </a:r>
                      <a:r>
                        <a:rPr lang="ru-RU" sz="14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будет открыто</a:t>
                      </a:r>
                      <a:endParaRPr lang="ru-RU" sz="1400" b="1" baseline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/0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Нет сведений</a:t>
                      </a:r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~ 20/?</a:t>
                      </a:r>
                      <a:endParaRPr lang="ru-RU" b="1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50" b="1" baseline="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Таджикистан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3/0</a:t>
                      </a:r>
                      <a:endParaRPr lang="ru-RU" sz="1800" b="1" baseline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/0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Нет сведений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~ 20/?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517232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/>
              <a:t>*Точных данных нет, основное количество – в Украине</a:t>
            </a:r>
          </a:p>
          <a:p>
            <a:pPr algn="l"/>
            <a:r>
              <a:rPr lang="ru-RU" sz="1400" b="1" dirty="0" smtClean="0"/>
              <a:t>** Номенклатура была  практически одинаковой во всей республиках </a:t>
            </a:r>
          </a:p>
          <a:p>
            <a:pPr algn="l"/>
            <a:r>
              <a:rPr lang="ru-RU" sz="1400" b="1" dirty="0" smtClean="0"/>
              <a:t>***Современная ситуация меняется ежемесячно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815254" y="6396335"/>
            <a:ext cx="32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/>
          </p:cNvSpPr>
          <p:nvPr/>
        </p:nvSpPr>
        <p:spPr bwMode="auto">
          <a:xfrm>
            <a:off x="2725872" y="-38732"/>
            <a:ext cx="4478797" cy="19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Ректор института: В.В. </a:t>
            </a:r>
            <a:r>
              <a:rPr lang="ru-RU" sz="1800" b="1" dirty="0" err="1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Уйба</a:t>
            </a:r>
            <a:r>
              <a:rPr lang="ru-RU" sz="1800" b="1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д.м.н., профессор </a:t>
            </a:r>
          </a:p>
          <a:p>
            <a:pPr marL="171450" indent="-171450">
              <a:lnSpc>
                <a:spcPct val="90000"/>
              </a:lnSpc>
              <a:buBlip>
                <a:blip r:embed="rId3"/>
              </a:buBlip>
            </a:pPr>
            <a:r>
              <a:rPr lang="ru-RU" sz="1600" b="1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лицензия Федеральной службы по надзору в сфере образования и науки </a:t>
            </a:r>
            <a:r>
              <a:rPr lang="ru-RU" sz="1600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от 29.10. 2012 г., № 0411</a:t>
            </a:r>
          </a:p>
          <a:p>
            <a:pPr marL="171450" indent="-171450">
              <a:lnSpc>
                <a:spcPct val="90000"/>
              </a:lnSpc>
              <a:buBlip>
                <a:blip r:embed="rId3"/>
              </a:buBlip>
            </a:pPr>
            <a:r>
              <a:rPr lang="ru-RU" sz="1600" b="1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свидетельство о государственной аккредитации </a:t>
            </a:r>
            <a:r>
              <a:rPr lang="ru-RU" sz="1600" dirty="0" smtClean="0">
                <a:solidFill>
                  <a:srgbClr val="663300"/>
                </a:solidFill>
                <a:latin typeface="+mn-lt"/>
                <a:ea typeface="Verdana" pitchFamily="34" charset="0"/>
                <a:cs typeface="Verdana" pitchFamily="34" charset="0"/>
              </a:rPr>
              <a:t>от 17.02.2010 г. № 0164</a:t>
            </a:r>
            <a:endParaRPr lang="ru-RU" sz="1600" dirty="0" smtClean="0">
              <a:solidFill>
                <a:srgbClr val="663300"/>
              </a:solidFill>
              <a:latin typeface="+mn-lt"/>
            </a:endParaRPr>
          </a:p>
          <a:p>
            <a:pPr marL="171450" indent="-171450">
              <a:buBlip>
                <a:blip r:embed="rId3"/>
              </a:buBlip>
            </a:pPr>
            <a:endParaRPr lang="ru-RU" dirty="0">
              <a:solidFill>
                <a:srgbClr val="66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54" y="4412615"/>
            <a:ext cx="213741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 cstate="print"/>
          <a:srcRect l="21666" t="13333" r="65001" b="73334"/>
          <a:stretch>
            <a:fillRect/>
          </a:stretch>
        </p:blipFill>
        <p:spPr bwMode="auto">
          <a:xfrm>
            <a:off x="-1" y="-1"/>
            <a:ext cx="2725873" cy="192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780928"/>
            <a:ext cx="6993654" cy="3570208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/>
              <a:t>В соответствии с Договором № 1/5975-Д от 05 июня 2014 г. заключенным между ФГБУ ГНЦ ФМБЦ им. </a:t>
            </a:r>
            <a:r>
              <a:rPr lang="ru-RU" sz="1600" dirty="0" err="1" smtClean="0"/>
              <a:t>А.И.Бурназяна</a:t>
            </a:r>
            <a:r>
              <a:rPr lang="ru-RU" sz="1600" dirty="0" smtClean="0"/>
              <a:t> ФМБА России (Исполнитель) и </a:t>
            </a:r>
            <a:r>
              <a:rPr lang="ru-RU" sz="1600" dirty="0" err="1" smtClean="0"/>
              <a:t>Госкорпорацией</a:t>
            </a:r>
            <a:r>
              <a:rPr lang="ru-RU" sz="1600" dirty="0" smtClean="0"/>
              <a:t> «</a:t>
            </a:r>
            <a:r>
              <a:rPr lang="ru-RU" sz="1600" dirty="0" err="1" smtClean="0"/>
              <a:t>Росатом</a:t>
            </a:r>
            <a:r>
              <a:rPr lang="ru-RU" sz="1600" dirty="0" smtClean="0"/>
              <a:t>» (Заказчик)  в период с 23 июня по 19 июля 2014 г.  проведено обучение в рамках последипломного профессионального образования специалистов государств-членов </a:t>
            </a:r>
            <a:r>
              <a:rPr lang="ru-RU" sz="1600" dirty="0" err="1" smtClean="0"/>
              <a:t>ЕврАзЭС</a:t>
            </a:r>
            <a:r>
              <a:rPr lang="ru-RU" sz="1600" dirty="0" smtClean="0"/>
              <a:t> по программе цикла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«Химическая технология </a:t>
            </a:r>
            <a:r>
              <a:rPr lang="ru-RU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радиофармпрепаратов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 smtClean="0"/>
              <a:t>Цель</a:t>
            </a:r>
            <a:r>
              <a:rPr lang="ru-RU" sz="1600" dirty="0" smtClean="0"/>
              <a:t> </a:t>
            </a:r>
            <a:r>
              <a:rPr lang="ru-RU" sz="1600" b="1" dirty="0" smtClean="0"/>
              <a:t>:</a:t>
            </a:r>
            <a:r>
              <a:rPr lang="ru-RU" sz="1600" dirty="0" smtClean="0"/>
              <a:t> последипломное профессиональное образование в плане специализированной подготовки кадров и развития ядерной медицины</a:t>
            </a:r>
          </a:p>
          <a:p>
            <a:pPr marL="171450" indent="-171450" algn="l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 smtClean="0">
                <a:ea typeface="Verdana" pitchFamily="34" charset="0"/>
                <a:cs typeface="Verdana" pitchFamily="34" charset="0"/>
              </a:rPr>
              <a:t>Состав слушателей:</a:t>
            </a: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ea typeface="Verdana" pitchFamily="34" charset="0"/>
                <a:cs typeface="Verdana" pitchFamily="34" charset="0"/>
              </a:rPr>
              <a:t>Республика Беларусь – 4;  - Республика Казахстан – 7; </a:t>
            </a: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dirty="0" smtClean="0"/>
              <a:t>Киргизская Республика 2;  - Российская Федерация - 3</a:t>
            </a:r>
            <a:endParaRPr lang="ru-RU" sz="16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65527" y="6492876"/>
            <a:ext cx="365537" cy="365125"/>
          </a:xfrm>
          <a:prstGeom prst="rect">
            <a:avLst/>
          </a:prstGeom>
        </p:spPr>
        <p:txBody>
          <a:bodyPr/>
          <a:lstStyle/>
          <a:p>
            <a:fld id="{AB9DA0F1-2AD0-C94E-A07F-FAB66FF2F001}" type="slidenum">
              <a:rPr lang="ru-RU" sz="1600" b="1" smtClean="0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" y="1920460"/>
            <a:ext cx="694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Кафедра радиохимии и технологии 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радиофармацевтических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препаратов</a:t>
            </a:r>
          </a:p>
        </p:txBody>
      </p:sp>
      <p:pic>
        <p:nvPicPr>
          <p:cNvPr id="19" name="Picture 1" descr="D:\Мои документы\Мои рисунки и фотографии\GIFS\Флаги\Россия 5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17140" y="5"/>
            <a:ext cx="2126860" cy="16634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</p:spPr>
      </p:pic>
      <p:pic>
        <p:nvPicPr>
          <p:cNvPr id="20" name="Picture 2" descr="D:\Мои документы\Мои рисунки и фотографии\ФМБА\ФМБА - гербовый знак-2.jpg"/>
          <p:cNvPicPr>
            <a:picLocks noChangeAspect="1" noChangeArrowheads="1"/>
          </p:cNvPicPr>
          <p:nvPr/>
        </p:nvPicPr>
        <p:blipFill>
          <a:blip r:embed="rId7" cstate="print"/>
          <a:srcRect l="8312" r="7312"/>
          <a:stretch>
            <a:fillRect/>
          </a:stretch>
        </p:blipFill>
        <p:spPr bwMode="auto">
          <a:xfrm>
            <a:off x="7672377" y="317845"/>
            <a:ext cx="870549" cy="92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876257" y="1524002"/>
            <a:ext cx="2267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Федеральное медико-биологическое агентство</a:t>
            </a:r>
            <a:endParaRPr lang="ru-RU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998677" y="2924944"/>
            <a:ext cx="2145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Заведующий кафедрой: </a:t>
            </a:r>
          </a:p>
          <a:p>
            <a:r>
              <a:rPr lang="ru-RU" sz="1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к.х.н. </a:t>
            </a:r>
          </a:p>
          <a:p>
            <a:r>
              <a:rPr lang="ru-RU" sz="1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Г.Е. </a:t>
            </a:r>
            <a:r>
              <a:rPr lang="ru-RU" sz="18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Кодина</a:t>
            </a:r>
            <a:r>
              <a:rPr lang="ru-RU" sz="1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8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3" y="350962"/>
            <a:ext cx="6804248" cy="684000"/>
          </a:xfrm>
          <a:solidFill>
            <a:schemeClr val="bg1"/>
          </a:solidFill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 l="21666" t="13333" r="65001" b="73334"/>
          <a:stretch>
            <a:fillRect/>
          </a:stretch>
        </p:blipFill>
        <p:spPr bwMode="auto">
          <a:xfrm>
            <a:off x="-1" y="-1"/>
            <a:ext cx="2311122" cy="168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656" y="1687286"/>
          <a:ext cx="8961343" cy="495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26"/>
                <a:gridCol w="928218"/>
                <a:gridCol w="867871"/>
                <a:gridCol w="1101532"/>
                <a:gridCol w="1067196"/>
              </a:tblGrid>
              <a:tr h="448934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разделов и тем</a:t>
                      </a:r>
                      <a:endParaRPr lang="ru-RU" sz="20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 часов</a:t>
                      </a:r>
                      <a:endParaRPr lang="ru-RU" sz="18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том числе:</a:t>
                      </a:r>
                      <a:endParaRPr lang="ru-RU" sz="18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Лекции</a:t>
                      </a:r>
                      <a:endParaRPr lang="ru-RU" sz="135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Семинары</a:t>
                      </a:r>
                      <a:endParaRPr lang="ru-RU" sz="135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Практика</a:t>
                      </a:r>
                      <a:endParaRPr lang="ru-RU" sz="135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305" marR="63305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Физические основы ядерной медицины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3305" marR="63305" marT="0" marB="0"/>
                </a:tc>
              </a:tr>
              <a:tr h="31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Биологические основы ядерной медицины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305" marR="63305" marT="0" marB="0"/>
                </a:tc>
              </a:tr>
              <a:tr h="272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Радиофармацевтика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технология РФП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3305" marR="63305" marT="0" marB="0"/>
                </a:tc>
              </a:tr>
              <a:tr h="448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Радиофармацевтика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Контроль качества РФП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48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производства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РФП в соответствии с  международным стандартом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Good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manufacturing practice for medicinal products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GMP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305" marR="63305" marT="0" marB="0"/>
                </a:tc>
              </a:tr>
              <a:tr h="448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Курсовая работа: «От получения радионуклида к РФП. Контроль качества»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3305" marR="63305" marT="0" marB="0"/>
                </a:tc>
              </a:tr>
              <a:tr h="448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DKKANM+TimesNewRoman,Bold"/>
                        </a:rPr>
                        <a:t>По дополнительным программам</a:t>
                      </a:r>
                    </a:p>
                  </a:txBody>
                  <a:tcPr marL="63305" marR="6330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305" marR="63305" marT="0" marB="0"/>
                </a:tc>
              </a:tr>
              <a:tr h="448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65527" y="6492876"/>
            <a:ext cx="365537" cy="365125"/>
          </a:xfrm>
          <a:prstGeom prst="rect">
            <a:avLst/>
          </a:prstGeom>
        </p:spPr>
        <p:txBody>
          <a:bodyPr/>
          <a:lstStyle/>
          <a:p>
            <a:fld id="{AB9DA0F1-2AD0-C94E-A07F-FAB66FF2F001}" type="slidenum">
              <a:rPr lang="ru-RU" sz="1600" b="1" smtClean="0">
                <a:solidFill>
                  <a:schemeClr val="tx1"/>
                </a:solidFill>
              </a:rPr>
              <a:pPr/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ноября  2014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55093" y="6405638"/>
            <a:ext cx="365537" cy="365125"/>
          </a:xfrm>
          <a:prstGeom prst="rect">
            <a:avLst/>
          </a:prstGeom>
        </p:spPr>
        <p:txBody>
          <a:bodyPr/>
          <a:lstStyle/>
          <a:p>
            <a:fld id="{AB9DA0F1-2AD0-C94E-A07F-FAB66FF2F001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SC01029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2609" y="2108521"/>
            <a:ext cx="2161554" cy="175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068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44" y="1915339"/>
            <a:ext cx="2395718" cy="19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088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091" y="2089203"/>
            <a:ext cx="1266340" cy="1828800"/>
          </a:xfrm>
          <a:prstGeom prst="rect">
            <a:avLst/>
          </a:prstGeom>
        </p:spPr>
      </p:pic>
      <p:pic>
        <p:nvPicPr>
          <p:cNvPr id="8" name="Рисунок 7" descr="DSC0120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3937" y="2089203"/>
            <a:ext cx="2181730" cy="177728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365104"/>
            <a:ext cx="2502712" cy="2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7" cstate="print"/>
          <a:srcRect l="21666" t="13333" r="65001" b="73334"/>
          <a:stretch>
            <a:fillRect/>
          </a:stretch>
        </p:blipFill>
        <p:spPr bwMode="auto">
          <a:xfrm>
            <a:off x="0" y="1"/>
            <a:ext cx="2106738" cy="18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9" y="197196"/>
            <a:ext cx="6859498" cy="8289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радиохимии и технологии радиофармацевтических препаратов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6738" y="1195253"/>
            <a:ext cx="6876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 и курсовые работы</a:t>
            </a:r>
            <a:endParaRPr lang="ru-RU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092" y="3918003"/>
            <a:ext cx="57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Контроль качества РФП</a:t>
            </a: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918003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Асептическое производство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 descr="IMG_10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365104"/>
            <a:ext cx="2599710" cy="21140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3728" y="6309320"/>
            <a:ext cx="357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Модули синтеза РФП</a:t>
            </a:r>
            <a:endParaRPr lang="ru-RU" sz="2000" b="1" dirty="0"/>
          </a:p>
        </p:txBody>
      </p:sp>
      <p:pic>
        <p:nvPicPr>
          <p:cNvPr id="19" name="Рисунок 18" descr="Фото00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21088"/>
            <a:ext cx="2339752" cy="22238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2" cstate="print"/>
          <a:srcRect l="21666" t="13333" r="65001" b="73334"/>
          <a:stretch>
            <a:fillRect/>
          </a:stretch>
        </p:blipFill>
        <p:spPr bwMode="auto">
          <a:xfrm>
            <a:off x="0" y="1"/>
            <a:ext cx="2106738" cy="18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8" y="0"/>
            <a:ext cx="7056784" cy="16782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Кафедра радиохимии и технологии радиофармацевтических препаратов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–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специалистов в области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радиофармации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6" name="Рисунок 5" descr="E:\ученики\20140710_122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39" y="1671502"/>
            <a:ext cx="224028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ерекинуть\Фото00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944" y="1671502"/>
            <a:ext cx="1683903" cy="22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5038" y="1954530"/>
            <a:ext cx="2159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Освоение методик контроля качества (а) и оборудование контроля РХЧ (б)</a:t>
            </a:r>
            <a:endParaRPr lang="ru-RU" sz="1800" dirty="0"/>
          </a:p>
        </p:txBody>
      </p:sp>
      <p:pic>
        <p:nvPicPr>
          <p:cNvPr id="9" name="Рисунок 8" descr="E:\перекинуть\IMAG37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26" y="4279481"/>
            <a:ext cx="3654633" cy="23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ученики\20140710_1222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5406" y="4073283"/>
            <a:ext cx="3237820" cy="256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81942" y="1769865"/>
            <a:ext cx="45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1772816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797152"/>
            <a:ext cx="193954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Ознакомление с оборудованием для доклинических исследований РФП</a:t>
            </a:r>
            <a:endParaRPr lang="ru-RU" sz="1800" dirty="0"/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65527" y="6492876"/>
            <a:ext cx="365537" cy="365125"/>
          </a:xfrm>
          <a:prstGeom prst="rect">
            <a:avLst/>
          </a:prstGeom>
        </p:spPr>
        <p:txBody>
          <a:bodyPr/>
          <a:lstStyle/>
          <a:p>
            <a:fld id="{AB9DA0F1-2AD0-C94E-A07F-FAB66FF2F001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6" name="Picture 20" descr="F:\2014\Шимчук2\68Ga-NODAGA-RGD-PET\68Ga-NODAGA-RG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9544" y="1769864"/>
            <a:ext cx="1223682" cy="23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843808" y="3501008"/>
            <a:ext cx="2189330" cy="1222383"/>
            <a:chOff x="431" y="1298"/>
            <a:chExt cx="2177" cy="1122"/>
          </a:xfrm>
        </p:grpSpPr>
        <p:pic>
          <p:nvPicPr>
            <p:cNvPr id="18" name="Picture 10" descr="pic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" y="1298"/>
              <a:ext cx="1860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 descr="мышка белая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1" y="1344"/>
              <a:ext cx="99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1253</Words>
  <Application>Microsoft Office PowerPoint</Application>
  <PresentationFormat>Экран (4:3)</PresentationFormat>
  <Paragraphs>314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СФЕРЫ ПРИМЕНЕНИЯ  ЯДЕРНОЙ МЕДИЦИНЫ</vt:lpstr>
      <vt:lpstr>Слайд 4</vt:lpstr>
      <vt:lpstr>Оценка современной ситуации</vt:lpstr>
      <vt:lpstr>Слайд 6</vt:lpstr>
      <vt:lpstr>Учебно-тематический план</vt:lpstr>
      <vt:lpstr>Кафедра радиохимии и технологии радиофармацевтических препаратов </vt:lpstr>
      <vt:lpstr>Слайд 9</vt:lpstr>
      <vt:lpstr>Слайд 10</vt:lpstr>
      <vt:lpstr>Кафедра радиохимии и технологии радиофармацевтических препаратов -  подготовка специалистов в области радиофармации</vt:lpstr>
      <vt:lpstr>Информация представителей государств-участников</vt:lpstr>
      <vt:lpstr>Слайд 13</vt:lpstr>
      <vt:lpstr>Слайд 14</vt:lpstr>
      <vt:lpstr>Слайд 15</vt:lpstr>
      <vt:lpstr>Слайд 16</vt:lpstr>
      <vt:lpstr>Слайд 17</vt:lpstr>
    </vt:vector>
  </TitlesOfParts>
  <Company>FMBC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Nataliya Shandala</dc:creator>
  <cp:lastModifiedBy>Кодина</cp:lastModifiedBy>
  <cp:revision>356</cp:revision>
  <dcterms:created xsi:type="dcterms:W3CDTF">2007-05-03T11:36:54Z</dcterms:created>
  <dcterms:modified xsi:type="dcterms:W3CDTF">2014-11-05T13:44:59Z</dcterms:modified>
</cp:coreProperties>
</file>