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sldIdLst>
    <p:sldId id="262" r:id="rId2"/>
    <p:sldId id="266" r:id="rId3"/>
    <p:sldId id="269" r:id="rId4"/>
    <p:sldId id="268" r:id="rId5"/>
    <p:sldId id="267" r:id="rId6"/>
    <p:sldId id="270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6830" autoAdjust="0"/>
  </p:normalViewPr>
  <p:slideViewPr>
    <p:cSldViewPr>
      <p:cViewPr varScale="1">
        <p:scale>
          <a:sx n="75" d="100"/>
          <a:sy n="7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05404" y="4792330"/>
            <a:ext cx="8283036" cy="39432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100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474" y="980728"/>
            <a:ext cx="8094637" cy="16561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3300"/>
                </a:solidFill>
              </a:rPr>
              <a:t>Шестнадцатое заседание </a:t>
            </a:r>
            <a:br>
              <a:rPr lang="ru-RU" sz="2800" dirty="0" smtClean="0">
                <a:solidFill>
                  <a:srgbClr val="FF3300"/>
                </a:solidFill>
              </a:rPr>
            </a:br>
            <a:r>
              <a:rPr lang="ru-RU" sz="2800" dirty="0" smtClean="0">
                <a:solidFill>
                  <a:srgbClr val="FF3300"/>
                </a:solidFill>
              </a:rPr>
              <a:t>Комиссии государств </a:t>
            </a:r>
            <a:r>
              <a:rPr lang="ru-RU" sz="2800" dirty="0">
                <a:solidFill>
                  <a:srgbClr val="FF3300"/>
                </a:solidFill>
              </a:rPr>
              <a:t>– участников СНГ </a:t>
            </a:r>
            <a:br>
              <a:rPr lang="ru-RU" sz="2800" dirty="0">
                <a:solidFill>
                  <a:srgbClr val="FF3300"/>
                </a:solidFill>
              </a:rPr>
            </a:br>
            <a:r>
              <a:rPr lang="ru-RU" sz="2800" dirty="0">
                <a:solidFill>
                  <a:srgbClr val="FF3300"/>
                </a:solidFill>
              </a:rPr>
              <a:t>по использованию атомной энергии </a:t>
            </a:r>
            <a:r>
              <a:rPr lang="ru-RU" sz="2800" dirty="0" smtClean="0">
                <a:solidFill>
                  <a:srgbClr val="FF3300"/>
                </a:solidFill>
              </a:rPr>
              <a:t>в </a:t>
            </a:r>
            <a:r>
              <a:rPr lang="ru-RU" sz="2800" dirty="0">
                <a:solidFill>
                  <a:srgbClr val="FF3300"/>
                </a:solidFill>
              </a:rPr>
              <a:t>мирных </a:t>
            </a:r>
            <a:r>
              <a:rPr lang="ru-RU" sz="2800" dirty="0" smtClean="0">
                <a:solidFill>
                  <a:srgbClr val="FF3300"/>
                </a:solidFill>
              </a:rPr>
              <a:t>целях</a:t>
            </a:r>
            <a:endParaRPr lang="ru-RU" sz="2800" dirty="0">
              <a:solidFill>
                <a:srgbClr val="FF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1634480" y="5589240"/>
            <a:ext cx="7315200" cy="1098439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rgbClr val="7030A0"/>
                </a:solidFill>
                <a:latin typeface="+mj-lt"/>
              </a:rPr>
              <a:t>Ответственный секретарь Комиссии Е.А. Соболев </a:t>
            </a:r>
            <a:endParaRPr lang="ru-RU" sz="18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91830" y="4781410"/>
            <a:ext cx="731744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dirty="0" smtClean="0">
                <a:solidFill>
                  <a:srgbClr val="FF0000"/>
                </a:solidFill>
                <a:latin typeface="+mj-lt"/>
              </a:rPr>
              <a:t>Усть-Каменогорск, Республика Казахстан, 19 ноября 2015 </a:t>
            </a:r>
            <a:r>
              <a:rPr lang="ru-RU" sz="1800" dirty="0">
                <a:solidFill>
                  <a:srgbClr val="FF0000"/>
                </a:solidFill>
                <a:latin typeface="+mj-lt"/>
              </a:rPr>
              <a:t>г.</a:t>
            </a:r>
          </a:p>
        </p:txBody>
      </p:sp>
      <p:pic>
        <p:nvPicPr>
          <p:cNvPr id="9" name="Picture 2" descr="[Флаг Кыргызстана]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248" y="3861048"/>
            <a:ext cx="612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[Флаг Таджикистана]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040" y="3861048"/>
            <a:ext cx="612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flag.kremlin.ru/i/flag-big.png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61048"/>
            <a:ext cx="612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6918260" y="4262407"/>
            <a:ext cx="1044574" cy="515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Clr>
                <a:srgbClr val="FF8600"/>
              </a:buClr>
              <a:buFont typeface="Wingdings" charset="2"/>
              <a:buNone/>
            </a:pPr>
            <a:r>
              <a:rPr lang="ru-RU" sz="1000" dirty="0" smtClean="0">
                <a:solidFill>
                  <a:prstClr val="white"/>
                </a:solidFill>
                <a:latin typeface="+mj-lt"/>
              </a:rPr>
              <a:t>Российская </a:t>
            </a:r>
            <a:br>
              <a:rPr lang="ru-RU" sz="1000" dirty="0" smtClean="0">
                <a:solidFill>
                  <a:prstClr val="white"/>
                </a:solidFill>
                <a:latin typeface="+mj-lt"/>
              </a:rPr>
            </a:br>
            <a:r>
              <a:rPr lang="ru-RU" sz="1000" dirty="0" smtClean="0">
                <a:solidFill>
                  <a:prstClr val="white"/>
                </a:solidFill>
                <a:latin typeface="+mj-lt"/>
              </a:rPr>
              <a:t>Федерация</a:t>
            </a:r>
            <a:endParaRPr lang="ru-RU" sz="10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13" name="Picture 2" descr="http://javot.net/ukraine/1.gif"/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055" y="3861048"/>
            <a:ext cx="612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Объект 2"/>
          <p:cNvSpPr txBox="1">
            <a:spLocks/>
          </p:cNvSpPr>
          <p:nvPr/>
        </p:nvSpPr>
        <p:spPr>
          <a:xfrm>
            <a:off x="8086013" y="4262407"/>
            <a:ext cx="802427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8600"/>
              </a:buClr>
              <a:buFont typeface="Wingdings" charset="2"/>
              <a:buNone/>
            </a:pPr>
            <a:r>
              <a:rPr lang="ru-RU" sz="1100" dirty="0" smtClean="0">
                <a:solidFill>
                  <a:prstClr val="white"/>
                </a:solidFill>
                <a:latin typeface="+mj-lt"/>
              </a:rPr>
              <a:t>Украина</a:t>
            </a:r>
            <a:endParaRPr lang="ru-RU" sz="11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632882" y="4262407"/>
            <a:ext cx="1020067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8600"/>
              </a:buClr>
              <a:buFont typeface="Wingdings" charset="2"/>
              <a:buNone/>
            </a:pPr>
            <a:r>
              <a:rPr lang="ru-RU" sz="1000" dirty="0" smtClean="0">
                <a:solidFill>
                  <a:prstClr val="white"/>
                </a:solidFill>
                <a:latin typeface="+mj-lt"/>
              </a:rPr>
              <a:t>Кыргызская Республика</a:t>
            </a:r>
            <a:endParaRPr lang="ru-RU" sz="10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16" name="Picture 2" descr="Жителя Казахстана накажут за использование флага вместо шторы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93" y="3861048"/>
            <a:ext cx="612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extremalov.net/content/cat/full/flag-azerbaydzhana-kupit-kiev-8ff9b.jpg"/>
          <p:cNvPicPr preferRelativeResize="0"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25" y="3861048"/>
            <a:ext cx="612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Объект 2"/>
          <p:cNvSpPr txBox="1">
            <a:spLocks/>
          </p:cNvSpPr>
          <p:nvPr/>
        </p:nvSpPr>
        <p:spPr>
          <a:xfrm>
            <a:off x="307019" y="4262407"/>
            <a:ext cx="1284811" cy="4385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Clr>
                <a:srgbClr val="FF8600"/>
              </a:buClr>
              <a:buFont typeface="Wingdings" charset="2"/>
              <a:buNone/>
            </a:pPr>
            <a:r>
              <a:rPr lang="ru-RU" sz="1000" dirty="0" smtClean="0">
                <a:solidFill>
                  <a:prstClr val="white"/>
                </a:solidFill>
                <a:latin typeface="+mj-lt"/>
              </a:rPr>
              <a:t>Азербайджанская </a:t>
            </a:r>
            <a:br>
              <a:rPr lang="ru-RU" sz="1000" dirty="0" smtClean="0">
                <a:solidFill>
                  <a:prstClr val="white"/>
                </a:solidFill>
                <a:latin typeface="+mj-lt"/>
              </a:rPr>
            </a:br>
            <a:r>
              <a:rPr lang="ru-RU" sz="1000" dirty="0" smtClean="0">
                <a:solidFill>
                  <a:prstClr val="white"/>
                </a:solidFill>
                <a:latin typeface="+mj-lt"/>
              </a:rPr>
              <a:t>Республика</a:t>
            </a:r>
            <a:endParaRPr lang="ru-RU" sz="10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19" name="Picture 2" descr="http://www.artbridge.ru/images/items/1110019/1.gif"/>
          <p:cNvPicPr preferRelativeResize="0"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881" y="3861048"/>
            <a:ext cx="612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бъект 2"/>
          <p:cNvSpPr txBox="1">
            <a:spLocks/>
          </p:cNvSpPr>
          <p:nvPr/>
        </p:nvSpPr>
        <p:spPr>
          <a:xfrm>
            <a:off x="1449330" y="4262407"/>
            <a:ext cx="1043087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Clr>
                <a:srgbClr val="FF8600"/>
              </a:buClr>
              <a:buFont typeface="Wingdings" charset="2"/>
              <a:buNone/>
            </a:pPr>
            <a:r>
              <a:rPr lang="ru-RU" sz="1000" dirty="0" smtClean="0">
                <a:solidFill>
                  <a:prstClr val="white"/>
                </a:solidFill>
                <a:latin typeface="+mj-lt"/>
              </a:rPr>
              <a:t>Республика </a:t>
            </a:r>
            <a:br>
              <a:rPr lang="ru-RU" sz="1000" dirty="0" smtClean="0">
                <a:solidFill>
                  <a:prstClr val="white"/>
                </a:solidFill>
                <a:latin typeface="+mj-lt"/>
              </a:rPr>
            </a:br>
            <a:r>
              <a:rPr lang="ru-RU" sz="1000" dirty="0" smtClean="0">
                <a:solidFill>
                  <a:prstClr val="white"/>
                </a:solidFill>
                <a:latin typeface="+mj-lt"/>
              </a:rPr>
              <a:t>Армения</a:t>
            </a:r>
            <a:endParaRPr lang="ru-RU" sz="10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21" name="Picture 4" descr="http://www.tursvodka.ru/upload/tursvodka/tourism_country/flag/4.png"/>
          <p:cNvPicPr preferRelativeResize="0"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37" y="3861048"/>
            <a:ext cx="612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Объект 2"/>
          <p:cNvSpPr txBox="1">
            <a:spLocks/>
          </p:cNvSpPr>
          <p:nvPr/>
        </p:nvSpPr>
        <p:spPr>
          <a:xfrm>
            <a:off x="2548579" y="4262407"/>
            <a:ext cx="99951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Clr>
                <a:srgbClr val="FF8600"/>
              </a:buClr>
              <a:buFont typeface="Wingdings" charset="2"/>
              <a:buNone/>
            </a:pPr>
            <a:r>
              <a:rPr lang="ru-RU" sz="1000" dirty="0" smtClean="0">
                <a:solidFill>
                  <a:prstClr val="white"/>
                </a:solidFill>
                <a:latin typeface="+mj-lt"/>
              </a:rPr>
              <a:t>Республика Беларусь</a:t>
            </a:r>
            <a:endParaRPr lang="ru-RU" sz="1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3482793" y="4262407"/>
            <a:ext cx="1194000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Clr>
                <a:srgbClr val="FF8600"/>
              </a:buClr>
              <a:buFont typeface="Wingdings" charset="2"/>
              <a:buNone/>
            </a:pPr>
            <a:r>
              <a:rPr lang="ru-RU" sz="1000" dirty="0" smtClean="0">
                <a:solidFill>
                  <a:prstClr val="white"/>
                </a:solidFill>
                <a:latin typeface="+mj-lt"/>
              </a:rPr>
              <a:t>Республика Казахстан</a:t>
            </a:r>
            <a:endParaRPr lang="ru-RU" sz="1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5777420" y="4262407"/>
            <a:ext cx="107323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Clr>
                <a:srgbClr val="FF8600"/>
              </a:buClr>
              <a:buFont typeface="Wingdings" charset="2"/>
              <a:buNone/>
            </a:pPr>
            <a:r>
              <a:rPr lang="ru-RU" sz="1000" dirty="0" smtClean="0">
                <a:solidFill>
                  <a:prstClr val="white"/>
                </a:solidFill>
                <a:latin typeface="+mj-lt"/>
              </a:rPr>
              <a:t>Республика Таджикистан</a:t>
            </a:r>
            <a:endParaRPr lang="ru-RU" sz="1000" dirty="0">
              <a:solidFill>
                <a:prstClr val="whit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22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67544" y="3789040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744130" y="5361097"/>
            <a:ext cx="7869394" cy="125041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400" dirty="0">
              <a:latin typeface="+mj-lt"/>
              <a:ea typeface="Batang" panose="02030600000101010101" pitchFamily="18" charset="-127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5796136" y="6341084"/>
            <a:ext cx="4032448" cy="5293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800" b="1" dirty="0" smtClean="0">
                <a:solidFill>
                  <a:srgbClr val="C00000"/>
                </a:solidFill>
                <a:latin typeface="+mj-lt"/>
              </a:rPr>
              <a:t>Шестнадцатое заседание                                                                                </a:t>
            </a:r>
          </a:p>
          <a:p>
            <a:pPr algn="l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Комиссия  государств – участников СНГ </a:t>
            </a:r>
            <a:b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 использованию атомной энергии в мирных целях</a:t>
            </a:r>
            <a:endParaRPr lang="ru-RU" sz="8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605" y="6306449"/>
            <a:ext cx="504056" cy="504056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07504" y="6277047"/>
            <a:ext cx="8856984" cy="0"/>
          </a:xfrm>
          <a:prstGeom prst="line">
            <a:avLst/>
          </a:prstGeom>
          <a:ln w="38100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580661" y="188640"/>
            <a:ext cx="8229600" cy="36004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Заседания рабочих групп и другие мероприятия в 2015 г.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763284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Заседания рабочих групп                 –11</a:t>
            </a: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Образовательные мероприятия       – 9</a:t>
            </a:r>
          </a:p>
          <a:p>
            <a:endParaRPr lang="ru-RU" dirty="0" smtClean="0"/>
          </a:p>
          <a:p>
            <a:r>
              <a:rPr lang="ru-RU" sz="1600" dirty="0" smtClean="0">
                <a:solidFill>
                  <a:srgbClr val="C00000"/>
                </a:solidFill>
                <a:latin typeface="+mj-lt"/>
              </a:rPr>
              <a:t>Документы, подготовленные рабочими группами и внесенные </a:t>
            </a:r>
            <a:br>
              <a:rPr lang="ru-RU" sz="1600" dirty="0" smtClean="0">
                <a:solidFill>
                  <a:srgbClr val="C00000"/>
                </a:solidFill>
                <a:latin typeface="+mj-lt"/>
              </a:rPr>
            </a:br>
            <a:r>
              <a:rPr lang="ru-RU" sz="1600" dirty="0" smtClean="0">
                <a:solidFill>
                  <a:srgbClr val="C00000"/>
                </a:solidFill>
                <a:latin typeface="+mj-lt"/>
              </a:rPr>
              <a:t>на рассмотрение в органы ИК СНГ:</a:t>
            </a:r>
          </a:p>
          <a:p>
            <a:endParaRPr lang="ru-RU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Совет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глав правительств                   – 1 заседание – 2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документа</a:t>
            </a:r>
          </a:p>
          <a:p>
            <a:endParaRPr lang="ru-RU" sz="1600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Экономический совет СНГ                – 3 заседания – 4 документа</a:t>
            </a:r>
          </a:p>
          <a:p>
            <a:endParaRPr lang="ru-RU" sz="1600" dirty="0">
              <a:solidFill>
                <a:srgbClr val="C00000"/>
              </a:solidFill>
              <a:latin typeface="+mj-lt"/>
            </a:endParaRPr>
          </a:p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Комиссия по экономическим вопросам </a:t>
            </a:r>
            <a:b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</a:b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при Экономическом совете СНГ:      – 6 заседаний – 6 документов</a:t>
            </a:r>
          </a:p>
          <a:p>
            <a:endParaRPr lang="ru-RU" sz="1600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67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67544" y="3789040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744130" y="5361097"/>
            <a:ext cx="7869394" cy="125041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400" dirty="0">
              <a:latin typeface="+mj-lt"/>
              <a:ea typeface="Batang" panose="02030600000101010101" pitchFamily="18" charset="-127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5796136" y="6341084"/>
            <a:ext cx="4032448" cy="5293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800" b="1" dirty="0" smtClean="0">
                <a:solidFill>
                  <a:srgbClr val="C00000"/>
                </a:solidFill>
                <a:latin typeface="+mj-lt"/>
              </a:rPr>
              <a:t>Шестнадцатое заседание                                                                                </a:t>
            </a:r>
          </a:p>
          <a:p>
            <a:pPr algn="l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Комиссия  государств – участников СНГ </a:t>
            </a:r>
            <a:b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 использованию атомной энергии в мирных целях</a:t>
            </a:r>
            <a:endParaRPr lang="ru-RU" sz="8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605" y="6306449"/>
            <a:ext cx="504056" cy="504056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07504" y="6277047"/>
            <a:ext cx="8856984" cy="0"/>
          </a:xfrm>
          <a:prstGeom prst="line">
            <a:avLst/>
          </a:prstGeom>
          <a:ln w="38100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580661" y="188640"/>
            <a:ext cx="8229600" cy="36004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Заседания рабочих групп и другие мероприятия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348913"/>
              </p:ext>
            </p:extLst>
          </p:nvPr>
        </p:nvGraphicFramePr>
        <p:xfrm>
          <a:off x="-1" y="816781"/>
          <a:ext cx="8964489" cy="55633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04256"/>
                <a:gridCol w="1584176"/>
                <a:gridCol w="144016"/>
                <a:gridCol w="4932041"/>
              </a:tblGrid>
              <a:tr h="288029">
                <a:tc>
                  <a:txBody>
                    <a:bodyPr/>
                    <a:lstStyle/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Рабочая группа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Заседани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е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Вопросы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29873"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Экспертная группа по координации выполнения Рамочной программы</a:t>
                      </a:r>
                      <a:endParaRPr kumimoji="0" lang="ru-RU" sz="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09.12.2014</a:t>
                      </a:r>
                    </a:p>
                    <a:p>
                      <a:endParaRPr kumimoji="0" lang="ru-RU" sz="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20.10.2015</a:t>
                      </a:r>
                      <a:endParaRPr kumimoji="0" lang="ru-RU" sz="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Одобрен проект Плана мероприятий по реализации Рамочной программы в 2015 г.</a:t>
                      </a:r>
                    </a:p>
                    <a:p>
                      <a:pPr marL="0" algn="l" rtl="0" eaLnBrk="1" latinLnBrk="0" hangingPunct="1"/>
                      <a:endParaRPr kumimoji="0" lang="ru-RU" sz="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 Реализация протокольных решений пятнадцатого заседания Комиссии.</a:t>
                      </a:r>
                    </a:p>
                    <a:p>
                      <a:pPr marL="0" algn="l" rtl="0" eaLnBrk="1" latinLnBrk="0" hangingPunct="1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 Выполнение Плана мероприятий по реализации Рамочной программы в 2015 г.</a:t>
                      </a:r>
                      <a:endParaRPr kumimoji="0" lang="ru-RU" sz="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6012"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Модернизация и развитие радиационной терапии и ядерной медицины</a:t>
                      </a:r>
                      <a:endParaRPr kumimoji="0" lang="ru-RU" sz="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08.04.2015, круглый стол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Утвержден план работ Секции на 2015 г.</a:t>
                      </a:r>
                    </a:p>
                    <a:p>
                      <a:pPr marL="0" algn="l" rtl="0" eaLnBrk="1" latinLnBrk="0" hangingPunct="1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Инициативное предложение о разработке программы совместных доклинических исследований перспективных </a:t>
                      </a:r>
                      <a:r>
                        <a:rPr kumimoji="0"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радиофармпрепаратов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государств – участников СНГ </a:t>
                      </a:r>
                    </a:p>
                    <a:p>
                      <a:pPr marL="0" algn="l" rtl="0" eaLnBrk="1" latinLnBrk="0" hangingPunct="1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Инициативное предложение по разработке программы «Развитие</a:t>
                      </a:r>
                      <a:r>
                        <a:rPr kumimoji="0" lang="ru-RU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международного учебного центра по медицинской физике, радиационной онкологии и ядерной медицины в 2016-2020 гг.</a:t>
                      </a:r>
                      <a:endParaRPr kumimoji="0" lang="ru-RU" sz="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6486"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Разработка Концепции ядерной и радиационной безопасности государств – участников СНГ в области использования атомной энергии в мирных целях»</a:t>
                      </a:r>
                      <a:endParaRPr kumimoji="0" lang="ru-RU" sz="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+mj-lt"/>
                        </a:rPr>
                        <a:t>26.05.2015 ЭГ</a:t>
                      </a:r>
                      <a:r>
                        <a:rPr lang="ru-RU" sz="800" baseline="0" dirty="0" smtClean="0">
                          <a:latin typeface="+mj-lt"/>
                        </a:rPr>
                        <a:t> ИК</a:t>
                      </a:r>
                      <a:endParaRPr lang="ru-RU" sz="800" dirty="0" smtClean="0">
                        <a:latin typeface="+mj-lt"/>
                      </a:endParaRPr>
                    </a:p>
                    <a:p>
                      <a:endParaRPr lang="ru-RU" sz="800" dirty="0" smtClean="0">
                        <a:latin typeface="+mj-lt"/>
                      </a:endParaRPr>
                    </a:p>
                    <a:p>
                      <a:r>
                        <a:rPr lang="ru-RU" sz="800" dirty="0" smtClean="0">
                          <a:latin typeface="+mj-lt"/>
                        </a:rPr>
                        <a:t>22.09.2015 ЭГ ИК</a:t>
                      </a:r>
                    </a:p>
                    <a:p>
                      <a:r>
                        <a:rPr lang="ru-RU" sz="800" dirty="0" smtClean="0">
                          <a:latin typeface="+mj-lt"/>
                        </a:rPr>
                        <a:t>Экспертные группы Исполнительного комитета</a:t>
                      </a:r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 Соглашение о</a:t>
                      </a:r>
                      <a:r>
                        <a:rPr kumimoji="0" lang="kk-KZ" sz="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</a:t>
                      </a:r>
                      <a:r>
                        <a:rPr kumimoji="0" lang="ru-RU" sz="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информационном взаимодействии государств – участников СНГ по вопросам перемещения радиоактивных источников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 План  первоочередных  мероприятий по реализации Концепции ядерной и радиационной безопасности государств-участников СНГ в области использования атомной энергии в мирных целях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  <a:r>
                        <a:rPr kumimoji="0" lang="ru-RU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роект Положения о консультативной группе компетентных органов по безопасности перевозок радиоактивных материалов государств – участников СНГ</a:t>
                      </a:r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</a:tr>
              <a:tr h="466900"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Совместная реализации проекта научных исследований на специализированном </a:t>
                      </a:r>
                      <a:r>
                        <a:rPr kumimoji="0"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токамаке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КТМ</a:t>
                      </a:r>
                      <a:endParaRPr kumimoji="0" lang="ru-RU" sz="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26.05.2015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Экспертная группа Исполнительного комитета</a:t>
                      </a:r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+mj-lt"/>
                        </a:rPr>
                        <a:t>1. Проект 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международной программы научных исследований на казахстанском материаловедческом </a:t>
                      </a:r>
                      <a:r>
                        <a:rPr kumimoji="0"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токамаке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на 2017-2018 гг. </a:t>
                      </a:r>
                      <a:r>
                        <a:rPr lang="ru-RU" sz="800" dirty="0" smtClean="0">
                          <a:latin typeface="+mj-lt"/>
                        </a:rPr>
                        <a:t>рассматривается в исполнительном комитете СНГ.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 Соглашение о принципах совместного использования экспериментального комплекса на базе </a:t>
                      </a:r>
                      <a:r>
                        <a:rPr kumimoji="0" lang="ru-RU" sz="8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токамака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КТМ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</a:tr>
              <a:tr h="386012">
                <a:tc>
                  <a:txBody>
                    <a:bodyPr/>
                    <a:lstStyle/>
                    <a:p>
                      <a:r>
                        <a:rPr kumimoji="0" lang="ru-RU" sz="8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Сотрудничество в области производства, использования и продвижения изотопной продукции государств - участников СНГ</a:t>
                      </a:r>
                      <a:endParaRPr lang="ru-RU" sz="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+mj-lt"/>
                        </a:rPr>
                        <a:t>19.03.2015, Москва</a:t>
                      </a:r>
                    </a:p>
                    <a:p>
                      <a:r>
                        <a:rPr lang="ru-RU" sz="800" dirty="0" smtClean="0">
                          <a:latin typeface="+mj-lt"/>
                        </a:rPr>
                        <a:t>2-3.04.2015, Минск</a:t>
                      </a:r>
                    </a:p>
                    <a:p>
                      <a:r>
                        <a:rPr lang="ru-RU" sz="800" dirty="0" smtClean="0">
                          <a:latin typeface="+mj-lt"/>
                        </a:rPr>
                        <a:t>16.06.2015, Москва</a:t>
                      </a:r>
                    </a:p>
                    <a:p>
                      <a:r>
                        <a:rPr lang="ru-RU" sz="800" dirty="0" smtClean="0">
                          <a:latin typeface="+mj-lt"/>
                        </a:rPr>
                        <a:t>13-16.10.2015, Ереван</a:t>
                      </a:r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Сводный доклад по перспективам сотрудничества в области производства, использования и продвижения изотопов в рамках государств – участников СНГ</a:t>
                      </a:r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</a:tr>
              <a:tr h="386012">
                <a:tc>
                  <a:txBody>
                    <a:bodyPr/>
                    <a:lstStyle/>
                    <a:p>
                      <a:r>
                        <a:rPr kumimoji="0" lang="ru-RU" sz="8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Создание платформы для практического сотрудничества в области вывода из эксплуатации </a:t>
                      </a:r>
                      <a:r>
                        <a:rPr kumimoji="0" lang="ru-RU" sz="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ядерно</a:t>
                      </a:r>
                      <a:r>
                        <a:rPr kumimoji="0" lang="ru-RU" sz="8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и радиационно-опасных объектов, обращения с РАО и ОЯТ и реабилитации территорий</a:t>
                      </a:r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+mj-lt"/>
                        </a:rPr>
                        <a:t>24-25-02.2015, Минск</a:t>
                      </a:r>
                    </a:p>
                    <a:p>
                      <a:r>
                        <a:rPr lang="ru-RU" sz="800" dirty="0" smtClean="0">
                          <a:latin typeface="+mj-lt"/>
                        </a:rPr>
                        <a:t>23-24-06.2015, Ереван</a:t>
                      </a:r>
                    </a:p>
                    <a:p>
                      <a:r>
                        <a:rPr lang="ru-RU" sz="800" dirty="0" smtClean="0">
                          <a:latin typeface="+mj-lt"/>
                        </a:rPr>
                        <a:t>13-14.10.2015, Алматы</a:t>
                      </a:r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Инициативное предложение о межгосударственной программе СНГ по разработке проектов национальных стратегий обращения с радиоактивными отходами в государствах – участниках СНГ </a:t>
                      </a:r>
                      <a:endParaRPr lang="ru-RU" sz="800" dirty="0" smtClean="0">
                        <a:latin typeface="+mj-lt"/>
                      </a:endParaRPr>
                    </a:p>
                    <a:p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</a:tr>
              <a:tr h="386012">
                <a:tc>
                  <a:txBody>
                    <a:bodyPr/>
                    <a:lstStyle/>
                    <a:p>
                      <a:r>
                        <a:rPr kumimoji="0" lang="ru-RU" sz="8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Гармонизация нормативной правовой и нормативно-технической базы СНГ</a:t>
                      </a:r>
                      <a:endParaRPr lang="ru-RU" sz="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+mj-lt"/>
                        </a:rPr>
                        <a:t>24.03.2015, Москва</a:t>
                      </a:r>
                    </a:p>
                    <a:p>
                      <a:r>
                        <a:rPr lang="ru-RU" sz="800" dirty="0" smtClean="0">
                          <a:latin typeface="+mj-lt"/>
                        </a:rPr>
                        <a:t>29.09.2015, Москва</a:t>
                      </a:r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Проект Соглашения о сближении подходов в области использования атомной энергии в мирных целях по нормативному правовому и нормативно-техническому регулированию, оценке соответствия, стандартизации, аккредитации и метрологическому обеспечению</a:t>
                      </a:r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</a:tr>
              <a:tr h="304274">
                <a:tc gridSpan="4"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Образовательные мероприятия</a:t>
                      </a:r>
                      <a:r>
                        <a:rPr lang="ru-RU" sz="12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, проведенные в рамках рабочих групп</a:t>
                      </a:r>
                      <a:endParaRPr lang="ru-RU" sz="12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</a:tr>
              <a:tr h="395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Атомное содружество</a:t>
                      </a:r>
                      <a:r>
                        <a:rPr kumimoji="0"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XXI</a:t>
                      </a:r>
                      <a:endParaRPr kumimoji="0" lang="ru-RU" sz="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ru-RU" sz="800" b="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План 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работ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«Атомное содружество </a:t>
                      </a:r>
                      <a:r>
                        <a:rPr kumimoji="0" lang="en-US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XXI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» включая секцию «Интернет-школа</a:t>
                      </a:r>
                      <a:r>
                        <a:rPr kumimoji="0" lang="ru-RU" sz="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СНГ»</a:t>
                      </a:r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Четыре мероприятия в рамках </a:t>
                      </a:r>
                      <a:r>
                        <a:rPr kumimoji="0"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«Атомное содружество ХХ</a:t>
                      </a:r>
                      <a:r>
                        <a:rPr kumimoji="0" lang="en-US" sz="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» </a:t>
                      </a:r>
                      <a:endParaRPr kumimoji="0" lang="ru-RU" sz="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Четыре </a:t>
                      </a:r>
                      <a:r>
                        <a:rPr kumimoji="0"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вебинара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рамках</a:t>
                      </a:r>
                      <a:r>
                        <a:rPr kumimoji="0" lang="ru-RU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«Интернет-школа СНГ»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«Форсаж-2015»</a:t>
                      </a:r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8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3306" y="6328650"/>
            <a:ext cx="3310694" cy="529350"/>
          </a:xfrm>
        </p:spPr>
        <p:txBody>
          <a:bodyPr>
            <a:normAutofit/>
          </a:bodyPr>
          <a:lstStyle/>
          <a:p>
            <a:pPr algn="l"/>
            <a:r>
              <a:rPr lang="ru-RU" sz="800" b="1" dirty="0" smtClean="0">
                <a:solidFill>
                  <a:srgbClr val="C00000"/>
                </a:solidFill>
                <a:latin typeface="+mj-lt"/>
              </a:rPr>
              <a:t>Шестнадцатое заседание                                                                                </a:t>
            </a:r>
          </a:p>
          <a:p>
            <a:pPr algn="l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Комиссия  государств </a:t>
            </a:r>
            <a:r>
              <a:rPr lang="ru-RU" sz="8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– участников СНГ </a:t>
            </a:r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/>
            </a:r>
            <a:b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 </a:t>
            </a:r>
            <a:r>
              <a:rPr lang="ru-RU" sz="8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использованию атомной энергии в мирных целях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288773"/>
            <a:ext cx="504056" cy="504056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107504" y="6277047"/>
            <a:ext cx="8856984" cy="0"/>
          </a:xfrm>
          <a:prstGeom prst="line">
            <a:avLst/>
          </a:prstGeom>
          <a:ln w="38100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83592" y="4953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Документы, подготовленные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рабочими группами к мероприятиям,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проводимые Исполнительным комитетом СНГ</a:t>
            </a:r>
            <a:endParaRPr lang="ru-RU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1584" y="2987079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Экономический совет 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Исполнительного комитета СНГ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987824"/>
              </p:ext>
            </p:extLst>
          </p:nvPr>
        </p:nvGraphicFramePr>
        <p:xfrm>
          <a:off x="571646" y="3501008"/>
          <a:ext cx="8480898" cy="2255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2105"/>
                <a:gridCol w="5040560"/>
                <a:gridCol w="2088233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13.03.2015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Внесение изменений в Межгосударственную целевую программу «Рекультивация территорий государств — членов </a:t>
                      </a:r>
                      <a:r>
                        <a:rPr kumimoji="0"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ЕврАзЭС</a:t>
                      </a:r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подвергшихся воздействию уранодобывающих производств»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Одобрить,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внести на СГП СНГ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17.06.2015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 ходе выполнения Рамочной программы сотрудничества государств - участников СНГ в области мирного использования атомной энергии на период до 2020 года «СОТРУДНИЧЕСТВО «АТОМ – СНГ»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Одобрить и продолжить работу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11.09.2015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 ходе реализации Межгосударственной целевой программы «Рекультивация территорий государств, подвергшихся воздействию уранодобывающих производств»</a:t>
                      </a:r>
                    </a:p>
                    <a:p>
                      <a:pPr marL="228600" indent="-228600">
                        <a:buAutoNum type="arabicPeriod"/>
                      </a:pP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82563" indent="-182563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 О ходе работ по подготовке проекта программы научных исследований на казахстанском материаловедческом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токамаке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j-lt"/>
                        </a:rPr>
                        <a:t>Принять, </a:t>
                      </a:r>
                      <a:br>
                        <a:rPr lang="ru-RU" sz="1000" dirty="0" smtClean="0">
                          <a:latin typeface="+mj-lt"/>
                        </a:rPr>
                      </a:br>
                      <a:r>
                        <a:rPr lang="ru-RU" sz="1000" dirty="0" smtClean="0">
                          <a:latin typeface="+mj-lt"/>
                        </a:rPr>
                        <a:t>внести на СГП СНГ</a:t>
                      </a:r>
                    </a:p>
                    <a:p>
                      <a:endParaRPr lang="ru-RU" sz="1000" dirty="0" smtClean="0">
                        <a:latin typeface="+mj-lt"/>
                      </a:endParaRPr>
                    </a:p>
                    <a:p>
                      <a:r>
                        <a:rPr lang="ru-RU" sz="1000" dirty="0" smtClean="0">
                          <a:latin typeface="+mj-lt"/>
                        </a:rPr>
                        <a:t>Принять, просить направить предложения по механизмам реализации и источникам финансирования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11584" y="660469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Совет глав правительств СНГ</a:t>
            </a:r>
            <a:endParaRPr lang="ru-RU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1584" y="1409915"/>
            <a:ext cx="80648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1. </a:t>
            </a:r>
            <a:r>
              <a:rPr lang="ru-RU" sz="1200" b="1" dirty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Внести изменения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в Межгосударственную целевую программу «Рекультивация территорий государств–членов </a:t>
            </a:r>
            <a:r>
              <a:rPr lang="ru-RU" sz="1200" dirty="0" err="1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ЕврАзЭС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, подвергшихся воздействию уранодобывающих производств», изложив ее в новой редакции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.</a:t>
            </a:r>
          </a:p>
          <a:p>
            <a:endParaRPr lang="ru-RU" sz="400" dirty="0" smtClean="0">
              <a:solidFill>
                <a:schemeClr val="accent4">
                  <a:lumMod val="75000"/>
                </a:schemeClr>
              </a:solidFill>
              <a:latin typeface="Corbel" panose="020B0503020204020204" pitchFamily="34" charset="0"/>
            </a:endParaRPr>
          </a:p>
          <a:p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2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. Правительствам государств – участников Межгосударственной целевой программы «Рекультивация территорий государств, подвергшихся воздействию уранодобывающих производств» </a:t>
            </a:r>
            <a:r>
              <a:rPr lang="ru-RU" sz="1200" b="1" dirty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продолжить реализацию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указанной программы и поручить заказчикам программы обеспечить ежегодное, до 1 апреля, предоставление заказчику − координатору программы </a:t>
            </a:r>
            <a:r>
              <a:rPr lang="ru-RU" sz="1200" b="1" dirty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информации о ее реализации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 для обобщения и информирования Совета глав правительств СНГ в установленном порядке.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1584" y="1102138"/>
            <a:ext cx="60843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Решение Совета </a:t>
            </a:r>
            <a:r>
              <a:rPr lang="ru-RU" sz="1400" b="1" dirty="0">
                <a:solidFill>
                  <a:srgbClr val="C00000"/>
                </a:solidFill>
                <a:latin typeface="Corbel" panose="020B0503020204020204" pitchFamily="34" charset="0"/>
              </a:rPr>
              <a:t>глав правительств </a:t>
            </a:r>
            <a:r>
              <a:rPr lang="ru-RU" sz="14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СНГ 29 мая 2015 г.</a:t>
            </a:r>
            <a:endParaRPr lang="ru-RU" sz="1400" b="1" dirty="0">
              <a:solidFill>
                <a:srgbClr val="C0000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65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3306" y="6328650"/>
            <a:ext cx="3310694" cy="529350"/>
          </a:xfrm>
        </p:spPr>
        <p:txBody>
          <a:bodyPr>
            <a:normAutofit/>
          </a:bodyPr>
          <a:lstStyle/>
          <a:p>
            <a:pPr algn="l"/>
            <a:r>
              <a:rPr lang="ru-RU" sz="800" b="1" dirty="0" smtClean="0">
                <a:solidFill>
                  <a:srgbClr val="C00000"/>
                </a:solidFill>
                <a:latin typeface="+mj-lt"/>
              </a:rPr>
              <a:t>Шестнадцатое заседание                                                                                </a:t>
            </a:r>
          </a:p>
          <a:p>
            <a:pPr algn="l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Комиссия  государств </a:t>
            </a:r>
            <a:r>
              <a:rPr lang="ru-RU" sz="8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– участников СНГ </a:t>
            </a:r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/>
            </a:r>
            <a:b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 </a:t>
            </a:r>
            <a:r>
              <a:rPr lang="ru-RU" sz="8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использованию атомной энергии в мирных целях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288773"/>
            <a:ext cx="504056" cy="504056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107504" y="6277047"/>
            <a:ext cx="8856984" cy="0"/>
          </a:xfrm>
          <a:prstGeom prst="line">
            <a:avLst/>
          </a:prstGeom>
          <a:ln w="38100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83592" y="4953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Документы, подготовленные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рабочими группами к мероприятиям,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проводимые Исполнительным комитетом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СНГ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482386"/>
              </p:ext>
            </p:extLst>
          </p:nvPr>
        </p:nvGraphicFramePr>
        <p:xfrm>
          <a:off x="323529" y="980728"/>
          <a:ext cx="8280919" cy="1249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99237"/>
                <a:gridCol w="3883971"/>
                <a:gridCol w="3297711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26.05.2015</a:t>
                      </a:r>
                      <a:endParaRPr lang="ru-RU" sz="1000" b="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Проект Соглашения об информационном взаимодействии</a:t>
                      </a:r>
                    </a:p>
                    <a:p>
                      <a:r>
                        <a:rPr kumimoji="0"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государств - участников СНГ по вопросам перемещения радиоактивных источников</a:t>
                      </a:r>
                      <a:endParaRPr lang="ru-RU" sz="1000" b="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Одобрить, внести по итогам согласования на рассмотрение высших органов СНГ в установленном порядке</a:t>
                      </a:r>
                      <a:endParaRPr lang="ru-RU" sz="1000" b="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22.09.2015</a:t>
                      </a:r>
                      <a:endParaRPr lang="ru-RU" sz="1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 проекте Плана первоочередных мероприятий по реализации Концепции ядерной и радиационной безопасности государств – участников СНГ в области использования атомной энергии в мирных целях</a:t>
                      </a:r>
                      <a:endParaRPr lang="ru-RU" sz="1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+mj-lt"/>
                        </a:rPr>
                        <a:t>Одобрить, </a:t>
                      </a:r>
                    </a:p>
                    <a:p>
                      <a:r>
                        <a:rPr lang="ru-RU" sz="1000" b="0" dirty="0" smtClean="0">
                          <a:latin typeface="+mj-lt"/>
                        </a:rPr>
                        <a:t>внести на рассмотрение органов СНГ в установленном порядке</a:t>
                      </a:r>
                      <a:endParaRPr lang="ru-RU" sz="10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656653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Экспертные 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групп Исполнительного комитета 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СНГ</a:t>
            </a:r>
            <a:endParaRPr lang="ru-RU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412488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Комиссия 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 экономическим вопросам при Экономическом совете СНГ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26145"/>
              </p:ext>
            </p:extLst>
          </p:nvPr>
        </p:nvGraphicFramePr>
        <p:xfrm>
          <a:off x="295548" y="2830964"/>
          <a:ext cx="8380908" cy="2682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5215"/>
                <a:gridCol w="5569067"/>
                <a:gridCol w="1806626"/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11.02.2015</a:t>
                      </a:r>
                      <a:endParaRPr kumimoji="0"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 проекте изменений в Межгосударственную целевую программу «Рекультивация территорий государств, подвергшихся воздействию уранодобывающих производств»</a:t>
                      </a:r>
                      <a:endParaRPr kumimoji="0"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Одобрить, </a:t>
                      </a:r>
                      <a:br>
                        <a:rPr kumimoji="0" lang="ru-RU" sz="1000" b="0" kern="120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внести </a:t>
                      </a:r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 ЭС СНГ</a:t>
                      </a:r>
                      <a:endParaRPr kumimoji="0"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249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25.03.2015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О ходе выполнения Рамочной программы сотрудничества государств – участников СНГ в области мирного использования атомной энергии на период до 2020 года «СОТРУДНИЧЕСТВО «АТОМ – СНГ»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Одобрить, </a:t>
                      </a:r>
                      <a:br>
                        <a:rPr kumimoji="0" lang="ru-RU" sz="1000" kern="1200" dirty="0" smtClean="0">
                          <a:latin typeface="+mj-lt"/>
                        </a:rPr>
                      </a:br>
                      <a:r>
                        <a:rPr kumimoji="0" lang="ru-RU" sz="1000" kern="1200" dirty="0" smtClean="0">
                          <a:latin typeface="+mj-lt"/>
                        </a:rPr>
                        <a:t>внести на ЭС СНГ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10.06.2015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О ходе работ по подготовке проекта программы научных</a:t>
                      </a:r>
                      <a:br>
                        <a:rPr kumimoji="0" lang="ru-RU" sz="1000" kern="1200" dirty="0" smtClean="0">
                          <a:latin typeface="+mj-lt"/>
                        </a:rPr>
                      </a:br>
                      <a:r>
                        <a:rPr kumimoji="0" lang="ru-RU" sz="1000" kern="1200" dirty="0" smtClean="0">
                          <a:latin typeface="+mj-lt"/>
                        </a:rPr>
                        <a:t>исследований на казахстанском материаловедческом </a:t>
                      </a:r>
                      <a:r>
                        <a:rPr kumimoji="0" lang="ru-RU" sz="1000" kern="1200" dirty="0" err="1" smtClean="0">
                          <a:latin typeface="+mj-lt"/>
                        </a:rPr>
                        <a:t>токамаке</a:t>
                      </a:r>
                      <a:r>
                        <a:rPr kumimoji="0" lang="ru-RU" sz="1000" kern="1200" dirty="0" smtClean="0">
                          <a:latin typeface="+mj-lt"/>
                        </a:rPr>
                        <a:t> 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Принять, </a:t>
                      </a:r>
                      <a:br>
                        <a:rPr kumimoji="0" lang="ru-RU" sz="1000" kern="1200" dirty="0" smtClean="0">
                          <a:latin typeface="+mj-lt"/>
                        </a:rPr>
                      </a:b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внести </a:t>
                      </a:r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 ЭС СНГ</a:t>
                      </a:r>
                      <a:endParaRPr kumimoji="0"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15.07.2015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О ходе реализации Межгосударственной целевой программы «Рекультивация территорий государств, подвергшихся воздействию уранодобывающих производств»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Принять, </a:t>
                      </a:r>
                      <a:b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внести </a:t>
                      </a:r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 ЭС СНГ</a:t>
                      </a:r>
                      <a:endParaRPr kumimoji="0" lang="ru-RU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02.09.2015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О проекте Соглашения об информационном взаимодействии государств – участников СНГ по вопросам перемещения радиоактивных источников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latin typeface="+mj-lt"/>
                        </a:rPr>
                        <a:t>Одобрить, </a:t>
                      </a:r>
                      <a:br>
                        <a:rPr kumimoji="0" lang="ru-RU" sz="1000" kern="1200" dirty="0" smtClean="0">
                          <a:latin typeface="+mj-lt"/>
                        </a:rPr>
                      </a:br>
                      <a:r>
                        <a:rPr kumimoji="0" lang="ru-RU" sz="1000" kern="1200" dirty="0" smtClean="0">
                          <a:latin typeface="+mj-lt"/>
                        </a:rPr>
                        <a:t>внести на ЭС СНГ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11.11.2015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Проект Плана первоочередных мероприятий по реализации Концепции ядерной и радиационной безопасности государств – участников СНГ в области использования атомной энергии в мирных целях 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kern="1200" dirty="0" smtClean="0">
                          <a:latin typeface="+mj-lt"/>
                        </a:rPr>
                        <a:t>Внести на ЭС СНГ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0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3306" y="6328650"/>
            <a:ext cx="3310694" cy="529350"/>
          </a:xfrm>
        </p:spPr>
        <p:txBody>
          <a:bodyPr>
            <a:normAutofit/>
          </a:bodyPr>
          <a:lstStyle/>
          <a:p>
            <a:pPr algn="l"/>
            <a:r>
              <a:rPr lang="ru-RU" sz="800" b="1" dirty="0" smtClean="0">
                <a:solidFill>
                  <a:srgbClr val="C00000"/>
                </a:solidFill>
                <a:latin typeface="+mj-lt"/>
              </a:rPr>
              <a:t>Шестнадцатое заседание                                                                                </a:t>
            </a:r>
          </a:p>
          <a:p>
            <a:pPr algn="l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Комиссия  государств </a:t>
            </a:r>
            <a:r>
              <a:rPr lang="ru-RU" sz="8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– участников СНГ </a:t>
            </a:r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/>
            </a:r>
            <a:b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 </a:t>
            </a:r>
            <a:r>
              <a:rPr lang="ru-RU" sz="8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использованию атомной энергии в мирных целях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288773"/>
            <a:ext cx="504056" cy="504056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107504" y="6277047"/>
            <a:ext cx="8856984" cy="0"/>
          </a:xfrm>
          <a:prstGeom prst="line">
            <a:avLst/>
          </a:prstGeom>
          <a:ln w="38100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67544" y="1052736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70C0"/>
                </a:solidFill>
                <a:latin typeface="+mj-lt"/>
              </a:rPr>
              <a:t>Проект </a:t>
            </a:r>
            <a:r>
              <a:rPr lang="ru-RU" sz="1400" dirty="0">
                <a:solidFill>
                  <a:srgbClr val="0070C0"/>
                </a:solidFill>
                <a:latin typeface="+mj-lt"/>
              </a:rPr>
              <a:t>сводного доклада по перспективам сотрудничества в области производства, использования и продвижения изотопов в рамках государств – участников СНГ. 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70C0"/>
                </a:solidFill>
                <a:latin typeface="+mj-lt"/>
              </a:rPr>
              <a:t>Предложения в техническое задание на разработку целевой программы «Развитие Международного учебного центра по медицинской физике, радиационной онкологии и ядерной медицине в 2016 – 2020 годах».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70C0"/>
                </a:solidFill>
                <a:latin typeface="+mj-lt"/>
              </a:rPr>
              <a:t>Инициативное предложение о разработке программы совместных доклинических исследований перспективных </a:t>
            </a:r>
            <a:r>
              <a:rPr lang="ru-RU" sz="1400" dirty="0" err="1">
                <a:solidFill>
                  <a:srgbClr val="0070C0"/>
                </a:solidFill>
                <a:latin typeface="+mj-lt"/>
              </a:rPr>
              <a:t>радиофармпрепаратов</a:t>
            </a:r>
            <a:r>
              <a:rPr lang="ru-RU" sz="1400" dirty="0">
                <a:solidFill>
                  <a:srgbClr val="0070C0"/>
                </a:solidFill>
                <a:latin typeface="+mj-lt"/>
              </a:rPr>
              <a:t> государств – участников СНГ.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70C0"/>
                </a:solidFill>
                <a:latin typeface="+mj-lt"/>
              </a:rPr>
              <a:t>План учебных курсов на 2016 г. для специалистов государств – участников СНГ на базе Института последипломного профессионального образования ФГБУ «ГНЦ ФМБЦ им. А.И. </a:t>
            </a:r>
            <a:r>
              <a:rPr lang="ru-RU" sz="1400" dirty="0" err="1">
                <a:solidFill>
                  <a:srgbClr val="0070C0"/>
                </a:solidFill>
                <a:latin typeface="+mj-lt"/>
              </a:rPr>
              <a:t>Бурназяна</a:t>
            </a:r>
            <a:r>
              <a:rPr lang="ru-RU" sz="1400" dirty="0">
                <a:solidFill>
                  <a:srgbClr val="0070C0"/>
                </a:solidFill>
                <a:latin typeface="+mj-lt"/>
              </a:rPr>
              <a:t>» ФМБА России. 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70C0"/>
                </a:solidFill>
                <a:latin typeface="+mj-lt"/>
              </a:rPr>
              <a:t>План первоочередных мероприятий по реализации Концепции ядерной и радиационной безопасности государств – участников СНГ в области использования атомной энергии в мирных целях.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70C0"/>
                </a:solidFill>
                <a:latin typeface="+mj-lt"/>
              </a:rPr>
              <a:t>Проект Положения о консультативной рабочей группе компетентных органов по безопасности перевозок радиоактивных материалов государств – участников СНГ.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70C0"/>
                </a:solidFill>
                <a:latin typeface="+mj-lt"/>
              </a:rPr>
              <a:t>Проект Положения о сайте Комиссии государств – участников СНГ по использованию атомной энергии в мирных целях и поручить Секретариату Комиссии привести действующий сайт Комиссии в соответствие требованиям Положения.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6064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+mj-lt"/>
              </a:rPr>
              <a:t>На рассмотрение и утверждение Комиссии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+mj-lt"/>
              </a:rPr>
            </a:br>
            <a:r>
              <a:rPr lang="ru-RU" dirty="0" smtClean="0">
                <a:solidFill>
                  <a:srgbClr val="FF0000"/>
                </a:solidFill>
                <a:latin typeface="+mj-lt"/>
              </a:rPr>
              <a:t>выносятся 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следующие документы:</a:t>
            </a:r>
          </a:p>
        </p:txBody>
      </p:sp>
    </p:spTree>
    <p:extLst>
      <p:ext uri="{BB962C8B-B14F-4D97-AF65-F5344CB8AC3E}">
        <p14:creationId xmlns:p14="http://schemas.microsoft.com/office/powerpoint/2010/main" val="215425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4952</TotalTime>
  <Words>1013</Words>
  <Application>Microsoft Office PowerPoint</Application>
  <PresentationFormat>On-screen Show (4:3)</PresentationFormat>
  <Paragraphs>141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Апекс</vt:lpstr>
      <vt:lpstr>Шестнадцатое заседание  Комиссии государств – участников СНГ  по использованию атомной энергии в мирных целях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comp7</dc:creator>
  <cp:lastModifiedBy>user</cp:lastModifiedBy>
  <cp:revision>115</cp:revision>
  <cp:lastPrinted>2015-11-17T09:43:04Z</cp:lastPrinted>
  <dcterms:created xsi:type="dcterms:W3CDTF">2014-10-22T10:40:01Z</dcterms:created>
  <dcterms:modified xsi:type="dcterms:W3CDTF">2015-11-19T03:18:13Z</dcterms:modified>
</cp:coreProperties>
</file>