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45" r:id="rId2"/>
    <p:sldMasterId id="2147483857" r:id="rId3"/>
    <p:sldMasterId id="2147483869" r:id="rId4"/>
  </p:sldMasterIdLst>
  <p:notesMasterIdLst>
    <p:notesMasterId r:id="rId37"/>
  </p:notesMasterIdLst>
  <p:sldIdLst>
    <p:sldId id="256" r:id="rId5"/>
    <p:sldId id="257" r:id="rId6"/>
    <p:sldId id="259" r:id="rId7"/>
    <p:sldId id="260" r:id="rId8"/>
    <p:sldId id="261" r:id="rId9"/>
    <p:sldId id="264" r:id="rId10"/>
    <p:sldId id="276" r:id="rId11"/>
    <p:sldId id="277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9" r:id="rId20"/>
    <p:sldId id="314" r:id="rId21"/>
    <p:sldId id="315" r:id="rId22"/>
    <p:sldId id="267" r:id="rId23"/>
    <p:sldId id="268" r:id="rId24"/>
    <p:sldId id="294" r:id="rId25"/>
    <p:sldId id="273" r:id="rId26"/>
    <p:sldId id="302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72DC03-0C8D-453C-A448-C14065A87DAE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0A21C0-8F76-4FA7-9DC5-C09CB22F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55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A21C0-8F76-4FA7-9DC5-C09CB22F590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FD37-2513-4B96-83A2-72CC17114315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BE95-43F5-4C11-8091-969FFEAFD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7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D75D-DDA9-47E1-8964-ACDA55B354A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05D6-1444-442A-B9E3-2DCFCBF5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52D9-40BD-4AA3-A394-4B38062FB725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B28-5FB8-4769-8273-31E691A57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2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FD53-E624-4637-A4B0-CD3F6FAC47B5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F9F7-F6C4-4BC6-A9E0-C1649B3D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F486-4877-4FDB-98D2-D78165279EAD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7F88-B0D3-4A5B-B43D-76565104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6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6653-A6BD-480D-91D1-EBCA7B9A8E78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C3D0-72EC-4891-B8E3-F2A36C8C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6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CCC2-B838-4D0A-8395-C7123977E1EE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820F-5BA0-434D-9D1B-8F3214AEE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8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7836-64AC-4FEC-A127-9F85BA417628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B47D-BD46-4A7E-80FB-8D317C207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3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4BE-BBE7-4E42-BB79-C1200B6376B7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0B45-5CB7-4145-B776-EBA209B7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13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7118-D5BC-4E60-AC78-D7925DB11E70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AC5A-7B4C-49E5-8ABF-E5026DA9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9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1186-14AF-4349-85F1-BB894CA93E7B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52C1-8FF7-4465-8216-88721A39A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0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2D02B8-F6D7-45C5-A916-F96DD8DDEBE7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2E7026-37CB-4653-BC9E-EB964DF0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2930990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1851-A966-4831-843C-0776EB9CC79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A3D3-B40B-457D-AF6A-7BA524387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2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671-A8D9-466A-BB2E-E3C852604B0D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A368-AA49-4735-9525-23A00101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46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8310-000A-4F78-BFD7-01E18C389E0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88EF-977E-4DF2-A52B-A162E736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0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8255-5AD0-4CA7-9AC7-7E65696D1932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D5FF-42EF-4D5B-B797-3A29B51BC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09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94C9-3146-4723-8CD8-01A1C5AFE46E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E735-EEC7-480F-8510-0D01BF6B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2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E72B-37D3-4432-AEC8-9351DB9B4FD4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5CE0-773C-4F0A-B671-A9B9B3B8F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2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8E77-53F3-47BA-9FEA-69EC0BABE8F2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4047-3466-4617-BA49-9CE444BC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62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5529-3483-4135-95F6-E7FE09F51DD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1FB1-1AC9-4D64-BD7A-416ECD9F8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6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DAC3-173C-4ED5-9E5D-8A9167426A48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D780-96AA-415F-A183-120655DB9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8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6369-0134-4AE3-B03F-37D1C0E32234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CE76-10A5-4759-9FDA-ED1AA9E6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DCBE-5280-45FB-8E00-371733FAABA1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28A7-07E1-4C82-848F-3CC57C76B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3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DB94-350E-4231-B70C-5AD6CCFB397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C400-2E3B-4377-BDFB-9EC45C4B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8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BB8D-E25C-4A02-84ED-7DEBE4179915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7D8D-BECA-40D8-8FC2-C7C19DD9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AC5-F2D1-4474-9D62-EC00C8C1310C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2961-FCC8-4376-AB17-10E092A01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28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1C3F-754C-4275-9FE9-201F77AE9558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BDA-CFF7-4B72-ABEA-5B082B33C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00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0162-9CCF-4AF1-9787-95C744184993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F6F1-D6CC-443A-9A33-7660507A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C04C-F609-45A7-92E1-5F4E84452BC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5633-C25C-4CBA-A01F-785E31A99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83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480E-E7CB-43BC-8022-07EA2A370E96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A0C8-4940-46BC-9C8F-5C0DF0B9C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32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F70B-33B9-40E8-8BD0-019CA44C14A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235-91BF-44B2-AD2B-1A8B3DDEB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17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66C2-57D7-4262-B2FA-30FB208EAD43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6968-BBCF-4749-AE37-1C48CE8AD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53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5068-DDFC-448D-B137-27C3D18A399E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49A7-DA07-46CC-B895-A36843D6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66C6-0CCD-40B9-BFD5-99FE03753967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986B-3EBF-400B-B83B-3FBBADA39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0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8230-7AD0-4C3A-9153-A972EC4CE3C4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8120-3EC5-4C9D-B249-7E34D9DF8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194D-D29B-41D7-9CF4-992303D92EE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8C32-EB18-4A9E-8E2F-7E662A3B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7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3868-1300-4674-8F78-555DD3B280DA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0F3B-B671-484E-9252-3FA367772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41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C89F-2E68-446F-A898-64CBFF80AE6A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6B98-E141-401C-9086-26D4197FA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4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66F3-BE61-424F-BABE-82E2126AE302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D7DC-C74F-4E58-A195-BEFA13E0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A9D5-5503-4538-B7D5-FD13173508C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2AFC-7E08-415B-9E66-E9760FF24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9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097FF5-4897-4D6D-96DD-62766367753D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C69AED-A0BB-4345-84E1-340DFFD0D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19526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01F7-B03E-4EB1-8746-1F84D8A562AF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36E3-C6BB-4F1C-8F05-61C7537F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896A8A-2EC1-4BB8-AE22-99401707E343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CB8EDC-3ACB-4F6A-A508-9521ED50A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337502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8D4A23-905A-4FE7-B4C9-3DB11BD1CAAD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135FC7-148B-4AF6-8061-A199C2EC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255261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A61C4-BA3A-4981-AA93-FA1E4B461AC9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F74BF-793E-4182-893D-1E8F5EB1C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73" r:id="rId4"/>
    <p:sldLayoutId id="2147483974" r:id="rId5"/>
    <p:sldLayoutId id="2147483996" r:id="rId6"/>
    <p:sldLayoutId id="2147483975" r:id="rId7"/>
    <p:sldLayoutId id="2147483997" r:id="rId8"/>
    <p:sldLayoutId id="2147483998" r:id="rId9"/>
    <p:sldLayoutId id="2147483976" r:id="rId10"/>
    <p:sldLayoutId id="21474839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63EAA-1E7C-489A-8DBA-EDDC3E1EBBBF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3BA15-7608-487E-BC1A-F7A9FDFF5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78" r:id="rId2"/>
    <p:sldLayoutId id="2147484000" r:id="rId3"/>
    <p:sldLayoutId id="2147483979" r:id="rId4"/>
    <p:sldLayoutId id="2147483980" r:id="rId5"/>
    <p:sldLayoutId id="2147483981" r:id="rId6"/>
    <p:sldLayoutId id="2147484001" r:id="rId7"/>
    <p:sldLayoutId id="2147484002" r:id="rId8"/>
    <p:sldLayoutId id="2147484003" r:id="rId9"/>
    <p:sldLayoutId id="2147483982" r:id="rId10"/>
    <p:sldLayoutId id="21474840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D2AFA-57AC-4151-A68B-431924B65C9D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438CF-AE70-48B7-8B92-BBFB7B786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83" r:id="rId2"/>
    <p:sldLayoutId id="2147484006" r:id="rId3"/>
    <p:sldLayoutId id="2147483984" r:id="rId4"/>
    <p:sldLayoutId id="2147483985" r:id="rId5"/>
    <p:sldLayoutId id="2147483986" r:id="rId6"/>
    <p:sldLayoutId id="2147484007" r:id="rId7"/>
    <p:sldLayoutId id="2147484008" r:id="rId8"/>
    <p:sldLayoutId id="2147484009" r:id="rId9"/>
    <p:sldLayoutId id="2147483987" r:id="rId10"/>
    <p:sldLayoutId id="21474840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09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410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410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592E5-C4EF-4478-B6B8-8399A4C9C707}" type="datetime1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7FB2D-AF78-4118-A7F1-630D06578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88" r:id="rId2"/>
    <p:sldLayoutId id="2147484012" r:id="rId3"/>
    <p:sldLayoutId id="2147483989" r:id="rId4"/>
    <p:sldLayoutId id="2147483990" r:id="rId5"/>
    <p:sldLayoutId id="2147483991" r:id="rId6"/>
    <p:sldLayoutId id="2147484013" r:id="rId7"/>
    <p:sldLayoutId id="2147484014" r:id="rId8"/>
    <p:sldLayoutId id="2147484015" r:id="rId9"/>
    <p:sldLayoutId id="2147483992" r:id="rId10"/>
    <p:sldLayoutId id="21474840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2420938"/>
            <a:ext cx="6913563" cy="18938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О деятельности Базовой организации </a:t>
            </a:r>
            <a:b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информационному обмену </a:t>
            </a:r>
            <a:b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в области обеспечения безопасности исследовательских ядерных установок государств – участников СНГ </a:t>
            </a:r>
            <a:b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в 2014 -2015 годах</a:t>
            </a:r>
            <a:endParaRPr lang="ru-RU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365625"/>
            <a:ext cx="6172200" cy="13716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>
                <a:latin typeface="Calibri" pitchFamily="34" charset="0"/>
                <a:cs typeface="Calibri" pitchFamily="34" charset="0"/>
              </a:rPr>
              <a:t>Федулин Виктор Николаевич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1A8B2-0CEC-4366-AA03-B0FA2054A09D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608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2275"/>
            <a:ext cx="67881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738C0-970F-4B35-AC7F-C19648A30D07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710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>
            <a:fillRect/>
          </a:stretch>
        </p:blipFill>
        <p:spPr bwMode="auto">
          <a:xfrm>
            <a:off x="1192213" y="1660525"/>
            <a:ext cx="6759575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E7E07-3FCB-416E-933C-BF150003CDBD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813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725613"/>
            <a:ext cx="67976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3ED3E-ADC7-45F2-8458-8FE862FCE7C2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915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736725"/>
            <a:ext cx="6775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55507-272E-422B-A443-A82B672AA26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018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795463"/>
            <a:ext cx="6788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61AA2-B4A9-4A5D-84F0-E67914DF0A57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222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79575"/>
            <a:ext cx="719931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-2"/>
          <a:stretch/>
        </p:blipFill>
        <p:spPr>
          <a:xfrm>
            <a:off x="1009650" y="3317875"/>
            <a:ext cx="7127875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FDB0C-39AE-4A48-A13D-99243DDFF5F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427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993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6"/>
          <a:stretch>
            <a:fillRect/>
          </a:stretch>
        </p:blipFill>
        <p:spPr bwMode="auto">
          <a:xfrm>
            <a:off x="981075" y="3213100"/>
            <a:ext cx="71993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3"/>
          <a:stretch>
            <a:fillRect/>
          </a:stretch>
        </p:blipFill>
        <p:spPr bwMode="auto">
          <a:xfrm>
            <a:off x="990600" y="5224463"/>
            <a:ext cx="719931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E8C37-7C7A-412F-865E-E3BAA312C3DE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632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>
            <a:fillRect/>
          </a:stretch>
        </p:blipFill>
        <p:spPr bwMode="auto">
          <a:xfrm>
            <a:off x="1039813" y="1700213"/>
            <a:ext cx="70643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373688"/>
            <a:ext cx="7920038" cy="768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006A0-8F8A-44A1-9DE5-0AB62387224E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5734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787400"/>
            <a:ext cx="781843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Базовая организация тесно взаимодействует с </a:t>
            </a: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Коалицией ИР СНГ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. Коалиция исследовательских реакторов стран Содружества Независимых Государств (КИР СНГ) была создана в 2012 году при поддержке МАГАТЭ. Основополагающим документом является Меморандум о взаимопонимании в отношении создания КИР СНГ, выработанный и подписанный в 2013 году представителями 12 организаций 8 государств-участников СНГ – Азербайджана, Беларуси, Казахстана, Кыргызстана, России, Таджикистана, Украины и Узбекистана. Ключевыми сферами деятельности Коалиции является: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повышение безопасности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управление ресурсом и 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 и обучение персонала исследовательских реакторов.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За прошедшие годы состоялось три заседания участников КИР СНГ (2012, 2013 и 2014 гг.), на которых обсуждались вопросы планирования и реализации поставленных задач. Решением задач, стоящих перед КИР СНГ по основным направлениям деятельности (действующий план на 2014-2015 годы), занимаются рабочие группы, сформированные из участников КИР СНГ.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Четвертое заседание КИР СНГ состоялось 07-10 июля 2015 года в г. Ташкенте, Республика Узбекистан.</a:t>
            </a:r>
            <a:endParaRPr lang="ru-RU" altLang="ru-RU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DABDE-9AC4-463E-AB17-9426E71BB47B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583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Прямоугольник 6"/>
          <p:cNvSpPr>
            <a:spLocks noChangeArrowheads="1"/>
          </p:cNvSpPr>
          <p:nvPr/>
        </p:nvSpPr>
        <p:spPr bwMode="auto">
          <a:xfrm>
            <a:off x="468313" y="692150"/>
            <a:ext cx="7961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Базовой организации не участвуют Узбекистан и Украина, являющиеся членами Коалиции ИР СНГ. Для представления полной картины об ИЯУ на пространстве СНГ Совещательный орган Базовой организации обратился к Коалиции ИР СНГ  с предложением о совместной работе по созданию информационной системы АИС ИЯУ-СНГ, выпуску информационного бюллетеня о нарушениях в работе и книги об ИЯУ.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374" name="Прямоугольник 1"/>
          <p:cNvSpPr>
            <a:spLocks noChangeArrowheads="1"/>
          </p:cNvSpPr>
          <p:nvPr/>
        </p:nvSpPr>
        <p:spPr bwMode="auto">
          <a:xfrm>
            <a:off x="611188" y="6165850"/>
            <a:ext cx="7818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Участники Коалиции ИР СНГ одобрили данное предложение.</a:t>
            </a:r>
            <a:endParaRPr lang="ru-RU" altLang="ru-RU"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2389212"/>
            <a:ext cx="6143625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3AA72-CEC5-44F5-A948-7176543D8FC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Решением Совета Глав Правительств СНГ от 31 мая 2013 года акционерному обществу «Государственный научный центр - Научно-исследовательский институт атомных реакторов» придан статус базовой организации государств – участников Содружества Независимых Государств по информационному обмену в области обеспечения безопасности исследовательских ядерных установок государств - участников СНГ (далее - Базовая организация) и утверждено «Положение о Базовой организации государств-участников Содружества Независимых Государств по информационному обмену в области обеспечения безопасности исследовательских ядерных установок государств-участников СНГ».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Решение подписано Главами Правительств следующих стран: Республики Армения, Республики Беларусь, Республики Казахстан, Кыргызской Республики, Российской Федерации и Республики Таджикистан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12DA1-3777-47BA-9C0F-28946CAD2EE1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593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Информация из АИС ИЯУ–СНГ будет ежегодно представляться в проанализированном и обобщенном виде в информационном бюллетене </a:t>
            </a:r>
            <a:br>
              <a:rPr lang="ru-RU" altLang="ru-RU" sz="1800" dirty="0">
                <a:latin typeface="Calibri" pitchFamily="34" charset="0"/>
                <a:cs typeface="Calibri" pitchFamily="34" charset="0"/>
              </a:rPr>
            </a:br>
            <a:r>
              <a:rPr lang="ru-RU" alt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«О нарушениях в работе исследовательских ядерных установок государств – участников СНГ»</a:t>
            </a: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,</a:t>
            </a:r>
            <a:r>
              <a:rPr lang="ru-RU" alt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требования к содержанию и объему которого одобрены на заседании рабочих групп Базовой организации (19.09.2014 г., Республика Казахстан, г. Алматы). Информационный бюллетень готовится в ЦАИ ИЯУ по материалам, полученным от эксплуатирующих ИЯУ организаций, в соответствие с «Методическими рекомендациями ...», представляется на очередном заседании Совещательного органа Базовой организации и размещается на сайте информационной системы по опыту эксплуатации исследовательских ядерных установок государств – участников СНГ.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Членам Комиссии передан информационный бюллетень </a:t>
            </a: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«О нарушениях в работе исследовательских ядерных установок государств – участников 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СНГ в 2014 году». </a:t>
            </a:r>
            <a:endParaRPr lang="ru-RU" altLang="ru-RU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7178675" y="6308725"/>
            <a:ext cx="149701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3BA03-4985-40D7-84A3-75EF05CDF6A0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412833" y="1700808"/>
            <a:ext cx="743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Основное содержание информационного  </a:t>
            </a:r>
            <a:r>
              <a:rPr lang="ru-RU" altLang="ru-RU" sz="1800" b="1" dirty="0">
                <a:solidFill>
                  <a:srgbClr val="000000"/>
                </a:solidFill>
              </a:rPr>
              <a:t>бюллетеня  </a:t>
            </a:r>
            <a:br>
              <a:rPr lang="ru-RU" altLang="ru-RU" sz="1800" b="1" dirty="0">
                <a:solidFill>
                  <a:srgbClr val="000000"/>
                </a:solidFill>
              </a:rPr>
            </a:br>
            <a:r>
              <a:rPr lang="ru-RU" altLang="ru-RU" sz="1800" b="1" dirty="0">
                <a:solidFill>
                  <a:srgbClr val="000000"/>
                </a:solidFill>
              </a:rPr>
              <a:t>«О нарушениях в работе ИЯУ государств – участников СНГ в 2014 году»</a:t>
            </a:r>
          </a:p>
        </p:txBody>
      </p:sp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042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36589" y="2627620"/>
            <a:ext cx="786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Общие сведения об информационной системе по опыту эксплуатации ИЯУ </a:t>
            </a:r>
            <a:endParaRPr lang="ru-RU" alt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31732" y="3131676"/>
            <a:ext cx="7656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Статистические данные о нарушениях в работе ИЯУ в 2014 году 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36589" y="3645024"/>
            <a:ext cx="7867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Анализ отказов элементов, ошибок персонала и внешних воздействий </a:t>
            </a:r>
            <a:br>
              <a:rPr lang="ru-RU" alt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 ИЯУ в 2014 году </a:t>
            </a:r>
            <a:endParaRPr lang="ru-RU" alt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49794" y="4437112"/>
            <a:ext cx="7638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Статистические данные о нарушениях в работе ИЯУ в 2011 - 2014 годах 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1327" y="5085184"/>
            <a:ext cx="7853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</a:rPr>
              <a:t>Описание нарушений в работе ИЯУ предприятий государств – участников СНГ в 2014 году </a:t>
            </a:r>
            <a:endParaRPr lang="ru-RU" altLang="ru-RU" sz="1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B952A-AEE3-4057-A068-E57E3034146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6861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Планируемая к выпуску книга </a:t>
            </a:r>
            <a:r>
              <a:rPr lang="ru-RU" alt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«Исследовательские ядерные установки государств-участников СНГ» </a:t>
            </a: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будет представлять широкому кругу специалистов сведения, которые показывают подробную картину актуального состояния исследовательских ядерных установок государств-участников СНГ, обеспечивающих национальных и зарубежных экспериментаторов всеобъемлющими возможностями для проведения самых разных исследований в области изучения и использования атомной энергии.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Рекомендации для подготовки материалов (содержание, объем, требования к текстовой и графической информации) книги «Исследовательские ядерные установки государств-участников СНГ» были одобрены на заседании рабочих групп Базовой организации (19.09.2014 г., Республика Казахстан, г. Алматы).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Материал подготовлен и готовится к изданию при </a:t>
            </a: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финансовой поддержке 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МАГАТЭ</a:t>
            </a:r>
            <a:r>
              <a:rPr lang="ru-RU" altLang="ru-RU" sz="1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04025" y="6308725"/>
            <a:ext cx="18716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D7FE1-933B-4FC0-B37F-FCD0ED230B91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55651" y="5013176"/>
            <a:ext cx="7420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В качестве примера далее приведена информация из книги </a:t>
            </a:r>
            <a:br>
              <a:rPr lang="ru-RU" altLang="ru-RU" sz="1800" b="1" dirty="0" smtClean="0">
                <a:solidFill>
                  <a:srgbClr val="000000"/>
                </a:solidFill>
              </a:rPr>
            </a:br>
            <a:r>
              <a:rPr lang="ru-RU" altLang="ru-RU" sz="1800" b="1" dirty="0" smtClean="0">
                <a:solidFill>
                  <a:srgbClr val="000000"/>
                </a:solidFill>
              </a:rPr>
              <a:t>об </a:t>
            </a:r>
            <a:r>
              <a:rPr lang="ru-RU" altLang="ru-RU" sz="1800" b="1" dirty="0">
                <a:solidFill>
                  <a:srgbClr val="000000"/>
                </a:solidFill>
              </a:rPr>
              <a:t>Объединенном институте ядерных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исследований (ОИЯИ), г. Дубна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69637" name="TextBox 9"/>
          <p:cNvSpPr txBox="1">
            <a:spLocks noChangeArrowheads="1"/>
          </p:cNvSpPr>
          <p:nvPr/>
        </p:nvSpPr>
        <p:spPr bwMode="auto">
          <a:xfrm>
            <a:off x="296863" y="1125538"/>
            <a:ext cx="7879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52E65"/>
                </a:solidFill>
              </a:rPr>
              <a:t>СОДЕРЖАНИЕ КНИГИ </a:t>
            </a:r>
            <a:r>
              <a:rPr lang="ru-RU" altLang="ru-RU" sz="1800" b="1" dirty="0">
                <a:solidFill>
                  <a:srgbClr val="052E65"/>
                </a:solidFill>
              </a:rPr>
              <a:t>«ИССЛЕДОВАТЕЛЬСКИЕ  ЯДЕРНЫЕ  УСТАНОВКИ  СНГ»</a:t>
            </a:r>
          </a:p>
        </p:txBody>
      </p:sp>
      <p:pic>
        <p:nvPicPr>
          <p:cNvPr id="6963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5651" y="1962706"/>
            <a:ext cx="76328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В книге приведена информация об организациях, эксплуатирующих ИЯУ, и представлены следующие основные данные: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rgbClr val="000000"/>
                </a:solidFill>
              </a:rPr>
              <a:t>краткое описание организации и её ядерных установок;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rgbClr val="000000"/>
                </a:solidFill>
              </a:rPr>
              <a:t>технические характеристики ИЯУ;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rgbClr val="000000"/>
                </a:solidFill>
              </a:rPr>
              <a:t>экспериментальные возможности ИЯУ;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rgbClr val="000000"/>
                </a:solidFill>
              </a:rPr>
              <a:t>направление исследований.</a:t>
            </a:r>
            <a:endParaRPr lang="en-US" altLang="ru-RU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55501-6910-4ECE-AB5A-5076082C652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270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879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52E65"/>
                </a:solidFill>
              </a:rPr>
              <a:t>СОДЕРЖАНИЕ КНИГИ </a:t>
            </a:r>
            <a:r>
              <a:rPr lang="ru-RU" altLang="ru-RU" sz="1800" b="1" dirty="0">
                <a:solidFill>
                  <a:srgbClr val="052E65"/>
                </a:solidFill>
              </a:rPr>
              <a:t>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1573213"/>
            <a:ext cx="6089650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50B05-8523-4511-A1C0-13DCF425B807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3732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8" y="1585913"/>
            <a:ext cx="6278562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A07E8-D89D-41EE-B1B9-05651FEE9F3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475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070100"/>
            <a:ext cx="6264275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BF1EB-F554-4035-9AB0-C0D4BA78F81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578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557338"/>
            <a:ext cx="6138863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87E61-08E3-430A-A6AC-D006D90E5748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6804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3" y="1628775"/>
            <a:ext cx="651192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0B6C0-4EB4-42BE-B8AC-413C03B34A88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782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941513"/>
            <a:ext cx="6480175" cy="393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C5CE8-5F1D-462C-B9FA-E73BFC8CBF51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27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313" y="776288"/>
            <a:ext cx="7961312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своей деятельности Базовая организация руководствуется, кроме Положения о Базовой организации, следующими разработанными и утвержденными в установленном порядке основными документами: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Регламентом работы Базовой организации;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Положением о Совещательном органе Базовой организации;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Регламентом работы Совещательного органа Базовой организации.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Осуществление исполнительной деятельности Базовой организации возложено на отраслевой Центр сбора и анализа информации по безопасности ИЯУ АО «ГНЦ НИИАР» (далее ЦАИ ИЯУ), в структуре которого сформировано подразделение по работе с профильными организациями государств - участников СНГ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AE04E-3B9D-4388-AC34-81FB1ACE433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88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988" y="1628775"/>
            <a:ext cx="6588125" cy="459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D316-E803-4DDC-88E6-15168ACBE528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987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92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СОДЕРЖАНИЕ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48450" cy="439102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9A881-1968-4BAA-B0E5-A5AC454157B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8192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Прямоугольник 6"/>
          <p:cNvSpPr>
            <a:spLocks noChangeArrowheads="1"/>
          </p:cNvSpPr>
          <p:nvPr/>
        </p:nvSpPr>
        <p:spPr bwMode="auto">
          <a:xfrm>
            <a:off x="468313" y="1281113"/>
            <a:ext cx="79613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Базовая организация принимает участие в подготовке и проведении международных конференций по безопасности ИЯУ. В 2014 году состоялась очередная международная конференция «Безопасность ИЯУ», в которой приняли участие представители государств – участников СНГ: Беларуси, Казахстана и др. 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Следующую международную конференцию по безопасности ИЯУ планируется провести при поддержке МАГАТЭ в 2017 году.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Базовая организация осуществляет масштабную деятельность для реализации плана работ, намеченных  Совещательным органом на 2014 - 2015 годы, </a:t>
            </a:r>
            <a:br>
              <a:rPr lang="ru-RU" altLang="ru-RU" sz="1800">
                <a:latin typeface="Calibri" pitchFamily="34" charset="0"/>
                <a:cs typeface="Calibri" pitchFamily="34" charset="0"/>
              </a:rPr>
            </a:br>
            <a:r>
              <a:rPr lang="ru-RU" altLang="ru-RU" sz="1800">
                <a:latin typeface="Calibri" pitchFamily="34" charset="0"/>
                <a:cs typeface="Calibri" pitchFamily="34" charset="0"/>
              </a:rPr>
              <a:t>что требует значительных затрат , в том числе, и финансовых.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4870450"/>
            <a:ext cx="7961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 за  внимание!</a:t>
            </a:r>
          </a:p>
        </p:txBody>
      </p:sp>
      <p:sp>
        <p:nvSpPr>
          <p:cNvPr id="81927" name="Номер слайда 2"/>
          <p:cNvSpPr txBox="1">
            <a:spLocks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33D89B5-0761-4688-A451-D0483A5FD81E}" type="slidenum">
              <a:rPr lang="ru-RU" altLang="ru-RU" sz="1800" b="1">
                <a:solidFill>
                  <a:srgbClr val="073E87"/>
                </a:solidFill>
                <a:latin typeface="Candara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z="1800" b="1">
              <a:solidFill>
                <a:srgbClr val="073E87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DFC07B-CF3C-46DD-8CBE-877F98E7232E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37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2014 году был определен состав участников Совещательного органа и </a:t>
            </a:r>
            <a:br>
              <a:rPr lang="ru-RU" altLang="ru-RU" sz="1800">
                <a:latin typeface="Calibri" pitchFamily="34" charset="0"/>
                <a:cs typeface="Calibri" pitchFamily="34" charset="0"/>
              </a:rPr>
            </a:br>
            <a:r>
              <a:rPr lang="ru-RU" altLang="ru-RU" sz="1800">
                <a:latin typeface="Calibri" pitchFamily="34" charset="0"/>
                <a:cs typeface="Calibri" pitchFamily="34" charset="0"/>
              </a:rPr>
              <a:t>29-30 мая 2014 года было проведено первое заседание Совещательного органа Базовой организации.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результате работы Совещательного органа Базовой организации обсуждены основные документы, регламентирующих деятельность Базовой организации, подготовлен и утвержден план работ Базовой организации на 2014 – 2015 годы, созданы рабочие групп по различным направлениям деятельности Базовой организации.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76658-1BEB-4E4D-A8AC-27D29182F2C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482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313" y="692150"/>
            <a:ext cx="7961312" cy="591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Утвержденный Руководителем Базовой организации план работ на 2014 – 2015 годы определяет задачи, поставленные перед Базовой организацией, и включает следующие основные работы: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Разработка и внедрение информационной системы по опыту эксплуатации исследовательских ядерных установок государств – участников СНГ;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Организация и осуществление эксплуатации информационной системы по опыту эксплуатации исследовательских ядерных установок государств – участников СНГ;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Подготовка и выпуск ежегодного информационного бюллетеня «Об инцидентах на исследовательских ядерных установках государств – участников СНГ»;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Подготовка и выпуск книги «Исследовательские ядерные установки государств – участников СНГ»;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Разработка рекомендаций по оценке состояния ядерной и радиационной безопасности исследовательских ядерных установок государств – участников СНГ на основе обобщения методик оценки безопасности исследовательских ядерных установок по национальным нормам (правилам) и документам МАГАТЭ;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Создание раздела на сайте АО «ГНЦ НИИАР» с информацией, освещающей деятельность Базовой организации.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3AFE0-377B-4C0D-A947-5B4D2E4EE76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789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С 2015 года ознакомиться с информацией, освещающей деятельность Базовой организации, можно на разработанном в ЦАИ ИЯУ и введенным в эксплуатацию сайте http://baseorg.niiar.ru.</a:t>
            </a:r>
          </a:p>
        </p:txBody>
      </p:sp>
      <p:pic>
        <p:nvPicPr>
          <p:cNvPr id="378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85938"/>
            <a:ext cx="71993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AF6F2-9093-405F-8720-01500D8869BB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096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2"/>
          <a:stretch>
            <a:fillRect/>
          </a:stretch>
        </p:blipFill>
        <p:spPr bwMode="auto">
          <a:xfrm>
            <a:off x="1039813" y="1557338"/>
            <a:ext cx="706437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9B9D0-AC5C-458B-98A0-D9AC2844CE71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19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2900" y="775971"/>
            <a:ext cx="159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52E65"/>
                </a:solidFill>
              </a:rPr>
              <a:t>КАРТА САЙТА</a:t>
            </a:r>
            <a:endParaRPr lang="ru-RU" altLang="ru-RU" sz="1800" b="1" dirty="0">
              <a:solidFill>
                <a:srgbClr val="052E6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9" y="1700808"/>
            <a:ext cx="3695700" cy="2009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9" y="3861048"/>
            <a:ext cx="3810000" cy="1485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4" y="5380817"/>
            <a:ext cx="3429000" cy="88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84" y="1597521"/>
            <a:ext cx="3429000" cy="2695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52503"/>
            <a:ext cx="34290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C6CE1-1F85-47B2-8E63-43BD56301466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506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/>
          <a:stretch>
            <a:fillRect/>
          </a:stretch>
        </p:blipFill>
        <p:spPr bwMode="auto">
          <a:xfrm>
            <a:off x="1028700" y="1774825"/>
            <a:ext cx="7086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1660</TotalTime>
  <Words>1083</Words>
  <Application>Microsoft Office PowerPoint</Application>
  <PresentationFormat>On-screen Show (4:3)</PresentationFormat>
  <Paragraphs>141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Эркер</vt:lpstr>
      <vt:lpstr>Волна</vt:lpstr>
      <vt:lpstr>1_Волна</vt:lpstr>
      <vt:lpstr>2_Волна</vt:lpstr>
      <vt:lpstr>О деятельности Базовой организации  по информационному обмену  в области обеспечения безопасности исследовательских ядерных установок государств – участников СНГ  в 2014 -2015 годах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Базовой организации по информационному обмену в области обеспечения безопасности исследовательских ядерных установок государств – участников СНГ</dc:title>
  <dc:creator>Виноградов Михаил</dc:creator>
  <cp:lastModifiedBy>user</cp:lastModifiedBy>
  <cp:revision>46</cp:revision>
  <dcterms:created xsi:type="dcterms:W3CDTF">2015-06-22T06:18:50Z</dcterms:created>
  <dcterms:modified xsi:type="dcterms:W3CDTF">2015-11-19T03:19:09Z</dcterms:modified>
</cp:coreProperties>
</file>