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92" autoAdjust="0"/>
  </p:normalViewPr>
  <p:slideViewPr>
    <p:cSldViewPr>
      <p:cViewPr>
        <p:scale>
          <a:sx n="89" d="100"/>
          <a:sy n="89" d="100"/>
        </p:scale>
        <p:origin x="-540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0428-0DCF-4984-B0CE-52F2A02A0FD5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D995-74A7-4D9E-BCA3-0621B71E1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32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0428-0DCF-4984-B0CE-52F2A02A0FD5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D995-74A7-4D9E-BCA3-0621B71E1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803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0428-0DCF-4984-B0CE-52F2A02A0FD5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D995-74A7-4D9E-BCA3-0621B71E1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768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0428-0DCF-4984-B0CE-52F2A02A0FD5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D995-74A7-4D9E-BCA3-0621B71E1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150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0428-0DCF-4984-B0CE-52F2A02A0FD5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D995-74A7-4D9E-BCA3-0621B71E1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647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0428-0DCF-4984-B0CE-52F2A02A0FD5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D995-74A7-4D9E-BCA3-0621B71E1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264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0428-0DCF-4984-B0CE-52F2A02A0FD5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D995-74A7-4D9E-BCA3-0621B71E1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674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0428-0DCF-4984-B0CE-52F2A02A0FD5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D995-74A7-4D9E-BCA3-0621B71E1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20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0428-0DCF-4984-B0CE-52F2A02A0FD5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D995-74A7-4D9E-BCA3-0621B71E1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36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0428-0DCF-4984-B0CE-52F2A02A0FD5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D995-74A7-4D9E-BCA3-0621B71E1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108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0428-0DCF-4984-B0CE-52F2A02A0FD5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D995-74A7-4D9E-BCA3-0621B71E1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044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10428-0DCF-4984-B0CE-52F2A02A0FD5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3D995-74A7-4D9E-BCA3-0621B71E18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413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3181" y="3356992"/>
            <a:ext cx="1260000" cy="720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79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path path="rect">
              <a:fillToRect l="50000" t="50000" r="50000" b="50000"/>
            </a:path>
            <a:tileRect/>
          </a:gradFill>
          <a:ln w="25400">
            <a:solidFill>
              <a:srgbClr val="FFC000"/>
            </a:solidFill>
          </a:ln>
        </p:spPr>
        <p:txBody>
          <a:bodyPr wrap="square" rtlCol="0">
            <a:noAutofit/>
          </a:bodyPr>
          <a:lstStyle/>
          <a:p>
            <a:pPr algn="ctr">
              <a:lnSpc>
                <a:spcPts val="1200"/>
              </a:lnSpc>
            </a:pPr>
            <a:endParaRPr lang="ru-RU" sz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1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Комиссии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3181" y="4209148"/>
            <a:ext cx="1260000" cy="540000"/>
          </a:xfrm>
          <a:prstGeom prst="rect">
            <a:avLst/>
          </a:prstGeom>
          <a:gradFill>
            <a:gsLst>
              <a:gs pos="0">
                <a:srgbClr val="FFC000"/>
              </a:gs>
              <a:gs pos="100000">
                <a:schemeClr val="bg1"/>
              </a:gs>
              <a:gs pos="100000">
                <a:schemeClr val="bg1"/>
              </a:gs>
            </a:gsLst>
            <a:path path="rect">
              <a:fillToRect l="100000" t="100000"/>
            </a:path>
          </a:gradFill>
          <a:ln w="25400">
            <a:solidFill>
              <a:schemeClr val="tx2"/>
            </a:solidFill>
          </a:ln>
        </p:spPr>
        <p:txBody>
          <a:bodyPr wrap="square" lIns="36000" tIns="36000" rIns="36000" bIns="36000" rtlCol="0">
            <a:noAutofit/>
          </a:bodyPr>
          <a:lstStyle/>
          <a:p>
            <a:pPr algn="ctr">
              <a:lnSpc>
                <a:spcPts val="1300"/>
              </a:lnSpc>
            </a:pPr>
            <a:r>
              <a:rPr lang="ru-RU" sz="1000" b="1" kern="900" dirty="0" smtClean="0">
                <a:solidFill>
                  <a:srgbClr val="002060"/>
                </a:solidFill>
                <a:latin typeface="+mj-lt"/>
              </a:rPr>
              <a:t>Основополагающие документы</a:t>
            </a:r>
            <a:endParaRPr lang="ru-RU" sz="1000" b="1" kern="9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3181" y="4777386"/>
            <a:ext cx="1260000" cy="540000"/>
          </a:xfrm>
          <a:prstGeom prst="rect">
            <a:avLst/>
          </a:prstGeom>
          <a:gradFill>
            <a:gsLst>
              <a:gs pos="0">
                <a:srgbClr val="FFC000"/>
              </a:gs>
              <a:gs pos="100000">
                <a:schemeClr val="bg1"/>
              </a:gs>
              <a:gs pos="100000">
                <a:schemeClr val="bg1"/>
              </a:gs>
            </a:gsLst>
            <a:path path="rect">
              <a:fillToRect l="100000" t="100000"/>
            </a:path>
          </a:gradFill>
          <a:ln w="25400">
            <a:solidFill>
              <a:schemeClr val="tx2"/>
            </a:solidFill>
          </a:ln>
        </p:spPr>
        <p:txBody>
          <a:bodyPr wrap="square" lIns="36000" tIns="36000" rIns="36000" bIns="36000" rtlCol="0">
            <a:noAutofit/>
          </a:bodyPr>
          <a:lstStyle/>
          <a:p>
            <a:pPr algn="ctr"/>
            <a:endParaRPr lang="ru-RU" sz="400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pPr algn="ctr">
              <a:lnSpc>
                <a:spcPts val="1300"/>
              </a:lnSpc>
            </a:pPr>
            <a:r>
              <a:rPr lang="ru-RU" sz="1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Состав</a:t>
            </a:r>
            <a:r>
              <a:rPr lang="ru-RU" sz="1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Комиссии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3181" y="5877272"/>
            <a:ext cx="1260000" cy="900000"/>
          </a:xfrm>
          <a:prstGeom prst="rect">
            <a:avLst/>
          </a:prstGeom>
          <a:gradFill>
            <a:gsLst>
              <a:gs pos="0">
                <a:srgbClr val="FFC000"/>
              </a:gs>
              <a:gs pos="100000">
                <a:schemeClr val="bg1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25400">
            <a:solidFill>
              <a:schemeClr val="tx2"/>
            </a:solidFill>
          </a:ln>
        </p:spPr>
        <p:txBody>
          <a:bodyPr wrap="square" lIns="36000" tIns="36000" rIns="36000" bIns="36000" rtlCol="0">
            <a:noAutofit/>
          </a:bodyPr>
          <a:lstStyle/>
          <a:p>
            <a:pPr algn="ctr">
              <a:lnSpc>
                <a:spcPts val="1300"/>
              </a:lnSpc>
            </a:pPr>
            <a:r>
              <a:rPr lang="ru-RU" sz="1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Список заседаний</a:t>
            </a:r>
          </a:p>
          <a:p>
            <a:pPr algn="ctr">
              <a:lnSpc>
                <a:spcPts val="1300"/>
              </a:lnSpc>
            </a:pPr>
            <a:r>
              <a:rPr lang="ru-RU" sz="1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Протоколы, выступления, презентации, доклады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3181" y="5349231"/>
            <a:ext cx="1260000" cy="540000"/>
          </a:xfrm>
          <a:prstGeom prst="rect">
            <a:avLst/>
          </a:prstGeom>
          <a:gradFill>
            <a:gsLst>
              <a:gs pos="0">
                <a:srgbClr val="FFC000"/>
              </a:gs>
              <a:gs pos="100000">
                <a:schemeClr val="bg1"/>
              </a:gs>
              <a:gs pos="100000">
                <a:schemeClr val="bg1"/>
              </a:gs>
            </a:gsLst>
            <a:path path="rect">
              <a:fillToRect l="100000" t="100000"/>
            </a:path>
          </a:gradFill>
          <a:ln w="25400">
            <a:solidFill>
              <a:schemeClr val="tx2"/>
            </a:solidFill>
          </a:ln>
        </p:spPr>
        <p:txBody>
          <a:bodyPr wrap="square" rtlCol="0">
            <a:noAutofit/>
          </a:bodyPr>
          <a:lstStyle/>
          <a:p>
            <a:pPr algn="ctr">
              <a:lnSpc>
                <a:spcPts val="1300"/>
              </a:lnSpc>
            </a:pPr>
            <a:r>
              <a:rPr lang="ru-RU" sz="1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Деятельность Комиссии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53233" y="3356992"/>
            <a:ext cx="1080000" cy="720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79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 w="25400">
            <a:solidFill>
              <a:srgbClr val="FFC000"/>
            </a:solidFill>
          </a:ln>
        </p:spPr>
        <p:txBody>
          <a:bodyPr wrap="square" rtlCol="0">
            <a:noAutofit/>
          </a:bodyPr>
          <a:lstStyle>
            <a:defPPr>
              <a:defRPr lang="ru-RU"/>
            </a:defPPr>
            <a:lvl1pPr algn="ctr">
              <a:defRPr sz="1400">
                <a:latin typeface="+mj-lt"/>
              </a:defRPr>
            </a:lvl1pPr>
          </a:lstStyle>
          <a:p>
            <a:pPr>
              <a:lnSpc>
                <a:spcPts val="1200"/>
              </a:lnSpc>
            </a:pPr>
            <a:endParaRPr lang="ru-RU" sz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Рабочие </a:t>
            </a:r>
            <a:r>
              <a:rPr lang="ru-RU" sz="1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группы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53233" y="4209148"/>
            <a:ext cx="1080000" cy="540000"/>
          </a:xfrm>
          <a:prstGeom prst="rect">
            <a:avLst/>
          </a:prstGeom>
          <a:gradFill>
            <a:gsLst>
              <a:gs pos="0">
                <a:srgbClr val="FFC000"/>
              </a:gs>
              <a:gs pos="100000">
                <a:schemeClr val="bg1"/>
              </a:gs>
              <a:gs pos="100000">
                <a:schemeClr val="bg1"/>
              </a:gs>
            </a:gsLst>
            <a:path path="rect">
              <a:fillToRect l="100000" t="100000"/>
            </a:path>
          </a:gradFill>
          <a:ln w="25400">
            <a:solidFill>
              <a:schemeClr val="tx2"/>
            </a:solidFill>
          </a:ln>
        </p:spPr>
        <p:txBody>
          <a:bodyPr wrap="square" lIns="36000" tIns="36000" rIns="36000" bIns="36000" rtlCol="0">
            <a:noAutofit/>
          </a:bodyPr>
          <a:lstStyle/>
          <a:p>
            <a:pPr algn="ctr"/>
            <a:endParaRPr lang="ru-RU" sz="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>
              <a:lnSpc>
                <a:spcPts val="1300"/>
              </a:lnSpc>
              <a:spcBef>
                <a:spcPts val="600"/>
              </a:spcBef>
            </a:pPr>
            <a:r>
              <a:rPr lang="ru-RU" sz="1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Название</a:t>
            </a:r>
            <a:r>
              <a:rPr lang="en-US" sz="1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1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группы, </a:t>
            </a:r>
            <a:r>
              <a:rPr lang="ru-RU" sz="1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ru-RU" sz="1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1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список </a:t>
            </a:r>
            <a:r>
              <a:rPr lang="ru-RU" sz="1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экспертов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53233" y="4780132"/>
            <a:ext cx="1080000" cy="540000"/>
          </a:xfrm>
          <a:prstGeom prst="rect">
            <a:avLst/>
          </a:prstGeom>
          <a:gradFill>
            <a:gsLst>
              <a:gs pos="0">
                <a:srgbClr val="FFC000"/>
              </a:gs>
              <a:gs pos="100000">
                <a:schemeClr val="bg1"/>
              </a:gs>
              <a:gs pos="100000">
                <a:schemeClr val="bg1"/>
              </a:gs>
            </a:gsLst>
            <a:path path="rect">
              <a:fillToRect l="100000" t="100000"/>
            </a:path>
          </a:gradFill>
          <a:ln w="25400">
            <a:solidFill>
              <a:schemeClr val="tx2"/>
            </a:solidFill>
          </a:ln>
        </p:spPr>
        <p:txBody>
          <a:bodyPr wrap="square" rtlCol="0">
            <a:noAutofit/>
          </a:bodyPr>
          <a:lstStyle/>
          <a:p>
            <a:pPr algn="ctr">
              <a:lnSpc>
                <a:spcPts val="1300"/>
              </a:lnSpc>
            </a:pPr>
            <a:r>
              <a:rPr lang="ru-RU" sz="1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Заседание Рабочей группы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53233" y="5320422"/>
            <a:ext cx="1080000" cy="900000"/>
          </a:xfrm>
          <a:prstGeom prst="rect">
            <a:avLst/>
          </a:prstGeom>
          <a:gradFill>
            <a:gsLst>
              <a:gs pos="0">
                <a:srgbClr val="FFC000"/>
              </a:gs>
              <a:gs pos="100000">
                <a:schemeClr val="bg1"/>
              </a:gs>
              <a:gs pos="100000">
                <a:schemeClr val="bg1"/>
              </a:gs>
            </a:gsLst>
            <a:path path="rect">
              <a:fillToRect l="100000" t="100000"/>
            </a:path>
          </a:gradFill>
          <a:ln w="25400">
            <a:solidFill>
              <a:schemeClr val="tx2"/>
            </a:solidFill>
          </a:ln>
        </p:spPr>
        <p:txBody>
          <a:bodyPr wrap="square" rtlCol="0">
            <a:noAutofit/>
          </a:bodyPr>
          <a:lstStyle/>
          <a:p>
            <a:pPr algn="ctr">
              <a:lnSpc>
                <a:spcPts val="1300"/>
              </a:lnSpc>
            </a:pPr>
            <a:r>
              <a:rPr lang="ru-RU" sz="1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Протоколы, доклады, презентации, утвержденные документы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41233" y="3356992"/>
            <a:ext cx="1440000" cy="720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79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 w="25400">
            <a:solidFill>
              <a:srgbClr val="FFC000"/>
            </a:solidFill>
          </a:ln>
        </p:spPr>
        <p:txBody>
          <a:bodyPr wrap="square" lIns="36000" tIns="36000" rIns="36000" bIns="36000" rtlCol="0">
            <a:noAutofit/>
          </a:bodyPr>
          <a:lstStyle>
            <a:defPPr>
              <a:defRPr lang="ru-RU"/>
            </a:defPPr>
            <a:lvl1pPr algn="ctr">
              <a:defRPr sz="1400">
                <a:latin typeface="+mj-lt"/>
              </a:defRPr>
            </a:lvl1pPr>
          </a:lstStyle>
          <a:p>
            <a:pPr>
              <a:lnSpc>
                <a:spcPts val="1200"/>
              </a:lnSpc>
            </a:pPr>
            <a:endParaRPr lang="ru-RU" sz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Законодательная </a:t>
            </a:r>
            <a:r>
              <a:rPr lang="ru-RU" sz="1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база СНГ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41233" y="4209148"/>
            <a:ext cx="1440000" cy="540000"/>
          </a:xfrm>
          <a:prstGeom prst="rect">
            <a:avLst/>
          </a:prstGeom>
          <a:gradFill>
            <a:gsLst>
              <a:gs pos="0">
                <a:srgbClr val="FFC000"/>
              </a:gs>
              <a:gs pos="100000">
                <a:schemeClr val="bg1"/>
              </a:gs>
              <a:gs pos="100000">
                <a:schemeClr val="bg1"/>
              </a:gs>
            </a:gsLst>
            <a:path path="rect">
              <a:fillToRect l="100000" t="100000"/>
            </a:path>
          </a:gradFill>
          <a:ln w="25400">
            <a:solidFill>
              <a:schemeClr val="tx2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ru-RU" sz="1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1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Законы</a:t>
            </a:r>
            <a:endParaRPr lang="ru-RU" sz="1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79285" y="3356992"/>
            <a:ext cx="1692000" cy="720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79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path path="rect">
              <a:fillToRect l="50000" t="50000" r="50000" b="50000"/>
            </a:path>
            <a:tileRect/>
          </a:gradFill>
          <a:ln w="25400">
            <a:solidFill>
              <a:srgbClr val="FFC000"/>
            </a:solidFill>
          </a:ln>
        </p:spPr>
        <p:txBody>
          <a:bodyPr wrap="square" lIns="36000" tIns="36000" rIns="36000" bIns="36000" rtlCol="0">
            <a:noAutofit/>
          </a:bodyPr>
          <a:lstStyle>
            <a:defPPr>
              <a:defRPr lang="ru-RU"/>
            </a:defPPr>
            <a:lvl1pPr algn="ctr">
              <a:defRPr sz="1400">
                <a:latin typeface="+mj-lt"/>
              </a:defRPr>
            </a:lvl1pPr>
          </a:lstStyle>
          <a:p>
            <a:pPr>
              <a:lnSpc>
                <a:spcPts val="1200"/>
              </a:lnSpc>
            </a:pPr>
            <a:r>
              <a:rPr lang="ru-RU" sz="1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Компетентные органы в атомной энергетике </a:t>
            </a:r>
            <a:br>
              <a:rPr lang="ru-RU" sz="1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государств – участников СНГ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390259" y="3356992"/>
            <a:ext cx="1080000" cy="720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81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ln w="25400">
            <a:solidFill>
              <a:srgbClr val="FFC000"/>
            </a:solidFill>
          </a:ln>
        </p:spPr>
        <p:txBody>
          <a:bodyPr wrap="square" rtlCol="0">
            <a:noAutofit/>
          </a:bodyPr>
          <a:lstStyle>
            <a:defPPr>
              <a:defRPr lang="ru-RU"/>
            </a:defPPr>
            <a:lvl1pPr algn="ctr">
              <a:defRPr sz="1400">
                <a:latin typeface="+mj-lt"/>
              </a:defRPr>
            </a:lvl1pPr>
          </a:lstStyle>
          <a:p>
            <a:pPr>
              <a:lnSpc>
                <a:spcPts val="1200"/>
              </a:lnSpc>
            </a:pPr>
            <a:endParaRPr lang="ru-RU" sz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Публикации</a:t>
            </a:r>
            <a:endParaRPr lang="ru-RU" sz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90259" y="4209148"/>
            <a:ext cx="1080000" cy="540000"/>
          </a:xfrm>
          <a:prstGeom prst="rect">
            <a:avLst/>
          </a:prstGeom>
          <a:gradFill>
            <a:gsLst>
              <a:gs pos="0">
                <a:srgbClr val="FFC000"/>
              </a:gs>
              <a:gs pos="100000">
                <a:schemeClr val="bg1"/>
              </a:gs>
              <a:gs pos="100000">
                <a:schemeClr val="bg1"/>
              </a:gs>
            </a:gsLst>
            <a:path path="rect">
              <a:fillToRect l="100000" t="100000"/>
            </a:path>
          </a:gradFill>
          <a:ln w="25400">
            <a:solidFill>
              <a:schemeClr val="tx2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ru-RU" sz="1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Пресс-релиз по заседаниям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90259" y="4821457"/>
            <a:ext cx="1080000" cy="540000"/>
          </a:xfrm>
          <a:prstGeom prst="rect">
            <a:avLst/>
          </a:prstGeom>
          <a:gradFill>
            <a:gsLst>
              <a:gs pos="0">
                <a:srgbClr val="FFC000"/>
              </a:gs>
              <a:gs pos="100000">
                <a:schemeClr val="bg1"/>
              </a:gs>
              <a:gs pos="100000">
                <a:schemeClr val="bg1"/>
              </a:gs>
            </a:gsLst>
            <a:path path="rect">
              <a:fillToRect l="100000" t="100000"/>
            </a:path>
          </a:gradFill>
          <a:ln w="25400">
            <a:solidFill>
              <a:schemeClr val="tx2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ru-RU" sz="1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1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Фото, видео</a:t>
            </a:r>
            <a:endParaRPr lang="ru-RU" sz="1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96308" y="5426294"/>
            <a:ext cx="1260000" cy="68825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79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path path="rect">
              <a:fillToRect r="100000" b="100000"/>
            </a:path>
            <a:tileRect l="-100000" t="-100000"/>
          </a:gradFill>
          <a:ln w="25400">
            <a:solidFill>
              <a:srgbClr val="FFC000"/>
            </a:solidFill>
          </a:ln>
        </p:spPr>
        <p:txBody>
          <a:bodyPr wrap="square" lIns="36000" tIns="36000" rIns="36000" bIns="36000" rtlCol="0">
            <a:spAutoFit/>
          </a:bodyPr>
          <a:lstStyle>
            <a:defPPr>
              <a:defRPr lang="ru-RU"/>
            </a:defPPr>
            <a:lvl1pPr algn="ctr">
              <a:defRPr sz="1400">
                <a:latin typeface="+mj-lt"/>
              </a:defRPr>
            </a:lvl1pPr>
          </a:lstStyle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Организации </a:t>
            </a:r>
            <a:br>
              <a:rPr lang="ru-RU" sz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связанные с деятельностью </a:t>
            </a:r>
            <a:br>
              <a:rPr lang="ru-RU" sz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Комиссии</a:t>
            </a:r>
            <a:endParaRPr lang="ru-RU" sz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83" y="88102"/>
            <a:ext cx="946235" cy="946235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7396308" y="3352786"/>
            <a:ext cx="1260000" cy="720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79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 w="25400">
            <a:solidFill>
              <a:srgbClr val="FFC000"/>
            </a:solidFill>
          </a:ln>
        </p:spPr>
        <p:txBody>
          <a:bodyPr wrap="square" rtlCol="0">
            <a:noAutofit/>
          </a:bodyPr>
          <a:lstStyle>
            <a:defPPr>
              <a:defRPr lang="ru-RU"/>
            </a:defPPr>
            <a:lvl1pPr algn="ctr">
              <a:defRPr sz="1400">
                <a:latin typeface="+mj-lt"/>
              </a:defRPr>
            </a:lvl1pPr>
          </a:lstStyle>
          <a:p>
            <a:endParaRPr lang="ru-RU" sz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Новости</a:t>
            </a:r>
            <a:endParaRPr lang="ru-RU" sz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396308" y="4209148"/>
            <a:ext cx="1260000" cy="540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79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path path="rect">
              <a:fillToRect l="100000" t="100000"/>
            </a:path>
            <a:tileRect r="-100000" b="-100000"/>
          </a:gradFill>
          <a:ln w="25400">
            <a:solidFill>
              <a:srgbClr val="FFC000"/>
            </a:solidFill>
          </a:ln>
        </p:spPr>
        <p:txBody>
          <a:bodyPr wrap="square" rtlCol="0">
            <a:noAutofit/>
          </a:bodyPr>
          <a:lstStyle>
            <a:defPPr>
              <a:defRPr lang="ru-RU"/>
            </a:defPPr>
            <a:lvl1pPr algn="ctr">
              <a:defRPr sz="1400">
                <a:latin typeface="+mj-lt"/>
              </a:defRPr>
            </a:lvl1pPr>
          </a:lstStyle>
          <a:p>
            <a:r>
              <a:rPr lang="ru-RU" sz="1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Анонсы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396308" y="4821457"/>
            <a:ext cx="1260000" cy="540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79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path path="rect">
              <a:fillToRect l="50000" t="50000" r="50000" b="50000"/>
            </a:path>
            <a:tileRect/>
          </a:gradFill>
          <a:ln w="25400">
            <a:solidFill>
              <a:srgbClr val="FFC000"/>
            </a:solidFill>
          </a:ln>
        </p:spPr>
        <p:txBody>
          <a:bodyPr wrap="square" rtlCol="0">
            <a:noAutofit/>
          </a:bodyPr>
          <a:lstStyle>
            <a:defPPr>
              <a:defRPr lang="ru-RU"/>
            </a:defPPr>
            <a:lvl1pPr algn="ctr">
              <a:defRPr sz="1400">
                <a:latin typeface="+mj-lt"/>
              </a:defRPr>
            </a:lvl1pPr>
          </a:lstStyle>
          <a:p>
            <a:r>
              <a:rPr lang="ru-RU" sz="1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Регистрация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350248" y="134307"/>
            <a:ext cx="68440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Положение о сайте </a:t>
            </a:r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Комиссии государств </a:t>
            </a:r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участников СНГ </a:t>
            </a:r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использованию </a:t>
            </a:r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атомной энергии в мирных целях</a:t>
            </a:r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sng-atom.ru</a:t>
            </a:r>
            <a:endParaRPr lang="ru-RU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7500" y="1259468"/>
            <a:ext cx="8214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cap="all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Закрепление юридических и административных аспектов работы сайта</a:t>
            </a:r>
            <a:endParaRPr lang="ru-RU" cap="all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4875" y="1628800"/>
            <a:ext cx="7573676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Положение определяет: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структуру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официального информационного интернет-сайта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порядок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его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функционирования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процедуры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предоставления и размещения информационных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материалов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порядок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изменения структуры тематических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разделов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порядок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подачи предложений по изменению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структуры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ответственность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и порядок взаимодействия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лиц, осуществляющих функционирование сайта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5138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0618" y="234721"/>
            <a:ext cx="3533934" cy="57816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Функции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55125"/>
            <a:ext cx="3708412" cy="1053795"/>
          </a:xfrm>
        </p:spPr>
        <p:txBody>
          <a:bodyPr>
            <a:normAutofit/>
          </a:bodyPr>
          <a:lstStyle/>
          <a:p>
            <a:pPr marL="269875" indent="-269875"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Координация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 по развитию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сайта</a:t>
            </a:r>
          </a:p>
          <a:p>
            <a:pPr marL="269875" indent="-269875"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 исполнения – функционирования, информационного наполнения сайта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1034337"/>
            <a:ext cx="30731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Реорганизация и концептуальные изменения в работе Сайта 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80891" y="5068067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Администратор сайта</a:t>
            </a:r>
            <a:endParaRPr lang="ru-RU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4575624"/>
            <a:ext cx="50405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Размещение 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информации на сайте без изменения ее </a:t>
            </a:r>
            <a:r>
              <a:rPr lang="ru-RU" sz="1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содержания</a:t>
            </a:r>
            <a:endParaRPr lang="ru-RU" sz="1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идентификатора субъекта на </a:t>
            </a:r>
            <a:r>
              <a:rPr lang="ru-RU" sz="1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сайте</a:t>
            </a:r>
            <a:endParaRPr lang="ru-RU" sz="1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правами доступа субъекта к ресурсам </a:t>
            </a:r>
            <a:r>
              <a:rPr lang="ru-RU" sz="1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сайта</a:t>
            </a:r>
            <a:endParaRPr lang="ru-RU" sz="1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Взаимодействие </a:t>
            </a:r>
            <a:r>
              <a:rPr lang="ru-RU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хостинг-компаниями, организациями, осуществляющими техническую поддержку </a:t>
            </a:r>
            <a:r>
              <a:rPr lang="ru-RU" sz="13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сайта</a:t>
            </a:r>
            <a:endParaRPr lang="ru-RU" sz="1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47046" y="2795555"/>
            <a:ext cx="3146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лены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Комиссии или </a:t>
            </a: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соответствующие ведомства</a:t>
            </a:r>
            <a:endParaRPr lang="ru-RU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72100" y="3461197"/>
            <a:ext cx="34210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Исполнительный комитет СНГ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Члены Комиссии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Председатели Рабочих групп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Контактные лица</a:t>
            </a:r>
            <a:endParaRPr lang="ru-RU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364088" y="922144"/>
            <a:ext cx="108012" cy="5616624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71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747046" y="1820316"/>
            <a:ext cx="25821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Ответственный секретарь </a:t>
            </a: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Комиссии </a:t>
            </a:r>
            <a:endParaRPr lang="ru-RU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747046" y="1043334"/>
            <a:ext cx="18962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Комиссии</a:t>
            </a:r>
            <a:endParaRPr lang="ru-RU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11560" y="2972358"/>
            <a:ext cx="28544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Назначение контактных лиц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11560" y="3792059"/>
            <a:ext cx="32716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Представление информации на сайт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1560" y="6101873"/>
            <a:ext cx="27021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Техническая поддержка сайта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45277" y="6101873"/>
            <a:ext cx="2385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Сторонние  организации</a:t>
            </a:r>
            <a:endParaRPr lang="ru-RU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698265" y="1556792"/>
            <a:ext cx="7630898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98265" y="2708920"/>
            <a:ext cx="7630898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698265" y="3461197"/>
            <a:ext cx="7630898" cy="2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668634" y="5898436"/>
            <a:ext cx="7690159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698265" y="4493771"/>
            <a:ext cx="7690159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Рисунок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83" y="88102"/>
            <a:ext cx="946235" cy="946235"/>
          </a:xfrm>
          <a:prstGeom prst="rect">
            <a:avLst/>
          </a:prstGeom>
        </p:spPr>
      </p:pic>
      <p:sp>
        <p:nvSpPr>
          <p:cNvPr id="23" name="Заголовок 1"/>
          <p:cNvSpPr txBox="1">
            <a:spLocks/>
          </p:cNvSpPr>
          <p:nvPr/>
        </p:nvSpPr>
        <p:spPr>
          <a:xfrm>
            <a:off x="5207547" y="234721"/>
            <a:ext cx="3794960" cy="6787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Ответственность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698265" y="929835"/>
            <a:ext cx="7630898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9142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3967</TotalTime>
  <Words>183</Words>
  <Application>Microsoft Office PowerPoint</Application>
  <PresentationFormat>Экран (4:3)</PresentationFormat>
  <Paragraphs>57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Функции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comp7</dc:creator>
  <cp:lastModifiedBy>comp7</cp:lastModifiedBy>
  <cp:revision>50</cp:revision>
  <cp:lastPrinted>2015-10-28T06:34:59Z</cp:lastPrinted>
  <dcterms:created xsi:type="dcterms:W3CDTF">2015-10-26T07:37:21Z</dcterms:created>
  <dcterms:modified xsi:type="dcterms:W3CDTF">2015-11-10T08:23:06Z</dcterms:modified>
</cp:coreProperties>
</file>