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331" r:id="rId2"/>
    <p:sldId id="380" r:id="rId3"/>
    <p:sldId id="383" r:id="rId4"/>
    <p:sldId id="384" r:id="rId5"/>
    <p:sldId id="367" r:id="rId6"/>
    <p:sldId id="366" r:id="rId7"/>
    <p:sldId id="373" r:id="rId8"/>
    <p:sldId id="368" r:id="rId9"/>
    <p:sldId id="370" r:id="rId10"/>
    <p:sldId id="376" r:id="rId11"/>
    <p:sldId id="371" r:id="rId12"/>
    <p:sldId id="372" r:id="rId13"/>
    <p:sldId id="369" r:id="rId1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ED2"/>
    <a:srgbClr val="5EC25E"/>
    <a:srgbClr val="3E723E"/>
    <a:srgbClr val="575A56"/>
    <a:srgbClr val="2448FC"/>
    <a:srgbClr val="003F92"/>
    <a:srgbClr val="FF4B21"/>
    <a:srgbClr val="FF6743"/>
    <a:srgbClr val="00214C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8716" autoAdjust="0"/>
  </p:normalViewPr>
  <p:slideViewPr>
    <p:cSldViewPr showGuides="1">
      <p:cViewPr varScale="1">
        <p:scale>
          <a:sx n="72" d="100"/>
          <a:sy n="72" d="100"/>
        </p:scale>
        <p:origin x="110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9A7EE4-9DA1-4A9E-9D25-E389FD32C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01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8E989-4468-43D5-865F-A522C56660CC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7813" y="669925"/>
            <a:ext cx="6559550" cy="4919663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091" y="5784571"/>
            <a:ext cx="5874010" cy="3630007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1196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D39165-9F7F-4C9C-85B0-6FE224CB7EEF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887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D39165-9F7F-4C9C-85B0-6FE224CB7EEF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142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9B93F-42C1-49B6-9A9E-48D8BF740092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00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9B93F-42C1-49B6-9A9E-48D8BF740092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032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9B93F-42C1-49B6-9A9E-48D8BF740092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2824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9B93F-42C1-49B6-9A9E-48D8BF740092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607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09B93F-42C1-49B6-9A9E-48D8BF740092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9206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F67DFA-029C-41DF-B612-C1736847B55E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671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DDA5C-819F-4831-9846-E3B5D0A6D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4ECD3-11E3-4D11-8DCD-AB97A0774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4B474-C611-4285-8E36-24E2A43AE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5044-3ECF-49EA-A34A-60510C28C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03DDF-D196-4BAB-9C6C-7D53D9996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24837-73DB-4F5E-9F4E-FBE650C20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05F08-D3FC-4A58-94D1-1D03FB9EB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3C9A-14B6-4763-A24F-EAE0612BF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2F31-BB18-48F3-8802-D5AE0AA1B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0D38C-C3A7-4AA4-B54D-2E513242C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A564E0DC-9066-4D83-A423-9ADDF801B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14.gif"/><Relationship Id="rId5" Type="http://schemas.openxmlformats.org/officeDocument/2006/relationships/hyperlink" Target="http://www.minatom.ru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jpe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14.gif"/><Relationship Id="rId4" Type="http://schemas.openxmlformats.org/officeDocument/2006/relationships/image" Target="../media/image24.emf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40072" y="2181225"/>
            <a:ext cx="8280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Обеспечение целей и задач Соглашения об информационном взаимодействии государств-участников СНГ по вопросам перемещения радиоактивных источников в рамках системы государственного учета и контроля радиоактивных веществ и радиоактивных отходов в Российской Федерации</a:t>
            </a:r>
          </a:p>
        </p:txBody>
      </p:sp>
      <p:sp>
        <p:nvSpPr>
          <p:cNvPr id="3078" name="b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5796096"/>
            <a:ext cx="193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Октябрь 2016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43711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</a:rPr>
              <a:t>А.Н. Дорофеев, руководитель </a:t>
            </a:r>
            <a:r>
              <a:rPr lang="ru-RU" altLang="ru-RU" b="1" dirty="0" smtClean="0">
                <a:solidFill>
                  <a:srgbClr val="002060"/>
                </a:solidFill>
              </a:rPr>
              <a:t>проектного офиса </a:t>
            </a:r>
            <a:r>
              <a:rPr lang="ru-RU" altLang="ru-RU" b="1" dirty="0">
                <a:solidFill>
                  <a:srgbClr val="002060"/>
                </a:solidFill>
              </a:rPr>
              <a:t>«ЕГС РАО»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251520" y="260648"/>
            <a:ext cx="8187965" cy="4950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ru-RU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Описание «жизненного цикла» ЗРИ в СГУК РВ и РАО</a:t>
            </a:r>
            <a:endParaRPr lang="ru-RU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69458"/>
              </p:ext>
            </p:extLst>
          </p:nvPr>
        </p:nvGraphicFramePr>
        <p:xfrm>
          <a:off x="251520" y="1868286"/>
          <a:ext cx="8757252" cy="91338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3989"/>
                <a:gridCol w="323616"/>
                <a:gridCol w="416778"/>
                <a:gridCol w="416778"/>
                <a:gridCol w="585941"/>
                <a:gridCol w="585941"/>
                <a:gridCol w="335875"/>
                <a:gridCol w="347153"/>
                <a:gridCol w="486896"/>
                <a:gridCol w="486896"/>
                <a:gridCol w="459437"/>
                <a:gridCol w="459437"/>
                <a:gridCol w="305475"/>
                <a:gridCol w="347642"/>
                <a:gridCol w="347642"/>
                <a:gridCol w="486405"/>
                <a:gridCol w="486405"/>
                <a:gridCol w="532986"/>
                <a:gridCol w="532986"/>
                <a:gridCol w="279487"/>
                <a:gridCol w="279487"/>
              </a:tblGrid>
              <a:tr h="2253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  <a:br>
                        <a:rPr lang="ru-RU" sz="700" dirty="0">
                          <a:effectLst/>
                        </a:rPr>
                      </a:br>
                      <a:r>
                        <a:rPr lang="ru-RU" sz="700" dirty="0">
                          <a:effectLst/>
                        </a:rPr>
                        <a:t>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Операция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Закрытый </a:t>
                      </a:r>
                      <a:r>
                        <a:rPr lang="ru-RU" sz="700" dirty="0" err="1">
                          <a:effectLst/>
                        </a:rPr>
                        <a:t>радионуклидный</a:t>
                      </a:r>
                      <a:r>
                        <a:rPr lang="ru-RU" sz="700" dirty="0">
                          <a:effectLst/>
                        </a:rPr>
                        <a:t> источник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Документ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ОКПО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Прибор (установка),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УКТ или иная упаковка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дата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номер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паспорта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тип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радионуклиды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номер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кол-во, шт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актив-ность, Бк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ОКПО изготовителя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дата выпуска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категория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НСС,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номер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дата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поставщика или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получателя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перевозчика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наименование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тип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номер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 anchor="ctr"/>
                </a:tc>
              </a:tr>
              <a:tr h="112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</a:tr>
              <a:tr h="112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264" marR="31264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1089128"/>
            <a:ext cx="53048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Ф.1.1 Сведения о закрытых радионуклидных источниках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 период с _________ по __________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Номер корректировки ___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021" y="2949039"/>
            <a:ext cx="8522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Дополнительные </a:t>
            </a:r>
            <a:r>
              <a:rPr lang="ru-RU" sz="1600" b="1" dirty="0">
                <a:solidFill>
                  <a:schemeClr val="tx2"/>
                </a:solidFill>
                <a:cs typeface="Times New Roman" panose="02020603050405020304" pitchFamily="18" charset="0"/>
              </a:rPr>
              <a:t>параметры, определяемые «Типовыми требованиями к реестрам ИИИ» </a:t>
            </a:r>
            <a:r>
              <a:rPr lang="ru-RU" sz="1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государств-участников СНГ</a:t>
            </a:r>
            <a:r>
              <a:rPr lang="en-US" sz="16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  <a:endParaRPr lang="ru-RU" sz="16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605822"/>
            <a:ext cx="2448272" cy="2631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Реестр</a:t>
            </a:r>
            <a:r>
              <a:rPr lang="en-US" sz="1600" b="1" dirty="0" smtClean="0">
                <a:solidFill>
                  <a:schemeClr val="tx2"/>
                </a:solidFill>
              </a:rPr>
              <a:t>:</a:t>
            </a:r>
            <a:endParaRPr lang="ru-RU" sz="1600" b="1" dirty="0" smtClean="0">
              <a:solidFill>
                <a:schemeClr val="tx2"/>
              </a:solidFill>
            </a:endParaRPr>
          </a:p>
          <a:p>
            <a:endParaRPr lang="ru-RU" sz="16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schemeClr val="tx2"/>
                </a:solidFill>
              </a:rPr>
              <a:t>вид </a:t>
            </a:r>
            <a:r>
              <a:rPr lang="ru-RU" sz="1300" dirty="0">
                <a:solidFill>
                  <a:schemeClr val="tx2"/>
                </a:solidFill>
              </a:rPr>
              <a:t>излучения;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chemeClr val="tx2"/>
                </a:solidFill>
              </a:rPr>
              <a:t>наличие сертификата на вещество особого вида;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chemeClr val="tx2"/>
                </a:solidFill>
              </a:rPr>
              <a:t>класс прочности по </a:t>
            </a:r>
            <a:r>
              <a:rPr lang="en-US" sz="1300" dirty="0">
                <a:solidFill>
                  <a:schemeClr val="tx2"/>
                </a:solidFill>
              </a:rPr>
              <a:t>ISO</a:t>
            </a:r>
            <a:r>
              <a:rPr lang="ru-RU" sz="1300" dirty="0">
                <a:solidFill>
                  <a:schemeClr val="tx2"/>
                </a:solidFill>
              </a:rPr>
              <a:t> 2919 или аналогичному национальному стандарту (в Российской Федерации ГОСТ 25926);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chemeClr val="tx2"/>
                </a:solidFill>
              </a:rPr>
              <a:t>назначение источника. </a:t>
            </a:r>
          </a:p>
          <a:p>
            <a:pPr eaLnBrk="0" hangingPunct="0">
              <a:defRPr/>
            </a:pP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03946" y="3645201"/>
            <a:ext cx="6104828" cy="2539157"/>
          </a:xfrm>
          <a:prstGeom prst="rect">
            <a:avLst/>
          </a:prstGeom>
          <a:solidFill>
            <a:srgbClr val="E4FED2"/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Каталог ЗРИ</a:t>
            </a:r>
            <a:r>
              <a:rPr lang="en-US" sz="1600" b="1" dirty="0" smtClean="0">
                <a:solidFill>
                  <a:schemeClr val="tx2"/>
                </a:solidFill>
              </a:rPr>
              <a:t>: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chemeClr val="tx2"/>
                </a:solidFill>
              </a:rPr>
              <a:t>масса активного </a:t>
            </a:r>
            <a:r>
              <a:rPr lang="ru-RU" sz="1300" dirty="0" smtClean="0">
                <a:solidFill>
                  <a:schemeClr val="tx2"/>
                </a:solidFill>
              </a:rPr>
              <a:t>материала;</a:t>
            </a:r>
            <a:endParaRPr lang="ru-RU" sz="13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chemeClr val="tx2"/>
                </a:solidFill>
              </a:rPr>
              <a:t>наличие сертификата на вещество особого вида</a:t>
            </a:r>
            <a:r>
              <a:rPr lang="ru-RU" sz="1300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chemeClr val="tx2"/>
                </a:solidFill>
              </a:rPr>
              <a:t>ч</a:t>
            </a:r>
            <a:r>
              <a:rPr lang="ru-RU" sz="1300" dirty="0" smtClean="0">
                <a:solidFill>
                  <a:schemeClr val="tx2"/>
                </a:solidFill>
              </a:rPr>
              <a:t>ертеж (изображение источника) с указанием геометрических размеров</a:t>
            </a:r>
            <a:r>
              <a:rPr lang="en-US" sz="1300" dirty="0" smtClean="0">
                <a:solidFill>
                  <a:schemeClr val="tx2"/>
                </a:solidFill>
              </a:rPr>
              <a:t>;</a:t>
            </a:r>
            <a:endParaRPr lang="ru-RU" sz="13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chemeClr val="tx2"/>
                </a:solidFill>
              </a:rPr>
              <a:t>д</a:t>
            </a:r>
            <a:r>
              <a:rPr lang="ru-RU" sz="1300" dirty="0" smtClean="0">
                <a:solidFill>
                  <a:schemeClr val="tx2"/>
                </a:solidFill>
              </a:rPr>
              <a:t>ополнительное изображение источника (фото, рисунок)</a:t>
            </a:r>
            <a:endParaRPr lang="ru-RU" sz="13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chemeClr val="tx2"/>
                </a:solidFill>
              </a:rPr>
              <a:t>класс прочности по </a:t>
            </a:r>
            <a:r>
              <a:rPr lang="en-US" sz="1300" dirty="0">
                <a:solidFill>
                  <a:schemeClr val="tx2"/>
                </a:solidFill>
              </a:rPr>
              <a:t>ISO</a:t>
            </a:r>
            <a:r>
              <a:rPr lang="ru-RU" sz="1300" dirty="0">
                <a:solidFill>
                  <a:schemeClr val="tx2"/>
                </a:solidFill>
              </a:rPr>
              <a:t> 2919 или аналогичному национальному стандарту (в Российской Федерации ГОСТ 25926</a:t>
            </a:r>
            <a:r>
              <a:rPr lang="ru-RU" sz="1300" dirty="0" smtClean="0">
                <a:solidFill>
                  <a:schemeClr val="tx2"/>
                </a:solidFill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schemeClr val="tx2"/>
                </a:solidFill>
              </a:rPr>
              <a:t>категория потенциальной опасности источника и указание о возможности ее изменения в течение срока действия</a:t>
            </a:r>
            <a:r>
              <a:rPr lang="en-US" sz="1300" dirty="0" smtClean="0">
                <a:solidFill>
                  <a:schemeClr val="tx2"/>
                </a:solidFill>
              </a:rPr>
              <a:t>;</a:t>
            </a:r>
            <a:endParaRPr lang="ru-RU" sz="13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chemeClr val="tx2"/>
                </a:solidFill>
              </a:rPr>
              <a:t>т</a:t>
            </a:r>
            <a:r>
              <a:rPr lang="ru-RU" sz="1300" dirty="0" smtClean="0">
                <a:solidFill>
                  <a:schemeClr val="tx2"/>
                </a:solidFill>
              </a:rPr>
              <a:t>ип капсулы и модель</a:t>
            </a:r>
            <a:r>
              <a:rPr lang="en-US" sz="1300" dirty="0" smtClean="0">
                <a:solidFill>
                  <a:schemeClr val="tx2"/>
                </a:solidFill>
              </a:rPr>
              <a:t>;</a:t>
            </a:r>
            <a:endParaRPr lang="ru-RU" sz="13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chemeClr val="tx2"/>
                </a:solidFill>
              </a:rPr>
              <a:t>т</a:t>
            </a:r>
            <a:r>
              <a:rPr lang="ru-RU" sz="1300" dirty="0" smtClean="0">
                <a:solidFill>
                  <a:schemeClr val="tx2"/>
                </a:solidFill>
              </a:rPr>
              <a:t>екстовая информация</a:t>
            </a:r>
            <a:r>
              <a:rPr lang="en-US" sz="1300" dirty="0" smtClean="0">
                <a:solidFill>
                  <a:schemeClr val="tx2"/>
                </a:solidFill>
              </a:rPr>
              <a:t>:</a:t>
            </a:r>
            <a:r>
              <a:rPr lang="ru-RU" sz="1300" dirty="0" smtClean="0">
                <a:solidFill>
                  <a:schemeClr val="tx2"/>
                </a:solidFill>
              </a:rPr>
              <a:t> общее описание, область применения, характеристики излучения, источник информации  и др.</a:t>
            </a:r>
          </a:p>
        </p:txBody>
      </p:sp>
      <p:sp>
        <p:nvSpPr>
          <p:cNvPr id="14" name="Номер слайда 24"/>
          <p:cNvSpPr>
            <a:spLocks noGrp="1"/>
          </p:cNvSpPr>
          <p:nvPr>
            <p:ph type="sldNum" sz="quarter" idx="10"/>
          </p:nvPr>
        </p:nvSpPr>
        <p:spPr>
          <a:xfrm>
            <a:off x="7596336" y="6381750"/>
            <a:ext cx="2133600" cy="476250"/>
          </a:xfrm>
        </p:spPr>
        <p:txBody>
          <a:bodyPr/>
          <a:lstStyle/>
          <a:p>
            <a:pPr>
              <a:defRPr/>
            </a:pPr>
            <a:fld id="{F21FE1A9-91B6-4DF3-B939-7BFB3CEB9490}" type="slidenum">
              <a:rPr lang="en-US" smtClean="0"/>
              <a:pPr>
                <a:defRPr/>
              </a:pPr>
              <a:t>10</a:t>
            </a:fld>
            <a:endParaRPr lang="en-US" dirty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9512" y="6424402"/>
            <a:ext cx="4544477" cy="422511"/>
            <a:chOff x="179512" y="6424402"/>
            <a:chExt cx="4544477" cy="42251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502" y="6428531"/>
              <a:ext cx="439487" cy="418382"/>
            </a:xfrm>
            <a:prstGeom prst="rect">
              <a:avLst/>
            </a:prstGeom>
          </p:spPr>
        </p:pic>
        <p:sp>
          <p:nvSpPr>
            <p:cNvPr id="17" name="Подзаголовок 2"/>
            <p:cNvSpPr txBox="1">
              <a:spLocks/>
            </p:cNvSpPr>
            <p:nvPr/>
          </p:nvSpPr>
          <p:spPr>
            <a:xfrm>
              <a:off x="614963" y="6456847"/>
              <a:ext cx="2948925" cy="378401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0" indent="0" algn="ctr" rtl="0" eaLnBrk="1" latinLnBrk="0" hangingPunct="1">
                <a:spcBef>
                  <a:spcPct val="20000"/>
                </a:spcBef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/>
                <a:buNone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3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Комиссия  государств – участников СНГ </a:t>
              </a:r>
              <a:b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</a:br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по использованию атомной энергии в мирных целях</a:t>
              </a:r>
              <a:endParaRPr lang="ru-RU" sz="8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424402"/>
              <a:ext cx="432048" cy="422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4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4519452" y="1040520"/>
            <a:ext cx="4447442" cy="562517"/>
          </a:xfrm>
          <a:prstGeom prst="roundRect">
            <a:avLst>
              <a:gd name="adj" fmla="val 23947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60000">
                <a:schemeClr val="bg1"/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296636" y="168992"/>
            <a:ext cx="7803756" cy="7479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Характеристики объектов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,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относящихся к операциям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с ЗРИ 1-2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категории</a:t>
            </a:r>
            <a:endParaRPr lang="ru-RU" sz="2000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005064"/>
            <a:ext cx="4106863" cy="22497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7" y="1289412"/>
            <a:ext cx="3915324" cy="2303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82259"/>
              </p:ext>
            </p:extLst>
          </p:nvPr>
        </p:nvGraphicFramePr>
        <p:xfrm>
          <a:off x="4684996" y="2240408"/>
          <a:ext cx="4262439" cy="104457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366690"/>
                <a:gridCol w="1560241"/>
                <a:gridCol w="1335508"/>
              </a:tblGrid>
              <a:tr h="261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Категория ЗРИ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Организации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ЗРИ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10,5%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8%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13,9%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12,5%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+ 2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21,9%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20,5%</a:t>
                      </a:r>
                      <a:endParaRPr lang="ru-RU" sz="12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4" marR="6858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499992" y="1796802"/>
            <a:ext cx="4529831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1" dirty="0">
                <a:solidFill>
                  <a:schemeClr val="tx2"/>
                </a:solidFill>
                <a:latin typeface="+mn-lt"/>
              </a:rPr>
              <a:t>Д</a:t>
            </a:r>
            <a:r>
              <a:rPr lang="ru-RU" altLang="ru-RU" sz="1400" b="1" dirty="0" smtClean="0">
                <a:solidFill>
                  <a:schemeClr val="tx2"/>
                </a:solidFill>
                <a:latin typeface="+mn-lt"/>
              </a:rPr>
              <a:t>оля </a:t>
            </a:r>
            <a:r>
              <a:rPr lang="ru-RU" altLang="ru-RU" sz="1400" b="1" dirty="0">
                <a:solidFill>
                  <a:schemeClr val="tx2"/>
                </a:solidFill>
                <a:latin typeface="+mn-lt"/>
              </a:rPr>
              <a:t>объектов учета и контроля, относящихся к операциям с ЗРИ 1 и 2 категории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6604" y="1000003"/>
            <a:ext cx="3735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500" b="1" dirty="0" err="1">
                <a:solidFill>
                  <a:schemeClr val="tx2"/>
                </a:solidFill>
                <a:latin typeface="+mn-lt"/>
              </a:rPr>
              <a:t>Радионуклидный</a:t>
            </a:r>
            <a:r>
              <a:rPr lang="ru-RU" altLang="ru-RU" sz="1500" b="1" dirty="0">
                <a:solidFill>
                  <a:schemeClr val="tx2"/>
                </a:solidFill>
                <a:latin typeface="+mn-lt"/>
              </a:rPr>
              <a:t> состав </a:t>
            </a:r>
            <a:r>
              <a:rPr lang="ru-RU" altLang="ru-RU" sz="1500" b="1" dirty="0" smtClean="0">
                <a:solidFill>
                  <a:schemeClr val="tx2"/>
                </a:solidFill>
                <a:latin typeface="+mn-lt"/>
              </a:rPr>
              <a:t>ЗРИ</a:t>
            </a:r>
            <a:endParaRPr lang="ru-RU" altLang="ru-RU" sz="15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979988" y="3453232"/>
            <a:ext cx="373538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400" b="1" dirty="0" smtClean="0">
                <a:solidFill>
                  <a:schemeClr val="tx2"/>
                </a:solidFill>
                <a:latin typeface="+mn-lt"/>
              </a:rPr>
              <a:t>Соотношение количества ЗРИ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400" b="1" dirty="0" smtClean="0">
                <a:solidFill>
                  <a:schemeClr val="tx2"/>
                </a:solidFill>
                <a:latin typeface="+mn-lt"/>
              </a:rPr>
              <a:t>           и       категории в реестре ЗРИ 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49407" y="3759024"/>
            <a:ext cx="3834561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200" b="1" dirty="0" smtClean="0">
                <a:solidFill>
                  <a:schemeClr val="tx2"/>
                </a:solidFill>
                <a:latin typeface="+mn-lt"/>
              </a:rPr>
              <a:t>Отраслевое распределение числа организаций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95325"/>
              </p:ext>
            </p:extLst>
          </p:nvPr>
        </p:nvGraphicFramePr>
        <p:xfrm>
          <a:off x="261911" y="4036665"/>
          <a:ext cx="4527837" cy="225843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528392"/>
                <a:gridCol w="999445"/>
              </a:tblGrid>
              <a:tr h="456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Хозяйственные отрасли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Доля </a:t>
                      </a:r>
                      <a:r>
                        <a:rPr lang="ru-RU" sz="1000" dirty="0" smtClean="0">
                          <a:effectLst/>
                        </a:rPr>
                        <a:t>организаций,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Промышленное производство (машиностроение, строительство, </a:t>
                      </a:r>
                      <a:r>
                        <a:rPr lang="ru-RU" sz="1000" dirty="0" err="1">
                          <a:effectLst/>
                        </a:rPr>
                        <a:t>нефтегазодобыча</a:t>
                      </a:r>
                      <a:r>
                        <a:rPr lang="ru-RU" sz="1000" dirty="0">
                          <a:effectLst/>
                        </a:rPr>
                        <a:t>, транспорт, включая трубопроводный)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Медицина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Научные исследования, изучение недр, метрология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Специализированные организации по обращению с РАО, общественная безопасность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Образование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Торговля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Сельскохозяйственное производство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87329" y="1075442"/>
            <a:ext cx="4572000" cy="486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600" b="1" dirty="0">
                <a:solidFill>
                  <a:schemeClr val="tx2"/>
                </a:solidFill>
              </a:rPr>
              <a:t>Общее число организаций в реестре</a:t>
            </a:r>
            <a:r>
              <a:rPr lang="en-US" altLang="ru-RU" sz="1600" b="1" dirty="0">
                <a:solidFill>
                  <a:schemeClr val="tx2"/>
                </a:solidFill>
              </a:rPr>
              <a:t>: 397</a:t>
            </a:r>
            <a:r>
              <a:rPr lang="ru-RU" altLang="ru-RU" sz="1600" b="1" dirty="0">
                <a:solidFill>
                  <a:schemeClr val="tx2"/>
                </a:solidFill>
              </a:rPr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600" b="1" dirty="0">
                <a:solidFill>
                  <a:schemeClr val="tx2"/>
                </a:solidFill>
              </a:rPr>
              <a:t>общее количество ЗРИ</a:t>
            </a:r>
            <a:r>
              <a:rPr lang="en-US" altLang="ru-RU" sz="1600" b="1" dirty="0">
                <a:solidFill>
                  <a:schemeClr val="tx2"/>
                </a:solidFill>
              </a:rPr>
              <a:t>:</a:t>
            </a:r>
            <a:r>
              <a:rPr lang="ru-RU" altLang="ru-RU" sz="1600" b="1" dirty="0">
                <a:solidFill>
                  <a:schemeClr val="tx2"/>
                </a:solidFill>
              </a:rPr>
              <a:t> </a:t>
            </a:r>
            <a:r>
              <a:rPr lang="ru-RU" altLang="ru-RU" sz="1600" b="1" dirty="0" smtClean="0">
                <a:solidFill>
                  <a:schemeClr val="tx2"/>
                </a:solidFill>
              </a:rPr>
              <a:t>19 235</a:t>
            </a:r>
            <a:endParaRPr lang="ru-RU" altLang="ru-RU" sz="1600" b="1" dirty="0">
              <a:solidFill>
                <a:schemeClr val="tx2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485102" y="3658793"/>
            <a:ext cx="270607" cy="247812"/>
          </a:xfrm>
          <a:prstGeom prst="roundRect">
            <a:avLst>
              <a:gd name="adj" fmla="val 23947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5953447" y="3662173"/>
            <a:ext cx="270607" cy="247812"/>
          </a:xfrm>
          <a:prstGeom prst="roundRect">
            <a:avLst>
              <a:gd name="adj" fmla="val 2394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2448FC"/>
                </a:solidFill>
                <a:cs typeface="Times New Roman" pitchFamily="18" charset="0"/>
              </a:rPr>
              <a:t>2</a:t>
            </a:r>
            <a:endParaRPr lang="ru-RU" sz="1400" b="1" dirty="0">
              <a:solidFill>
                <a:srgbClr val="2448FC"/>
              </a:solidFill>
              <a:cs typeface="Times New Roman" pitchFamily="18" charset="0"/>
            </a:endParaRPr>
          </a:p>
        </p:txBody>
      </p:sp>
      <p:sp>
        <p:nvSpPr>
          <p:cNvPr id="22" name="Номер слайда 24"/>
          <p:cNvSpPr>
            <a:spLocks noGrp="1"/>
          </p:cNvSpPr>
          <p:nvPr>
            <p:ph type="sldNum" sz="quarter" idx="10"/>
          </p:nvPr>
        </p:nvSpPr>
        <p:spPr>
          <a:xfrm>
            <a:off x="7596336" y="6381750"/>
            <a:ext cx="2133600" cy="476250"/>
          </a:xfrm>
        </p:spPr>
        <p:txBody>
          <a:bodyPr/>
          <a:lstStyle/>
          <a:p>
            <a:pPr>
              <a:defRPr/>
            </a:pPr>
            <a:fld id="{F21FE1A9-91B6-4DF3-B939-7BFB3CEB9490}" type="slidenum">
              <a:rPr lang="en-US" smtClean="0"/>
              <a:pPr>
                <a:defRPr/>
              </a:pPr>
              <a:t>11</a:t>
            </a:fld>
            <a:endParaRPr lang="en-US" dirty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79512" y="6424402"/>
            <a:ext cx="4544477" cy="422511"/>
            <a:chOff x="179512" y="6424402"/>
            <a:chExt cx="4544477" cy="422511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502" y="6428531"/>
              <a:ext cx="439487" cy="418382"/>
            </a:xfrm>
            <a:prstGeom prst="rect">
              <a:avLst/>
            </a:prstGeom>
          </p:spPr>
        </p:pic>
        <p:sp>
          <p:nvSpPr>
            <p:cNvPr id="26" name="Подзаголовок 2"/>
            <p:cNvSpPr txBox="1">
              <a:spLocks/>
            </p:cNvSpPr>
            <p:nvPr/>
          </p:nvSpPr>
          <p:spPr>
            <a:xfrm>
              <a:off x="614963" y="6456847"/>
              <a:ext cx="2948925" cy="378401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0" indent="0" algn="ctr" rtl="0" eaLnBrk="1" latinLnBrk="0" hangingPunct="1">
                <a:spcBef>
                  <a:spcPct val="20000"/>
                </a:spcBef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/>
                <a:buNone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3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Комиссия  государств – участников СНГ </a:t>
              </a:r>
              <a:b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</a:br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по использованию атомной энергии в мирных целях</a:t>
              </a:r>
              <a:endParaRPr lang="ru-RU" sz="8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424402"/>
              <a:ext cx="432048" cy="422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06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251520" y="98376"/>
            <a:ext cx="7848872" cy="738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Задачи, подлежащие решению для выполнения Соглашения</a:t>
            </a:r>
            <a:endParaRPr lang="ru-RU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107504" y="1109104"/>
            <a:ext cx="8928992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8000" indent="-288000" algn="just" eaLnBrk="1" hangingPunct="1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Создание рабочей группы;</a:t>
            </a:r>
          </a:p>
          <a:p>
            <a:pPr marL="288000" indent="-288000" algn="just" eaLnBrk="1" hangingPunct="1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Обмен данными между странами-участниками Соглашения информацией по ведению реестра источников 1 и 2 категории;</a:t>
            </a:r>
          </a:p>
          <a:p>
            <a:pPr marL="288000" indent="-288000" algn="just" eaLnBrk="1" hangingPunct="1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Доработка и согласование «Типовых </a:t>
            </a:r>
            <a:r>
              <a:rPr lang="ru-RU" sz="1800" dirty="0">
                <a:solidFill>
                  <a:schemeClr val="tx2"/>
                </a:solidFill>
                <a:latin typeface="+mn-lt"/>
              </a:rPr>
              <a:t>требований к реестрам источников ионизирующего излучения государств-участников </a:t>
            </a: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СНГ»</a:t>
            </a: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;</a:t>
            </a:r>
            <a:endParaRPr lang="ru-RU" sz="1800" dirty="0" smtClean="0">
              <a:solidFill>
                <a:schemeClr val="tx2"/>
              </a:solidFill>
              <a:latin typeface="+mn-lt"/>
            </a:endParaRPr>
          </a:p>
          <a:p>
            <a:pPr marL="288000" indent="-288000" algn="just" eaLnBrk="1" hangingPunct="1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Определение и согласование порядка ведения государственных реестров ЗРИ</a:t>
            </a:r>
            <a:r>
              <a:rPr lang="en-US" sz="1800" dirty="0" smtClean="0">
                <a:solidFill>
                  <a:schemeClr val="tx2"/>
                </a:solidFill>
                <a:latin typeface="+mn-lt"/>
              </a:rPr>
              <a:t>;</a:t>
            </a:r>
          </a:p>
          <a:p>
            <a:pPr marL="288000" indent="-288000" algn="just" eaLnBrk="1" hangingPunct="1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2"/>
                </a:solidFill>
                <a:latin typeface="+mn-lt"/>
              </a:rPr>
              <a:t>Определение и согласование порядка информационного взаимодействия.</a:t>
            </a:r>
          </a:p>
          <a:p>
            <a:pPr marL="288000" indent="-288000" algn="just" eaLnBrk="1" hangingPunct="1">
              <a:lnSpc>
                <a:spcPct val="9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altLang="ru-RU" sz="1800" dirty="0" smtClean="0">
                <a:solidFill>
                  <a:schemeClr val="tx2"/>
                </a:solidFill>
                <a:latin typeface="+mn-lt"/>
              </a:rPr>
              <a:t>Адаптация </a:t>
            </a:r>
            <a:r>
              <a:rPr lang="ru-RU" altLang="ru-RU" sz="1800" dirty="0">
                <a:solidFill>
                  <a:schemeClr val="tx2"/>
                </a:solidFill>
                <a:latin typeface="+mn-lt"/>
              </a:rPr>
              <a:t>программно-технических средств СГУК РВ и РАО к задаче создания и ведения государственного реестра радионуклидных источников (ГРЗРИ</a:t>
            </a:r>
            <a:r>
              <a:rPr lang="ru-RU" altLang="ru-RU" sz="1800" dirty="0" smtClean="0">
                <a:solidFill>
                  <a:schemeClr val="tx2"/>
                </a:solidFill>
                <a:latin typeface="+mn-lt"/>
              </a:rPr>
              <a:t>):</a:t>
            </a:r>
            <a:endParaRPr lang="ru-RU" sz="1800" dirty="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alt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С </a:t>
            </a:r>
            <a:r>
              <a:rPr lang="ru-RU" alt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учетом требований Кодекса поведения по обеспечению безопасности и сохранности радиоактивных источников (МАГАТЭ);</a:t>
            </a:r>
          </a:p>
          <a:p>
            <a:pPr algn="just">
              <a:lnSpc>
                <a:spcPct val="90000"/>
              </a:lnSpc>
              <a:buNone/>
            </a:pPr>
            <a:r>
              <a:rPr lang="ru-RU" alt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С </a:t>
            </a:r>
            <a:r>
              <a:rPr lang="ru-RU" alt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учетом требований проекта Соглашения о</a:t>
            </a:r>
            <a:r>
              <a:rPr lang="kk-KZ" alt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б</a:t>
            </a:r>
            <a:r>
              <a:rPr lang="ru-RU" alt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 информационном взаимодействии государств-участников </a:t>
            </a:r>
            <a:r>
              <a:rPr lang="ru-RU" alt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СНГ;</a:t>
            </a:r>
            <a:endParaRPr lang="ru-RU" altLang="ru-RU" sz="16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alt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С </a:t>
            </a:r>
            <a:r>
              <a:rPr lang="ru-RU" alt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учетом типовых требований к реестрам источников ионизирующего излучения государств-участников СНГ;</a:t>
            </a:r>
          </a:p>
          <a:p>
            <a:pPr algn="just">
              <a:lnSpc>
                <a:spcPct val="90000"/>
              </a:lnSpc>
              <a:buNone/>
            </a:pPr>
            <a:r>
              <a:rPr lang="ru-RU" altLang="ru-RU" sz="16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С </a:t>
            </a:r>
            <a:r>
              <a:rPr lang="ru-RU" altLang="ru-RU" sz="1600" dirty="0">
                <a:solidFill>
                  <a:schemeClr val="tx2"/>
                </a:solidFill>
                <a:cs typeface="Times New Roman" panose="02020603050405020304" pitchFamily="18" charset="0"/>
              </a:rPr>
              <a:t>максимальным использованием возможностей сложившейся системы сбора и обработки информации.</a:t>
            </a:r>
            <a:endParaRPr lang="ru-RU" sz="1700" dirty="0" smtClean="0">
              <a:solidFill>
                <a:schemeClr val="tx2"/>
              </a:solidFill>
              <a:latin typeface="+mn-lt"/>
            </a:endParaRPr>
          </a:p>
          <a:p>
            <a:pPr algn="just" eaLnBrk="1" hangingPunct="1">
              <a:lnSpc>
                <a:spcPct val="80000"/>
              </a:lnSpc>
              <a:spcAft>
                <a:spcPts val="400"/>
              </a:spcAft>
              <a:buNone/>
            </a:pPr>
            <a:endParaRPr lang="ru-RU" sz="17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Номер слайда 24"/>
          <p:cNvSpPr>
            <a:spLocks noGrp="1"/>
          </p:cNvSpPr>
          <p:nvPr>
            <p:ph type="sldNum" sz="quarter" idx="10"/>
          </p:nvPr>
        </p:nvSpPr>
        <p:spPr>
          <a:xfrm>
            <a:off x="7596336" y="6381750"/>
            <a:ext cx="2133600" cy="476250"/>
          </a:xfrm>
        </p:spPr>
        <p:txBody>
          <a:bodyPr/>
          <a:lstStyle/>
          <a:p>
            <a:pPr>
              <a:defRPr/>
            </a:pPr>
            <a:fld id="{F21FE1A9-91B6-4DF3-B939-7BFB3CEB9490}" type="slidenum">
              <a:rPr lang="en-US" smtClean="0"/>
              <a:pPr>
                <a:defRPr/>
              </a:pPr>
              <a:t>12</a:t>
            </a:fld>
            <a:endParaRPr lang="en-US" dirty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9512" y="6424402"/>
            <a:ext cx="4544477" cy="422511"/>
            <a:chOff x="179512" y="6424402"/>
            <a:chExt cx="4544477" cy="4225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502" y="6428531"/>
              <a:ext cx="439487" cy="418382"/>
            </a:xfrm>
            <a:prstGeom prst="rect">
              <a:avLst/>
            </a:prstGeom>
          </p:spPr>
        </p:pic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614963" y="6456847"/>
              <a:ext cx="2948925" cy="378401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0" indent="0" algn="ctr" rtl="0" eaLnBrk="1" latinLnBrk="0" hangingPunct="1">
                <a:spcBef>
                  <a:spcPct val="20000"/>
                </a:spcBef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/>
                <a:buNone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3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Комиссия  государств – участников СНГ </a:t>
              </a:r>
              <a:b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</a:br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по использованию атомной энергии в мирных целях</a:t>
              </a:r>
              <a:endParaRPr lang="ru-RU" sz="8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424402"/>
              <a:ext cx="432048" cy="422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1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900113" y="3152775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195388"/>
            <a:ext cx="1408112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24"/>
          <p:cNvSpPr>
            <a:spLocks noGrp="1"/>
          </p:cNvSpPr>
          <p:nvPr>
            <p:ph type="sldNum" sz="quarter" idx="10"/>
          </p:nvPr>
        </p:nvSpPr>
        <p:spPr>
          <a:xfrm>
            <a:off x="7596336" y="6381750"/>
            <a:ext cx="2133600" cy="476250"/>
          </a:xfrm>
        </p:spPr>
        <p:txBody>
          <a:bodyPr/>
          <a:lstStyle/>
          <a:p>
            <a:pPr>
              <a:defRPr/>
            </a:pPr>
            <a:fld id="{F21FE1A9-91B6-4DF3-B939-7BFB3CEB9490}" type="slidenum">
              <a:rPr lang="en-US" smtClean="0"/>
              <a:pPr>
                <a:defRPr/>
              </a:pPr>
              <a:t>13</a:t>
            </a:fld>
            <a:endParaRPr lang="en-US" dirty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79512" y="6424402"/>
            <a:ext cx="4544477" cy="422511"/>
            <a:chOff x="179512" y="6424402"/>
            <a:chExt cx="4544477" cy="42251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502" y="6428531"/>
              <a:ext cx="439487" cy="418382"/>
            </a:xfrm>
            <a:prstGeom prst="rect">
              <a:avLst/>
            </a:prstGeom>
          </p:spPr>
        </p:pic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614963" y="6456847"/>
              <a:ext cx="2948925" cy="378401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0" indent="0" algn="ctr" rtl="0" eaLnBrk="1" latinLnBrk="0" hangingPunct="1">
                <a:spcBef>
                  <a:spcPct val="20000"/>
                </a:spcBef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/>
                <a:buNone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3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Комиссия  государств – участников СНГ </a:t>
              </a:r>
              <a:b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</a:br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по использованию атомной энергии в мирных целях</a:t>
              </a:r>
              <a:endParaRPr lang="ru-RU" sz="8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424402"/>
              <a:ext cx="432048" cy="42251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1584866"/>
            <a:ext cx="7641356" cy="3943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8000"/>
                  <a:lumOff val="2000"/>
                </a:schemeClr>
              </a:gs>
              <a:gs pos="0">
                <a:schemeClr val="tx2">
                  <a:lumMod val="0"/>
                  <a:lumOff val="100000"/>
                  <a:alpha val="0"/>
                </a:schemeClr>
              </a:gs>
              <a:gs pos="0">
                <a:schemeClr val="accent2"/>
              </a:gs>
              <a:gs pos="0">
                <a:schemeClr val="accent2"/>
              </a:gs>
              <a:gs pos="0">
                <a:schemeClr val="bg1"/>
              </a:gs>
              <a:gs pos="100000">
                <a:schemeClr val="accent2">
                  <a:lumMod val="37000"/>
                  <a:lumOff val="63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6864" cy="720080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effectLst/>
              </a:rPr>
              <a:t>СОГЛАШЕНИЕ </a:t>
            </a:r>
            <a:r>
              <a:rPr lang="ru-RU" sz="1400" dirty="0" smtClean="0">
                <a:solidFill>
                  <a:schemeClr val="tx2"/>
                </a:solidFill>
                <a:effectLst/>
              </a:rPr>
              <a:t>об </a:t>
            </a:r>
            <a:r>
              <a:rPr lang="ru-RU" sz="1400" dirty="0">
                <a:solidFill>
                  <a:schemeClr val="tx2"/>
                </a:solidFill>
                <a:effectLst/>
              </a:rPr>
              <a:t>информационном взаимодействии государств – участников Содружества Независимых Государств по </a:t>
            </a:r>
            <a:r>
              <a:rPr lang="ru-RU" sz="1400" dirty="0" smtClean="0">
                <a:solidFill>
                  <a:schemeClr val="tx2"/>
                </a:solidFill>
                <a:effectLst/>
              </a:rPr>
              <a:t>вопросам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effectLst/>
              </a:rPr>
              <a:t>перемещения радиоактивных </a:t>
            </a:r>
            <a:r>
              <a:rPr lang="ru-RU" sz="1400" dirty="0">
                <a:solidFill>
                  <a:schemeClr val="tx2"/>
                </a:solidFill>
                <a:effectLst/>
              </a:rPr>
              <a:t>источников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17130" y="1581216"/>
            <a:ext cx="7317443" cy="449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FF0000"/>
                </a:solidFill>
                <a:latin typeface="+mj-lt"/>
              </a:rPr>
              <a:t>Подписано Советом </a:t>
            </a:r>
            <a:r>
              <a:rPr lang="ru-RU" sz="1800" dirty="0">
                <a:solidFill>
                  <a:srgbClr val="FF0000"/>
                </a:solidFill>
                <a:latin typeface="+mj-lt"/>
              </a:rPr>
              <a:t>глав правительств СНГ 07 июня 2016 года г.</a:t>
            </a:r>
          </a:p>
        </p:txBody>
      </p:sp>
      <p:pic>
        <p:nvPicPr>
          <p:cNvPr id="9" name="Picture 2" descr="[Флаг Кыргызстана]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157" y="2537437"/>
            <a:ext cx="612000" cy="36000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[Флаг Таджикистана]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75" y="2537437"/>
            <a:ext cx="612000" cy="36000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lag.kremlin.ru/i/flag-big.pn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93" y="2537437"/>
            <a:ext cx="612000" cy="36000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5739306" y="2966827"/>
            <a:ext cx="1044574" cy="5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F8600"/>
              </a:buClr>
              <a:buNone/>
            </a:pPr>
            <a:r>
              <a:rPr lang="ru-RU" sz="1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Российская </a:t>
            </a:r>
            <a:br>
              <a:rPr lang="ru-RU" sz="1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ru-RU" sz="1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Федерация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230123" y="2985856"/>
            <a:ext cx="1020067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F8600"/>
              </a:buClr>
              <a:buNone/>
            </a:pPr>
            <a:r>
              <a:rPr lang="ru-RU" sz="1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Кыргызская Республика</a:t>
            </a:r>
          </a:p>
        </p:txBody>
      </p:sp>
      <p:pic>
        <p:nvPicPr>
          <p:cNvPr id="19" name="Picture 2" descr="http://www.artbridge.ru/images/items/1110019/1.gif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21" y="2537437"/>
            <a:ext cx="612000" cy="36000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755576" y="2985857"/>
            <a:ext cx="1043087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F8600"/>
              </a:buClr>
              <a:buFont typeface="Wingdings" charset="2"/>
              <a:buNone/>
            </a:pPr>
            <a:r>
              <a:rPr lang="ru-RU" sz="1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Республика </a:t>
            </a:r>
            <a:br>
              <a:rPr lang="ru-RU" sz="1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ru-RU" sz="10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Армения</a:t>
            </a:r>
            <a:endParaRPr lang="ru-RU" sz="1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1" name="Picture 4" descr="http://www.tursvodka.ru/upload/tursvodka/tourism_country/flag/4.png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39" y="2537437"/>
            <a:ext cx="612000" cy="36000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бъект 2"/>
          <p:cNvSpPr txBox="1">
            <a:spLocks/>
          </p:cNvSpPr>
          <p:nvPr/>
        </p:nvSpPr>
        <p:spPr>
          <a:xfrm>
            <a:off x="1854825" y="2985857"/>
            <a:ext cx="99951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F8600"/>
              </a:buClr>
              <a:buNone/>
            </a:pPr>
            <a:r>
              <a:rPr lang="ru-RU" sz="1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Республика Беларусь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534687" y="2985857"/>
            <a:ext cx="1073238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F8600"/>
              </a:buClr>
              <a:buNone/>
            </a:pPr>
            <a:r>
              <a:rPr lang="ru-RU" sz="1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Республика Таджикистан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11" y="2537437"/>
            <a:ext cx="720000" cy="3600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5" name="Объект 2"/>
          <p:cNvSpPr txBox="1">
            <a:spLocks/>
          </p:cNvSpPr>
          <p:nvPr/>
        </p:nvSpPr>
        <p:spPr>
          <a:xfrm>
            <a:off x="7054024" y="2985857"/>
            <a:ext cx="1044574" cy="5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F8600"/>
              </a:buClr>
              <a:buNone/>
            </a:pPr>
            <a:r>
              <a:rPr lang="ru-RU" sz="1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Республика </a:t>
            </a:r>
            <a:br>
              <a:rPr lang="ru-RU" sz="1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ru-RU" sz="1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Узбекистан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2123728" y="3747476"/>
            <a:ext cx="4922775" cy="43204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73152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Выполнены внутригосударственные процедуры</a:t>
            </a:r>
            <a:endParaRPr lang="ru-RU" sz="1200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" descr="http://flag.kremlin.ru/i/flag-big.pn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93" y="4428675"/>
            <a:ext cx="612000" cy="36000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бъект 2"/>
          <p:cNvSpPr txBox="1">
            <a:spLocks/>
          </p:cNvSpPr>
          <p:nvPr/>
        </p:nvSpPr>
        <p:spPr>
          <a:xfrm>
            <a:off x="5739306" y="4858065"/>
            <a:ext cx="1044574" cy="515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rgbClr val="FF8600"/>
              </a:buClr>
              <a:buNone/>
            </a:pPr>
            <a:r>
              <a:rPr lang="ru-RU" sz="1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Российская </a:t>
            </a:r>
            <a:br>
              <a:rPr lang="ru-RU" sz="1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r>
              <a:rPr lang="ru-RU" sz="1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Федерация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6424402"/>
            <a:ext cx="4544477" cy="422511"/>
            <a:chOff x="179512" y="6424402"/>
            <a:chExt cx="4544477" cy="42251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502" y="6428531"/>
              <a:ext cx="439487" cy="418382"/>
            </a:xfrm>
            <a:prstGeom prst="rect">
              <a:avLst/>
            </a:prstGeom>
          </p:spPr>
        </p:pic>
        <p:sp>
          <p:nvSpPr>
            <p:cNvPr id="35" name="Подзаголовок 2"/>
            <p:cNvSpPr txBox="1">
              <a:spLocks/>
            </p:cNvSpPr>
            <p:nvPr/>
          </p:nvSpPr>
          <p:spPr>
            <a:xfrm>
              <a:off x="614963" y="6456847"/>
              <a:ext cx="2948925" cy="378401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0" indent="0" algn="ctr" rtl="0" eaLnBrk="1" latinLnBrk="0" hangingPunct="1">
                <a:spcBef>
                  <a:spcPct val="20000"/>
                </a:spcBef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/>
                <a:buNone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3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Комиссия  государств – участников СНГ </a:t>
              </a:r>
              <a:b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</a:br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по использованию атомной энергии в мирных целях</a:t>
              </a:r>
              <a:endParaRPr lang="ru-RU" sz="8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424402"/>
              <a:ext cx="432048" cy="422511"/>
            </a:xfrm>
            <a:prstGeom prst="rect">
              <a:avLst/>
            </a:prstGeom>
          </p:spPr>
        </p:pic>
      </p:grpSp>
      <p:sp>
        <p:nvSpPr>
          <p:cNvPr id="3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B69B059-DDC9-4CE4-A9B8-747F6BE2871D}" type="slidenum">
              <a:rPr lang="ru-RU" smtClean="0"/>
              <a:pPr>
                <a:defRPr/>
              </a:pPr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81094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07504" y="1547495"/>
            <a:ext cx="89289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  <a:latin typeface="+mj-lt"/>
              </a:rPr>
              <a:t>Подготовлено Рабочей группой Комиссией государств – участников СНГ по использованию атомной энергии в мирных целях в соответствии с пунктом 1.2 Плана первоочередных мероприятий по реализации Рамочной программы сотрудничества государств – участников СНГ в области мирного использования атомной энергии на период до 2020 года «СОТРУДНИЧЕСТВО «АТОМ – СНГ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»;</a:t>
            </a:r>
            <a:endParaRPr lang="ru-RU" dirty="0">
              <a:solidFill>
                <a:schemeClr val="tx2"/>
              </a:solidFill>
              <a:latin typeface="+mj-lt"/>
            </a:endParaRP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  <a:latin typeface="+mj-lt"/>
              </a:rPr>
              <a:t>Одобрено на 15-м заседании Комиссии 12 ноября 2014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года;</a:t>
            </a:r>
            <a:endParaRPr lang="ru-RU" dirty="0">
              <a:solidFill>
                <a:schemeClr val="tx2"/>
              </a:solidFill>
              <a:latin typeface="+mj-lt"/>
            </a:endParaRP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  <a:latin typeface="+mj-lt"/>
              </a:rPr>
              <a:t>Согласовано в государствах – участниках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СНГ;</a:t>
            </a:r>
            <a:endParaRPr lang="ru-RU" dirty="0">
              <a:solidFill>
                <a:schemeClr val="tx2"/>
              </a:solidFill>
              <a:latin typeface="+mj-lt"/>
            </a:endParaRP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  <a:latin typeface="+mj-lt"/>
              </a:rPr>
              <a:t>Одобрено на заседании Комиссии по экономическим вопросам при Экономическом совете СНГ 2 сентября 2015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года;</a:t>
            </a:r>
            <a:endParaRPr lang="ru-RU" dirty="0">
              <a:solidFill>
                <a:schemeClr val="tx2"/>
              </a:solidFill>
              <a:latin typeface="+mj-lt"/>
            </a:endParaRP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  <a:latin typeface="+mj-lt"/>
              </a:rPr>
              <a:t>Одобрено на заседании Экономического совета СНГ 10 декабря 2015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года;</a:t>
            </a:r>
            <a:endParaRPr lang="ru-RU" dirty="0">
              <a:solidFill>
                <a:schemeClr val="tx2"/>
              </a:solidFill>
              <a:latin typeface="+mj-lt"/>
            </a:endParaRPr>
          </a:p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2"/>
                </a:solidFill>
                <a:latin typeface="+mj-lt"/>
              </a:rPr>
              <a:t>Подписано на заседании Совета глав правительств СНГ 07 июня 2016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года.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6864" cy="720080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effectLst/>
              </a:rPr>
              <a:t>СОГЛАШЕНИЕ </a:t>
            </a:r>
            <a:r>
              <a:rPr lang="ru-RU" sz="1400" dirty="0" smtClean="0">
                <a:solidFill>
                  <a:schemeClr val="tx2"/>
                </a:solidFill>
                <a:effectLst/>
              </a:rPr>
              <a:t>об </a:t>
            </a:r>
            <a:r>
              <a:rPr lang="ru-RU" sz="1400" dirty="0">
                <a:solidFill>
                  <a:schemeClr val="tx2"/>
                </a:solidFill>
                <a:effectLst/>
              </a:rPr>
              <a:t>информационном взаимодействии государств – участников Содружества Независимых Государств по </a:t>
            </a:r>
            <a:r>
              <a:rPr lang="ru-RU" sz="1400" dirty="0" smtClean="0">
                <a:solidFill>
                  <a:schemeClr val="tx2"/>
                </a:solidFill>
                <a:effectLst/>
              </a:rPr>
              <a:t>вопросам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effectLst/>
              </a:rPr>
              <a:t>перемещения радиоактивных </a:t>
            </a:r>
            <a:r>
              <a:rPr lang="ru-RU" sz="1400" dirty="0">
                <a:solidFill>
                  <a:schemeClr val="tx2"/>
                </a:solidFill>
                <a:effectLst/>
              </a:rPr>
              <a:t>источников</a:t>
            </a:r>
          </a:p>
        </p:txBody>
      </p:sp>
      <p:sp>
        <p:nvSpPr>
          <p:cNvPr id="3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B69B059-DDC9-4CE4-A9B8-747F6BE2871D}" type="slidenum">
              <a:rPr lang="ru-RU" smtClean="0"/>
              <a:pPr>
                <a:defRPr/>
              </a:pPr>
              <a:t>3</a:t>
            </a:fld>
            <a:endParaRPr lang="ru-RU" dirty="0" smtClean="0"/>
          </a:p>
        </p:txBody>
      </p:sp>
      <p:grpSp>
        <p:nvGrpSpPr>
          <p:cNvPr id="33" name="Группа 32"/>
          <p:cNvGrpSpPr/>
          <p:nvPr/>
        </p:nvGrpSpPr>
        <p:grpSpPr>
          <a:xfrm>
            <a:off x="179512" y="6424402"/>
            <a:ext cx="4544477" cy="422511"/>
            <a:chOff x="179512" y="6424402"/>
            <a:chExt cx="4544477" cy="422511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502" y="6428531"/>
              <a:ext cx="439487" cy="418382"/>
            </a:xfrm>
            <a:prstGeom prst="rect">
              <a:avLst/>
            </a:prstGeom>
          </p:spPr>
        </p:pic>
        <p:sp>
          <p:nvSpPr>
            <p:cNvPr id="39" name="Подзаголовок 2"/>
            <p:cNvSpPr txBox="1">
              <a:spLocks/>
            </p:cNvSpPr>
            <p:nvPr/>
          </p:nvSpPr>
          <p:spPr>
            <a:xfrm>
              <a:off x="614963" y="6456847"/>
              <a:ext cx="2948925" cy="378401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0" indent="0" algn="ctr" rtl="0" eaLnBrk="1" latinLnBrk="0" hangingPunct="1">
                <a:spcBef>
                  <a:spcPct val="20000"/>
                </a:spcBef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/>
                <a:buNone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3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Комиссия  государств – участников СНГ </a:t>
              </a:r>
              <a:b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</a:br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по использованию атомной энергии в мирных целях</a:t>
              </a:r>
              <a:endParaRPr lang="ru-RU" sz="8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424402"/>
              <a:ext cx="432048" cy="422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701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51520" y="133023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4125" indent="-1254125" algn="just"/>
            <a:r>
              <a:rPr lang="ru-RU" sz="1400" b="1" dirty="0">
                <a:solidFill>
                  <a:srgbClr val="C00000"/>
                </a:solidFill>
                <a:latin typeface="+mj-lt"/>
              </a:rPr>
              <a:t>Актуальность</a:t>
            </a:r>
            <a:r>
              <a:rPr lang="ru-RU" sz="1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Соглашения </a:t>
            </a:r>
            <a:r>
              <a:rPr lang="ru-RU" sz="1400" dirty="0">
                <a:solidFill>
                  <a:schemeClr val="tx2"/>
                </a:solidFill>
                <a:latin typeface="+mj-lt"/>
              </a:rPr>
              <a:t>определяется </a:t>
            </a: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необходимостью </a:t>
            </a:r>
            <a:r>
              <a:rPr lang="ru-RU" sz="1400" dirty="0">
                <a:solidFill>
                  <a:schemeClr val="tx2"/>
                </a:solidFill>
                <a:latin typeface="+mj-lt"/>
              </a:rPr>
              <a:t>совершенствования международной нормативной  правовой базы в области учета и контроля радиоактивных источников, важной составляющей которой является информационный обмен. </a:t>
            </a:r>
          </a:p>
          <a:p>
            <a:pPr marL="1254125" algn="just"/>
            <a:r>
              <a:rPr lang="ru-RU" sz="1400" dirty="0" smtClean="0">
                <a:solidFill>
                  <a:schemeClr val="tx2"/>
                </a:solidFill>
                <a:latin typeface="+mj-lt"/>
              </a:rPr>
              <a:t>Соглашение </a:t>
            </a:r>
            <a:r>
              <a:rPr lang="ru-RU" sz="1400" b="1" dirty="0">
                <a:solidFill>
                  <a:schemeClr val="tx2"/>
                </a:solidFill>
                <a:latin typeface="+mj-lt"/>
              </a:rPr>
              <a:t>направлено на обеспечение </a:t>
            </a:r>
            <a:r>
              <a:rPr lang="ru-RU" sz="1400" dirty="0">
                <a:solidFill>
                  <a:schemeClr val="tx2"/>
                </a:solidFill>
                <a:latin typeface="+mj-lt"/>
              </a:rPr>
              <a:t>выполнения положений рекомендательных документов МАГАТЭ – «Кодекса поведения по безопасности и охране радиоактивных источников». </a:t>
            </a:r>
            <a:endParaRPr lang="en-US" sz="1400" dirty="0" smtClean="0">
              <a:solidFill>
                <a:schemeClr val="tx2"/>
              </a:solidFill>
              <a:latin typeface="+mj-lt"/>
            </a:endParaRPr>
          </a:p>
          <a:p>
            <a:pPr marL="1254125" indent="-1254125" algn="just"/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Реализация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  </a:t>
            </a: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Соглашения </a:t>
            </a:r>
            <a:r>
              <a:rPr lang="ru-RU" sz="1400" dirty="0">
                <a:solidFill>
                  <a:schemeClr val="tx2"/>
                </a:solidFill>
                <a:latin typeface="+mj-lt"/>
              </a:rPr>
              <a:t>позволит организовать информационный обмен, который будет способствовать должному учету радиоактивных источников и информационному сопровождению их перемещения. Документ создаст международный правовой механизм информационного взаимодействия уполномоченных органов государств – участников СНГ, что поможет оперативно решать вопросы перемещения радиоактивных источников.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21" y="410258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ЦЕЛЬ</a:t>
            </a: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 – обеспечить государствам получение информации о перемещениях радиоактивных источников повышенной опасности.</a:t>
            </a:r>
            <a:endParaRPr lang="ru-RU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4923165"/>
            <a:ext cx="8712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+mj-lt"/>
              </a:rPr>
              <a:t>ЗАДАЧИ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– </a:t>
            </a: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обеспечение </a:t>
            </a:r>
            <a:r>
              <a:rPr lang="ru-RU" sz="1400" dirty="0">
                <a:solidFill>
                  <a:schemeClr val="tx2"/>
                </a:solidFill>
                <a:latin typeface="+mj-lt"/>
              </a:rPr>
              <a:t>информационного </a:t>
            </a:r>
            <a:r>
              <a:rPr lang="kk-KZ" sz="1400" dirty="0">
                <a:solidFill>
                  <a:schemeClr val="tx2"/>
                </a:solidFill>
                <a:latin typeface="+mj-lt"/>
              </a:rPr>
              <a:t>взаимодействия </a:t>
            </a:r>
            <a:r>
              <a:rPr lang="ru-RU" sz="1400" dirty="0">
                <a:solidFill>
                  <a:schemeClr val="tx2"/>
                </a:solidFill>
                <a:latin typeface="+mj-lt"/>
              </a:rPr>
              <a:t>государств – участников настоящего Соглашения при перемещении с территории одного государства на территорию другого государства радиоактивных источников, имеющих активность радионуклидов, равную или превышающую пороговые значения категорий 1 и </a:t>
            </a: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2.</a:t>
            </a:r>
            <a:endParaRPr lang="ru-RU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7776863" cy="720080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effectLst/>
              </a:rPr>
              <a:t>СОГЛАШЕНИЕ </a:t>
            </a:r>
            <a:r>
              <a:rPr lang="ru-RU" sz="1400" dirty="0" smtClean="0">
                <a:solidFill>
                  <a:schemeClr val="tx2"/>
                </a:solidFill>
                <a:effectLst/>
              </a:rPr>
              <a:t>об </a:t>
            </a:r>
            <a:r>
              <a:rPr lang="ru-RU" sz="1400" dirty="0">
                <a:solidFill>
                  <a:schemeClr val="tx2"/>
                </a:solidFill>
                <a:effectLst/>
              </a:rPr>
              <a:t>информационном взаимодействии государств – участников Содружества Независимых Государств по </a:t>
            </a:r>
            <a:r>
              <a:rPr lang="ru-RU" sz="1400" dirty="0" smtClean="0">
                <a:solidFill>
                  <a:schemeClr val="tx2"/>
                </a:solidFill>
                <a:effectLst/>
              </a:rPr>
              <a:t>вопросам</a:t>
            </a:r>
            <a:r>
              <a:rPr lang="ru-RU" sz="1400" dirty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effectLst/>
              </a:rPr>
              <a:t>перемещения радиоактивных </a:t>
            </a:r>
            <a:r>
              <a:rPr lang="ru-RU" sz="1400" dirty="0">
                <a:solidFill>
                  <a:schemeClr val="tx2"/>
                </a:solidFill>
                <a:effectLst/>
              </a:rPr>
              <a:t>источников</a:t>
            </a:r>
          </a:p>
        </p:txBody>
      </p:sp>
      <p:sp>
        <p:nvSpPr>
          <p:cNvPr id="33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B69B059-DDC9-4CE4-A9B8-747F6BE2871D}" type="slidenum">
              <a:rPr lang="ru-RU" smtClean="0"/>
              <a:pPr>
                <a:defRPr/>
              </a:pPr>
              <a:t>4</a:t>
            </a:fld>
            <a:endParaRPr lang="ru-RU" dirty="0" smtClean="0"/>
          </a:p>
        </p:txBody>
      </p:sp>
      <p:grpSp>
        <p:nvGrpSpPr>
          <p:cNvPr id="38" name="Группа 37"/>
          <p:cNvGrpSpPr/>
          <p:nvPr/>
        </p:nvGrpSpPr>
        <p:grpSpPr>
          <a:xfrm>
            <a:off x="179512" y="6424402"/>
            <a:ext cx="4544477" cy="422511"/>
            <a:chOff x="179512" y="6424402"/>
            <a:chExt cx="4544477" cy="422511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502" y="6428531"/>
              <a:ext cx="439487" cy="418382"/>
            </a:xfrm>
            <a:prstGeom prst="rect">
              <a:avLst/>
            </a:prstGeom>
          </p:spPr>
        </p:pic>
        <p:sp>
          <p:nvSpPr>
            <p:cNvPr id="40" name="Подзаголовок 2"/>
            <p:cNvSpPr txBox="1">
              <a:spLocks/>
            </p:cNvSpPr>
            <p:nvPr/>
          </p:nvSpPr>
          <p:spPr>
            <a:xfrm>
              <a:off x="614963" y="6456847"/>
              <a:ext cx="2948925" cy="378401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0" indent="0" algn="ctr" rtl="0" eaLnBrk="1" latinLnBrk="0" hangingPunct="1">
                <a:spcBef>
                  <a:spcPct val="20000"/>
                </a:spcBef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/>
                <a:buNone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3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Комиссия  государств – участников СНГ </a:t>
              </a:r>
              <a:b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</a:br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по использованию атомной энергии в мирных целях</a:t>
              </a:r>
              <a:endParaRPr lang="ru-RU" sz="8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424402"/>
              <a:ext cx="432048" cy="422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701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/>
          <p:cNvSpPr>
            <a:spLocks noGrp="1"/>
          </p:cNvSpPr>
          <p:nvPr>
            <p:ph type="sldNum" sz="quarter" idx="10"/>
          </p:nvPr>
        </p:nvSpPr>
        <p:spPr>
          <a:xfrm>
            <a:off x="7524328" y="6381750"/>
            <a:ext cx="2133600" cy="476250"/>
          </a:xfrm>
        </p:spPr>
        <p:txBody>
          <a:bodyPr/>
          <a:lstStyle/>
          <a:p>
            <a:pPr>
              <a:defRPr/>
            </a:pPr>
            <a:fld id="{4FB7DE49-5661-4129-9E82-0268F7BEC11A}" type="slidenum">
              <a:rPr lang="en-US" smtClean="0"/>
              <a:pPr>
                <a:defRPr/>
              </a:pPr>
              <a:t>5</a:t>
            </a:fld>
            <a:endParaRPr lang="en-US" dirty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251520" y="0"/>
            <a:ext cx="8767068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Основные правовые акты и нормативные документы</a:t>
            </a:r>
            <a:endParaRPr lang="ru-RU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107504" y="1390083"/>
            <a:ext cx="8874986" cy="455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ct val="8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Федеральный закон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</a:rPr>
              <a:t>от 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21.11.1995г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</a:rPr>
              <a:t>. № 170-ФЗ «Об использовании атомной энергии» (ст. 22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  <a:endParaRPr lang="ru-RU" sz="18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8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</a:rPr>
              <a:t>Федеральный закон от 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09.01.1996г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</a:rPr>
              <a:t>. № 3-ФЗ «О радиационной безопасности населения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»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 algn="just" eaLnBrk="1" hangingPunct="1">
              <a:lnSpc>
                <a:spcPct val="8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Федеральный закон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</a:rPr>
              <a:t>от 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11.07.2011г.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</a:rPr>
              <a:t>№ 190-ФЗ «Об обращении с радиоактивными отходами и о внесении изменений в отдельные законодательные акты Российской Федерации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»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  <a:endParaRPr lang="ru-RU" sz="18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Постановление Правительства Российской Федерации от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</a:rPr>
              <a:t>15 июня 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2016г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</a:rPr>
              <a:t>. 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№542 «О порядке организации системы государственного учета и контроля радиоактивных веществ и радиоактивных отходов»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  <a:endParaRPr lang="ru-RU" sz="18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8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Федеральные нормы и правила «Основные правила учета и контроля радиоактивных веществ и радиоактивных отходов в организации», (НП-067-11) утвержденные Приказом </a:t>
            </a:r>
            <a:r>
              <a:rPr lang="ru-RU" sz="18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Ростехнадзора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 от 31.01.2012г. №67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  <a:endParaRPr lang="ru-RU" altLang="ru-RU" sz="18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8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Приказ </a:t>
            </a:r>
            <a:r>
              <a:rPr lang="ru-RU" sz="1800" dirty="0" err="1">
                <a:solidFill>
                  <a:schemeClr val="tx2"/>
                </a:solidFill>
                <a:latin typeface="Arial" panose="020B0604020202020204" pitchFamily="34" charset="0"/>
              </a:rPr>
              <a:t>Госкорпорации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</a:rPr>
              <a:t> «</a:t>
            </a:r>
            <a:r>
              <a:rPr lang="ru-RU" sz="1800" dirty="0" err="1">
                <a:solidFill>
                  <a:schemeClr val="tx2"/>
                </a:solidFill>
                <a:latin typeface="Arial" panose="020B0604020202020204" pitchFamily="34" charset="0"/>
              </a:rPr>
              <a:t>Росатом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</a:rPr>
              <a:t>» от 06.12.2013 г. № 1/19-НПА «Об утверждении форм отчета в области государственного учета и контроля радиоактивных веществ и радиоактивных отходов, порядка и сроков представления отчетов</a:t>
            </a:r>
            <a:r>
              <a:rPr lang="ru-RU" sz="1800" dirty="0" smtClean="0">
                <a:solidFill>
                  <a:schemeClr val="tx2"/>
                </a:solidFill>
                <a:latin typeface="Arial" panose="020B0604020202020204" pitchFamily="34" charset="0"/>
              </a:rPr>
              <a:t>»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ru-RU" sz="18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9512" y="6424402"/>
            <a:ext cx="4544477" cy="422511"/>
            <a:chOff x="179512" y="6424402"/>
            <a:chExt cx="4544477" cy="42251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502" y="6428531"/>
              <a:ext cx="439487" cy="418382"/>
            </a:xfrm>
            <a:prstGeom prst="rect">
              <a:avLst/>
            </a:prstGeom>
          </p:spPr>
        </p:pic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614963" y="6456847"/>
              <a:ext cx="2948925" cy="378401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0" indent="0" algn="ctr" rtl="0" eaLnBrk="1" latinLnBrk="0" hangingPunct="1">
                <a:spcBef>
                  <a:spcPct val="20000"/>
                </a:spcBef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/>
                <a:buNone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3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Комиссия  государств – участников СНГ </a:t>
              </a:r>
              <a:b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</a:br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по использованию атомной энергии в мирных целях</a:t>
              </a:r>
              <a:endParaRPr lang="ru-RU" sz="8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424402"/>
              <a:ext cx="432048" cy="42251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B69B059-DDC9-4CE4-A9B8-747F6BE2871D}" type="slidenum">
              <a:rPr lang="ru-RU" smtClean="0"/>
              <a:pPr>
                <a:defRPr/>
              </a:pPr>
              <a:t>6</a:t>
            </a:fld>
            <a:endParaRPr lang="ru-RU" dirty="0" smtClean="0"/>
          </a:p>
        </p:txBody>
      </p:sp>
      <p:grpSp>
        <p:nvGrpSpPr>
          <p:cNvPr id="6" name="Группа 5"/>
          <p:cNvGrpSpPr/>
          <p:nvPr/>
        </p:nvGrpSpPr>
        <p:grpSpPr>
          <a:xfrm>
            <a:off x="238516" y="1070944"/>
            <a:ext cx="8720746" cy="5384206"/>
            <a:chOff x="238516" y="1070944"/>
            <a:chExt cx="8720746" cy="5384206"/>
          </a:xfrm>
        </p:grpSpPr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1129248" y="5233189"/>
              <a:ext cx="6852353" cy="661788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5951686" y="5373913"/>
              <a:ext cx="1887494" cy="4469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 bwMode="auto">
            <a:xfrm>
              <a:off x="1838251" y="1070944"/>
              <a:ext cx="5518050" cy="478764"/>
            </a:xfrm>
            <a:prstGeom prst="roundRect">
              <a:avLst>
                <a:gd name="adj" fmla="val 2394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6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4513990" y="1567887"/>
              <a:ext cx="236510" cy="238139"/>
            </a:xfrm>
            <a:prstGeom prst="upDownArrow">
              <a:avLst>
                <a:gd name="adj1" fmla="val 39796"/>
                <a:gd name="adj2" fmla="val 27043"/>
              </a:avLst>
            </a:prstGeom>
            <a:solidFill>
              <a:srgbClr val="5FA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676229" y="2483765"/>
              <a:ext cx="2283033" cy="1165583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ФОИВ с полномочиями</a:t>
              </a:r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государственного управления </a:t>
              </a: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использованием атомной </a:t>
              </a:r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энергии </a:t>
              </a:r>
              <a:endPara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7037796" y="1782284"/>
              <a:ext cx="1111005" cy="31121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Минюст</a:t>
              </a:r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238516" y="1642620"/>
              <a:ext cx="2045826" cy="58105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rIns="18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Правоохранительные </a:t>
              </a:r>
              <a:endPara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и </a:t>
              </a:r>
              <a:r>
                <a:rPr lang="ru-RU" altLang="ru-RU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надзорные органы </a:t>
              </a:r>
            </a:p>
          </p:txBody>
        </p:sp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3044606" y="6002075"/>
              <a:ext cx="2742902" cy="453075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1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5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6606720"/>
                </p:ext>
              </p:extLst>
            </p:nvPr>
          </p:nvGraphicFramePr>
          <p:xfrm>
            <a:off x="3155187" y="6042502"/>
            <a:ext cx="443345" cy="361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Фотография Photo Editor" r:id="rId3" imgW="1457143" imgH="1190476" progId="MSPhotoEd.3">
                    <p:embed/>
                  </p:oleObj>
                </mc:Choice>
                <mc:Fallback>
                  <p:oleObj name="Фотография Photo Editor" r:id="rId3" imgW="1457143" imgH="119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5187" y="6042502"/>
                          <a:ext cx="443345" cy="361816"/>
                        </a:xfrm>
                        <a:prstGeom prst="rect">
                          <a:avLst/>
                        </a:prstGeom>
                        <a:solidFill>
                          <a:srgbClr val="5FAFFF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34"/>
            <p:cNvSpPr>
              <a:spLocks noChangeArrowheads="1"/>
            </p:cNvSpPr>
            <p:nvPr/>
          </p:nvSpPr>
          <p:spPr bwMode="auto">
            <a:xfrm>
              <a:off x="2708638" y="1849296"/>
              <a:ext cx="3843892" cy="1401889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  <p:sp>
          <p:nvSpPr>
            <p:cNvPr id="17" name="Rectangle 37"/>
            <p:cNvSpPr>
              <a:spLocks noChangeArrowheads="1"/>
            </p:cNvSpPr>
            <p:nvPr/>
          </p:nvSpPr>
          <p:spPr bwMode="auto">
            <a:xfrm>
              <a:off x="3473925" y="1934671"/>
              <a:ext cx="2959722" cy="331816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 dirty="0" err="1" smtClean="0">
                  <a:solidFill>
                    <a:schemeClr val="bg1"/>
                  </a:solidFill>
                  <a:latin typeface="Arial" panose="020B0604020202020204" pitchFamily="34" charset="0"/>
                </a:rPr>
                <a:t>Госкорпорация</a:t>
              </a:r>
              <a:r>
                <a:rPr lang="ru-RU" alt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16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«</a:t>
              </a:r>
              <a:r>
                <a:rPr lang="ru-RU" altLang="ru-RU" sz="1600" b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Росатом</a:t>
              </a:r>
              <a:r>
                <a:rPr lang="ru-RU" altLang="ru-RU" sz="16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»</a:t>
              </a:r>
            </a:p>
          </p:txBody>
        </p:sp>
        <p:pic>
          <p:nvPicPr>
            <p:cNvPr id="18" name="Picture 38" descr="RosAtom_logo_r">
              <a:hlinkClick r:id="rId5"/>
            </p:cNvPr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740"/>
            <a:stretch>
              <a:fillRect/>
            </a:stretch>
          </p:blipFill>
          <p:spPr bwMode="auto">
            <a:xfrm>
              <a:off x="2796868" y="1910036"/>
              <a:ext cx="485209" cy="4355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Line 67"/>
            <p:cNvSpPr>
              <a:spLocks noChangeShapeType="1"/>
            </p:cNvSpPr>
            <p:nvPr/>
          </p:nvSpPr>
          <p:spPr bwMode="auto">
            <a:xfrm>
              <a:off x="8048556" y="4366853"/>
              <a:ext cx="221585" cy="15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 bwMode="auto">
            <a:xfrm>
              <a:off x="3189683" y="3538626"/>
              <a:ext cx="2660897" cy="1422098"/>
            </a:xfrm>
            <a:prstGeom prst="roundRect">
              <a:avLst>
                <a:gd name="adj" fmla="val 23947"/>
              </a:avLst>
            </a:prstGeom>
            <a:gradFill>
              <a:gsLst>
                <a:gs pos="0">
                  <a:schemeClr val="bg1"/>
                </a:gs>
                <a:gs pos="97000">
                  <a:schemeClr val="tx2">
                    <a:lumMod val="60000"/>
                    <a:lumOff val="40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 bwMode="auto">
            <a:xfrm>
              <a:off x="2804975" y="2375096"/>
              <a:ext cx="3679242" cy="775175"/>
            </a:xfrm>
            <a:prstGeom prst="roundRect">
              <a:avLst>
                <a:gd name="adj" fmla="val 23947"/>
              </a:avLst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3"/>
            <p:cNvSpPr txBox="1">
              <a:spLocks noChangeArrowheads="1"/>
            </p:cNvSpPr>
            <p:nvPr/>
          </p:nvSpPr>
          <p:spPr bwMode="auto">
            <a:xfrm>
              <a:off x="3015101" y="2393275"/>
              <a:ext cx="320951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ru-RU" altLang="ru-RU" sz="1400" b="1" dirty="0">
                  <a:latin typeface="Arial" panose="020B0604020202020204" pitchFamily="34" charset="0"/>
                </a:rPr>
                <a:t>Дирекция по государственной политике в области РАО, ОЯТ и ВЭ ЯРОО </a:t>
              </a:r>
              <a:r>
                <a:rPr lang="ru-RU" altLang="ru-RU" sz="1400" dirty="0">
                  <a:latin typeface="Arial" panose="020B0604020202020204" pitchFamily="34" charset="0"/>
                </a:rPr>
                <a:t>  </a:t>
              </a:r>
              <a:endParaRPr lang="ru-RU" altLang="ru-RU" sz="1400" b="1" dirty="0">
                <a:latin typeface="Arial" panose="020B060402020202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20611" y="3637269"/>
              <a:ext cx="384077" cy="3776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9098" y="1085044"/>
              <a:ext cx="390737" cy="429045"/>
            </a:xfrm>
            <a:prstGeom prst="rect">
              <a:avLst/>
            </a:prstGeom>
          </p:spPr>
        </p:pic>
        <p:sp>
          <p:nvSpPr>
            <p:cNvPr id="25" name="TextBox 3"/>
            <p:cNvSpPr txBox="1">
              <a:spLocks noChangeArrowheads="1"/>
            </p:cNvSpPr>
            <p:nvPr/>
          </p:nvSpPr>
          <p:spPr bwMode="auto">
            <a:xfrm>
              <a:off x="2364344" y="1106700"/>
              <a:ext cx="5033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ru-RU" altLang="ru-RU" sz="1800" b="1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Правительство Российской Федерации</a:t>
              </a:r>
              <a:r>
                <a:rPr lang="ru-RU" altLang="ru-RU" sz="1800" dirty="0">
                  <a:solidFill>
                    <a:schemeClr val="tx2"/>
                  </a:solidFill>
                  <a:latin typeface="Arial" panose="020B0604020202020204" pitchFamily="34" charset="0"/>
                </a:rPr>
                <a:t> </a:t>
              </a:r>
              <a:endParaRPr lang="ru-RU" altLang="ru-RU" sz="1800" b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4007117" y="3676071"/>
              <a:ext cx="1640930" cy="302591"/>
            </a:xfrm>
            <a:prstGeom prst="rect">
              <a:avLst/>
            </a:prstGeom>
            <a:solidFill>
              <a:srgbClr val="5FA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ФГУП «НО РАО»</a:t>
              </a:r>
              <a:endPara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441871" y="2578601"/>
              <a:ext cx="2155923" cy="872021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Органы исполнительной власти субъектов РФ</a:t>
              </a:r>
              <a:endPara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 bwMode="auto">
            <a:xfrm>
              <a:off x="323794" y="4005924"/>
              <a:ext cx="2363000" cy="816153"/>
            </a:xfrm>
            <a:prstGeom prst="roundRect">
              <a:avLst>
                <a:gd name="adj" fmla="val 23947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Региональные информационно-аналитические центры </a:t>
              </a:r>
              <a:endPara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 bwMode="auto">
            <a:xfrm>
              <a:off x="3312814" y="4056690"/>
              <a:ext cx="2450556" cy="787873"/>
            </a:xfrm>
            <a:prstGeom prst="roundRect">
              <a:avLst>
                <a:gd name="adj" fmla="val 23947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ИАЦ ведомственного и государственного учета и контроля РВ и РАО</a:t>
              </a:r>
              <a:endPara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 bwMode="auto">
            <a:xfrm>
              <a:off x="6319385" y="4093931"/>
              <a:ext cx="2622687" cy="787873"/>
            </a:xfrm>
            <a:prstGeom prst="roundRect">
              <a:avLst>
                <a:gd name="adj" fmla="val 23947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400" b="1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Ведомственные информационно-аналитические центры </a:t>
              </a:r>
              <a:endParaRPr lang="ru-RU" altLang="ru-RU" sz="14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3707908" y="6081435"/>
              <a:ext cx="1968892" cy="304083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tIns="10800" bIns="108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ru-RU" alt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Подготовка кадров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85642" y="5411797"/>
              <a:ext cx="439756" cy="36448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73207" y="5419647"/>
              <a:ext cx="439756" cy="36448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45138" y="5421605"/>
              <a:ext cx="439756" cy="364482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29679" y="5430097"/>
              <a:ext cx="439756" cy="36448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19283" y="5421605"/>
              <a:ext cx="439756" cy="364482"/>
            </a:xfrm>
            <a:prstGeom prst="rect">
              <a:avLst/>
            </a:prstGeom>
          </p:spPr>
        </p:pic>
        <p:sp>
          <p:nvSpPr>
            <p:cNvPr id="37" name="Стрелка углом вверх 36"/>
            <p:cNvSpPr/>
            <p:nvPr/>
          </p:nvSpPr>
          <p:spPr>
            <a:xfrm flipH="1">
              <a:off x="722309" y="4844351"/>
              <a:ext cx="2323502" cy="1435519"/>
            </a:xfrm>
            <a:prstGeom prst="bentUpArrow">
              <a:avLst>
                <a:gd name="adj1" fmla="val 2994"/>
                <a:gd name="adj2" fmla="val 4641"/>
                <a:gd name="adj3" fmla="val 928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Стрелка углом вверх 37"/>
            <p:cNvSpPr/>
            <p:nvPr/>
          </p:nvSpPr>
          <p:spPr>
            <a:xfrm flipH="1">
              <a:off x="1681290" y="5929325"/>
              <a:ext cx="1356349" cy="265770"/>
            </a:xfrm>
            <a:prstGeom prst="bentUpArrow">
              <a:avLst>
                <a:gd name="adj1" fmla="val 19189"/>
                <a:gd name="adj2" fmla="val 22455"/>
                <a:gd name="adj3" fmla="val 3519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Стрелка углом вверх 38"/>
            <p:cNvSpPr/>
            <p:nvPr/>
          </p:nvSpPr>
          <p:spPr>
            <a:xfrm>
              <a:off x="5794475" y="5829863"/>
              <a:ext cx="1496998" cy="366136"/>
            </a:xfrm>
            <a:prstGeom prst="bentUpArrow">
              <a:avLst>
                <a:gd name="adj1" fmla="val 19189"/>
                <a:gd name="adj2" fmla="val 22455"/>
                <a:gd name="adj3" fmla="val 35191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Стрелка углом вверх 39"/>
            <p:cNvSpPr/>
            <p:nvPr/>
          </p:nvSpPr>
          <p:spPr>
            <a:xfrm>
              <a:off x="5806318" y="4914400"/>
              <a:ext cx="2776899" cy="1409249"/>
            </a:xfrm>
            <a:prstGeom prst="bentUpArrow">
              <a:avLst>
                <a:gd name="adj1" fmla="val 5095"/>
                <a:gd name="adj2" fmla="val 4641"/>
                <a:gd name="adj3" fmla="val 928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Двойная стрелка влево/вверх 40"/>
            <p:cNvSpPr/>
            <p:nvPr/>
          </p:nvSpPr>
          <p:spPr>
            <a:xfrm flipH="1" flipV="1">
              <a:off x="2160879" y="2223679"/>
              <a:ext cx="533252" cy="330632"/>
            </a:xfrm>
            <a:prstGeom prst="leftUpArrow">
              <a:avLst/>
            </a:prstGeom>
            <a:solidFill>
              <a:srgbClr val="5FAFFF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 rot="16200000">
              <a:off x="2398155" y="1749008"/>
              <a:ext cx="211034" cy="384669"/>
            </a:xfrm>
            <a:prstGeom prst="upDownArrow">
              <a:avLst>
                <a:gd name="adj1" fmla="val 39796"/>
                <a:gd name="adj2" fmla="val 27043"/>
              </a:avLst>
            </a:prstGeom>
            <a:solidFill>
              <a:srgbClr val="5FA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 rot="16200000">
              <a:off x="6691888" y="1736867"/>
              <a:ext cx="199828" cy="455455"/>
            </a:xfrm>
            <a:prstGeom prst="upDownArrow">
              <a:avLst>
                <a:gd name="adj1" fmla="val 39796"/>
                <a:gd name="adj2" fmla="val 27043"/>
              </a:avLst>
            </a:prstGeom>
            <a:solidFill>
              <a:srgbClr val="5FA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35036" y="5419647"/>
              <a:ext cx="439756" cy="364482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19205" y="5430097"/>
              <a:ext cx="439756" cy="364482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25417" y="5419647"/>
              <a:ext cx="439756" cy="364482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86845" y="5411797"/>
              <a:ext cx="439756" cy="364482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74946" y="5422890"/>
              <a:ext cx="439756" cy="364482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61005" y="5419647"/>
              <a:ext cx="439756" cy="364482"/>
            </a:xfrm>
            <a:prstGeom prst="rect">
              <a:avLst/>
            </a:prstGeom>
          </p:spPr>
        </p:pic>
        <p:sp>
          <p:nvSpPr>
            <p:cNvPr id="50" name="AutoShape 72"/>
            <p:cNvSpPr>
              <a:spLocks noChangeArrowheads="1"/>
            </p:cNvSpPr>
            <p:nvPr/>
          </p:nvSpPr>
          <p:spPr bwMode="auto">
            <a:xfrm flipV="1">
              <a:off x="1320513" y="4844351"/>
              <a:ext cx="301986" cy="366562"/>
            </a:xfrm>
            <a:prstGeom prst="upDownArrow">
              <a:avLst>
                <a:gd name="adj1" fmla="val 39796"/>
                <a:gd name="adj2" fmla="val 27041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  <p:sp>
          <p:nvSpPr>
            <p:cNvPr id="51" name="AutoShape 72"/>
            <p:cNvSpPr>
              <a:spLocks noChangeArrowheads="1"/>
            </p:cNvSpPr>
            <p:nvPr/>
          </p:nvSpPr>
          <p:spPr bwMode="auto">
            <a:xfrm flipV="1">
              <a:off x="1411884" y="3470830"/>
              <a:ext cx="301986" cy="535094"/>
            </a:xfrm>
            <a:prstGeom prst="upDownArrow">
              <a:avLst>
                <a:gd name="adj1" fmla="val 39796"/>
                <a:gd name="adj2" fmla="val 27041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  <p:sp>
          <p:nvSpPr>
            <p:cNvPr id="52" name="AutoShape 72"/>
            <p:cNvSpPr>
              <a:spLocks noChangeArrowheads="1"/>
            </p:cNvSpPr>
            <p:nvPr/>
          </p:nvSpPr>
          <p:spPr bwMode="auto">
            <a:xfrm flipV="1">
              <a:off x="4415553" y="3280146"/>
              <a:ext cx="301986" cy="252142"/>
            </a:xfrm>
            <a:prstGeom prst="upDownArrow">
              <a:avLst>
                <a:gd name="adj1" fmla="val 39796"/>
                <a:gd name="adj2" fmla="val 27041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  <p:sp>
          <p:nvSpPr>
            <p:cNvPr id="53" name="AutoShape 72"/>
            <p:cNvSpPr>
              <a:spLocks noChangeArrowheads="1"/>
            </p:cNvSpPr>
            <p:nvPr/>
          </p:nvSpPr>
          <p:spPr bwMode="auto">
            <a:xfrm flipV="1">
              <a:off x="7603286" y="3664668"/>
              <a:ext cx="301986" cy="406986"/>
            </a:xfrm>
            <a:prstGeom prst="upDownArrow">
              <a:avLst>
                <a:gd name="adj1" fmla="val 39796"/>
                <a:gd name="adj2" fmla="val 27041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  <p:sp>
          <p:nvSpPr>
            <p:cNvPr id="54" name="AutoShape 72"/>
            <p:cNvSpPr>
              <a:spLocks noChangeArrowheads="1"/>
            </p:cNvSpPr>
            <p:nvPr/>
          </p:nvSpPr>
          <p:spPr bwMode="auto">
            <a:xfrm flipV="1">
              <a:off x="4398775" y="4973416"/>
              <a:ext cx="301986" cy="230005"/>
            </a:xfrm>
            <a:prstGeom prst="upDownArrow">
              <a:avLst>
                <a:gd name="adj1" fmla="val 39796"/>
                <a:gd name="adj2" fmla="val 27041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  <p:sp>
          <p:nvSpPr>
            <p:cNvPr id="55" name="AutoShape 72"/>
            <p:cNvSpPr>
              <a:spLocks noChangeArrowheads="1"/>
            </p:cNvSpPr>
            <p:nvPr/>
          </p:nvSpPr>
          <p:spPr bwMode="auto">
            <a:xfrm flipV="1">
              <a:off x="7056248" y="4919687"/>
              <a:ext cx="301986" cy="499959"/>
            </a:xfrm>
            <a:prstGeom prst="upDownArrow">
              <a:avLst>
                <a:gd name="adj1" fmla="val 39796"/>
                <a:gd name="adj2" fmla="val 27041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  <p:sp>
          <p:nvSpPr>
            <p:cNvPr id="56" name="Двойная стрелка влево/вверх 55"/>
            <p:cNvSpPr/>
            <p:nvPr/>
          </p:nvSpPr>
          <p:spPr>
            <a:xfrm flipV="1">
              <a:off x="6552528" y="2136770"/>
              <a:ext cx="571751" cy="331674"/>
            </a:xfrm>
            <a:prstGeom prst="leftUpArrow">
              <a:avLst/>
            </a:prstGeom>
            <a:solidFill>
              <a:srgbClr val="5FAFFF"/>
            </a:solidFill>
            <a:ln w="1905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AutoShape 72"/>
            <p:cNvSpPr>
              <a:spLocks noChangeArrowheads="1"/>
            </p:cNvSpPr>
            <p:nvPr/>
          </p:nvSpPr>
          <p:spPr bwMode="auto">
            <a:xfrm rot="5400000" flipV="1">
              <a:off x="2769749" y="4253924"/>
              <a:ext cx="301986" cy="467888"/>
            </a:xfrm>
            <a:prstGeom prst="upDownArrow">
              <a:avLst>
                <a:gd name="adj1" fmla="val 39796"/>
                <a:gd name="adj2" fmla="val 27041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  <p:sp>
          <p:nvSpPr>
            <p:cNvPr id="58" name="AutoShape 72"/>
            <p:cNvSpPr>
              <a:spLocks noChangeArrowheads="1"/>
            </p:cNvSpPr>
            <p:nvPr/>
          </p:nvSpPr>
          <p:spPr bwMode="auto">
            <a:xfrm rot="5400000">
              <a:off x="5937254" y="4282643"/>
              <a:ext cx="301986" cy="415732"/>
            </a:xfrm>
            <a:prstGeom prst="upDownArrow">
              <a:avLst>
                <a:gd name="adj1" fmla="val 39796"/>
                <a:gd name="adj2" fmla="val 27041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Arial" panose="020B0604020202020204" pitchFamily="34" charset="0"/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794" y="188640"/>
            <a:ext cx="7581478" cy="671478"/>
          </a:xfrm>
        </p:spPr>
        <p:txBody>
          <a:bodyPr/>
          <a:lstStyle/>
          <a:p>
            <a:r>
              <a:rPr lang="ru-RU" alt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Организационно-функциональная схема системы </a:t>
            </a:r>
            <a:br>
              <a:rPr lang="ru-RU" altLang="ru-RU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ru-RU" alt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государственного учета и контроля РВ и </a:t>
            </a:r>
            <a:r>
              <a:rPr lang="ru-RU" altLang="ru-RU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РАО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179512" y="6424402"/>
            <a:ext cx="4544477" cy="422511"/>
            <a:chOff x="179512" y="6424402"/>
            <a:chExt cx="4544477" cy="422511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502" y="6428531"/>
              <a:ext cx="439487" cy="418382"/>
            </a:xfrm>
            <a:prstGeom prst="rect">
              <a:avLst/>
            </a:prstGeom>
          </p:spPr>
        </p:pic>
        <p:sp>
          <p:nvSpPr>
            <p:cNvPr id="65" name="Подзаголовок 2"/>
            <p:cNvSpPr txBox="1">
              <a:spLocks/>
            </p:cNvSpPr>
            <p:nvPr/>
          </p:nvSpPr>
          <p:spPr>
            <a:xfrm>
              <a:off x="614963" y="6456847"/>
              <a:ext cx="2948925" cy="378401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0" indent="0" algn="ctr" rtl="0" eaLnBrk="1" latinLnBrk="0" hangingPunct="1">
                <a:spcBef>
                  <a:spcPct val="20000"/>
                </a:spcBef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/>
                <a:buNone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3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Комиссия  государств – участников СНГ </a:t>
              </a:r>
              <a:b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</a:br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по использованию атомной энергии в мирных целях</a:t>
              </a:r>
              <a:endParaRPr lang="ru-RU" sz="8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424402"/>
              <a:ext cx="432048" cy="422511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/>
          <p:cNvSpPr>
            <a:spLocks noGrp="1"/>
          </p:cNvSpPr>
          <p:nvPr>
            <p:ph type="sldNum" sz="quarter" idx="10"/>
          </p:nvPr>
        </p:nvSpPr>
        <p:spPr>
          <a:xfrm>
            <a:off x="7596336" y="6381750"/>
            <a:ext cx="2133600" cy="476250"/>
          </a:xfrm>
        </p:spPr>
        <p:txBody>
          <a:bodyPr/>
          <a:lstStyle/>
          <a:p>
            <a:pPr>
              <a:defRPr/>
            </a:pPr>
            <a:fld id="{4FB7DE49-5661-4129-9E82-0268F7BEC11A}" type="slidenum">
              <a:rPr lang="en-US" smtClean="0"/>
              <a:pPr>
                <a:defRPr/>
              </a:pPr>
              <a:t>7</a:t>
            </a:fld>
            <a:endParaRPr lang="en-US" dirty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262757" y="-21431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j-lt"/>
              </a:rPr>
              <a:t>Текущее состояние СГУК РВ и РАО. Порядок представления отчетов </a:t>
            </a: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>организаций</a:t>
            </a: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.</a:t>
            </a:r>
            <a:endParaRPr lang="ru-RU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674933"/>
              </p:ext>
            </p:extLst>
          </p:nvPr>
        </p:nvGraphicFramePr>
        <p:xfrm>
          <a:off x="356023" y="1025272"/>
          <a:ext cx="8483193" cy="313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Рисунок" r:id="rId4" imgW="6931152" imgH="3707892" progId="Word.Picture.8">
                  <p:embed/>
                </p:oleObj>
              </mc:Choice>
              <mc:Fallback>
                <p:oleObj name="Рисунок" r:id="rId4" imgW="6931152" imgH="370789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23" y="1025272"/>
                        <a:ext cx="8483193" cy="3133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79295"/>
            <a:ext cx="974700" cy="6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20" y="1000781"/>
            <a:ext cx="343082" cy="5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3866" y="4572769"/>
            <a:ext cx="8626606" cy="159296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058" y="4174740"/>
            <a:ext cx="76247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</a:rPr>
              <a:t>Преимущества организационной структуры на основе РИАЦ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93866" y="4622692"/>
            <a:ext cx="8554598" cy="15700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+mn-lt"/>
              </a:rPr>
              <a:t>Наличие законодательно оформленных административных ресурсов.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+mn-lt"/>
              </a:rPr>
              <a:t>Тесное взаимодействие с территориальными органами регулирования, надзорными и правоохранительными органами.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+mn-lt"/>
              </a:rPr>
              <a:t>Относительная устойчивость в отношении к реорганизациям.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+mn-lt"/>
              </a:rPr>
              <a:t>Эффективное выполнение функций «</a:t>
            </a:r>
            <a:r>
              <a:rPr lang="ru-RU" altLang="ru-RU" sz="1600" b="1" dirty="0" err="1" smtClean="0">
                <a:solidFill>
                  <a:schemeClr val="tx2"/>
                </a:solidFill>
                <a:latin typeface="+mn-lt"/>
              </a:rPr>
              <a:t>колл</a:t>
            </a:r>
            <a:r>
              <a:rPr lang="ru-RU" altLang="ru-RU" sz="1600" b="1" dirty="0" smtClean="0">
                <a:solidFill>
                  <a:schemeClr val="tx2"/>
                </a:solidFill>
                <a:latin typeface="+mn-lt"/>
              </a:rPr>
              <a:t>-центров» в условиях полной синхронизации с наблюдаемыми организациями.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79512" y="6424402"/>
            <a:ext cx="4544477" cy="422511"/>
            <a:chOff x="179512" y="6424402"/>
            <a:chExt cx="4544477" cy="42251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502" y="6428531"/>
              <a:ext cx="439487" cy="418382"/>
            </a:xfrm>
            <a:prstGeom prst="rect">
              <a:avLst/>
            </a:prstGeom>
          </p:spPr>
        </p:pic>
        <p:sp>
          <p:nvSpPr>
            <p:cNvPr id="17" name="Подзаголовок 2"/>
            <p:cNvSpPr txBox="1">
              <a:spLocks/>
            </p:cNvSpPr>
            <p:nvPr/>
          </p:nvSpPr>
          <p:spPr>
            <a:xfrm>
              <a:off x="614963" y="6456847"/>
              <a:ext cx="2948925" cy="378401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0" indent="0" algn="ctr" rtl="0" eaLnBrk="1" latinLnBrk="0" hangingPunct="1">
                <a:spcBef>
                  <a:spcPct val="20000"/>
                </a:spcBef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/>
                <a:buNone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3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Комиссия  государств – участников СНГ </a:t>
              </a:r>
              <a:b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</a:br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по использованию атомной энергии в мирных целях</a:t>
              </a:r>
              <a:endParaRPr lang="ru-RU" sz="8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424402"/>
              <a:ext cx="432048" cy="422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33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/>
          <p:cNvSpPr>
            <a:spLocks noGrp="1"/>
          </p:cNvSpPr>
          <p:nvPr>
            <p:ph type="sldNum" sz="quarter" idx="10"/>
          </p:nvPr>
        </p:nvSpPr>
        <p:spPr>
          <a:xfrm>
            <a:off x="7596336" y="6381750"/>
            <a:ext cx="2133600" cy="476250"/>
          </a:xfrm>
        </p:spPr>
        <p:txBody>
          <a:bodyPr/>
          <a:lstStyle/>
          <a:p>
            <a:pPr>
              <a:defRPr/>
            </a:pPr>
            <a:fld id="{F21FE1A9-91B6-4DF3-B939-7BFB3CEB9490}" type="slidenum">
              <a:rPr lang="en-US" smtClean="0"/>
              <a:pPr>
                <a:defRPr/>
              </a:pPr>
              <a:t>8</a:t>
            </a:fld>
            <a:endParaRPr lang="en-US" dirty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314264" y="116632"/>
            <a:ext cx="8229600" cy="666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Состав объектов учета и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контроля в СГУК РВ и РАО</a:t>
            </a:r>
            <a:endParaRPr lang="ru-RU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285750" y="1268760"/>
            <a:ext cx="7094562" cy="476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lnSpc>
                <a:spcPct val="8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Закрытие </a:t>
            </a:r>
            <a:r>
              <a:rPr lang="ru-RU" sz="1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радионуклидные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источники (ЗРИ), включая ЗРИ 1 и 2 категории потенциальной радиационной опасности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 algn="just" eaLnBrk="1" hangingPunct="1">
              <a:lnSpc>
                <a:spcPct val="8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endParaRPr lang="en-US" sz="1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8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Изделия из обедненного урана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 algn="just" eaLnBrk="1" hangingPunct="1">
              <a:lnSpc>
                <a:spcPct val="8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endParaRPr lang="ru-RU" sz="1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8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Открытые </a:t>
            </a:r>
            <a:r>
              <a:rPr lang="ru-RU" sz="1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радионуклидные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источники в виде изделий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 algn="just" eaLnBrk="1" hangingPunct="1">
              <a:lnSpc>
                <a:spcPct val="8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endParaRPr lang="ru-RU" sz="1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indent="-285750" algn="just" eaLnBrk="1" hangingPunct="1">
              <a:lnSpc>
                <a:spcPct val="8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Открытые </a:t>
            </a:r>
            <a:r>
              <a:rPr lang="ru-RU" sz="1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радионуклидные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источники кроме изделий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 algn="just" eaLnBrk="1" hangingPunct="1">
              <a:lnSpc>
                <a:spcPct val="80000"/>
              </a:lnSpc>
              <a:spcAft>
                <a:spcPts val="400"/>
              </a:spcAft>
              <a:buFont typeface="Wingdings" panose="05000000000000000000" pitchFamily="2" charset="2"/>
              <a:buChar char="v"/>
            </a:pPr>
            <a:endParaRPr lang="en-US" sz="1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Радиоактивные отходы в виде отработавших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   закрытых </a:t>
            </a:r>
            <a:r>
              <a:rPr lang="ru-RU" sz="1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радиоуклидных</a:t>
            </a: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источников</a:t>
            </a:r>
            <a:r>
              <a:rPr 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</a:p>
          <a:p>
            <a:pPr marL="285750" indent="-285750" algn="just">
              <a:spcAft>
                <a:spcPts val="400"/>
              </a:spcAft>
              <a:buFont typeface="Wingdings" panose="05000000000000000000" pitchFamily="2" charset="2"/>
              <a:buChar char="v"/>
            </a:pPr>
            <a:endParaRPr lang="ru-RU" sz="1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Радиоактивные отходы кроме отработавших </a:t>
            </a:r>
          </a:p>
          <a:p>
            <a:pPr algn="just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   закрытых радионуклидных источников</a:t>
            </a:r>
            <a:r>
              <a:rPr lang="ru-RU" sz="1800" b="1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ru-RU" sz="1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6150" name="Picture 6" descr="Image result for радиофармпрепара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16" y="2369745"/>
            <a:ext cx="1375505" cy="9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Рисунок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86" y="1871097"/>
            <a:ext cx="1302919" cy="99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опасные уровни радиац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82" y="4876376"/>
            <a:ext cx="1025459" cy="14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664" y="1008209"/>
            <a:ext cx="1577863" cy="1124647"/>
          </a:xfrm>
          <a:prstGeom prst="rect">
            <a:avLst/>
          </a:prstGeom>
        </p:spPr>
      </p:pic>
      <p:pic>
        <p:nvPicPr>
          <p:cNvPr id="6155" name="Picture 11" descr="Image result for поврежденный ритэг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77630"/>
            <a:ext cx="1517214" cy="10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Image result for концентрат радиоактивны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73" y="3395502"/>
            <a:ext cx="1367148" cy="8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79512" y="6424402"/>
            <a:ext cx="4544477" cy="422511"/>
            <a:chOff x="179512" y="6424402"/>
            <a:chExt cx="4544477" cy="42251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502" y="6428531"/>
              <a:ext cx="439487" cy="418382"/>
            </a:xfrm>
            <a:prstGeom prst="rect">
              <a:avLst/>
            </a:prstGeom>
          </p:spPr>
        </p:pic>
        <p:sp>
          <p:nvSpPr>
            <p:cNvPr id="17" name="Подзаголовок 2"/>
            <p:cNvSpPr txBox="1">
              <a:spLocks/>
            </p:cNvSpPr>
            <p:nvPr/>
          </p:nvSpPr>
          <p:spPr>
            <a:xfrm>
              <a:off x="614963" y="6456847"/>
              <a:ext cx="2948925" cy="378401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0" indent="0" algn="ctr" rtl="0" eaLnBrk="1" latinLnBrk="0" hangingPunct="1">
                <a:spcBef>
                  <a:spcPct val="20000"/>
                </a:spcBef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/>
                <a:buNone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3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Комиссия  государств – участников СНГ </a:t>
              </a:r>
              <a:b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</a:br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по использованию атомной энергии в мирных целях</a:t>
              </a:r>
              <a:endParaRPr lang="ru-RU" sz="8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424402"/>
              <a:ext cx="432048" cy="42251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323528" y="0"/>
            <a:ext cx="7776864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Состав </a:t>
            </a:r>
            <a:r>
              <a:rPr lang="ru-RU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атрибутов организаций, регистрируемых в целях учета и контроля ЗРИ 1 и 2 категории радиационной опасности </a:t>
            </a:r>
            <a:endParaRPr lang="ru-RU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082828"/>
              </p:ext>
            </p:extLst>
          </p:nvPr>
        </p:nvGraphicFramePr>
        <p:xfrm>
          <a:off x="395536" y="1772820"/>
          <a:ext cx="8568952" cy="31683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4096"/>
                <a:gridCol w="2952328"/>
                <a:gridCol w="2088232"/>
                <a:gridCol w="2664296"/>
              </a:tblGrid>
              <a:tr h="21848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 управления использованием атомной энергии -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89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Субъект Российской Федерации -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юридического лица -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места нахождения юридического лица -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фактического места нахождения юридического лица -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Должность, фамилия имя отчество руководителя -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Телефон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Адрес электронной почты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</a:tr>
              <a:tr h="218489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Субъект Российской Федерации 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обособленного подразделения 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места нахождения обособленного подразделения 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фактического места нахождения обособленного подразделения -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Должность, фамилия имя отчество руководителя -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Телефон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Факс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Адрес электронной почты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06" marR="8206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194003"/>
              </p:ext>
            </p:extLst>
          </p:nvPr>
        </p:nvGraphicFramePr>
        <p:xfrm>
          <a:off x="418033" y="5031963"/>
          <a:ext cx="8546457" cy="9893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59031"/>
                <a:gridCol w="1006206"/>
                <a:gridCol w="1070883"/>
                <a:gridCol w="1200809"/>
                <a:gridCol w="1135559"/>
                <a:gridCol w="1200809"/>
                <a:gridCol w="1168184"/>
                <a:gridCol w="652488"/>
                <a:gridCol w="652488"/>
              </a:tblGrid>
              <a:tr h="451161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Коды проставляет отчитывающаяся организация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ОКПО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ОКВЭД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ОКОГУ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ОКТМО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ИНН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КПП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ОКОПФ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ОКФС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</a:tr>
              <a:tr h="129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</a:tr>
              <a:tr h="129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798" marR="15798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8313" y="34841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87016"/>
            <a:ext cx="2656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Регистрационный № </a:t>
            </a:r>
            <a:r>
              <a:rPr lang="ru-RU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________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1196752"/>
            <a:ext cx="2952328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99592" y="5319995"/>
            <a:ext cx="1008112" cy="5040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24"/>
          <p:cNvSpPr>
            <a:spLocks noGrp="1"/>
          </p:cNvSpPr>
          <p:nvPr>
            <p:ph type="sldNum" sz="quarter" idx="10"/>
          </p:nvPr>
        </p:nvSpPr>
        <p:spPr>
          <a:xfrm>
            <a:off x="7596336" y="6381750"/>
            <a:ext cx="2133600" cy="476250"/>
          </a:xfrm>
        </p:spPr>
        <p:txBody>
          <a:bodyPr/>
          <a:lstStyle/>
          <a:p>
            <a:pPr>
              <a:defRPr/>
            </a:pPr>
            <a:fld id="{F21FE1A9-91B6-4DF3-B939-7BFB3CEB9490}" type="slidenum">
              <a:rPr lang="en-US" smtClean="0"/>
              <a:pPr>
                <a:defRPr/>
              </a:pPr>
              <a:t>9</a:t>
            </a:fld>
            <a:endParaRPr lang="en-US" dirty="0">
              <a:solidFill>
                <a:schemeClr val="bg2">
                  <a:shade val="50000"/>
                  <a:satMod val="20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9512" y="6424402"/>
            <a:ext cx="4544477" cy="422511"/>
            <a:chOff x="179512" y="6424402"/>
            <a:chExt cx="4544477" cy="42251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502" y="6428531"/>
              <a:ext cx="439487" cy="418382"/>
            </a:xfrm>
            <a:prstGeom prst="rect">
              <a:avLst/>
            </a:prstGeom>
          </p:spPr>
        </p:pic>
        <p:sp>
          <p:nvSpPr>
            <p:cNvPr id="17" name="Подзаголовок 2"/>
            <p:cNvSpPr txBox="1">
              <a:spLocks/>
            </p:cNvSpPr>
            <p:nvPr/>
          </p:nvSpPr>
          <p:spPr>
            <a:xfrm>
              <a:off x="614963" y="6456847"/>
              <a:ext cx="2948925" cy="378401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0" indent="0" algn="ctr" rtl="0" eaLnBrk="1" latinLnBrk="0" hangingPunct="1">
                <a:spcBef>
                  <a:spcPct val="20000"/>
                </a:spcBef>
                <a:buClr>
                  <a:schemeClr val="tx1">
                    <a:shade val="95000"/>
                  </a:schemeClr>
                </a:buClr>
                <a:buSzPct val="65000"/>
                <a:buFont typeface="Wingdings 2"/>
                <a:buNone/>
                <a:defRPr kumimoji="0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/>
                <a:buNone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/>
                <a:buNone/>
                <a:defRPr kumimoji="0"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3"/>
                <a:buNone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Wingdings 2"/>
                <a:buNone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Комиссия  государств – участников СНГ </a:t>
              </a:r>
              <a:b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</a:br>
              <a:r>
                <a:rPr lang="ru-RU" sz="8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по использованию атомной энергии в мирных целях</a:t>
              </a:r>
              <a:endParaRPr lang="ru-RU" sz="8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424402"/>
              <a:ext cx="432048" cy="422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52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11081</TotalTime>
  <Words>1123</Words>
  <Application>Microsoft Office PowerPoint</Application>
  <PresentationFormat>Экран (4:3)</PresentationFormat>
  <Paragraphs>288</Paragraphs>
  <Slides>13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Wingdings 2</vt:lpstr>
      <vt:lpstr>b-default</vt:lpstr>
      <vt:lpstr>Фотография Photo Editor</vt:lpstr>
      <vt:lpstr>Рисунок</vt:lpstr>
      <vt:lpstr>Презентация PowerPoint</vt:lpstr>
      <vt:lpstr>СОГЛАШЕНИЕ об информационном взаимодействии государств – участников Содружества Независимых Государств по вопросам перемещения радиоактивных источников</vt:lpstr>
      <vt:lpstr>СОГЛАШЕНИЕ об информационном взаимодействии государств – участников Содружества Независимых Государств по вопросам перемещения радиоактивных источников</vt:lpstr>
      <vt:lpstr>СОГЛАШЕНИЕ об информационном взаимодействии государств – участников Содружества Независимых Государств по вопросам перемещения радиоактивных источников</vt:lpstr>
      <vt:lpstr>Презентация PowerPoint</vt:lpstr>
      <vt:lpstr>Организационно-функциональная схема системы  государственного учета и контроля РВ и РАО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Rosatom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Егоров Денис</dc:creator>
  <cp:lastModifiedBy>hp</cp:lastModifiedBy>
  <cp:revision>672</cp:revision>
  <cp:lastPrinted>2016-09-13T07:27:33Z</cp:lastPrinted>
  <dcterms:created xsi:type="dcterms:W3CDTF">2011-08-02T09:38:54Z</dcterms:created>
  <dcterms:modified xsi:type="dcterms:W3CDTF">2016-10-11T08:53:08Z</dcterms:modified>
</cp:coreProperties>
</file>