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75" r:id="rId3"/>
    <p:sldId id="377" r:id="rId4"/>
    <p:sldId id="374" r:id="rId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CC2BF"/>
    <a:srgbClr val="97D1A5"/>
    <a:srgbClr val="EF63E5"/>
    <a:srgbClr val="64385F"/>
    <a:srgbClr val="57F319"/>
    <a:srgbClr val="FFFF00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85056" autoAdjust="0"/>
  </p:normalViewPr>
  <p:slideViewPr>
    <p:cSldViewPr>
      <p:cViewPr>
        <p:scale>
          <a:sx n="87" d="100"/>
          <a:sy n="87" d="100"/>
        </p:scale>
        <p:origin x="8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5A39AED-D2DD-43C5-AE32-823CD45C3C23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F4E892B-B142-4577-93E5-2D8D1F60B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52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B4843CB-3926-43DB-BE17-C1A6BAAFB4FC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77282A8-E35C-4BAA-8602-F542EC862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64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2814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1000" dirty="0" smtClean="0"/>
              <a:t>1 – Документы СНГ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000" dirty="0" smtClean="0"/>
              <a:t>2 – Мероприятия</a:t>
            </a:r>
            <a:r>
              <a:rPr lang="ru-RU" altLang="ru-RU" sz="1000" baseline="0" dirty="0" smtClean="0"/>
              <a:t> 2016 г. </a:t>
            </a:r>
            <a:endParaRPr lang="ru-RU" altLang="ru-RU" sz="1000" dirty="0" smtClean="0"/>
          </a:p>
          <a:p>
            <a:pPr eaLnBrk="1" hangingPunct="1"/>
            <a:r>
              <a:rPr lang="ru-RU" altLang="ru-RU" sz="1000" dirty="0" smtClean="0"/>
              <a:t>3 – обмен</a:t>
            </a:r>
            <a:r>
              <a:rPr lang="ru-RU" altLang="ru-RU" sz="1000" baseline="0" dirty="0" smtClean="0"/>
              <a:t> ссылками с БО НИЯУ МИФИ, Интернет-школа СНГ</a:t>
            </a:r>
            <a:r>
              <a:rPr lang="ru-RU" altLang="ru-RU" sz="1000" dirty="0" smtClean="0"/>
              <a:t>  </a:t>
            </a:r>
          </a:p>
          <a:p>
            <a:pPr eaLnBrk="1" hangingPunct="1"/>
            <a:r>
              <a:rPr lang="ru-RU" altLang="ru-RU" sz="1000" dirty="0" smtClean="0"/>
              <a:t>4 – созданы</a:t>
            </a:r>
            <a:r>
              <a:rPr lang="ru-RU" altLang="ru-RU" sz="1000" baseline="0" dirty="0" smtClean="0"/>
              <a:t> национальные центры: РА, </a:t>
            </a:r>
            <a:r>
              <a:rPr lang="ru-RU" altLang="ru-RU" sz="1000" baseline="0" dirty="0" err="1" smtClean="0"/>
              <a:t>КыргР</a:t>
            </a:r>
            <a:r>
              <a:rPr lang="ru-RU" altLang="ru-RU" sz="1000" baseline="0" dirty="0" smtClean="0"/>
              <a:t>, Севастополь, готовится с РБ; Меморандум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о сотрудничестве Базовой организации и Ассоциации «Ядерное общество Казахстана»</a:t>
            </a:r>
          </a:p>
          <a:p>
            <a:pPr eaLnBrk="1" hangingPunct="1"/>
            <a:r>
              <a:rPr lang="ru-RU" alt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5 </a:t>
            </a:r>
            <a:r>
              <a:rPr lang="ru-RU" altLang="ru-RU" sz="1000" dirty="0" smtClean="0"/>
              <a:t>– 5 заседаний</a:t>
            </a:r>
            <a:r>
              <a:rPr lang="ru-RU" altLang="ru-RU" sz="1000" baseline="0" dirty="0" smtClean="0"/>
              <a:t> РГ и конференция</a:t>
            </a:r>
            <a:endParaRPr lang="ru-RU" alt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val="95164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ru-RU" altLang="ru-RU" i="1" dirty="0" smtClean="0"/>
              <a:t>-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i="1" dirty="0" smtClean="0"/>
              <a:t>-</a:t>
            </a:r>
            <a:endParaRPr lang="ru-RU" altLang="ru-RU" dirty="0" smtClean="0"/>
          </a:p>
          <a:p>
            <a:pPr marL="228600" indent="-228600" eaLnBrk="1" hangingPunct="1">
              <a:buFontTx/>
              <a:buAutoNum type="arabicPeriod"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778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/>
              <a:t>За отчетный период  Комиссия работала на основании принятых документов СНГ</a:t>
            </a:r>
            <a:r>
              <a:rPr lang="ru-RU" altLang="ru-RU" baseline="0" dirty="0" smtClean="0"/>
              <a:t> и Комиссией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3612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A00D-012A-409B-BB60-3519916EA73A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B891-65AC-4CA2-86EC-E14876E60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8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ACA9-F95B-4E90-BD35-A14F1E3927D4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2B7B-318F-43D2-8F29-36E8584FF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4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5AF1-08B1-4C35-AFAD-5249E83D56CE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5FB4-6576-4349-A70F-3EBDAE638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8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A19A-6275-41AC-AD7C-69B1CCD07E52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65AC-6C9E-4D01-81E3-D5F82673D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44CD-EADA-42BF-88D2-1F9BC4C6578E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35B7-48AE-46BA-80ED-A1B2DE507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004C-1A98-46E6-9837-A2BF16252710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D3FA-0D07-456F-B0AD-0CC5539C9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A74E-4E6E-4EC5-8945-D62F7777A648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995A-2426-4340-B1B9-D4DE789FC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8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87684-73D0-4C22-B3A1-5EA3394DA6F2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FAAC-119C-42F9-9839-E9EBA4CDF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D1DD-0AAC-4D9B-9A02-5080B1AFEED4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05AC8-561C-418D-8FF6-B19F0E12F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CE7C-E893-4608-AA1F-1E5F63EE0908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14C3-D0E5-406E-ABA9-0F19407C3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8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93CC-652C-4BF3-9FD4-B5661130AC03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8FAE-527D-4C6B-9EC9-7387A10F7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7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FCD1627-3ADA-4572-B612-4C1067FD5945}" type="datetimeFigureOut">
              <a:rPr lang="ru-RU"/>
              <a:pPr>
                <a:defRPr/>
              </a:pPr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EF20E49-6076-4EB1-BFBF-55C0615B8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олилиния 4"/>
          <p:cNvSpPr>
            <a:spLocks/>
          </p:cNvSpPr>
          <p:nvPr/>
        </p:nvSpPr>
        <p:spPr bwMode="auto">
          <a:xfrm>
            <a:off x="755650" y="0"/>
            <a:ext cx="8143875" cy="6500813"/>
          </a:xfrm>
          <a:custGeom>
            <a:avLst/>
            <a:gdLst>
              <a:gd name="T0" fmla="*/ 6700720 w 2136"/>
              <a:gd name="T1" fmla="*/ 1721645 h 1471"/>
              <a:gd name="T2" fmla="*/ 6809105 w 2136"/>
              <a:gd name="T3" fmla="*/ 158351 h 1471"/>
              <a:gd name="T4" fmla="*/ 0 w 2136"/>
              <a:gd name="T5" fmla="*/ 710895 h 1471"/>
              <a:gd name="T6" fmla="*/ 0 w 2136"/>
              <a:gd name="T7" fmla="*/ 1721645 h 1471"/>
              <a:gd name="T8" fmla="*/ 0 w 2136"/>
              <a:gd name="T9" fmla="*/ 4956048 h 1471"/>
              <a:gd name="T10" fmla="*/ 6142858 w 2136"/>
              <a:gd name="T11" fmla="*/ 4956048 h 1471"/>
              <a:gd name="T12" fmla="*/ 6181112 w 2136"/>
              <a:gd name="T13" fmla="*/ 4811174 h 1471"/>
              <a:gd name="T14" fmla="*/ 6700720 w 2136"/>
              <a:gd name="T15" fmla="*/ 1721645 h 14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365F90"/>
              </a:gs>
            </a:gsLst>
            <a:path path="rect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5406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1528762" cy="1470025"/>
          </a:xfrm>
        </p:spPr>
        <p:txBody>
          <a:bodyPr/>
          <a:lstStyle/>
          <a:p>
            <a:pPr algn="r" eaLnBrk="1" hangingPunct="1"/>
            <a:r>
              <a:rPr lang="ru-RU" altLang="ru-RU" sz="2000" b="1" smtClean="0">
                <a:solidFill>
                  <a:schemeClr val="bg1"/>
                </a:solidFill>
              </a:rPr>
              <a:t>                                                                </a:t>
            </a:r>
            <a:br>
              <a:rPr lang="ru-RU" altLang="ru-RU" sz="2000" b="1" smtClean="0">
                <a:solidFill>
                  <a:schemeClr val="bg1"/>
                </a:solidFill>
              </a:rPr>
            </a:br>
            <a:endParaRPr lang="ru-RU" altLang="ru-RU" sz="2000" b="1" smtClean="0">
              <a:solidFill>
                <a:srgbClr val="FFFF00"/>
              </a:solidFill>
            </a:endParaRPr>
          </a:p>
        </p:txBody>
      </p:sp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785813"/>
            <a:ext cx="5338763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36987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Полилиния 33"/>
          <p:cNvSpPr>
            <a:spLocks/>
          </p:cNvSpPr>
          <p:nvPr/>
        </p:nvSpPr>
        <p:spPr bwMode="auto">
          <a:xfrm>
            <a:off x="0" y="0"/>
            <a:ext cx="714375" cy="6858000"/>
          </a:xfrm>
          <a:custGeom>
            <a:avLst/>
            <a:gdLst>
              <a:gd name="T0" fmla="*/ 2147483647 w 616"/>
              <a:gd name="T1" fmla="*/ 0 h 3168"/>
              <a:gd name="T2" fmla="*/ 0 w 616"/>
              <a:gd name="T3" fmla="*/ 0 h 3168"/>
              <a:gd name="T4" fmla="*/ 0 w 616"/>
              <a:gd name="T5" fmla="*/ 2147483647 h 3168"/>
              <a:gd name="T6" fmla="*/ 1526890779 w 616"/>
              <a:gd name="T7" fmla="*/ 2147483647 h 3168"/>
              <a:gd name="T8" fmla="*/ 2147483647 w 616"/>
              <a:gd name="T9" fmla="*/ 0 h 3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6" h="3168">
                <a:moveTo>
                  <a:pt x="40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68"/>
                  <a:pt x="0" y="3168"/>
                  <a:pt x="0" y="3168"/>
                </a:cubicBezTo>
                <a:cubicBezTo>
                  <a:pt x="165" y="3168"/>
                  <a:pt x="165" y="3168"/>
                  <a:pt x="165" y="3168"/>
                </a:cubicBezTo>
                <a:cubicBezTo>
                  <a:pt x="616" y="1736"/>
                  <a:pt x="458" y="375"/>
                  <a:pt x="401" y="0"/>
                </a:cubicBez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365F90"/>
              </a:gs>
            </a:gsLst>
            <a:path path="rect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5406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grpSp>
        <p:nvGrpSpPr>
          <p:cNvPr id="2055" name="Группа 39"/>
          <p:cNvGrpSpPr>
            <a:grpSpLocks/>
          </p:cNvGrpSpPr>
          <p:nvPr/>
        </p:nvGrpSpPr>
        <p:grpSpPr bwMode="auto">
          <a:xfrm>
            <a:off x="0" y="0"/>
            <a:ext cx="714375" cy="6858000"/>
            <a:chOff x="1047" y="360"/>
            <a:chExt cx="2378" cy="15120"/>
          </a:xfrm>
        </p:grpSpPr>
        <p:sp>
          <p:nvSpPr>
            <p:cNvPr id="2059" name="Полилиния 34"/>
            <p:cNvSpPr>
              <a:spLocks/>
            </p:cNvSpPr>
            <p:nvPr/>
          </p:nvSpPr>
          <p:spPr bwMode="auto">
            <a:xfrm>
              <a:off x="1047" y="360"/>
              <a:ext cx="2061" cy="15120"/>
            </a:xfrm>
            <a:custGeom>
              <a:avLst/>
              <a:gdLst>
                <a:gd name="T0" fmla="*/ 2147483647 w 430"/>
                <a:gd name="T1" fmla="*/ 0 h 3164"/>
                <a:gd name="T2" fmla="*/ 0 w 430"/>
                <a:gd name="T3" fmla="*/ 2147483647 h 3164"/>
                <a:gd name="T4" fmla="*/ 0 60000 65536"/>
                <a:gd name="T5" fmla="*/ 0 60000 65536"/>
                <a:gd name="T6" fmla="*/ 0 w 430"/>
                <a:gd name="T7" fmla="*/ 0 h 3164"/>
                <a:gd name="T8" fmla="*/ 430 w 430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Полилиния 35"/>
            <p:cNvSpPr>
              <a:spLocks/>
            </p:cNvSpPr>
            <p:nvPr/>
          </p:nvSpPr>
          <p:spPr bwMode="auto">
            <a:xfrm>
              <a:off x="1503" y="360"/>
              <a:ext cx="1735" cy="15120"/>
            </a:xfrm>
            <a:custGeom>
              <a:avLst/>
              <a:gdLst>
                <a:gd name="T0" fmla="*/ 2147483647 w 362"/>
                <a:gd name="T1" fmla="*/ 0 h 3164"/>
                <a:gd name="T2" fmla="*/ 0 w 362"/>
                <a:gd name="T3" fmla="*/ 2147483647 h 3164"/>
                <a:gd name="T4" fmla="*/ 0 60000 65536"/>
                <a:gd name="T5" fmla="*/ 0 60000 65536"/>
                <a:gd name="T6" fmla="*/ 0 w 362"/>
                <a:gd name="T7" fmla="*/ 0 h 3164"/>
                <a:gd name="T8" fmla="*/ 362 w 362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Полилиния 36"/>
            <p:cNvSpPr>
              <a:spLocks/>
            </p:cNvSpPr>
            <p:nvPr/>
          </p:nvSpPr>
          <p:spPr bwMode="auto">
            <a:xfrm>
              <a:off x="1594" y="360"/>
              <a:ext cx="1831" cy="15120"/>
            </a:xfrm>
            <a:custGeom>
              <a:avLst/>
              <a:gdLst>
                <a:gd name="T0" fmla="*/ 2147483647 w 382"/>
                <a:gd name="T1" fmla="*/ 0 h 3164"/>
                <a:gd name="T2" fmla="*/ 0 w 382"/>
                <a:gd name="T3" fmla="*/ 2147483647 h 3164"/>
                <a:gd name="T4" fmla="*/ 0 60000 65536"/>
                <a:gd name="T5" fmla="*/ 0 60000 65536"/>
                <a:gd name="T6" fmla="*/ 0 w 382"/>
                <a:gd name="T7" fmla="*/ 0 h 3164"/>
                <a:gd name="T8" fmla="*/ 382 w 382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Полилиния 37"/>
            <p:cNvSpPr>
              <a:spLocks/>
            </p:cNvSpPr>
            <p:nvPr/>
          </p:nvSpPr>
          <p:spPr bwMode="auto">
            <a:xfrm>
              <a:off x="1393" y="360"/>
              <a:ext cx="1850" cy="15120"/>
            </a:xfrm>
            <a:custGeom>
              <a:avLst/>
              <a:gdLst>
                <a:gd name="T0" fmla="*/ 2147483647 w 386"/>
                <a:gd name="T1" fmla="*/ 0 h 3164"/>
                <a:gd name="T2" fmla="*/ 0 w 386"/>
                <a:gd name="T3" fmla="*/ 2147483647 h 3164"/>
                <a:gd name="T4" fmla="*/ 0 60000 65536"/>
                <a:gd name="T5" fmla="*/ 0 60000 65536"/>
                <a:gd name="T6" fmla="*/ 0 w 386"/>
                <a:gd name="T7" fmla="*/ 0 h 3164"/>
                <a:gd name="T8" fmla="*/ 386 w 386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Полилиния 38"/>
            <p:cNvSpPr>
              <a:spLocks/>
            </p:cNvSpPr>
            <p:nvPr/>
          </p:nvSpPr>
          <p:spPr bwMode="auto">
            <a:xfrm>
              <a:off x="1234" y="360"/>
              <a:ext cx="1826" cy="15120"/>
            </a:xfrm>
            <a:custGeom>
              <a:avLst/>
              <a:gdLst>
                <a:gd name="T0" fmla="*/ 2147483647 w 381"/>
                <a:gd name="T1" fmla="*/ 0 h 3164"/>
                <a:gd name="T2" fmla="*/ 0 w 381"/>
                <a:gd name="T3" fmla="*/ 2147483647 h 3164"/>
                <a:gd name="T4" fmla="*/ 0 60000 65536"/>
                <a:gd name="T5" fmla="*/ 0 60000 65536"/>
                <a:gd name="T6" fmla="*/ 0 w 381"/>
                <a:gd name="T7" fmla="*/ 0 h 3164"/>
                <a:gd name="T8" fmla="*/ 381 w 38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7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87624" y="3873500"/>
            <a:ext cx="703245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/>
          </a:p>
          <a:p>
            <a:pPr lvl="0" algn="ctr"/>
            <a:r>
              <a:rPr lang="ru-RU" altLang="ru-RU" sz="14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FF00"/>
                </a:solidFill>
                <a:effectLst/>
              </a:rPr>
              <a:t>О выполнении решений шестнадцатого заседания Комиссии государств – участников СНГ по использованию атомной энергии в мирных целях и работе Экспертной группы по координации реализации Рамочной программы сотрудничества государств – участников СНГ в области мирного использования атомной энергии на период до 2020 года «СОТРУДНИЧЕСТВО «АТОМ-СНГ»</a:t>
            </a:r>
            <a:endParaRPr lang="ru-RU" sz="1400" i="1" dirty="0">
              <a:solidFill>
                <a:srgbClr val="FFFF00"/>
              </a:solidFill>
              <a:effectLst/>
            </a:endParaRPr>
          </a:p>
          <a:p>
            <a:pPr algn="ctr">
              <a:defRPr/>
            </a:pPr>
            <a:endParaRPr lang="ru-RU" altLang="ru-RU" sz="160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60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17 заседание Комиссии «Атом-СНГ» </a:t>
            </a:r>
            <a:br>
              <a:rPr lang="ru-RU" altLang="ru-RU" sz="160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г. Ереван, Республика Армения, 12 октября 2016 г.</a:t>
            </a:r>
          </a:p>
          <a:p>
            <a:pPr>
              <a:defRPr/>
            </a:pPr>
            <a:endParaRPr lang="ru-RU" altLang="ru-RU" sz="160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4"/>
          <p:cNvSpPr>
            <a:spLocks/>
          </p:cNvSpPr>
          <p:nvPr/>
        </p:nvSpPr>
        <p:spPr bwMode="auto">
          <a:xfrm>
            <a:off x="755650" y="0"/>
            <a:ext cx="8143875" cy="6500813"/>
          </a:xfrm>
          <a:custGeom>
            <a:avLst/>
            <a:gdLst>
              <a:gd name="T0" fmla="*/ 6700720 w 2136"/>
              <a:gd name="T1" fmla="*/ 1721645 h 1471"/>
              <a:gd name="T2" fmla="*/ 6809105 w 2136"/>
              <a:gd name="T3" fmla="*/ 158351 h 1471"/>
              <a:gd name="T4" fmla="*/ 0 w 2136"/>
              <a:gd name="T5" fmla="*/ 710895 h 1471"/>
              <a:gd name="T6" fmla="*/ 0 w 2136"/>
              <a:gd name="T7" fmla="*/ 1721645 h 1471"/>
              <a:gd name="T8" fmla="*/ 0 w 2136"/>
              <a:gd name="T9" fmla="*/ 4956048 h 1471"/>
              <a:gd name="T10" fmla="*/ 6142858 w 2136"/>
              <a:gd name="T11" fmla="*/ 4956048 h 1471"/>
              <a:gd name="T12" fmla="*/ 6181112 w 2136"/>
              <a:gd name="T13" fmla="*/ 4811174 h 1471"/>
              <a:gd name="T14" fmla="*/ 6700720 w 2136"/>
              <a:gd name="T15" fmla="*/ 1721645 h 14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365F90"/>
              </a:gs>
            </a:gsLst>
            <a:path path="rect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5406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5" name="Полилиния 33"/>
          <p:cNvSpPr>
            <a:spLocks/>
          </p:cNvSpPr>
          <p:nvPr/>
        </p:nvSpPr>
        <p:spPr bwMode="auto">
          <a:xfrm>
            <a:off x="0" y="0"/>
            <a:ext cx="714375" cy="6858000"/>
          </a:xfrm>
          <a:custGeom>
            <a:avLst/>
            <a:gdLst>
              <a:gd name="T0" fmla="*/ 2147483647 w 616"/>
              <a:gd name="T1" fmla="*/ 0 h 3168"/>
              <a:gd name="T2" fmla="*/ 0 w 616"/>
              <a:gd name="T3" fmla="*/ 0 h 3168"/>
              <a:gd name="T4" fmla="*/ 0 w 616"/>
              <a:gd name="T5" fmla="*/ 2147483647 h 3168"/>
              <a:gd name="T6" fmla="*/ 1526890779 w 616"/>
              <a:gd name="T7" fmla="*/ 2147483647 h 3168"/>
              <a:gd name="T8" fmla="*/ 2147483647 w 616"/>
              <a:gd name="T9" fmla="*/ 0 h 3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6" h="3168">
                <a:moveTo>
                  <a:pt x="40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68"/>
                  <a:pt x="0" y="3168"/>
                  <a:pt x="0" y="3168"/>
                </a:cubicBezTo>
                <a:cubicBezTo>
                  <a:pt x="165" y="3168"/>
                  <a:pt x="165" y="3168"/>
                  <a:pt x="165" y="3168"/>
                </a:cubicBezTo>
                <a:cubicBezTo>
                  <a:pt x="616" y="1736"/>
                  <a:pt x="458" y="375"/>
                  <a:pt x="401" y="0"/>
                </a:cubicBez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365F90"/>
              </a:gs>
            </a:gsLst>
            <a:path path="rect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5406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grpSp>
        <p:nvGrpSpPr>
          <p:cNvPr id="5124" name="Группа 39"/>
          <p:cNvGrpSpPr>
            <a:grpSpLocks/>
          </p:cNvGrpSpPr>
          <p:nvPr/>
        </p:nvGrpSpPr>
        <p:grpSpPr bwMode="auto">
          <a:xfrm>
            <a:off x="0" y="0"/>
            <a:ext cx="714375" cy="6858000"/>
            <a:chOff x="1047" y="360"/>
            <a:chExt cx="2378" cy="15120"/>
          </a:xfrm>
        </p:grpSpPr>
        <p:sp>
          <p:nvSpPr>
            <p:cNvPr id="5130" name="Полилиния 34"/>
            <p:cNvSpPr>
              <a:spLocks/>
            </p:cNvSpPr>
            <p:nvPr/>
          </p:nvSpPr>
          <p:spPr bwMode="auto">
            <a:xfrm>
              <a:off x="1047" y="360"/>
              <a:ext cx="2061" cy="15120"/>
            </a:xfrm>
            <a:custGeom>
              <a:avLst/>
              <a:gdLst>
                <a:gd name="T0" fmla="*/ 2147483647 w 430"/>
                <a:gd name="T1" fmla="*/ 0 h 3164"/>
                <a:gd name="T2" fmla="*/ 0 w 430"/>
                <a:gd name="T3" fmla="*/ 2147483647 h 3164"/>
                <a:gd name="T4" fmla="*/ 0 60000 65536"/>
                <a:gd name="T5" fmla="*/ 0 60000 65536"/>
                <a:gd name="T6" fmla="*/ 0 w 430"/>
                <a:gd name="T7" fmla="*/ 0 h 3164"/>
                <a:gd name="T8" fmla="*/ 430 w 430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Полилиния 35"/>
            <p:cNvSpPr>
              <a:spLocks/>
            </p:cNvSpPr>
            <p:nvPr/>
          </p:nvSpPr>
          <p:spPr bwMode="auto">
            <a:xfrm>
              <a:off x="1503" y="360"/>
              <a:ext cx="1735" cy="15120"/>
            </a:xfrm>
            <a:custGeom>
              <a:avLst/>
              <a:gdLst>
                <a:gd name="T0" fmla="*/ 2147483647 w 362"/>
                <a:gd name="T1" fmla="*/ 0 h 3164"/>
                <a:gd name="T2" fmla="*/ 0 w 362"/>
                <a:gd name="T3" fmla="*/ 2147483647 h 3164"/>
                <a:gd name="T4" fmla="*/ 0 60000 65536"/>
                <a:gd name="T5" fmla="*/ 0 60000 65536"/>
                <a:gd name="T6" fmla="*/ 0 w 362"/>
                <a:gd name="T7" fmla="*/ 0 h 3164"/>
                <a:gd name="T8" fmla="*/ 362 w 362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Полилиния 36"/>
            <p:cNvSpPr>
              <a:spLocks/>
            </p:cNvSpPr>
            <p:nvPr/>
          </p:nvSpPr>
          <p:spPr bwMode="auto">
            <a:xfrm>
              <a:off x="1594" y="360"/>
              <a:ext cx="1831" cy="15120"/>
            </a:xfrm>
            <a:custGeom>
              <a:avLst/>
              <a:gdLst>
                <a:gd name="T0" fmla="*/ 2147483647 w 382"/>
                <a:gd name="T1" fmla="*/ 0 h 3164"/>
                <a:gd name="T2" fmla="*/ 0 w 382"/>
                <a:gd name="T3" fmla="*/ 2147483647 h 3164"/>
                <a:gd name="T4" fmla="*/ 0 60000 65536"/>
                <a:gd name="T5" fmla="*/ 0 60000 65536"/>
                <a:gd name="T6" fmla="*/ 0 w 382"/>
                <a:gd name="T7" fmla="*/ 0 h 3164"/>
                <a:gd name="T8" fmla="*/ 382 w 382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Полилиния 37"/>
            <p:cNvSpPr>
              <a:spLocks/>
            </p:cNvSpPr>
            <p:nvPr/>
          </p:nvSpPr>
          <p:spPr bwMode="auto">
            <a:xfrm>
              <a:off x="1393" y="360"/>
              <a:ext cx="1850" cy="15120"/>
            </a:xfrm>
            <a:custGeom>
              <a:avLst/>
              <a:gdLst>
                <a:gd name="T0" fmla="*/ 2147483647 w 386"/>
                <a:gd name="T1" fmla="*/ 0 h 3164"/>
                <a:gd name="T2" fmla="*/ 0 w 386"/>
                <a:gd name="T3" fmla="*/ 2147483647 h 3164"/>
                <a:gd name="T4" fmla="*/ 0 60000 65536"/>
                <a:gd name="T5" fmla="*/ 0 60000 65536"/>
                <a:gd name="T6" fmla="*/ 0 w 386"/>
                <a:gd name="T7" fmla="*/ 0 h 3164"/>
                <a:gd name="T8" fmla="*/ 386 w 386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Полилиния 38"/>
            <p:cNvSpPr>
              <a:spLocks/>
            </p:cNvSpPr>
            <p:nvPr/>
          </p:nvSpPr>
          <p:spPr bwMode="auto">
            <a:xfrm>
              <a:off x="1234" y="360"/>
              <a:ext cx="1826" cy="15120"/>
            </a:xfrm>
            <a:custGeom>
              <a:avLst/>
              <a:gdLst>
                <a:gd name="T0" fmla="*/ 2147483647 w 381"/>
                <a:gd name="T1" fmla="*/ 0 h 3164"/>
                <a:gd name="T2" fmla="*/ 0 w 381"/>
                <a:gd name="T3" fmla="*/ 2147483647 h 3164"/>
                <a:gd name="T4" fmla="*/ 0 60000 65536"/>
                <a:gd name="T5" fmla="*/ 0 60000 65536"/>
                <a:gd name="T6" fmla="*/ 0 w 381"/>
                <a:gd name="T7" fmla="*/ 0 h 3164"/>
                <a:gd name="T8" fmla="*/ 381 w 38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5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14313"/>
            <a:ext cx="13573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42875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9"/>
          <p:cNvSpPr txBox="1">
            <a:spLocks noChangeArrowheads="1"/>
          </p:cNvSpPr>
          <p:nvPr/>
        </p:nvSpPr>
        <p:spPr bwMode="auto">
          <a:xfrm>
            <a:off x="1403350" y="620713"/>
            <a:ext cx="7143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выполнения </a:t>
            </a:r>
            <a:r>
              <a:rPr lang="ru-RU" altLang="ru-RU" sz="16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решений шестнадцатого заседания Комиссии </a:t>
            </a:r>
            <a:br>
              <a:rPr lang="ru-RU" altLang="ru-RU" sz="16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Плана мероприятий по </a:t>
            </a:r>
            <a:r>
              <a:rPr lang="ru-RU" altLang="ru-RU" sz="16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реализации Рамочной программы на </a:t>
            </a:r>
            <a:r>
              <a:rPr lang="ru-RU" altLang="ru-RU" sz="16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altLang="ru-RU" sz="16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73371"/>
              </p:ext>
            </p:extLst>
          </p:nvPr>
        </p:nvGraphicFramePr>
        <p:xfrm>
          <a:off x="755650" y="1793671"/>
          <a:ext cx="7704783" cy="4147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246"/>
                <a:gridCol w="2935064"/>
                <a:gridCol w="1224136"/>
                <a:gridCol w="1043286"/>
                <a:gridCol w="1043543"/>
                <a:gridCol w="937508"/>
              </a:tblGrid>
              <a:tr h="423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Направление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Всего мероприятий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Выполнено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Выполнено частично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Не выполнено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</a:tr>
              <a:tr h="63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Координация заключенных в рамках Содружества международных договоров, проектов и решений органов СНГ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</a:tr>
              <a:tr h="1585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Разработка перечня тематических проектов по реализации Рамочной программы, требующих координации в рамках деятельности Комиссии государств – участников СНГ по использованию атомной энергии в мирных целях по следующим направлениям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</a:tr>
              <a:tr h="21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Объединение информационных ресурсов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</a:tr>
              <a:tr h="423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Подготовка кадров для мирной атомной энергетики государств – участников СНГ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</a:tr>
              <a:tr h="423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Обеспечивающие мероприятия и проекты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  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</a:tr>
              <a:tr h="23386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1130" algn="l"/>
                        </a:tabLst>
                      </a:pPr>
                      <a:r>
                        <a:rPr lang="ru-RU" sz="1200">
                          <a:effectLst/>
                        </a:rPr>
                        <a:t>	ИТОГО ( кол-во):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48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44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</a:tr>
              <a:tr h="2116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0190" algn="l"/>
                        </a:tabLst>
                      </a:pPr>
                      <a:r>
                        <a:rPr lang="ru-RU" sz="1200">
                          <a:effectLst/>
                        </a:rPr>
                        <a:t>	ИТОГО (%):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91,66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6,25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3535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4,16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3" marR="6055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4"/>
          <p:cNvSpPr>
            <a:spLocks/>
          </p:cNvSpPr>
          <p:nvPr/>
        </p:nvSpPr>
        <p:spPr bwMode="auto">
          <a:xfrm>
            <a:off x="755650" y="0"/>
            <a:ext cx="8143875" cy="6500813"/>
          </a:xfrm>
          <a:custGeom>
            <a:avLst/>
            <a:gdLst>
              <a:gd name="T0" fmla="*/ 6700720 w 2136"/>
              <a:gd name="T1" fmla="*/ 1721645 h 1471"/>
              <a:gd name="T2" fmla="*/ 6809105 w 2136"/>
              <a:gd name="T3" fmla="*/ 158351 h 1471"/>
              <a:gd name="T4" fmla="*/ 0 w 2136"/>
              <a:gd name="T5" fmla="*/ 710895 h 1471"/>
              <a:gd name="T6" fmla="*/ 0 w 2136"/>
              <a:gd name="T7" fmla="*/ 1721645 h 1471"/>
              <a:gd name="T8" fmla="*/ 0 w 2136"/>
              <a:gd name="T9" fmla="*/ 4956048 h 1471"/>
              <a:gd name="T10" fmla="*/ 6142858 w 2136"/>
              <a:gd name="T11" fmla="*/ 4956048 h 1471"/>
              <a:gd name="T12" fmla="*/ 6181112 w 2136"/>
              <a:gd name="T13" fmla="*/ 4811174 h 1471"/>
              <a:gd name="T14" fmla="*/ 6700720 w 2136"/>
              <a:gd name="T15" fmla="*/ 1721645 h 14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365F90"/>
              </a:gs>
            </a:gsLst>
            <a:path path="rect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5406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5" name="Полилиния 33"/>
          <p:cNvSpPr>
            <a:spLocks/>
          </p:cNvSpPr>
          <p:nvPr/>
        </p:nvSpPr>
        <p:spPr bwMode="auto">
          <a:xfrm>
            <a:off x="0" y="0"/>
            <a:ext cx="714375" cy="6858000"/>
          </a:xfrm>
          <a:custGeom>
            <a:avLst/>
            <a:gdLst>
              <a:gd name="T0" fmla="*/ 2147483647 w 616"/>
              <a:gd name="T1" fmla="*/ 0 h 3168"/>
              <a:gd name="T2" fmla="*/ 0 w 616"/>
              <a:gd name="T3" fmla="*/ 0 h 3168"/>
              <a:gd name="T4" fmla="*/ 0 w 616"/>
              <a:gd name="T5" fmla="*/ 2147483647 h 3168"/>
              <a:gd name="T6" fmla="*/ 1526890779 w 616"/>
              <a:gd name="T7" fmla="*/ 2147483647 h 3168"/>
              <a:gd name="T8" fmla="*/ 2147483647 w 616"/>
              <a:gd name="T9" fmla="*/ 0 h 3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6" h="3168">
                <a:moveTo>
                  <a:pt x="40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68"/>
                  <a:pt x="0" y="3168"/>
                  <a:pt x="0" y="3168"/>
                </a:cubicBezTo>
                <a:cubicBezTo>
                  <a:pt x="165" y="3168"/>
                  <a:pt x="165" y="3168"/>
                  <a:pt x="165" y="3168"/>
                </a:cubicBezTo>
                <a:cubicBezTo>
                  <a:pt x="616" y="1736"/>
                  <a:pt x="458" y="375"/>
                  <a:pt x="401" y="0"/>
                </a:cubicBez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365F90"/>
              </a:gs>
            </a:gsLst>
            <a:path path="rect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5406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grpSp>
        <p:nvGrpSpPr>
          <p:cNvPr id="6148" name="Группа 39"/>
          <p:cNvGrpSpPr>
            <a:grpSpLocks/>
          </p:cNvGrpSpPr>
          <p:nvPr/>
        </p:nvGrpSpPr>
        <p:grpSpPr bwMode="auto">
          <a:xfrm>
            <a:off x="0" y="0"/>
            <a:ext cx="714375" cy="6858000"/>
            <a:chOff x="1047" y="360"/>
            <a:chExt cx="2378" cy="15120"/>
          </a:xfrm>
        </p:grpSpPr>
        <p:sp>
          <p:nvSpPr>
            <p:cNvPr id="6154" name="Полилиния 34"/>
            <p:cNvSpPr>
              <a:spLocks/>
            </p:cNvSpPr>
            <p:nvPr/>
          </p:nvSpPr>
          <p:spPr bwMode="auto">
            <a:xfrm>
              <a:off x="1047" y="360"/>
              <a:ext cx="2061" cy="15120"/>
            </a:xfrm>
            <a:custGeom>
              <a:avLst/>
              <a:gdLst>
                <a:gd name="T0" fmla="*/ 2147483647 w 430"/>
                <a:gd name="T1" fmla="*/ 0 h 3164"/>
                <a:gd name="T2" fmla="*/ 0 w 430"/>
                <a:gd name="T3" fmla="*/ 2147483647 h 3164"/>
                <a:gd name="T4" fmla="*/ 0 60000 65536"/>
                <a:gd name="T5" fmla="*/ 0 60000 65536"/>
                <a:gd name="T6" fmla="*/ 0 w 430"/>
                <a:gd name="T7" fmla="*/ 0 h 3164"/>
                <a:gd name="T8" fmla="*/ 430 w 430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Полилиния 35"/>
            <p:cNvSpPr>
              <a:spLocks/>
            </p:cNvSpPr>
            <p:nvPr/>
          </p:nvSpPr>
          <p:spPr bwMode="auto">
            <a:xfrm>
              <a:off x="1503" y="360"/>
              <a:ext cx="1735" cy="15120"/>
            </a:xfrm>
            <a:custGeom>
              <a:avLst/>
              <a:gdLst>
                <a:gd name="T0" fmla="*/ 2147483647 w 362"/>
                <a:gd name="T1" fmla="*/ 0 h 3164"/>
                <a:gd name="T2" fmla="*/ 0 w 362"/>
                <a:gd name="T3" fmla="*/ 2147483647 h 3164"/>
                <a:gd name="T4" fmla="*/ 0 60000 65536"/>
                <a:gd name="T5" fmla="*/ 0 60000 65536"/>
                <a:gd name="T6" fmla="*/ 0 w 362"/>
                <a:gd name="T7" fmla="*/ 0 h 3164"/>
                <a:gd name="T8" fmla="*/ 362 w 362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Полилиния 36"/>
            <p:cNvSpPr>
              <a:spLocks/>
            </p:cNvSpPr>
            <p:nvPr/>
          </p:nvSpPr>
          <p:spPr bwMode="auto">
            <a:xfrm>
              <a:off x="1594" y="360"/>
              <a:ext cx="1831" cy="15120"/>
            </a:xfrm>
            <a:custGeom>
              <a:avLst/>
              <a:gdLst>
                <a:gd name="T0" fmla="*/ 2147483647 w 382"/>
                <a:gd name="T1" fmla="*/ 0 h 3164"/>
                <a:gd name="T2" fmla="*/ 0 w 382"/>
                <a:gd name="T3" fmla="*/ 2147483647 h 3164"/>
                <a:gd name="T4" fmla="*/ 0 60000 65536"/>
                <a:gd name="T5" fmla="*/ 0 60000 65536"/>
                <a:gd name="T6" fmla="*/ 0 w 382"/>
                <a:gd name="T7" fmla="*/ 0 h 3164"/>
                <a:gd name="T8" fmla="*/ 382 w 382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Полилиния 37"/>
            <p:cNvSpPr>
              <a:spLocks/>
            </p:cNvSpPr>
            <p:nvPr/>
          </p:nvSpPr>
          <p:spPr bwMode="auto">
            <a:xfrm>
              <a:off x="1393" y="360"/>
              <a:ext cx="1850" cy="15120"/>
            </a:xfrm>
            <a:custGeom>
              <a:avLst/>
              <a:gdLst>
                <a:gd name="T0" fmla="*/ 2147483647 w 386"/>
                <a:gd name="T1" fmla="*/ 0 h 3164"/>
                <a:gd name="T2" fmla="*/ 0 w 386"/>
                <a:gd name="T3" fmla="*/ 2147483647 h 3164"/>
                <a:gd name="T4" fmla="*/ 0 60000 65536"/>
                <a:gd name="T5" fmla="*/ 0 60000 65536"/>
                <a:gd name="T6" fmla="*/ 0 w 386"/>
                <a:gd name="T7" fmla="*/ 0 h 3164"/>
                <a:gd name="T8" fmla="*/ 386 w 386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Полилиния 38"/>
            <p:cNvSpPr>
              <a:spLocks/>
            </p:cNvSpPr>
            <p:nvPr/>
          </p:nvSpPr>
          <p:spPr bwMode="auto">
            <a:xfrm>
              <a:off x="1234" y="360"/>
              <a:ext cx="1826" cy="15120"/>
            </a:xfrm>
            <a:custGeom>
              <a:avLst/>
              <a:gdLst>
                <a:gd name="T0" fmla="*/ 2147483647 w 381"/>
                <a:gd name="T1" fmla="*/ 0 h 3164"/>
                <a:gd name="T2" fmla="*/ 0 w 381"/>
                <a:gd name="T3" fmla="*/ 2147483647 h 3164"/>
                <a:gd name="T4" fmla="*/ 0 60000 65536"/>
                <a:gd name="T5" fmla="*/ 0 60000 65536"/>
                <a:gd name="T6" fmla="*/ 0 w 381"/>
                <a:gd name="T7" fmla="*/ 0 h 3164"/>
                <a:gd name="T8" fmla="*/ 381 w 38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49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14313"/>
            <a:ext cx="13573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42875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9"/>
          <p:cNvSpPr txBox="1">
            <a:spLocks noChangeArrowheads="1"/>
          </p:cNvSpPr>
          <p:nvPr/>
        </p:nvSpPr>
        <p:spPr bwMode="auto">
          <a:xfrm>
            <a:off x="1258888" y="765175"/>
            <a:ext cx="714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Международные мероприятия с участием Комиссии</a:t>
            </a:r>
            <a:endParaRPr lang="ru-RU" altLang="ru-RU" sz="20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308" y="1418889"/>
            <a:ext cx="7132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VIII</a:t>
            </a:r>
            <a:r>
              <a:rPr lang="ru-RU" dirty="0">
                <a:effectLst/>
              </a:rPr>
              <a:t> Международная выставка «Атомэкспо-Беларусь 2016»,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19 </a:t>
            </a:r>
            <a:r>
              <a:rPr lang="ru-RU" dirty="0">
                <a:effectLst/>
              </a:rPr>
              <a:t>апреля 2016 г., </a:t>
            </a: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г. Минске, Республика Беларусь;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VIII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Международный форум </a:t>
            </a:r>
            <a:r>
              <a:rPr lang="ru-RU" dirty="0">
                <a:effectLst/>
              </a:rPr>
              <a:t>«АТОМЭКСПО», 30 мая 2016 г., Москва, Российская Федерация;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Международная научно-практической конференция «25 лет Содружеству </a:t>
            </a:r>
            <a:r>
              <a:rPr lang="ru-RU">
                <a:effectLst/>
              </a:rPr>
              <a:t>Независимых </a:t>
            </a:r>
            <a:r>
              <a:rPr lang="ru-RU" smtClean="0">
                <a:effectLst/>
              </a:rPr>
              <a:t>Государств</a:t>
            </a:r>
            <a:r>
              <a:rPr lang="ru-RU" dirty="0">
                <a:effectLst/>
              </a:rPr>
              <a:t>: итоги, перспективы», 28-29 сентября, г. Минск, Республика Беларусь;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Международный форум молодых энергетиков и промышленников «ФОРСАЖ-2016», </a:t>
            </a:r>
            <a:r>
              <a:rPr lang="ru-RU" dirty="0" smtClean="0">
                <a:effectLst/>
              </a:rPr>
              <a:t>10-16 </a:t>
            </a:r>
            <a:r>
              <a:rPr lang="ru-RU" dirty="0">
                <a:effectLst/>
              </a:rPr>
              <a:t>июля 2016 г. </a:t>
            </a:r>
            <a:r>
              <a:rPr lang="ru-RU" dirty="0" smtClean="0">
                <a:effectLst/>
              </a:rPr>
              <a:t>Калужская область </a:t>
            </a:r>
            <a:endParaRPr lang="ru-RU" dirty="0"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Международная научно-практическая конференция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25 лет СНГ. Новые возможности интеграции и партнерства», 30 июня 2016 года, Москва, НИЯУ </a:t>
            </a:r>
            <a:r>
              <a:rPr lang="ru-RU" dirty="0" smtClean="0">
                <a:effectLst/>
              </a:rPr>
              <a:t>МИФИ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2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4"/>
          <p:cNvSpPr>
            <a:spLocks/>
          </p:cNvSpPr>
          <p:nvPr/>
        </p:nvSpPr>
        <p:spPr bwMode="auto">
          <a:xfrm>
            <a:off x="755650" y="0"/>
            <a:ext cx="8143875" cy="6500813"/>
          </a:xfrm>
          <a:custGeom>
            <a:avLst/>
            <a:gdLst>
              <a:gd name="T0" fmla="*/ 6700720 w 2136"/>
              <a:gd name="T1" fmla="*/ 1721645 h 1471"/>
              <a:gd name="T2" fmla="*/ 6809105 w 2136"/>
              <a:gd name="T3" fmla="*/ 158351 h 1471"/>
              <a:gd name="T4" fmla="*/ 0 w 2136"/>
              <a:gd name="T5" fmla="*/ 710895 h 1471"/>
              <a:gd name="T6" fmla="*/ 0 w 2136"/>
              <a:gd name="T7" fmla="*/ 1721645 h 1471"/>
              <a:gd name="T8" fmla="*/ 0 w 2136"/>
              <a:gd name="T9" fmla="*/ 4956048 h 1471"/>
              <a:gd name="T10" fmla="*/ 6142858 w 2136"/>
              <a:gd name="T11" fmla="*/ 4956048 h 1471"/>
              <a:gd name="T12" fmla="*/ 6181112 w 2136"/>
              <a:gd name="T13" fmla="*/ 4811174 h 1471"/>
              <a:gd name="T14" fmla="*/ 6700720 w 2136"/>
              <a:gd name="T15" fmla="*/ 1721645 h 14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365F90"/>
              </a:gs>
            </a:gsLst>
            <a:path path="rect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54061"/>
            </a:outerShdw>
          </a:effectLst>
        </p:spPr>
        <p:txBody>
          <a:bodyPr/>
          <a:lstStyle>
            <a:lvl1pPr>
              <a:defRPr>
                <a:solidFill>
                  <a:srgbClr val="4F81BD"/>
                </a:solidFill>
                <a:effectDag name="">
                  <a:cont type="tree" name="">
                    <a:effect ref="fillLine"/>
                    <a:outerShdw dist="38100" dir="13500000" algn="br">
                      <a:srgbClr val="9CC9FF"/>
                    </a:outerShdw>
                  </a:cont>
                  <a:cont type="tree" name="">
                    <a:effect ref="fillLine"/>
                    <a:outerShdw dist="38100" dir="2700000" algn="tl">
                      <a:srgbClr val="2F4D71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rgbClr val="4F81BD"/>
                </a:solidFill>
                <a:effectDag name="">
                  <a:cont type="tree" name="">
                    <a:effect ref="fillLine"/>
                    <a:outerShdw dist="38100" dir="13500000" algn="br">
                      <a:srgbClr val="9CC9FF"/>
                    </a:outerShdw>
                  </a:cont>
                  <a:cont type="tree" name="">
                    <a:effect ref="fillLine"/>
                    <a:outerShdw dist="38100" dir="2700000" algn="tl">
                      <a:srgbClr val="2F4D71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rgbClr val="4F81BD"/>
                </a:solidFill>
                <a:effectDag name="">
                  <a:cont type="tree" name="">
                    <a:effect ref="fillLine"/>
                    <a:outerShdw dist="38100" dir="13500000" algn="br">
                      <a:srgbClr val="9CC9FF"/>
                    </a:outerShdw>
                  </a:cont>
                  <a:cont type="tree" name="">
                    <a:effect ref="fillLine"/>
                    <a:outerShdw dist="38100" dir="2700000" algn="tl">
                      <a:srgbClr val="2F4D71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rgbClr val="4F81BD"/>
                </a:solidFill>
                <a:effectDag name="">
                  <a:cont type="tree" name="">
                    <a:effect ref="fillLine"/>
                    <a:outerShdw dist="38100" dir="13500000" algn="br">
                      <a:srgbClr val="9CC9FF"/>
                    </a:outerShdw>
                  </a:cont>
                  <a:cont type="tree" name="">
                    <a:effect ref="fillLine"/>
                    <a:outerShdw dist="38100" dir="2700000" algn="tl">
                      <a:srgbClr val="2F4D71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rgbClr val="4F81BD"/>
                </a:solidFill>
                <a:effectDag name="">
                  <a:cont type="tree" name="">
                    <a:effect ref="fillLine"/>
                    <a:outerShdw dist="38100" dir="13500000" algn="br">
                      <a:srgbClr val="9CC9FF"/>
                    </a:outerShdw>
                  </a:cont>
                  <a:cont type="tree" name="">
                    <a:effect ref="fillLine"/>
                    <a:outerShdw dist="38100" dir="2700000" algn="tl">
                      <a:srgbClr val="2F4D71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81BD"/>
                </a:solidFill>
                <a:effectDag name="">
                  <a:cont type="tree" name="">
                    <a:effect ref="fillLine"/>
                    <a:outerShdw dist="38100" dir="13500000" algn="br">
                      <a:srgbClr val="9CC9FF"/>
                    </a:outerShdw>
                  </a:cont>
                  <a:cont type="tree" name="">
                    <a:effect ref="fillLine"/>
                    <a:outerShdw dist="38100" dir="2700000" algn="tl">
                      <a:srgbClr val="2F4D71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81BD"/>
                </a:solidFill>
                <a:effectDag name="">
                  <a:cont type="tree" name="">
                    <a:effect ref="fillLine"/>
                    <a:outerShdw dist="38100" dir="13500000" algn="br">
                      <a:srgbClr val="9CC9FF"/>
                    </a:outerShdw>
                  </a:cont>
                  <a:cont type="tree" name="">
                    <a:effect ref="fillLine"/>
                    <a:outerShdw dist="38100" dir="2700000" algn="tl">
                      <a:srgbClr val="2F4D71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81BD"/>
                </a:solidFill>
                <a:effectDag name="">
                  <a:cont type="tree" name="">
                    <a:effect ref="fillLine"/>
                    <a:outerShdw dist="38100" dir="13500000" algn="br">
                      <a:srgbClr val="9CC9FF"/>
                    </a:outerShdw>
                  </a:cont>
                  <a:cont type="tree" name="">
                    <a:effect ref="fillLine"/>
                    <a:outerShdw dist="38100" dir="2700000" algn="tl">
                      <a:srgbClr val="2F4D71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F81BD"/>
                </a:solidFill>
                <a:effectDag name="">
                  <a:cont type="tree" name="">
                    <a:effect ref="fillLine"/>
                    <a:outerShdw dist="38100" dir="13500000" algn="br">
                      <a:srgbClr val="9CC9FF"/>
                    </a:outerShdw>
                  </a:cont>
                  <a:cont type="tree" name="">
                    <a:effect ref="fillLine"/>
                    <a:outerShdw dist="38100" dir="2700000" algn="tl">
                      <a:srgbClr val="2F4D71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5" name="Полилиния 33"/>
          <p:cNvSpPr>
            <a:spLocks/>
          </p:cNvSpPr>
          <p:nvPr/>
        </p:nvSpPr>
        <p:spPr bwMode="auto">
          <a:xfrm>
            <a:off x="0" y="0"/>
            <a:ext cx="714375" cy="6858000"/>
          </a:xfrm>
          <a:custGeom>
            <a:avLst/>
            <a:gdLst>
              <a:gd name="T0" fmla="*/ 2147483647 w 616"/>
              <a:gd name="T1" fmla="*/ 0 h 3168"/>
              <a:gd name="T2" fmla="*/ 0 w 616"/>
              <a:gd name="T3" fmla="*/ 0 h 3168"/>
              <a:gd name="T4" fmla="*/ 0 w 616"/>
              <a:gd name="T5" fmla="*/ 2147483647 h 3168"/>
              <a:gd name="T6" fmla="*/ 1526890779 w 616"/>
              <a:gd name="T7" fmla="*/ 2147483647 h 3168"/>
              <a:gd name="T8" fmla="*/ 2147483647 w 616"/>
              <a:gd name="T9" fmla="*/ 0 h 3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6" h="3168">
                <a:moveTo>
                  <a:pt x="40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168"/>
                  <a:pt x="0" y="3168"/>
                  <a:pt x="0" y="3168"/>
                </a:cubicBezTo>
                <a:cubicBezTo>
                  <a:pt x="165" y="3168"/>
                  <a:pt x="165" y="3168"/>
                  <a:pt x="165" y="3168"/>
                </a:cubicBezTo>
                <a:cubicBezTo>
                  <a:pt x="616" y="1736"/>
                  <a:pt x="458" y="375"/>
                  <a:pt x="401" y="0"/>
                </a:cubicBez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365F90"/>
              </a:gs>
            </a:gsLst>
            <a:path path="rect">
              <a:fillToRect l="50000" t="50000" r="50000" b="50000"/>
            </a:path>
          </a:gra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25406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grpSp>
        <p:nvGrpSpPr>
          <p:cNvPr id="4100" name="Группа 39"/>
          <p:cNvGrpSpPr>
            <a:grpSpLocks/>
          </p:cNvGrpSpPr>
          <p:nvPr/>
        </p:nvGrpSpPr>
        <p:grpSpPr bwMode="auto">
          <a:xfrm>
            <a:off x="0" y="0"/>
            <a:ext cx="714375" cy="6858000"/>
            <a:chOff x="1047" y="360"/>
            <a:chExt cx="2378" cy="15120"/>
          </a:xfrm>
        </p:grpSpPr>
        <p:sp>
          <p:nvSpPr>
            <p:cNvPr id="4107" name="Полилиния 34"/>
            <p:cNvSpPr>
              <a:spLocks/>
            </p:cNvSpPr>
            <p:nvPr/>
          </p:nvSpPr>
          <p:spPr bwMode="auto">
            <a:xfrm>
              <a:off x="1047" y="360"/>
              <a:ext cx="2061" cy="15120"/>
            </a:xfrm>
            <a:custGeom>
              <a:avLst/>
              <a:gdLst>
                <a:gd name="T0" fmla="*/ 2147483647 w 430"/>
                <a:gd name="T1" fmla="*/ 0 h 3164"/>
                <a:gd name="T2" fmla="*/ 0 w 430"/>
                <a:gd name="T3" fmla="*/ 2147483647 h 3164"/>
                <a:gd name="T4" fmla="*/ 0 60000 65536"/>
                <a:gd name="T5" fmla="*/ 0 60000 65536"/>
                <a:gd name="T6" fmla="*/ 0 w 430"/>
                <a:gd name="T7" fmla="*/ 0 h 3164"/>
                <a:gd name="T8" fmla="*/ 430 w 430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Полилиния 35"/>
            <p:cNvSpPr>
              <a:spLocks/>
            </p:cNvSpPr>
            <p:nvPr/>
          </p:nvSpPr>
          <p:spPr bwMode="auto">
            <a:xfrm>
              <a:off x="1503" y="360"/>
              <a:ext cx="1735" cy="15120"/>
            </a:xfrm>
            <a:custGeom>
              <a:avLst/>
              <a:gdLst>
                <a:gd name="T0" fmla="*/ 2147483647 w 362"/>
                <a:gd name="T1" fmla="*/ 0 h 3164"/>
                <a:gd name="T2" fmla="*/ 0 w 362"/>
                <a:gd name="T3" fmla="*/ 2147483647 h 3164"/>
                <a:gd name="T4" fmla="*/ 0 60000 65536"/>
                <a:gd name="T5" fmla="*/ 0 60000 65536"/>
                <a:gd name="T6" fmla="*/ 0 w 362"/>
                <a:gd name="T7" fmla="*/ 0 h 3164"/>
                <a:gd name="T8" fmla="*/ 362 w 362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Полилиния 36"/>
            <p:cNvSpPr>
              <a:spLocks/>
            </p:cNvSpPr>
            <p:nvPr/>
          </p:nvSpPr>
          <p:spPr bwMode="auto">
            <a:xfrm>
              <a:off x="1594" y="360"/>
              <a:ext cx="1831" cy="15120"/>
            </a:xfrm>
            <a:custGeom>
              <a:avLst/>
              <a:gdLst>
                <a:gd name="T0" fmla="*/ 2147483647 w 382"/>
                <a:gd name="T1" fmla="*/ 0 h 3164"/>
                <a:gd name="T2" fmla="*/ 0 w 382"/>
                <a:gd name="T3" fmla="*/ 2147483647 h 3164"/>
                <a:gd name="T4" fmla="*/ 0 60000 65536"/>
                <a:gd name="T5" fmla="*/ 0 60000 65536"/>
                <a:gd name="T6" fmla="*/ 0 w 382"/>
                <a:gd name="T7" fmla="*/ 0 h 3164"/>
                <a:gd name="T8" fmla="*/ 382 w 382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Полилиния 37"/>
            <p:cNvSpPr>
              <a:spLocks/>
            </p:cNvSpPr>
            <p:nvPr/>
          </p:nvSpPr>
          <p:spPr bwMode="auto">
            <a:xfrm>
              <a:off x="1393" y="360"/>
              <a:ext cx="1850" cy="15120"/>
            </a:xfrm>
            <a:custGeom>
              <a:avLst/>
              <a:gdLst>
                <a:gd name="T0" fmla="*/ 2147483647 w 386"/>
                <a:gd name="T1" fmla="*/ 0 h 3164"/>
                <a:gd name="T2" fmla="*/ 0 w 386"/>
                <a:gd name="T3" fmla="*/ 2147483647 h 3164"/>
                <a:gd name="T4" fmla="*/ 0 60000 65536"/>
                <a:gd name="T5" fmla="*/ 0 60000 65536"/>
                <a:gd name="T6" fmla="*/ 0 w 386"/>
                <a:gd name="T7" fmla="*/ 0 h 3164"/>
                <a:gd name="T8" fmla="*/ 386 w 386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Полилиния 38"/>
            <p:cNvSpPr>
              <a:spLocks/>
            </p:cNvSpPr>
            <p:nvPr/>
          </p:nvSpPr>
          <p:spPr bwMode="auto">
            <a:xfrm>
              <a:off x="1234" y="360"/>
              <a:ext cx="1826" cy="15120"/>
            </a:xfrm>
            <a:custGeom>
              <a:avLst/>
              <a:gdLst>
                <a:gd name="T0" fmla="*/ 2147483647 w 381"/>
                <a:gd name="T1" fmla="*/ 0 h 3164"/>
                <a:gd name="T2" fmla="*/ 0 w 381"/>
                <a:gd name="T3" fmla="*/ 2147483647 h 3164"/>
                <a:gd name="T4" fmla="*/ 0 60000 65536"/>
                <a:gd name="T5" fmla="*/ 0 60000 65536"/>
                <a:gd name="T6" fmla="*/ 0 w 381"/>
                <a:gd name="T7" fmla="*/ 0 h 3164"/>
                <a:gd name="T8" fmla="*/ 381 w 381"/>
                <a:gd name="T9" fmla="*/ 3164 h 31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1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14313"/>
            <a:ext cx="13573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78" y="33014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874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9"/>
          <p:cNvSpPr txBox="1">
            <a:spLocks noChangeArrowheads="1"/>
          </p:cNvSpPr>
          <p:nvPr/>
        </p:nvSpPr>
        <p:spPr bwMode="auto">
          <a:xfrm>
            <a:off x="2235199" y="663014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Документы, переданные на утверждение уставных органов СНГ в отчетный период</a:t>
            </a:r>
            <a:endParaRPr lang="ru-RU" altLang="ru-RU" sz="16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5" name="TextBox 20"/>
          <p:cNvSpPr txBox="1">
            <a:spLocks noChangeArrowheads="1"/>
          </p:cNvSpPr>
          <p:nvPr/>
        </p:nvSpPr>
        <p:spPr bwMode="auto">
          <a:xfrm>
            <a:off x="1547813" y="2205038"/>
            <a:ext cx="642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14525"/>
              </p:ext>
            </p:extLst>
          </p:nvPr>
        </p:nvGraphicFramePr>
        <p:xfrm>
          <a:off x="1350113" y="1247789"/>
          <a:ext cx="6750279" cy="534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42"/>
                <a:gridCol w="4596137"/>
                <a:gridCol w="864127"/>
                <a:gridCol w="9360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перспективах сотрудничества государств – участников СНГ в области производства, использования и продвижения изотопной продукции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выполняется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деятельности базовых организаций в области использования атомной энергии в мирных целях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марта </a:t>
                      </a:r>
                      <a:b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внесении изменений в Межгосударственную целевую программу «Рекультивация территорий государств, подвергшихся воздействию уранодобывающих производств»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сентября 2016 г.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(ЭС СНГ)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 октября </a:t>
                      </a:r>
                    </a:p>
                    <a:p>
                      <a:r>
                        <a:rPr lang="ru-RU" sz="1000" dirty="0" smtClean="0"/>
                        <a:t>2016 г.</a:t>
                      </a:r>
                    </a:p>
                    <a:p>
                      <a:r>
                        <a:rPr lang="ru-RU" sz="1000" dirty="0" smtClean="0"/>
                        <a:t>(СГП СНГ)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ходе выполнения Рамочной программы сотрудничества государств – участников СНГ в области мирного использования атомной энергии на период до 2020 года «СОТРУДНИЧЕСТВО «АТОМ – СНГ»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сентября 2016 г.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(ЭС СНГ)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СОГЛАШЕНИЕ о сближении подходов по нормативно-правовому и нормативно-техническому регулированию, оценке соответствия, стандартизации, аккредитации и метрологическому обеспечению в области использования атомной энергии в мирных целях 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21 сентября 2016 г.</a:t>
                      </a:r>
                    </a:p>
                    <a:p>
                      <a:r>
                        <a:rPr lang="ru-RU" sz="1000" dirty="0" smtClean="0"/>
                        <a:t>(КЭВ)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 декабря</a:t>
                      </a:r>
                    </a:p>
                    <a:p>
                      <a:r>
                        <a:rPr lang="ru-RU" sz="1000" dirty="0" smtClean="0"/>
                        <a:t>2016 г.</a:t>
                      </a:r>
                    </a:p>
                    <a:p>
                      <a:r>
                        <a:rPr lang="ru-RU" sz="1000" dirty="0" smtClean="0"/>
                        <a:t>(ЭС СНГ)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Плане первоочередных мероприятий </a:t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реализации Концепции ядерной и радиационной безопасности государств – участников СНГ в области использования атомной энергии в мирных целях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марта 2016  г.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ходе реализации Межгосударственной целевой программы «Рекультивация территорий государств, подвергшихся воздействию уранодобывающих производств»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сентября 2016 г.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28 октября </a:t>
                      </a:r>
                    </a:p>
                    <a:p>
                      <a:r>
                        <a:rPr lang="ru-RU" sz="1000" dirty="0" smtClean="0"/>
                        <a:t>2016 г.</a:t>
                      </a:r>
                    </a:p>
                    <a:p>
                      <a:r>
                        <a:rPr lang="ru-RU" sz="1000" dirty="0" smtClean="0"/>
                        <a:t>(СГП СНГ)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СОГЛАШЕНИЕ об информационном взаимодействии государств – участников Содружества Независимых Государств по вопросам </a:t>
                      </a:r>
                      <a:b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перемещения радиоактивных источников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июня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Соглашение о принципах совместного использования экспериментального комплекса на базе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токамака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КТМ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Экспертная </a:t>
                      </a:r>
                    </a:p>
                    <a:p>
                      <a:r>
                        <a:rPr lang="ru-RU" sz="1000" dirty="0" smtClean="0"/>
                        <a:t>группа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декабрь</a:t>
                      </a:r>
                    </a:p>
                    <a:p>
                      <a:r>
                        <a:rPr lang="ru-RU" sz="1000" dirty="0" smtClean="0"/>
                        <a:t>2016 г.</a:t>
                      </a:r>
                    </a:p>
                    <a:p>
                      <a:r>
                        <a:rPr lang="ru-RU" sz="1000" dirty="0" smtClean="0"/>
                        <a:t>(КЭВ)</a:t>
                      </a:r>
                      <a:endParaRPr lang="ru-RU" sz="1000" dirty="0"/>
                    </a:p>
                  </a:txBody>
                  <a:tcPr/>
                </a:tc>
              </a:tr>
              <a:tr h="564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Инициативное предложение о разработке программы совместных доклинических исследований перспективных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радиофармпрепаратов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государств – участников СНГ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декабрь</a:t>
                      </a:r>
                    </a:p>
                    <a:p>
                      <a:r>
                        <a:rPr lang="ru-RU" sz="1000" dirty="0" smtClean="0"/>
                        <a:t>2016 г.</a:t>
                      </a:r>
                    </a:p>
                    <a:p>
                      <a:r>
                        <a:rPr lang="ru-RU" sz="1000" smtClean="0"/>
                        <a:t>(КЭВ)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8782</TotalTime>
  <Words>512</Words>
  <Application>Microsoft Office PowerPoint</Application>
  <PresentationFormat>Экран (4:3)</PresentationFormat>
  <Paragraphs>134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                                                 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 INTERNATIONAL YOUTH SCIENTIFIC-EDUCATIONAL  PROJECT «ATOMIC COLLABORATION ХХI»</dc:title>
  <dc:creator>Vladimir</dc:creator>
  <cp:lastModifiedBy>User</cp:lastModifiedBy>
  <cp:revision>385</cp:revision>
  <cp:lastPrinted>2016-10-05T08:22:35Z</cp:lastPrinted>
  <dcterms:created xsi:type="dcterms:W3CDTF">2010-06-16T02:28:41Z</dcterms:created>
  <dcterms:modified xsi:type="dcterms:W3CDTF">2016-10-11T11:05:51Z</dcterms:modified>
</cp:coreProperties>
</file>