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0" r:id="rId2"/>
    <p:sldId id="512" r:id="rId3"/>
    <p:sldId id="499" r:id="rId4"/>
    <p:sldId id="506" r:id="rId5"/>
    <p:sldId id="502" r:id="rId6"/>
    <p:sldId id="507" r:id="rId7"/>
    <p:sldId id="483" r:id="rId8"/>
    <p:sldId id="503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FFCCCC"/>
    <a:srgbClr val="FF99CC"/>
    <a:srgbClr val="FF0000"/>
    <a:srgbClr val="003399"/>
    <a:srgbClr val="CC0000"/>
    <a:srgbClr val="336600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 autoAdjust="0"/>
  </p:normalViewPr>
  <p:slideViewPr>
    <p:cSldViewPr>
      <p:cViewPr>
        <p:scale>
          <a:sx n="75" d="100"/>
          <a:sy n="75" d="100"/>
        </p:scale>
        <p:origin x="-150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1F1E1E-995B-4A03-9B7E-41C319292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9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E9E85-E930-4FB1-8E25-6B031BA60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7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777163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125538"/>
            <a:ext cx="4244975" cy="511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7E9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7771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381750"/>
            <a:ext cx="8424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339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ru-RU" smtClean="0"/>
              <a:t>Заседание проблемной комиссии № 1 НТС ФМБА 15 сентября 2010 г.</a:t>
            </a:r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V="1">
            <a:off x="323850" y="1052513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250825" y="6308725"/>
            <a:ext cx="8567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9" name="Picture 15" descr="fmba new - ZASTAVK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0"/>
            <a:ext cx="104298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33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nm.snmjournals.org/content/vol50/issue12/images/large/1927fig2.jpe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AF%D0%B4%D0%B5%D1%80%D0%BD%D0%B0%D1%8F%20%D0%BC%D0%B5%D0%B4%D0%B8%D1%86%D0%B8%D0%BD%D0%B0%20%D0%B2%20%D0%A2%D1%8E%D0%BC%D0%B5%D0%BD%D0%B8&amp;noreask=1&amp;img_url=http://filearchive.cnews.ru/img/cnews/2011/02/04/ros_a8dd1.jpg&amp;pos=95&amp;rpt=simage&amp;lr=213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1674" y="220486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x-none" sz="3200" b="1">
                <a:solidFill>
                  <a:srgbClr val="516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 </a:t>
            </a:r>
            <a:r>
              <a:rPr lang="ru-RU" sz="3200" b="1" dirty="0">
                <a:solidFill>
                  <a:srgbClr val="516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деятельности Рабочей группы «Модернизация и развитие радиационной терапии и ядерной медицины»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164" y="5013176"/>
            <a:ext cx="379978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1200" b="1" u="sng" dirty="0" smtClean="0">
                <a:solidFill>
                  <a:srgbClr val="00487E"/>
                </a:solidFill>
              </a:rPr>
              <a:t>Докладчик</a:t>
            </a:r>
          </a:p>
          <a:p>
            <a:pPr algn="l">
              <a:lnSpc>
                <a:spcPct val="130000"/>
              </a:lnSpc>
            </a:pPr>
            <a:r>
              <a:rPr lang="ru-RU" sz="1200" b="1" dirty="0" smtClean="0">
                <a:solidFill>
                  <a:srgbClr val="00487E"/>
                </a:solidFill>
              </a:rPr>
              <a:t>Дубинкин Дмитрий Олегович</a:t>
            </a:r>
          </a:p>
          <a:p>
            <a:pPr algn="l">
              <a:lnSpc>
                <a:spcPct val="130000"/>
              </a:lnSpc>
            </a:pPr>
            <a:r>
              <a:rPr lang="ru-RU" sz="1100" dirty="0" err="1">
                <a:solidFill>
                  <a:srgbClr val="00487E"/>
                </a:solidFill>
              </a:rPr>
              <a:t>к</a:t>
            </a:r>
            <a:r>
              <a:rPr lang="ru-RU" sz="1100" dirty="0" err="1" smtClean="0">
                <a:solidFill>
                  <a:srgbClr val="00487E"/>
                </a:solidFill>
              </a:rPr>
              <a:t>.х.н</a:t>
            </a:r>
            <a:r>
              <a:rPr lang="ru-RU" sz="1100" dirty="0" smtClean="0">
                <a:solidFill>
                  <a:srgbClr val="00487E"/>
                </a:solidFill>
              </a:rPr>
              <a:t> по спец. «Радиохимия»</a:t>
            </a:r>
          </a:p>
          <a:p>
            <a:pPr algn="l">
              <a:lnSpc>
                <a:spcPct val="130000"/>
              </a:lnSpc>
            </a:pPr>
            <a:endParaRPr lang="ru-RU" sz="100" dirty="0" smtClean="0">
              <a:solidFill>
                <a:srgbClr val="00487E"/>
              </a:solidFill>
            </a:endParaRPr>
          </a:p>
          <a:p>
            <a:pPr algn="l"/>
            <a:r>
              <a:rPr lang="ru-RU" sz="1100" dirty="0" smtClean="0">
                <a:solidFill>
                  <a:srgbClr val="00487E"/>
                </a:solidFill>
              </a:rPr>
              <a:t>Советник </a:t>
            </a:r>
            <a:r>
              <a:rPr lang="ru-RU" sz="1100" dirty="0">
                <a:solidFill>
                  <a:srgbClr val="00487E"/>
                </a:solidFill>
              </a:rPr>
              <a:t>директора </a:t>
            </a:r>
            <a:endParaRPr lang="ru-RU" sz="1100" dirty="0" smtClean="0">
              <a:solidFill>
                <a:srgbClr val="00487E"/>
              </a:solidFill>
            </a:endParaRPr>
          </a:p>
          <a:p>
            <a:pPr algn="l"/>
            <a:r>
              <a:rPr lang="ru-RU" sz="1100" dirty="0" smtClean="0">
                <a:solidFill>
                  <a:srgbClr val="00487E"/>
                </a:solidFill>
              </a:rPr>
              <a:t>ФГУП </a:t>
            </a:r>
            <a:r>
              <a:rPr lang="ru-RU" sz="1100" dirty="0">
                <a:solidFill>
                  <a:srgbClr val="00487E"/>
                </a:solidFill>
              </a:rPr>
              <a:t>«Федеральный центр по проектированию и </a:t>
            </a:r>
          </a:p>
          <a:p>
            <a:pPr algn="l"/>
            <a:r>
              <a:rPr lang="ru-RU" sz="1100" dirty="0">
                <a:solidFill>
                  <a:srgbClr val="00487E"/>
                </a:solidFill>
              </a:rPr>
              <a:t>развитию объектов ядерной медицины» ФМБА России </a:t>
            </a:r>
            <a:endParaRPr lang="ru-RU" sz="1100" dirty="0" smtClean="0">
              <a:solidFill>
                <a:srgbClr val="00487E"/>
              </a:solidFill>
            </a:endParaRPr>
          </a:p>
          <a:p>
            <a:pPr algn="l"/>
            <a:endParaRPr lang="ru-RU" sz="100" dirty="0" smtClean="0">
              <a:solidFill>
                <a:srgbClr val="00487E"/>
              </a:solidFill>
            </a:endParaRPr>
          </a:p>
          <a:p>
            <a:pPr lvl="0" algn="l"/>
            <a:r>
              <a:rPr lang="ru-RU" sz="1100" dirty="0">
                <a:solidFill>
                  <a:srgbClr val="00487E"/>
                </a:solidFill>
              </a:rPr>
              <a:t>Эксперт </a:t>
            </a:r>
            <a:r>
              <a:rPr lang="ru-RU" sz="1100" dirty="0" smtClean="0">
                <a:solidFill>
                  <a:srgbClr val="00487E"/>
                </a:solidFill>
              </a:rPr>
              <a:t>РАН</a:t>
            </a:r>
          </a:p>
        </p:txBody>
      </p:sp>
      <p:sp>
        <p:nvSpPr>
          <p:cNvPr id="2" name="AutoShape 5" descr="https://regnum.ru/uploads/pictures/news/2016/04/27/regnum_picture_1461715986131970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regnum.ru/uploads/pictures/news/2016/04/27/regnum_picture_1461715986131970_norm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5130" y="1052736"/>
            <a:ext cx="3413444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A80054"/>
                </a:solidFill>
              </a:rPr>
              <a:t>12 октября 2016 г.</a:t>
            </a:r>
          </a:p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A80054"/>
                </a:solidFill>
              </a:rPr>
              <a:t>г. Ереван, Республика Армения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1674" y="144949"/>
            <a:ext cx="823811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561975" algn="l"/>
                <a:tab pos="3686175" algn="r"/>
                <a:tab pos="6119813" algn="l"/>
              </a:tabLst>
            </a:pPr>
            <a:r>
              <a:rPr lang="en-US" sz="1400" b="1" dirty="0">
                <a:solidFill>
                  <a:srgbClr val="00487E"/>
                </a:solidFill>
              </a:rPr>
              <a:t>XXVI </a:t>
            </a:r>
            <a:r>
              <a:rPr lang="ru-RU" sz="1400" b="1" dirty="0">
                <a:solidFill>
                  <a:srgbClr val="00487E"/>
                </a:solidFill>
              </a:rPr>
              <a:t> заседание Комиссии государств – участников</a:t>
            </a:r>
            <a:br>
              <a:rPr lang="ru-RU" sz="1400" b="1" dirty="0">
                <a:solidFill>
                  <a:srgbClr val="00487E"/>
                </a:solidFill>
              </a:rPr>
            </a:br>
            <a:r>
              <a:rPr lang="ru-RU" sz="1400" b="1" dirty="0">
                <a:solidFill>
                  <a:srgbClr val="00487E"/>
                </a:solidFill>
              </a:rPr>
              <a:t>Содружества Независимых Государств по использованию </a:t>
            </a:r>
            <a:br>
              <a:rPr lang="ru-RU" sz="1400" b="1" dirty="0">
                <a:solidFill>
                  <a:srgbClr val="00487E"/>
                </a:solidFill>
              </a:rPr>
            </a:br>
            <a:r>
              <a:rPr lang="ru-RU" sz="1400" b="1" dirty="0">
                <a:solidFill>
                  <a:srgbClr val="00487E"/>
                </a:solidFill>
              </a:rPr>
              <a:t>атомной энергии в мирных целях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1975" algn="l"/>
                <a:tab pos="3686175" algn="r"/>
                <a:tab pos="61198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851" y="5013175"/>
            <a:ext cx="4127939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sz="1200" b="1" u="sng" dirty="0" smtClean="0">
                <a:solidFill>
                  <a:srgbClr val="00487E"/>
                </a:solidFill>
              </a:rPr>
              <a:t>Руководитель рабочей группы</a:t>
            </a:r>
          </a:p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ru-RU" sz="1200" b="1" dirty="0" smtClean="0">
                <a:solidFill>
                  <a:srgbClr val="00487E"/>
                </a:solidFill>
              </a:rPr>
              <a:t>Кодина Галина Евгеньевна</a:t>
            </a:r>
          </a:p>
          <a:p>
            <a:pPr algn="l">
              <a:lnSpc>
                <a:spcPct val="130000"/>
              </a:lnSpc>
            </a:pPr>
            <a:endParaRPr lang="ru-RU" sz="100" dirty="0" smtClean="0">
              <a:solidFill>
                <a:srgbClr val="00487E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100" dirty="0">
                <a:solidFill>
                  <a:srgbClr val="00487E"/>
                </a:solidFill>
              </a:rPr>
              <a:t>ФГБУ «Государственный научный центр Российской Федерации - Федеральный    медицинский      биофизический </a:t>
            </a:r>
            <a:r>
              <a:rPr lang="ru-RU" sz="1100" dirty="0" smtClean="0">
                <a:solidFill>
                  <a:srgbClr val="00487E"/>
                </a:solidFill>
              </a:rPr>
              <a:t>центр  </a:t>
            </a:r>
            <a:r>
              <a:rPr lang="ru-RU" sz="1100" dirty="0">
                <a:solidFill>
                  <a:srgbClr val="00487E"/>
                </a:solidFill>
              </a:rPr>
              <a:t>им. А.И. </a:t>
            </a:r>
            <a:r>
              <a:rPr lang="ru-RU" sz="1100" dirty="0" err="1">
                <a:solidFill>
                  <a:srgbClr val="00487E"/>
                </a:solidFill>
              </a:rPr>
              <a:t>Бурназяна</a:t>
            </a:r>
            <a:r>
              <a:rPr lang="ru-RU" sz="1100" dirty="0">
                <a:solidFill>
                  <a:srgbClr val="00487E"/>
                </a:solidFill>
              </a:rPr>
              <a:t> ФМБА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26917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029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1947339"/>
            <a:ext cx="2160240" cy="19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1979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 l="21666" t="13333" r="65001" b="73334"/>
          <a:stretch>
            <a:fillRect/>
          </a:stretch>
        </p:blipFill>
        <p:spPr bwMode="auto">
          <a:xfrm>
            <a:off x="0" y="1"/>
            <a:ext cx="2106738" cy="18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846" y="576064"/>
            <a:ext cx="7020272" cy="134076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2014-2016 гг. проведено 3 цикла обучения специалистов государств-членов СНГ в области ядерной медицины и </a:t>
            </a:r>
            <a:r>
              <a:rPr lang="ru-RU" sz="2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радиофармацевтики</a:t>
            </a:r>
            <a:endParaRPr lang="ru-RU" sz="20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930" y="3784308"/>
            <a:ext cx="137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Контроль качества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08520" y="3784308"/>
            <a:ext cx="20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Асептическое производство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92080" y="116632"/>
            <a:ext cx="3718720" cy="64293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r" fontAlgn="auto">
              <a:lnSpc>
                <a:spcPct val="110000"/>
              </a:lnSpc>
              <a:spcAft>
                <a:spcPts val="1200"/>
              </a:spcAft>
              <a:defRPr/>
            </a:pPr>
            <a:r>
              <a:rPr lang="ru-RU" sz="2450" b="1" dirty="0" smtClean="0">
                <a:solidFill>
                  <a:srgbClr val="CC0000"/>
                </a:solidFill>
              </a:rPr>
              <a:t>Подготовка кадров</a:t>
            </a:r>
            <a:endParaRPr lang="ru-RU" sz="2450" b="1" dirty="0">
              <a:solidFill>
                <a:srgbClr val="CC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373216"/>
            <a:ext cx="1788024" cy="105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60845" y="6453336"/>
            <a:ext cx="405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Автоматизированные технологии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51058"/>
              </p:ext>
            </p:extLst>
          </p:nvPr>
        </p:nvGraphicFramePr>
        <p:xfrm>
          <a:off x="5657676" y="1700808"/>
          <a:ext cx="34800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24"/>
                <a:gridCol w="1740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Год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Число обученных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2014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13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2015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12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2016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366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8</a:t>
                      </a:r>
                      <a:endParaRPr lang="ru-RU" sz="1400" b="1" dirty="0">
                        <a:solidFill>
                          <a:srgbClr val="3366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Всего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33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644008" y="4991404"/>
            <a:ext cx="4366792" cy="1821972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Aft>
                <a:spcPts val="1200"/>
              </a:spcAft>
              <a:defRPr/>
            </a:pPr>
            <a:r>
              <a:rPr lang="ru-RU" sz="1900" b="1" u="sng" dirty="0" smtClean="0">
                <a:solidFill>
                  <a:srgbClr val="CC0000"/>
                </a:solidFill>
                <a:effectLst/>
              </a:rPr>
              <a:t>Выгодные условия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rPr>
              <a:t>Курс обучения 144 ч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rPr>
              <a:t>Оплата только за проживание 600 р/сутки</a:t>
            </a:r>
          </a:p>
          <a:p>
            <a:pPr marL="342900" indent="-342900" fontAlgn="auto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rPr>
              <a:t>Обучение оплачивает ГК «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rPr>
              <a:t>Росатом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+mn-cs"/>
              </a:rPr>
              <a:t>»</a:t>
            </a:r>
          </a:p>
          <a:p>
            <a:pPr algn="r" fontAlgn="auto">
              <a:lnSpc>
                <a:spcPct val="110000"/>
              </a:lnSpc>
              <a:spcAft>
                <a:spcPts val="1200"/>
              </a:spcAft>
              <a:defRPr/>
            </a:pP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284316" y="3901698"/>
            <a:ext cx="3718720" cy="82731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/>
              </a:rPr>
              <a:t>Потребность данных специалистах в странах СНГ </a:t>
            </a:r>
            <a:r>
              <a:rPr lang="ru-RU" sz="1400" b="1" dirty="0" smtClean="0">
                <a:solidFill>
                  <a:srgbClr val="C00000"/>
                </a:solidFill>
                <a:effectLst/>
              </a:rPr>
              <a:t>–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1700" b="1" dirty="0">
                <a:solidFill>
                  <a:srgbClr val="CC0000"/>
                </a:solidFill>
              </a:rPr>
              <a:t>порядка 100 чел</a:t>
            </a:r>
            <a:endParaRPr lang="ru-RU" sz="2450" b="1" dirty="0">
              <a:solidFill>
                <a:srgbClr val="CC0000"/>
              </a:solidFill>
            </a:endParaRPr>
          </a:p>
        </p:txBody>
      </p:sp>
      <p:pic>
        <p:nvPicPr>
          <p:cNvPr id="25" name="Picture 2" descr="img100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47339"/>
            <a:ext cx="2411760" cy="1920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7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7" y="2132856"/>
            <a:ext cx="91440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000" dirty="0" smtClean="0">
                <a:effectLst/>
              </a:rPr>
              <a:t>На основании оценки современной ситуации следует признать возможным проведение работ по различным РФП, которые наиболее актуальны для каждого из государств - участников исследований, параллельно. 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effectLst/>
              </a:rPr>
              <a:t>Материалы по доклиническим исследованиям РФП, которые производятся в Российской Федерации в течение нескольких лет могут быть переданы другим государствам – участникам СНГ.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effectLst/>
              </a:rPr>
              <a:t>В ходе проведения консультаций в качестве наиболее актуального объекта исследований выбран препарат для визуализации нейроэндокринных опухолей методом ПЭТ на основе генератора галлия-68 «</a:t>
            </a:r>
            <a:r>
              <a:rPr lang="ru-RU" sz="2000" baseline="30000" dirty="0" smtClean="0">
                <a:effectLst/>
              </a:rPr>
              <a:t>68</a:t>
            </a:r>
            <a:r>
              <a:rPr lang="ru-RU" sz="2000" dirty="0" smtClean="0">
                <a:effectLst/>
              </a:rPr>
              <a:t>Ga-DОТАТАТЕ».</a:t>
            </a:r>
            <a:endParaRPr lang="ru-RU" sz="2000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648"/>
            <a:ext cx="90364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marL="342900" indent="-342900" algn="r">
              <a:spcAft>
                <a:spcPts val="600"/>
              </a:spcAft>
            </a:pPr>
            <a:r>
              <a:rPr lang="ru-RU" sz="2000" b="1" kern="1200" dirty="0" smtClean="0">
                <a:solidFill>
                  <a:srgbClr val="CC0000"/>
                </a:solidFill>
              </a:rPr>
              <a:t>ИНИЦИАТИВНОЕ ПРЕДЛОЖЕНИЕ </a:t>
            </a:r>
          </a:p>
          <a:p>
            <a:pPr marL="342900" indent="-342900" algn="r">
              <a:spcAft>
                <a:spcPts val="600"/>
              </a:spcAft>
            </a:pPr>
            <a:r>
              <a:rPr lang="ru-RU" sz="2000" b="1" kern="1200" dirty="0" smtClean="0">
                <a:solidFill>
                  <a:srgbClr val="CC0000"/>
                </a:solidFill>
              </a:rPr>
              <a:t>по </a:t>
            </a:r>
            <a:r>
              <a:rPr lang="ru-RU" sz="2000" b="1" dirty="0">
                <a:solidFill>
                  <a:srgbClr val="CC0000"/>
                </a:solidFill>
              </a:rPr>
              <a:t>разработке</a:t>
            </a:r>
          </a:p>
          <a:p>
            <a:pPr marL="342900" indent="-342900" algn="r">
              <a:spcAft>
                <a:spcPts val="600"/>
              </a:spcAft>
            </a:pPr>
            <a:r>
              <a:rPr lang="ru-RU" sz="2450" b="1" kern="1200" dirty="0" smtClean="0">
                <a:solidFill>
                  <a:srgbClr val="CC0000"/>
                </a:solidFill>
              </a:rPr>
              <a:t> </a:t>
            </a:r>
            <a:r>
              <a:rPr lang="ru-RU" sz="2000" b="1" kern="1200" dirty="0" smtClean="0">
                <a:solidFill>
                  <a:srgbClr val="CC0000"/>
                </a:solidFill>
                <a:effectLst/>
              </a:rPr>
              <a:t>«Межгосударственной целевой программы </a:t>
            </a:r>
            <a:br>
              <a:rPr lang="ru-RU" sz="2000" b="1" kern="1200" dirty="0" smtClean="0">
                <a:solidFill>
                  <a:srgbClr val="CC0000"/>
                </a:solidFill>
                <a:effectLst/>
              </a:rPr>
            </a:br>
            <a:r>
              <a:rPr lang="ru-RU" sz="2000" b="1" kern="1200" dirty="0" smtClean="0">
                <a:solidFill>
                  <a:srgbClr val="CC0000"/>
                </a:solidFill>
                <a:effectLst/>
              </a:rPr>
              <a:t>совместных доклинических исследований перспективных РФП государств – участников СНГ» </a:t>
            </a:r>
            <a:endParaRPr lang="ru-RU" sz="2450" b="1" kern="1200" dirty="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101013" cy="719137"/>
          </a:xfrm>
        </p:spPr>
        <p:txBody>
          <a:bodyPr/>
          <a:lstStyle/>
          <a:p>
            <a:r>
              <a:rPr lang="ru-RU" sz="3000" b="1" dirty="0" smtClean="0"/>
              <a:t>РФП для ПЭТ на основе генератора галлия-68 «</a:t>
            </a:r>
            <a:r>
              <a:rPr lang="ru-RU" sz="3000" b="1" baseline="30000" dirty="0" smtClean="0"/>
              <a:t>68</a:t>
            </a:r>
            <a:r>
              <a:rPr lang="ru-RU" sz="3000" b="1" dirty="0" smtClean="0"/>
              <a:t>Ga-DОТАТАТЕ»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98148"/>
            <a:ext cx="5400600" cy="28069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CC0000"/>
                </a:solidFill>
                <a:effectLst/>
              </a:rPr>
              <a:t>ПЭТ с </a:t>
            </a:r>
            <a:r>
              <a:rPr lang="ru-RU" sz="1800" b="1" baseline="30000" dirty="0">
                <a:solidFill>
                  <a:srgbClr val="CC0000"/>
                </a:solidFill>
                <a:effectLst/>
              </a:rPr>
              <a:t>68</a:t>
            </a:r>
            <a:r>
              <a:rPr lang="ru-RU" sz="1800" b="1" dirty="0">
                <a:solidFill>
                  <a:srgbClr val="CC0000"/>
                </a:solidFill>
                <a:effectLst/>
              </a:rPr>
              <a:t>Gа </a:t>
            </a:r>
            <a:r>
              <a:rPr lang="ru-RU" sz="1800" b="1" dirty="0" smtClean="0">
                <a:solidFill>
                  <a:srgbClr val="CC0000"/>
                </a:solidFill>
                <a:effectLst/>
              </a:rPr>
              <a:t>-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</a:rPr>
              <a:t>диагностика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3399"/>
                </a:solidFill>
                <a:effectLst/>
                <a:latin typeface="Arial" pitchFamily="34" charset="0"/>
              </a:rPr>
              <a:t>нейроэндо-кринных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</a:rPr>
              <a:t>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</a:rPr>
              <a:t>опухолей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(</a:t>
            </a:r>
            <a:r>
              <a:rPr lang="ru-RU" sz="1800" b="1" dirty="0" err="1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инсулинома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гастринома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карциноиды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мелкоклеточ-ный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рак легкого, опухоли гипофиза, медуллярный рак щитовидной железы, рак молочной железы, меланома и др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.)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</a:rPr>
              <a:t>,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мониторинг </a:t>
            </a:r>
            <a:endParaRPr lang="ru-RU" sz="1800" b="1" dirty="0" smtClean="0">
              <a:solidFill>
                <a:srgbClr val="003399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</a:t>
            </a:r>
            <a:r>
              <a:rPr lang="ru-RU" sz="1800" b="1" dirty="0" err="1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химио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и радионуклидной </a:t>
            </a:r>
            <a:endParaRPr lang="ru-RU" sz="1800" b="1" dirty="0" smtClean="0">
              <a:solidFill>
                <a:srgbClr val="003399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терапии </a:t>
            </a:r>
            <a:r>
              <a:rPr lang="ru-RU" sz="1800" b="1" baseline="30000" dirty="0">
                <a:solidFill>
                  <a:srgbClr val="008000"/>
                </a:solidFill>
                <a:effectLst/>
              </a:rPr>
              <a:t>90</a:t>
            </a:r>
            <a:r>
              <a:rPr lang="ru-RU" sz="1800" b="1" dirty="0">
                <a:solidFill>
                  <a:srgbClr val="008000"/>
                </a:solidFill>
                <a:effectLst/>
              </a:rPr>
              <a:t>Y </a:t>
            </a:r>
            <a:r>
              <a:rPr lang="ru-RU" sz="1800" b="1" dirty="0">
                <a:solidFill>
                  <a:srgbClr val="003399"/>
                </a:solidFill>
                <a:effectLst/>
              </a:rPr>
              <a:t>и/или</a:t>
            </a:r>
            <a:r>
              <a:rPr lang="ru-RU" sz="1800" b="1" dirty="0">
                <a:solidFill>
                  <a:srgbClr val="008000"/>
                </a:solidFill>
                <a:effectLst/>
              </a:rPr>
              <a:t> </a:t>
            </a:r>
            <a:r>
              <a:rPr lang="ru-RU" sz="1800" b="1" baseline="30000" dirty="0">
                <a:solidFill>
                  <a:srgbClr val="008000"/>
                </a:solidFill>
                <a:effectLst/>
              </a:rPr>
              <a:t>177</a:t>
            </a:r>
            <a:r>
              <a:rPr lang="ru-RU" sz="1800" b="1" dirty="0">
                <a:solidFill>
                  <a:srgbClr val="008000"/>
                </a:solidFill>
                <a:effectLst/>
              </a:rPr>
              <a:t>Lu </a:t>
            </a:r>
            <a:endParaRPr lang="ru-RU" sz="1800" b="1" dirty="0" smtClean="0">
              <a:solidFill>
                <a:srgbClr val="008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</a:t>
            </a:r>
            <a:r>
              <a:rPr lang="ru-RU" sz="1800" b="1" dirty="0" err="1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онкозаболеваний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" descr="Philips Gemini TF PET/CT by connectologis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" y="1198148"/>
            <a:ext cx="2878460" cy="23748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5" descr="Fig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107504" y="3603476"/>
            <a:ext cx="2952329" cy="310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C:\Users\Тото\Desktop\IMG_140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7" y="2996952"/>
            <a:ext cx="21902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275856" y="4509938"/>
            <a:ext cx="5652120" cy="20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мире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количество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опубликованных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работ </a:t>
            </a:r>
            <a:endParaRPr lang="ru-RU" sz="1800" b="1" dirty="0" smtClean="0">
              <a:solidFill>
                <a:srgbClr val="003399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и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патентов по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препаратам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с </a:t>
            </a:r>
            <a:r>
              <a:rPr lang="ru-RU" sz="1800" b="1" baseline="30000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68</a:t>
            </a:r>
            <a:r>
              <a:rPr lang="en-US" sz="1800" b="1" dirty="0" err="1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Ga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увеличивается ежегодно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геометрической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прогрессии. </a:t>
            </a:r>
            <a:endParaRPr lang="ru-RU" sz="1800" b="1" dirty="0" smtClean="0">
              <a:solidFill>
                <a:srgbClr val="003399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 Исследования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являются инновационными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    актуальными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для всех </a:t>
            </a:r>
            <a:r>
              <a:rPr lang="ru-RU" sz="1800" b="1" dirty="0" smtClean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стран </a:t>
            </a:r>
            <a:r>
              <a:rPr lang="ru-RU" sz="1800" b="1" dirty="0">
                <a:solidFill>
                  <a:srgbClr val="003399"/>
                </a:solidFill>
                <a:effectLst/>
                <a:latin typeface="Arial" pitchFamily="34" charset="0"/>
                <a:cs typeface="Times New Roman" pitchFamily="18" charset="0"/>
              </a:rPr>
              <a:t>СНГ.</a:t>
            </a:r>
          </a:p>
          <a:p>
            <a:endParaRPr lang="ru-RU" sz="1800" b="1" dirty="0" smtClean="0">
              <a:solidFill>
                <a:srgbClr val="003399"/>
              </a:solidFill>
              <a:effectLst/>
              <a:latin typeface="Arial" pitchFamily="34" charset="0"/>
            </a:endParaRPr>
          </a:p>
          <a:p>
            <a:endParaRPr lang="ru-RU" sz="1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предполагается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4745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Подготовка и проведение доклинических исследований РФП, </a:t>
            </a:r>
            <a:r>
              <a:rPr lang="ru-RU" sz="2100" b="1" dirty="0">
                <a:solidFill>
                  <a:srgbClr val="003399"/>
                </a:solidFill>
              </a:rPr>
              <a:t>наиболее актуального </a:t>
            </a:r>
            <a:r>
              <a:rPr lang="ru-RU" sz="2100" b="1" dirty="0" smtClean="0">
                <a:solidFill>
                  <a:srgbClr val="003399"/>
                </a:solidFill>
              </a:rPr>
              <a:t>для медицинских организаций государств-участников</a:t>
            </a:r>
          </a:p>
          <a:p>
            <a:pPr algn="l"/>
            <a:r>
              <a:rPr lang="ru-RU" sz="2100" b="1" dirty="0" smtClean="0">
                <a:solidFill>
                  <a:srgbClr val="006600"/>
                </a:solidFill>
              </a:rPr>
              <a:t>Будет проведено исследование препарата по показателям: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6600"/>
                </a:solidFill>
              </a:rPr>
              <a:t>фармакокинетика</a:t>
            </a:r>
            <a:r>
              <a:rPr lang="ru-RU" sz="2000" b="1" dirty="0" smtClean="0">
                <a:solidFill>
                  <a:srgbClr val="006600"/>
                </a:solidFill>
              </a:rPr>
              <a:t>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</a:rPr>
              <a:t>специфичность;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</a:rPr>
              <a:t>безопасность, прогнозируемые дозовые нагрузки на критические  органы и все тело;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</a:rPr>
              <a:t>технология приготовления в условиях клиники;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</a:rPr>
              <a:t>стоимость</a:t>
            </a:r>
          </a:p>
          <a:p>
            <a:pPr algn="l"/>
            <a:endParaRPr lang="ru-RU" sz="2100" b="1" dirty="0" smtClean="0">
              <a:solidFill>
                <a:srgbClr val="0066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В итоге </a:t>
            </a:r>
            <a:r>
              <a:rPr lang="ru-RU" sz="2200" b="1" dirty="0" smtClean="0">
                <a:solidFill>
                  <a:srgbClr val="006600"/>
                </a:solidFill>
              </a:rPr>
              <a:t>на основании полученных результатов:</a:t>
            </a:r>
          </a:p>
          <a:p>
            <a:pPr algn="l"/>
            <a:r>
              <a:rPr lang="ru-RU" sz="2100" b="1" dirty="0" smtClean="0">
                <a:solidFill>
                  <a:srgbClr val="006600"/>
                </a:solidFill>
              </a:rPr>
              <a:t>будут подготовлены документы, регламентируемые национальными Министерствами здравоохранения, для получения разрешения на клинические исследования и/или государственной регистрации</a:t>
            </a:r>
            <a:r>
              <a:rPr lang="ru-RU" sz="2200" b="1" dirty="0" smtClean="0">
                <a:solidFill>
                  <a:srgbClr val="006600"/>
                </a:solidFill>
              </a:rPr>
              <a:t> 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484784"/>
            <a:ext cx="57961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Предложение доложено </a:t>
            </a:r>
            <a:r>
              <a:rPr lang="ru-RU" sz="2000" b="1" dirty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одобрено:</a:t>
            </a: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На 16-м заседании Комиссии </a:t>
            </a:r>
            <a:r>
              <a:rPr lang="ru-RU" sz="1600" b="1" dirty="0">
                <a:solidFill>
                  <a:schemeClr val="accent2"/>
                </a:solidFill>
              </a:rPr>
              <a:t>государств – участников СНГ по использованию атомной энергии в мирных целях, Усть-Каменогорск,  19 ноября 2015 г;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На </a:t>
            </a:r>
            <a:r>
              <a:rPr lang="en-US" sz="1600" b="1" dirty="0" smtClean="0">
                <a:solidFill>
                  <a:schemeClr val="accent2"/>
                </a:solidFill>
              </a:rPr>
              <a:t>XXVI</a:t>
            </a:r>
            <a:r>
              <a:rPr lang="ru-RU" sz="1600" b="1" dirty="0" smtClean="0">
                <a:solidFill>
                  <a:schemeClr val="accent2"/>
                </a:solidFill>
              </a:rPr>
              <a:t>  заседании </a:t>
            </a:r>
            <a:r>
              <a:rPr lang="ru-RU" sz="1600" b="1" i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>
                <a:solidFill>
                  <a:schemeClr val="accent2"/>
                </a:solidFill>
              </a:rPr>
              <a:t>Совета по сотрудничеству в области здравоохранения СНГ. Астана, 21 июня 2016 г</a:t>
            </a:r>
            <a:r>
              <a:rPr lang="ru-RU" sz="1600" b="1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" y="764704"/>
            <a:ext cx="2422576" cy="23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0" y="2035672"/>
            <a:ext cx="2255712" cy="22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" y="4484073"/>
            <a:ext cx="2126160" cy="240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76" y="5589240"/>
            <a:ext cx="2123728" cy="10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35896" y="4484073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</a:rPr>
              <a:t>Предложение одобрено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Министерством Здравоохранения РФ </a:t>
            </a:r>
            <a:r>
              <a:rPr lang="ru-RU" sz="1800" b="1" dirty="0">
                <a:solidFill>
                  <a:srgbClr val="C00000"/>
                </a:solidFill>
              </a:rPr>
              <a:t>–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письмо от 28.09.2016 № 27-0/2090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44624"/>
            <a:ext cx="9036496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marL="342900" indent="-342900" algn="r">
              <a:spcAft>
                <a:spcPts val="600"/>
              </a:spcAft>
            </a:pPr>
            <a:r>
              <a:rPr lang="ru-RU" sz="2400" b="1" kern="1200" dirty="0" smtClean="0">
                <a:solidFill>
                  <a:srgbClr val="CC0000"/>
                </a:solidFill>
              </a:rPr>
              <a:t>Согласование инициативного предложения</a:t>
            </a:r>
            <a:endParaRPr lang="ru-RU" sz="2800" b="1" kern="1200" dirty="0"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501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1003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Примерный перечень работ в рамках доклинических исследований, согласованный сторонами в ходе предварительных консультаций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20698"/>
              </p:ext>
            </p:extLst>
          </p:nvPr>
        </p:nvGraphicFramePr>
        <p:xfrm>
          <a:off x="12098" y="1034128"/>
          <a:ext cx="9143999" cy="592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54"/>
                <a:gridCol w="4446880"/>
                <a:gridCol w="1668281"/>
                <a:gridCol w="864096"/>
                <a:gridCol w="864096"/>
                <a:gridCol w="899592"/>
              </a:tblGrid>
              <a:tr h="362694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Планируемые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(ФЦП «ФАРМА-2020»)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Объем финансирования </a:t>
                      </a:r>
                      <a:r>
                        <a:rPr lang="ru-RU" sz="1400" dirty="0" smtClean="0"/>
                        <a:t>(тыс. руб.)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69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Всего </a:t>
                      </a:r>
                      <a:r>
                        <a:rPr lang="ru-RU" sz="1600" dirty="0" smtClean="0"/>
                        <a:t>2017 -2019 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 том числе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9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769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Согласование планов и протоколов исследования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769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Подготовительная стажировка участников исследований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626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Фармацевтическая разработка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769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функциональной пригодности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769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общей и специфической токсичности (безопасности)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769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Оптимизация процесса получения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 в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условиях клиники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154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Обобщение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результатов,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 для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мультицентровых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клинических исследований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РФП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2 000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539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международного форума по проблемам ядерной медицины и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радиофармацевтики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государствах – участниках СНГ 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1327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 algn="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ru-RU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000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02853" y="648866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16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99340"/>
            <a:ext cx="6876257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Предполагаемый заказчик-координатор программы - </a:t>
            </a:r>
          </a:p>
          <a:p>
            <a:pPr>
              <a:lnSpc>
                <a:spcPct val="85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Государственная корпорация по атомной энергии «</a:t>
            </a:r>
            <a:r>
              <a:rPr lang="ru-RU" sz="1800" b="1" dirty="0" err="1" smtClean="0">
                <a:solidFill>
                  <a:srgbClr val="C00000"/>
                </a:solidFill>
              </a:rPr>
              <a:t>Росатом</a:t>
            </a:r>
            <a:r>
              <a:rPr lang="ru-RU" sz="1800" b="1" dirty="0" smtClean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5118"/>
            <a:ext cx="914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Blip>
                <a:blip r:embed="rId2"/>
              </a:buBlip>
            </a:pPr>
            <a:r>
              <a:rPr lang="ru-RU" sz="1800" b="1" dirty="0" smtClean="0"/>
              <a:t> Предполагаемые заказчики целевой программы:</a:t>
            </a:r>
          </a:p>
          <a:p>
            <a:pPr algn="l">
              <a:spcAft>
                <a:spcPts val="1200"/>
              </a:spcAft>
            </a:pPr>
            <a:r>
              <a:rPr lang="ru-RU" sz="1800" dirty="0" smtClean="0"/>
              <a:t>Министерства здравоохранения государств – участников СНГ (и/или ведомства, координирующие исследования в области мирного использования атомной энергии).  </a:t>
            </a:r>
          </a:p>
          <a:p>
            <a:pPr algn="l">
              <a:buBlip>
                <a:blip r:embed="rId2"/>
              </a:buBlip>
            </a:pPr>
            <a:r>
              <a:rPr lang="ru-RU" sz="1800" b="1" dirty="0" smtClean="0"/>
              <a:t> Предлагаемый основной разработчик проекта Концепции целевой программы </a:t>
            </a:r>
          </a:p>
          <a:p>
            <a:pPr algn="l">
              <a:spcAft>
                <a:spcPts val="1200"/>
              </a:spcAft>
            </a:pPr>
            <a:r>
              <a:rPr lang="ru-RU" sz="1800" dirty="0" smtClean="0"/>
              <a:t>-  Федеральное  государственное   бюджетное учреждение   «Государственный научный центр Российской Федерации - Федеральный  медицинский биофизический центр им. А.И. </a:t>
            </a:r>
            <a:r>
              <a:rPr lang="ru-RU" sz="1800" dirty="0" err="1" smtClean="0"/>
              <a:t>Бурназяна</a:t>
            </a:r>
            <a:r>
              <a:rPr lang="ru-RU" sz="1800" dirty="0" smtClean="0"/>
              <a:t>» ФМБА России;</a:t>
            </a:r>
            <a:endParaRPr lang="ru-RU" sz="1800" b="1" dirty="0" smtClean="0"/>
          </a:p>
          <a:p>
            <a:pPr algn="l">
              <a:buBlip>
                <a:blip r:embed="rId2"/>
              </a:buBlip>
            </a:pPr>
            <a:r>
              <a:rPr lang="ru-RU" sz="1800" b="1" dirty="0" smtClean="0"/>
              <a:t> Разработчики:</a:t>
            </a:r>
          </a:p>
          <a:p>
            <a:pPr algn="l">
              <a:spcAft>
                <a:spcPts val="600"/>
              </a:spcAft>
            </a:pPr>
            <a:r>
              <a:rPr lang="ru-RU" sz="1800" dirty="0" smtClean="0"/>
              <a:t>Научные учреждения и медицинские центры государств – участников СНГ.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4384"/>
            <a:ext cx="916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Blip>
                <a:blip r:embed="rId2"/>
              </a:buBlip>
            </a:pPr>
            <a:r>
              <a:rPr lang="ru-RU" sz="1800" b="1" dirty="0" smtClean="0"/>
              <a:t>Ориентировочная стоимость разработки проекта программы </a:t>
            </a:r>
            <a:r>
              <a:rPr lang="ru-RU" sz="1800" dirty="0" smtClean="0"/>
              <a:t>составляет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 млн. руб.  </a:t>
            </a:r>
            <a:endParaRPr lang="ru-RU" sz="1800" dirty="0" smtClean="0"/>
          </a:p>
        </p:txBody>
      </p:sp>
      <p:pic>
        <p:nvPicPr>
          <p:cNvPr id="9" name="Рисунок 8" descr="http://im0-tub-ru.yandex.net/i?id=350906188-03-72&amp;n=21">
            <a:hlinkClick r:id="rId3" tgtFrame="&quot;_blank&quot;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627" y="0"/>
            <a:ext cx="22717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636</Words>
  <Application>Microsoft Office PowerPoint</Application>
  <PresentationFormat>Экран (4:3)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В 2014-2016 гг. проведено 3 цикла обучения специалистов государств-членов СНГ в области ядерной медицины и радиофармацевтики</vt:lpstr>
      <vt:lpstr>Презентация PowerPoint</vt:lpstr>
      <vt:lpstr>РФП для ПЭТ на основе генератора галлия-68 «68Ga-DОТАТАТЕ»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Nataliya Shandala</dc:creator>
  <cp:lastModifiedBy>Халатян Георгий Рафаэлович</cp:lastModifiedBy>
  <cp:revision>456</cp:revision>
  <dcterms:created xsi:type="dcterms:W3CDTF">2007-05-03T11:36:54Z</dcterms:created>
  <dcterms:modified xsi:type="dcterms:W3CDTF">2016-10-06T15:22:17Z</dcterms:modified>
</cp:coreProperties>
</file>