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  <p:sldMasterId id="2147483686" r:id="rId2"/>
  </p:sldMasterIdLst>
  <p:notesMasterIdLst>
    <p:notesMasterId r:id="rId14"/>
  </p:notesMasterIdLst>
  <p:handoutMasterIdLst>
    <p:handoutMasterId r:id="rId15"/>
  </p:handoutMasterIdLst>
  <p:sldIdLst>
    <p:sldId id="516" r:id="rId3"/>
    <p:sldId id="551" r:id="rId4"/>
    <p:sldId id="546" r:id="rId5"/>
    <p:sldId id="539" r:id="rId6"/>
    <p:sldId id="550" r:id="rId7"/>
    <p:sldId id="541" r:id="rId8"/>
    <p:sldId id="518" r:id="rId9"/>
    <p:sldId id="524" r:id="rId10"/>
    <p:sldId id="542" r:id="rId11"/>
    <p:sldId id="548" r:id="rId12"/>
    <p:sldId id="54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mitry Dubinkin" initials="D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336600"/>
    <a:srgbClr val="FFCCCC"/>
    <a:srgbClr val="003399"/>
    <a:srgbClr val="CC0000"/>
    <a:srgbClr val="FF0000"/>
    <a:srgbClr val="000099"/>
    <a:srgbClr val="006600"/>
    <a:srgbClr val="00800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88" autoAdjust="0"/>
    <p:restoredTop sz="86565" autoAdjust="0"/>
  </p:normalViewPr>
  <p:slideViewPr>
    <p:cSldViewPr>
      <p:cViewPr varScale="1">
        <p:scale>
          <a:sx n="72" d="100"/>
          <a:sy n="72" d="100"/>
        </p:scale>
        <p:origin x="-570" y="-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9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32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1F1E1E-995B-4A03-9B7E-41C319292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690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56E9E85-E930-4FB1-8E25-6B031BA606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279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E9E85-E930-4FB1-8E25-6B031BA6065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947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E9E85-E930-4FB1-8E25-6B031BA6065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442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E9E85-E930-4FB1-8E25-6B031BA6065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520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E9E85-E930-4FB1-8E25-6B031BA6065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989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3504-D59A-4BDB-86D0-A68324E9E8EB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Заседание проблемной комиссии № 1 НТС ФМБА 15 сентября 2010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A599-0870-4F3B-B0A2-17834E9E1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40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3504-D59A-4BDB-86D0-A68324E9E8EB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Заседание проблемной комиссии № 1 НТС ФМБА 15 сентября 2010 г.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A599-0870-4F3B-B0A2-17834E9E1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652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3504-D59A-4BDB-86D0-A68324E9E8EB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Заседание проблемной комиссии № 1 НТС ФМБА 15 сентября 2010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A599-0870-4F3B-B0A2-17834E9E1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840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3504-D59A-4BDB-86D0-A68324E9E8EB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Заседание проблемной комиссии № 1 НТС ФМБА 15 сентября 2010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A599-0870-4F3B-B0A2-17834E9E1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231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0B1526-E1FC-4911-90EB-309230E3D7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B3986CA-2309-42B7-A54F-F743D20F3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C76B5D2-ABA5-461A-909B-3800A69F4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6FA7-8354-48A9-A8FE-AB0D88115DE1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230267F-D629-4B18-B2FE-1F69591B1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07925D6-6E22-435C-B93B-CABD89C56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201F-D894-4ED4-AF41-093B2249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648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03ED66-9DFA-4E6C-B07C-9C6513601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323DF7F-D60C-41FC-A52D-2995E7A3D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A231AB8-BEF6-442E-89C0-D4A3CCB5E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6FA7-8354-48A9-A8FE-AB0D88115DE1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16BEF7D-E0DF-442B-BE57-8DD43CCBA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744CD7A-C0E3-4661-9F05-931D7F65A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201F-D894-4ED4-AF41-093B2249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260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71517D-7FF8-4591-8C11-73CCE8D45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DD5AB98-2315-4B65-B1E6-19850F419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9135DFC-6C19-4F1B-83F0-86F0B52DE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6FA7-8354-48A9-A8FE-AB0D88115DE1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8198195-C5B1-4D69-AACF-7FDA9EF12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1F80F28-3117-49D7-AE60-BC0CAFC49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201F-D894-4ED4-AF41-093B2249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362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3C629B-DD10-4CD6-8538-27544E4C5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E1892EC-3795-4E53-A61C-EC61F52EF4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25FD7CF-F75C-4D49-B0E1-61AE4E456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1A816C0-6D2B-4180-9F10-148B93BC6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6FA7-8354-48A9-A8FE-AB0D88115DE1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6B2C48A-DF95-4A3B-BF2A-1581516B3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EF3D692-6FA3-4D2A-8DBE-9C2DEC7F0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201F-D894-4ED4-AF41-093B2249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7906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07144A-1CB9-4EAD-AFFF-544AAB021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6260843-D125-4245-AD78-B475D0833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921921F-C715-4CC7-82DD-8241C7BF66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B13801E-0416-44EA-A8D6-FD304B87BA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DCE0377A-BB1B-41C9-B491-2C14EA2CBC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396337A7-7538-4D4C-9299-7C3BFE462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6FA7-8354-48A9-A8FE-AB0D88115DE1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C8B0EA1B-554C-4CA1-945A-B1BA88D3C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713D0D93-36F0-43C8-8C58-B4ACA919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201F-D894-4ED4-AF41-093B2249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67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4A12482-C120-42B0-A5FD-AC7C0445C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07ED749-42EA-4118-86F2-5682B6AAE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6FA7-8354-48A9-A8FE-AB0D88115DE1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8A95AF52-3734-4C3F-8B26-E6E5409F2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B8E1A2D-B72C-4CDC-9F8F-0AB258C0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201F-D894-4ED4-AF41-093B2249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4049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6B23FEAB-BDCB-4700-BE19-3BDAC0646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6FA7-8354-48A9-A8FE-AB0D88115DE1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AA2F41C4-7955-4946-AAE9-F04E9D0BB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95DEAFE-F877-4B12-9985-47BFAB838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201F-D894-4ED4-AF41-093B2249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53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3504-D59A-4BDB-86D0-A68324E9E8EB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Заседание проблемной комиссии № 1 НТС ФМБА 15 сентября 2010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A599-0870-4F3B-B0A2-17834E9E1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844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04A795A-8A81-40FF-9B2D-38E10F8F9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51619B4-70D3-411A-BED7-53367F5B5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830332A-4739-400F-9E10-ADBB81AEA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54F8389-AB07-4830-84DA-900D20DA0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6FA7-8354-48A9-A8FE-AB0D88115DE1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A4E1878-FBDF-4C01-8F47-76D2358C6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2EF2B8F-2706-4899-8345-5A3C8C9FD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201F-D894-4ED4-AF41-093B2249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042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A35BD18-2885-4278-87B5-AB338AD83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F8BCF799-73EC-4A42-AFD0-83A1DFB0C4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95B2352-994D-4418-B9B5-2E1670389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CA8BA28-9CFA-423B-8C4D-0B28CA7E7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6FA7-8354-48A9-A8FE-AB0D88115DE1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B18AB00-1F8C-4A87-BF59-855FCD4AA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5C34C13-2CB3-4421-9B35-26C2B1EAA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201F-D894-4ED4-AF41-093B2249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6129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0B2B2B-0001-4AFA-AC12-3EB64DABA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C5162D6-BBBE-4ED8-BBA3-438EF5D11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48919C7-DF62-46CA-A3B5-54E0952ED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6FA7-8354-48A9-A8FE-AB0D88115DE1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E5DF823-14E8-45EE-8E85-DDB2FC856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E22586A-1F14-4E79-BA8E-96CF8278D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201F-D894-4ED4-AF41-093B2249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6511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DE37D70A-A725-44F0-8582-4EA9B9DF9F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262FED2-2AE1-4D84-8A53-383822FF7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011E688-EEE1-4807-878E-0DEC588B0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6FA7-8354-48A9-A8FE-AB0D88115DE1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9136C87-8152-4288-955F-0E4ED0328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11AF721-56EE-4C89-8F69-87948B015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201F-D894-4ED4-AF41-093B2249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83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3504-D59A-4BDB-86D0-A68324E9E8EB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Заседание проблемной комиссии № 1 НТС ФМБА 15 сентября 2010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A599-0870-4F3B-B0A2-17834E9E1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64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3504-D59A-4BDB-86D0-A68324E9E8EB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Заседание проблемной комиссии № 1 НТС ФМБА 15 сентября 2010 г.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A599-0870-4F3B-B0A2-17834E9E1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761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F86894-62DB-45A1-A1CF-8E2CE8218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4D89ABC-77ED-4DBE-9AFC-4F85F974A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3504-D59A-4BDB-86D0-A68324E9E8EB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8254B3F-D7BC-416B-A9F8-2CC9FD56C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Заседание проблемной комиссии № 1 НТС ФМБА 15 сентября 2010 г.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E39A06F-47E8-457B-83FC-08F87ABB4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A599-0870-4F3B-B0A2-17834E9E1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380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3504-D59A-4BDB-86D0-A68324E9E8EB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Заседание проблемной комиссии № 1 НТС ФМБА 15 сентября 2010 г.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A599-0870-4F3B-B0A2-17834E9E179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64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3504-D59A-4BDB-86D0-A68324E9E8EB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Заседание проблемной комиссии № 1 НТС ФМБА 15 сентября 2010 г.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A599-0870-4F3B-B0A2-17834E9E179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8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3504-D59A-4BDB-86D0-A68324E9E8EB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Заседание проблемной комиссии № 1 НТС ФМБА 15 сентября 2010 г.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A599-0870-4F3B-B0A2-17834E9E1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29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3504-D59A-4BDB-86D0-A68324E9E8EB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Заседание проблемной комиссии № 1 НТС ФМБА 15 сентября 2010 г.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A599-0870-4F3B-B0A2-17834E9E1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93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5D23504-D59A-4BDB-86D0-A68324E9E8EB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Заседание проблемной комиссии № 1 НТС ФМБА 15 сентября 2010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6A599-0870-4F3B-B0A2-17834E9E1794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Picture 15" descr="fmba new - ZASTAVKA">
            <a:extLst>
              <a:ext uri="{FF2B5EF4-FFF2-40B4-BE49-F238E27FC236}">
                <a16:creationId xmlns:a16="http://schemas.microsoft.com/office/drawing/2014/main" xmlns="" id="{F6230E03-1DE1-490D-BB95-81226989574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01013" y="0"/>
            <a:ext cx="1042987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5470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85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022D760-D9EC-4D98-A569-79DBE904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27D4882-F6B2-4CF2-9361-02B0563BD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50921E4-97C7-42EC-B8F0-76A50C7C5D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36FA7-8354-48A9-A8FE-AB0D88115DE1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4A216CB-33B3-4064-9504-9CA56C2A86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B65D680-CDFD-49AC-B42E-88F317BEB3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B201F-D894-4ED4-AF41-093B2249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82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723436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ПРОЕКТ</a:t>
            </a:r>
            <a:endParaRPr lang="ru-RU" sz="2400" dirty="0"/>
          </a:p>
          <a:p>
            <a:pPr algn="ctr"/>
            <a:r>
              <a:rPr lang="ru-RU" sz="2400" b="1" dirty="0">
                <a:solidFill>
                  <a:srgbClr val="800000"/>
                </a:solidFill>
              </a:rPr>
              <a:t>«Разработка и регистрация </a:t>
            </a:r>
            <a:r>
              <a:rPr lang="ru-RU" sz="2400" b="1" dirty="0" err="1">
                <a:solidFill>
                  <a:srgbClr val="800000"/>
                </a:solidFill>
              </a:rPr>
              <a:t>радиофармпрепаратов</a:t>
            </a:r>
            <a:r>
              <a:rPr lang="ru-RU" sz="2400" b="1" dirty="0">
                <a:solidFill>
                  <a:srgbClr val="800000"/>
                </a:solidFill>
              </a:rPr>
              <a:t> и медицинских изделий на основе иттрия-90»</a:t>
            </a:r>
            <a:endParaRPr lang="ru-RU" sz="2400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966" y="5085184"/>
            <a:ext cx="7023154" cy="1535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Дубинкин Дмитрий Олегович</a:t>
            </a:r>
          </a:p>
          <a:p>
            <a:pPr algn="l"/>
            <a:endParaRPr lang="ru-RU" sz="3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l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Советник директора ФГУП «Федеральный центр по проектированию и </a:t>
            </a:r>
          </a:p>
          <a:p>
            <a:pPr algn="l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развитию объектов ядерной медицины» ФМБА России </a:t>
            </a:r>
          </a:p>
          <a:p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к.х.н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по спец. «Радиохимия»</a:t>
            </a:r>
          </a:p>
          <a:p>
            <a:pPr algn="l"/>
            <a:endParaRPr lang="ru-RU" sz="3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lvl="0" algn="l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Эксперт РАН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5966" y="188640"/>
            <a:ext cx="856895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+mj-lt"/>
              </a:rPr>
              <a:t>19е заседания Комиссии </a:t>
            </a:r>
            <a:r>
              <a:rPr lang="ru-RU" sz="1600" b="1" dirty="0">
                <a:solidFill>
                  <a:srgbClr val="002060"/>
                </a:solidFill>
                <a:latin typeface="+mj-lt"/>
              </a:rPr>
              <a:t>государств – участников СНГ </a:t>
            </a:r>
            <a:endParaRPr lang="ru-RU" sz="1600" b="1" dirty="0" smtClean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+mj-lt"/>
              </a:rPr>
              <a:t>по </a:t>
            </a:r>
            <a:r>
              <a:rPr lang="ru-RU" sz="1600" b="1" dirty="0">
                <a:solidFill>
                  <a:srgbClr val="002060"/>
                </a:solidFill>
                <a:latin typeface="+mj-lt"/>
              </a:rPr>
              <a:t>использованию атомной энергии в мирных </a:t>
            </a:r>
            <a:r>
              <a:rPr lang="ru-RU" sz="1600" b="1" dirty="0" smtClean="0">
                <a:solidFill>
                  <a:srgbClr val="002060"/>
                </a:solidFill>
                <a:latin typeface="+mj-lt"/>
              </a:rPr>
              <a:t>целях</a:t>
            </a:r>
            <a:endParaRPr lang="ru-RU" sz="1600" b="1" dirty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+mj-lt"/>
              </a:rPr>
              <a:t>25-27 сентября 2018 г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+mj-lt"/>
              </a:rPr>
              <a:t>г. Бишкек, Кыргызская Республика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550" y="194469"/>
            <a:ext cx="1023937" cy="93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Двойная волна 6"/>
          <p:cNvSpPr/>
          <p:nvPr/>
        </p:nvSpPr>
        <p:spPr>
          <a:xfrm>
            <a:off x="1115616" y="4245458"/>
            <a:ext cx="7056784" cy="108012"/>
          </a:xfrm>
          <a:prstGeom prst="doubleWave">
            <a:avLst>
              <a:gd name="adj1" fmla="val 6250"/>
              <a:gd name="adj2" fmla="val 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67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Ð¾Ð´Ð¾Ð±ÑÐµÐ½Ð¾ ÑÐºÑÐ¿ÐµÑÑÐ¸Ð·Ð¾Ð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437112"/>
            <a:ext cx="2076797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40668" y="764704"/>
            <a:ext cx="816378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Необходимой инфраструктурой </a:t>
            </a:r>
            <a:r>
              <a:rPr lang="ru-RU" sz="1400" dirty="0" smtClean="0"/>
              <a:t>и лицензиями для </a:t>
            </a:r>
            <a:r>
              <a:rPr lang="ru-RU" sz="1400" dirty="0"/>
              <a:t>проведения научно исследовательских работ с последующей организацией производственной площадки в Республике Армения </a:t>
            </a:r>
            <a:r>
              <a:rPr lang="ru-RU" sz="1400" dirty="0" smtClean="0"/>
              <a:t>обладают </a:t>
            </a:r>
          </a:p>
          <a:p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Национальная научная лаборатория им. </a:t>
            </a:r>
            <a:r>
              <a:rPr lang="ru-RU" sz="1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А.Алиханяна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endParaRPr lang="ru-RU" sz="1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ЗАО 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"Центр производства радиоизотопов", </a:t>
            </a:r>
          </a:p>
          <a:p>
            <a:r>
              <a:rPr lang="ru-RU" sz="1400" dirty="0" smtClean="0"/>
              <a:t>организационно-</a:t>
            </a:r>
            <a:r>
              <a:rPr lang="ru-RU" sz="1400" dirty="0" err="1" smtClean="0"/>
              <a:t>техникий</a:t>
            </a:r>
            <a:r>
              <a:rPr lang="ru-RU" sz="1400" dirty="0" smtClean="0"/>
              <a:t> </a:t>
            </a:r>
            <a:r>
              <a:rPr lang="ru-RU" sz="1400" dirty="0"/>
              <a:t>функционал которых базируется в </a:t>
            </a:r>
            <a:endParaRPr lang="ru-RU" sz="1400" dirty="0" smtClean="0"/>
          </a:p>
          <a:p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Ереванском Физическом Институте.</a:t>
            </a:r>
          </a:p>
          <a:p>
            <a:endParaRPr lang="ru-RU" sz="1400" dirty="0"/>
          </a:p>
          <a:p>
            <a:r>
              <a:rPr lang="ru-RU" sz="1400" dirty="0" smtClean="0"/>
              <a:t>Для проведения </a:t>
            </a:r>
            <a:r>
              <a:rPr lang="ru-RU" sz="1400" dirty="0"/>
              <a:t>доклинических </a:t>
            </a:r>
            <a:r>
              <a:rPr lang="ru-RU" sz="1400" dirty="0" smtClean="0"/>
              <a:t>и клинических испытаний в </a:t>
            </a:r>
            <a:r>
              <a:rPr lang="ru-RU" sz="1400" dirty="0"/>
              <a:t>проекте потребуется участие передовых научных </a:t>
            </a:r>
            <a:r>
              <a:rPr lang="ru-RU" sz="1400" dirty="0" smtClean="0"/>
              <a:t>медицинских центров </a:t>
            </a:r>
            <a:r>
              <a:rPr lang="ru-RU" sz="1400" dirty="0"/>
              <a:t>с лицензиями на данный вид деятельности, имеющих в составе </a:t>
            </a:r>
            <a:r>
              <a:rPr lang="ru-RU" sz="1400" dirty="0" smtClean="0"/>
              <a:t>виварий и отделения </a:t>
            </a:r>
            <a:r>
              <a:rPr lang="ru-RU" sz="1400" dirty="0" err="1"/>
              <a:t>радионуклидной</a:t>
            </a:r>
            <a:r>
              <a:rPr lang="ru-RU" sz="1400" dirty="0"/>
              <a:t> </a:t>
            </a:r>
            <a:r>
              <a:rPr lang="ru-RU" sz="1400" dirty="0" smtClean="0"/>
              <a:t>терапии</a:t>
            </a:r>
            <a:r>
              <a:rPr lang="en-US" sz="1400" dirty="0" smtClean="0"/>
              <a:t> </a:t>
            </a:r>
            <a:r>
              <a:rPr lang="ru-RU" sz="1400" dirty="0" smtClean="0"/>
              <a:t>(РНТ). </a:t>
            </a:r>
            <a:r>
              <a:rPr lang="ru-RU" sz="1400" dirty="0"/>
              <a:t>Реализацию данной задачи с предполагается осуществить на базе </a:t>
            </a:r>
            <a:r>
              <a:rPr lang="ru-RU" sz="1400" dirty="0" smtClean="0"/>
              <a:t>планируемого 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отделения РНТ в медицинском центре «</a:t>
            </a:r>
            <a:r>
              <a:rPr lang="ru-RU" sz="1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Еребуни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</a:t>
            </a:r>
            <a:r>
              <a:rPr lang="ru-RU" sz="1400" dirty="0" smtClean="0"/>
              <a:t>г</a:t>
            </a:r>
            <a:r>
              <a:rPr lang="ru-RU" sz="1400" dirty="0"/>
              <a:t>. Ереван с привлечением ведущих центров </a:t>
            </a:r>
            <a:r>
              <a:rPr lang="ru-RU" sz="1400" dirty="0" smtClean="0"/>
              <a:t>и экспертов России</a:t>
            </a:r>
            <a:r>
              <a:rPr lang="ru-RU" sz="1400" dirty="0"/>
              <a:t>, имеющих необходимый опыт.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5445224"/>
            <a:ext cx="68407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C00000"/>
                </a:solidFill>
              </a:rPr>
              <a:t>Реализация </a:t>
            </a:r>
            <a:r>
              <a:rPr lang="ru-RU" sz="1400" b="1" i="1" dirty="0">
                <a:solidFill>
                  <a:srgbClr val="C00000"/>
                </a:solidFill>
              </a:rPr>
              <a:t>заявляемого в Фонд проекта на уровне СНГ создаст  значительный  стимул для создания данных объектов и дополняет общую концепцию по выполнению главной задачи проекта -  оказание высокотехнологичной медицинской помощи населению Республики Армения.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779912" y="188640"/>
            <a:ext cx="5256584" cy="576064"/>
          </a:xfrm>
          <a:prstGeom prst="rect">
            <a:avLst/>
          </a:prstGeom>
        </p:spPr>
        <p:txBody>
          <a:bodyPr rtlCol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9pPr>
          </a:lstStyle>
          <a:p>
            <a:pPr algn="r" fontAlgn="auto">
              <a:spcAft>
                <a:spcPts val="60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effectLst/>
              </a:rPr>
              <a:t>ИНФРАСТРУКТУРА В АРМЕНИИ</a:t>
            </a:r>
            <a:endParaRPr lang="ru-RU" sz="24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3627601"/>
            <a:ext cx="676875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smtClean="0">
                <a:solidFill>
                  <a:srgbClr val="002060"/>
                </a:solidFill>
              </a:rPr>
              <a:t>Эксперты </a:t>
            </a:r>
            <a:r>
              <a:rPr lang="ru-RU" sz="1400" i="1" dirty="0">
                <a:solidFill>
                  <a:srgbClr val="002060"/>
                </a:solidFill>
              </a:rPr>
              <a:t>Рабочей группы «Сотрудничество в области производства, использования и продвижения изотопной продукции» при Комиссии государств-участников СНГ по использованию атомной энергии в мирных целях </a:t>
            </a: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подтверждают соответствие указанных площадок для реализации проекта в Республике Армения.</a:t>
            </a:r>
            <a:endParaRPr lang="ru-RU" sz="1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62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508125" y="1022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746125" y="946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8670925" y="260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5546725" y="3003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898525" y="5441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1" name="Text Box 9"/>
          <p:cNvSpPr txBox="1">
            <a:spLocks noChangeArrowheads="1"/>
          </p:cNvSpPr>
          <p:nvPr/>
        </p:nvSpPr>
        <p:spPr bwMode="auto">
          <a:xfrm>
            <a:off x="3641725" y="336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3" name="Text Box 11"/>
          <p:cNvSpPr txBox="1">
            <a:spLocks noChangeArrowheads="1"/>
          </p:cNvSpPr>
          <p:nvPr/>
        </p:nvSpPr>
        <p:spPr bwMode="auto">
          <a:xfrm>
            <a:off x="5394325" y="2393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4" name="Text Box 12"/>
          <p:cNvSpPr txBox="1">
            <a:spLocks noChangeArrowheads="1"/>
          </p:cNvSpPr>
          <p:nvPr/>
        </p:nvSpPr>
        <p:spPr bwMode="auto">
          <a:xfrm>
            <a:off x="822325" y="869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5241925" y="641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574925" y="5441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7" name="Text Box 18"/>
          <p:cNvSpPr txBox="1">
            <a:spLocks noChangeArrowheads="1"/>
          </p:cNvSpPr>
          <p:nvPr/>
        </p:nvSpPr>
        <p:spPr bwMode="auto">
          <a:xfrm>
            <a:off x="7756525" y="5441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8" name="Text Box 20"/>
          <p:cNvSpPr txBox="1">
            <a:spLocks noChangeArrowheads="1"/>
          </p:cNvSpPr>
          <p:nvPr/>
        </p:nvSpPr>
        <p:spPr bwMode="auto">
          <a:xfrm>
            <a:off x="2041525" y="2393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64727" y="548680"/>
            <a:ext cx="7699761" cy="125457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Гранты для финансирования одного проекта предоставляются в размере: </a:t>
            </a:r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менее 500 тыс. долларов США и не более 2 000 тыс. долларов США для проектов со сроками реализации до 1,5 лет;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менее 2 000 тыс. долларов США и не более 5 000 тыс. долларов США для проектов со сроком реализации от 1,5 лет и более</a:t>
            </a:r>
            <a:r>
              <a:rPr lang="ru-RU" sz="14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0032" y="116632"/>
            <a:ext cx="3887093" cy="4969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ПОДГОТОВКА К КОНКУРСУ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49" y="191294"/>
            <a:ext cx="1023937" cy="93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07504" y="1901330"/>
            <a:ext cx="5318571" cy="138365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участия в конкурсе необходимо представить в установленные сроки заявку, 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подписанную руководителем органа исполнительной власти потенциального получателя гранта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уполномоченного осуществлять подготовку и реализацию проекта, вместе с сопроводительным письмом уполномоченного представителя в Совете Фонда на имя Председателя Совета Фонда.</a:t>
            </a:r>
          </a:p>
          <a:p>
            <a:endParaRPr lang="ru-RU" sz="1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3866" y="3501008"/>
            <a:ext cx="5262926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1700" b="1" dirty="0" smtClean="0">
                <a:solidFill>
                  <a:srgbClr val="002060"/>
                </a:solidFill>
              </a:rPr>
              <a:t>Проведены согласовательные работы с Министерством </a:t>
            </a:r>
            <a:r>
              <a:rPr lang="ru-RU" sz="1700" b="1" dirty="0">
                <a:solidFill>
                  <a:srgbClr val="002060"/>
                </a:solidFill>
              </a:rPr>
              <a:t>здравоохранения Республики </a:t>
            </a:r>
            <a:r>
              <a:rPr lang="ru-RU" sz="1700" b="1" dirty="0" smtClean="0">
                <a:solidFill>
                  <a:srgbClr val="002060"/>
                </a:solidFill>
              </a:rPr>
              <a:t>Армения</a:t>
            </a:r>
            <a:r>
              <a:rPr lang="ru-RU" sz="1700" b="1" dirty="0">
                <a:solidFill>
                  <a:srgbClr val="002060"/>
                </a:solidFill>
              </a:rPr>
              <a:t> </a:t>
            </a:r>
            <a:r>
              <a:rPr lang="ru-RU" sz="1700" b="1" dirty="0" smtClean="0">
                <a:solidFill>
                  <a:srgbClr val="002060"/>
                </a:solidFill>
              </a:rPr>
              <a:t>об участии в конкурсе в качестве </a:t>
            </a:r>
            <a:r>
              <a:rPr lang="ru-RU" sz="1700" b="1" u="sng" dirty="0" smtClean="0">
                <a:solidFill>
                  <a:srgbClr val="002060"/>
                </a:solidFill>
              </a:rPr>
              <a:t>получателя гранта</a:t>
            </a:r>
            <a:r>
              <a:rPr lang="ru-RU" sz="1700" b="1" u="sng" dirty="0" smtClean="0">
                <a:solidFill>
                  <a:srgbClr val="002060"/>
                </a:solidFill>
              </a:rPr>
              <a:t>.</a:t>
            </a:r>
          </a:p>
          <a:p>
            <a:pPr marL="285750" indent="-28575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1700" b="1" dirty="0" smtClean="0">
                <a:solidFill>
                  <a:srgbClr val="002060"/>
                </a:solidFill>
              </a:rPr>
              <a:t>Разработаны и представлены в Минздрав РА план выполнения работ, функционал участников и технико-экономическое обоснование проекта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700" b="1" dirty="0" smtClean="0">
                <a:solidFill>
                  <a:srgbClr val="002060"/>
                </a:solidFill>
              </a:rPr>
              <a:t>Получен официальный ответ </a:t>
            </a:r>
            <a:r>
              <a:rPr lang="ru-RU" sz="1700" b="1" dirty="0">
                <a:solidFill>
                  <a:srgbClr val="002060"/>
                </a:solidFill>
              </a:rPr>
              <a:t>из Минздрав РА что </a:t>
            </a:r>
            <a:r>
              <a:rPr lang="ru-RU" sz="1700" b="1" dirty="0" smtClean="0">
                <a:solidFill>
                  <a:srgbClr val="002060"/>
                </a:solidFill>
              </a:rPr>
              <a:t>медицинское направление на получение гранта в 2019 году в РА не является приоритетным и заявка по проекту не будет рассмотрена</a:t>
            </a:r>
            <a:endParaRPr lang="ru-RU" sz="1700" b="1" dirty="0">
              <a:solidFill>
                <a:srgbClr val="00206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573" y="1628800"/>
            <a:ext cx="3652838" cy="517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5473628"/>
      </p:ext>
    </p:extLst>
  </p:cSld>
  <p:clrMapOvr>
    <a:masterClrMapping/>
  </p:clrMapOvr>
  <p:transition spd="med" advClick="0" advTm="5000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508125" y="1022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746125" y="946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8670925" y="260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5546725" y="3003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898525" y="5441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1" name="Text Box 9"/>
          <p:cNvSpPr txBox="1">
            <a:spLocks noChangeArrowheads="1"/>
          </p:cNvSpPr>
          <p:nvPr/>
        </p:nvSpPr>
        <p:spPr bwMode="auto">
          <a:xfrm>
            <a:off x="3641725" y="336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3" name="Text Box 11"/>
          <p:cNvSpPr txBox="1">
            <a:spLocks noChangeArrowheads="1"/>
          </p:cNvSpPr>
          <p:nvPr/>
        </p:nvSpPr>
        <p:spPr bwMode="auto">
          <a:xfrm>
            <a:off x="5394325" y="2393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4" name="Text Box 12"/>
          <p:cNvSpPr txBox="1">
            <a:spLocks noChangeArrowheads="1"/>
          </p:cNvSpPr>
          <p:nvPr/>
        </p:nvSpPr>
        <p:spPr bwMode="auto">
          <a:xfrm>
            <a:off x="822325" y="869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5241925" y="641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574925" y="5441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7" name="Text Box 18"/>
          <p:cNvSpPr txBox="1">
            <a:spLocks noChangeArrowheads="1"/>
          </p:cNvSpPr>
          <p:nvPr/>
        </p:nvSpPr>
        <p:spPr bwMode="auto">
          <a:xfrm>
            <a:off x="7756525" y="5441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8" name="Text Box 20"/>
          <p:cNvSpPr txBox="1">
            <a:spLocks noChangeArrowheads="1"/>
          </p:cNvSpPr>
          <p:nvPr/>
        </p:nvSpPr>
        <p:spPr bwMode="auto">
          <a:xfrm>
            <a:off x="2041525" y="2393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9924" y="519784"/>
            <a:ext cx="69264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rgbClr val="00308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ПРОТОКОЛ </a:t>
            </a:r>
            <a:endParaRPr lang="ru-RU" b="1" dirty="0" smtClean="0">
              <a:solidFill>
                <a:srgbClr val="003087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 smtClean="0">
                <a:solidFill>
                  <a:srgbClr val="002060"/>
                </a:solidFill>
              </a:rPr>
              <a:t>19го </a:t>
            </a:r>
            <a:r>
              <a:rPr lang="ru-RU" sz="1600" b="1" dirty="0">
                <a:solidFill>
                  <a:srgbClr val="002060"/>
                </a:solidFill>
              </a:rPr>
              <a:t>заседания Комиссии государств – участников СНГ </a:t>
            </a:r>
            <a:r>
              <a:rPr lang="ru-RU" sz="1600" b="1" dirty="0" smtClean="0">
                <a:solidFill>
                  <a:srgbClr val="002060"/>
                </a:solidFill>
              </a:rPr>
              <a:t>по </a:t>
            </a:r>
            <a:r>
              <a:rPr lang="ru-RU" sz="1600" b="1" dirty="0">
                <a:solidFill>
                  <a:srgbClr val="002060"/>
                </a:solidFill>
              </a:rPr>
              <a:t>использованию атомной энергии в мирных </a:t>
            </a:r>
            <a:r>
              <a:rPr lang="ru-RU" sz="1600" b="1" dirty="0" smtClean="0">
                <a:solidFill>
                  <a:srgbClr val="002060"/>
                </a:solidFill>
              </a:rPr>
              <a:t>целях 25-27 </a:t>
            </a:r>
            <a:r>
              <a:rPr lang="ru-RU" sz="1600" b="1" dirty="0">
                <a:solidFill>
                  <a:srgbClr val="002060"/>
                </a:solidFill>
              </a:rPr>
              <a:t>сентября 2018 </a:t>
            </a:r>
            <a:r>
              <a:rPr lang="ru-RU" sz="1600" b="1" dirty="0" smtClean="0">
                <a:solidFill>
                  <a:srgbClr val="002060"/>
                </a:solidFill>
              </a:rPr>
              <a:t>г </a:t>
            </a:r>
            <a:r>
              <a:rPr lang="ru-RU" sz="1600" b="1" dirty="0" err="1" smtClean="0">
                <a:solidFill>
                  <a:srgbClr val="002060"/>
                </a:solidFill>
              </a:rPr>
              <a:t>г</a:t>
            </a:r>
            <a:r>
              <a:rPr lang="ru-RU" sz="1600" b="1" dirty="0">
                <a:solidFill>
                  <a:srgbClr val="002060"/>
                </a:solidFill>
              </a:rPr>
              <a:t>. Бишкек, Кыргызская </a:t>
            </a:r>
            <a:r>
              <a:rPr lang="ru-RU" sz="1600" b="1" dirty="0" smtClean="0">
                <a:solidFill>
                  <a:srgbClr val="002060"/>
                </a:solidFill>
              </a:rPr>
              <a:t>Республика</a:t>
            </a:r>
            <a:endParaRPr lang="ru-RU" sz="1600" b="1" dirty="0">
              <a:solidFill>
                <a:srgbClr val="002060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279260"/>
            <a:ext cx="1023937" cy="93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" y="1878280"/>
            <a:ext cx="7570291" cy="1930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0760543"/>
      </p:ext>
    </p:extLst>
  </p:cSld>
  <p:clrMapOvr>
    <a:masterClrMapping/>
  </p:clrMapOvr>
  <p:transition spd="med" advClick="0" advTm="5000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1634" y="1610211"/>
            <a:ext cx="804879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</a:rPr>
              <a:t>Цели проекта</a:t>
            </a:r>
          </a:p>
          <a:p>
            <a:pPr marL="285750" lvl="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/>
              <a:t>создание научно-технических, производственных и организационных условий обеспечения необходимого уровня и доступности высокотехнологичной медицинской помощи населению СНГ в сфере эффективной терапии социально значимых  заболеваний;</a:t>
            </a:r>
            <a:endParaRPr lang="ru-RU" sz="1600" dirty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dirty="0"/>
              <a:t>совершенствование и внедрение инновационных </a:t>
            </a:r>
            <a:r>
              <a:rPr lang="ru-RU" dirty="0" err="1"/>
              <a:t>радиофармпрепаратов</a:t>
            </a:r>
            <a:r>
              <a:rPr lang="ru-RU" dirty="0"/>
              <a:t> </a:t>
            </a:r>
            <a:r>
              <a:rPr lang="ru-RU" dirty="0" err="1"/>
              <a:t>тепапевтического</a:t>
            </a:r>
            <a:r>
              <a:rPr lang="ru-RU" dirty="0"/>
              <a:t> назначения с повышением качества и доступности методов ядерной медицины в странах СНГ</a:t>
            </a:r>
            <a:r>
              <a:rPr lang="ru-RU" dirty="0" smtClean="0"/>
              <a:t>.</a:t>
            </a:r>
          </a:p>
          <a:p>
            <a:pPr lvl="0" algn="just"/>
            <a:endParaRPr lang="ru-RU" sz="1600" dirty="0" smtClean="0"/>
          </a:p>
          <a:p>
            <a:pPr lvl="0" algn="just"/>
            <a:endParaRPr lang="ru-RU" sz="1600" dirty="0"/>
          </a:p>
          <a:p>
            <a:pPr algn="just"/>
            <a:r>
              <a:rPr lang="ru-RU" sz="2000" b="1" dirty="0">
                <a:solidFill>
                  <a:srgbClr val="002060"/>
                </a:solidFill>
              </a:rPr>
              <a:t>Задачи </a:t>
            </a:r>
            <a:r>
              <a:rPr lang="ru-RU" sz="2000" b="1" dirty="0" smtClean="0">
                <a:solidFill>
                  <a:srgbClr val="002060"/>
                </a:solidFill>
              </a:rPr>
              <a:t>проекта</a:t>
            </a:r>
            <a:endParaRPr lang="ru-RU" sz="1600" dirty="0"/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/>
              <a:t>совершенствование  технологии  </a:t>
            </a:r>
            <a:r>
              <a:rPr lang="ru-RU" baseline="30000" dirty="0"/>
              <a:t>90</a:t>
            </a:r>
            <a:r>
              <a:rPr lang="en-US" dirty="0" err="1"/>
              <a:t>Sr</a:t>
            </a:r>
            <a:r>
              <a:rPr lang="ru-RU" dirty="0"/>
              <a:t>/</a:t>
            </a:r>
            <a:r>
              <a:rPr lang="ru-RU" baseline="30000" dirty="0"/>
              <a:t>90</a:t>
            </a:r>
            <a:r>
              <a:rPr lang="en-US" dirty="0"/>
              <a:t>Y</a:t>
            </a:r>
            <a:r>
              <a:rPr lang="ru-RU" dirty="0"/>
              <a:t> генератора 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/>
              <a:t>разработка </a:t>
            </a:r>
            <a:r>
              <a:rPr lang="ru-RU" dirty="0" smtClean="0"/>
              <a:t>и испытания медицинской </a:t>
            </a:r>
            <a:r>
              <a:rPr lang="ru-RU" dirty="0"/>
              <a:t>продукции с радионуклидом Y-90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/>
              <a:t>регистрация в странах СНГ продукции с радионуклидом Y-90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260648"/>
            <a:ext cx="3960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dirty="0"/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ЦЕЛИ И ЗАДАЧИ ПРОЕКТА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4469"/>
            <a:ext cx="1023937" cy="93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323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968" y="5661248"/>
            <a:ext cx="88183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1200"/>
              </a:spcAft>
            </a:pPr>
            <a:r>
              <a:rPr lang="ru-RU" sz="1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реестре </a:t>
            </a:r>
            <a:r>
              <a:rPr lang="ru-RU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клинических исследований США </a:t>
            </a:r>
            <a:r>
              <a:rPr lang="ru-RU" sz="1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зарегистрировано 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270  </a:t>
            </a: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исследований </a:t>
            </a:r>
            <a:r>
              <a:rPr lang="ru-RU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инновационных терапевтических РФП с изотопом Y-90. </a:t>
            </a:r>
          </a:p>
          <a:p>
            <a:pPr lvl="1">
              <a:spcAft>
                <a:spcPts val="1200"/>
              </a:spcAft>
            </a:pPr>
            <a:r>
              <a:rPr lang="ru-RU" sz="1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</a:t>
            </a:r>
            <a:r>
              <a:rPr lang="ru-RU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России и других странах СНГ разработкам препаратов с Y-90 за последние 5 лет было посвящено не более 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2-3 проектов</a:t>
            </a:r>
            <a:r>
              <a:rPr lang="ru-RU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а в рутинной клинической практике они не применяются</a:t>
            </a:r>
            <a:r>
              <a:rPr lang="ru-RU" sz="1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ru-RU" sz="15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6427B09-D9B1-46CB-8A50-3D8C7BA4B1AE}"/>
              </a:ext>
            </a:extLst>
          </p:cNvPr>
          <p:cNvSpPr txBox="1"/>
          <p:nvPr/>
        </p:nvSpPr>
        <p:spPr>
          <a:xfrm>
            <a:off x="395536" y="116632"/>
            <a:ext cx="4944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ПОЧЕМУ ИТТРИЙ-90?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 l="1935" r="3238" b="5501"/>
          <a:stretch>
            <a:fillRect/>
          </a:stretch>
        </p:blipFill>
        <p:spPr bwMode="auto">
          <a:xfrm rot="5400000">
            <a:off x="6692656" y="2489827"/>
            <a:ext cx="2448275" cy="2454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87586" y="578297"/>
            <a:ext cx="8504893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Для </a:t>
            </a:r>
            <a:r>
              <a:rPr lang="ru-RU" sz="15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радионуклидной</a:t>
            </a: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терапии</a:t>
            </a:r>
            <a:r>
              <a:rPr lang="en-US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рутинно  используются порядка 40 различных РФП с изотопами:</a:t>
            </a:r>
          </a:p>
          <a:p>
            <a:pPr marL="0" lvl="1">
              <a:spcAft>
                <a:spcPts val="1200"/>
              </a:spcAft>
            </a:pP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I-131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Sr-89,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Sm-153</a:t>
            </a:r>
            <a:endParaRPr lang="ru-RU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7904" y="1320790"/>
            <a:ext cx="5040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r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В клиническую практику внедряются </a:t>
            </a:r>
            <a:r>
              <a:rPr lang="ru-RU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РФП с изотопами:</a:t>
            </a:r>
          </a:p>
          <a:p>
            <a:pPr lvl="1" algn="r">
              <a:spcAft>
                <a:spcPts val="600"/>
              </a:spcAft>
            </a:pPr>
            <a:r>
              <a:rPr lang="en-US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Y-90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Lu-177</a:t>
            </a:r>
            <a:r>
              <a:rPr 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Re-188, Bi-213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dirty="0"/>
              <a:t> </a:t>
            </a:r>
            <a:endParaRPr lang="ru-RU" dirty="0" smtClean="0"/>
          </a:p>
          <a:p>
            <a:pPr lvl="1" algn="r"/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Ra-224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At-211, Ho-166,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Er-169</a:t>
            </a:r>
            <a:endParaRPr lang="ru-RU" sz="15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4883" y="1844824"/>
            <a:ext cx="49892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Радионуклид </a:t>
            </a:r>
            <a:r>
              <a:rPr lang="en-US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Y-90</a:t>
            </a: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применяется для лечения:                          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рака 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молочной железы, печени,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различных </a:t>
            </a:r>
            <a:r>
              <a:rPr lang="ru-RU" sz="1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лимфом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ревматоидных артритов и др. </a:t>
            </a:r>
            <a:r>
              <a:rPr lang="ru-RU" sz="1600" b="1" u="sng" dirty="0">
                <a:solidFill>
                  <a:schemeClr val="tx2"/>
                </a:solidFill>
              </a:rPr>
              <a:t>с применением высокоселективных методов доставки радионуклида к пораженному очагу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39235" y="3490843"/>
            <a:ext cx="4476981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Y-90 </a:t>
            </a: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входит в состав линейки                    популярных изотопов для </a:t>
            </a:r>
            <a:r>
              <a:rPr lang="ru-RU" sz="1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тераностики</a:t>
            </a:r>
            <a:r>
              <a:rPr lang="ru-RU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(комплексная диагностика и терапия с идентичным препаратом).                                                Во всем мире, в </a:t>
            </a:r>
            <a:r>
              <a:rPr lang="ru-RU" sz="15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т.ч</a:t>
            </a: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. и в России в клиническую практику внедряется препарат                               </a:t>
            </a:r>
            <a:r>
              <a:rPr 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Ga-68/Lu-177/Y-90 </a:t>
            </a:r>
            <a:r>
              <a:rPr 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DOTATOC </a:t>
            </a:r>
            <a:r>
              <a:rPr lang="ru-RU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для диагностики и терапии нейроэндокринных </a:t>
            </a: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опухолей</a:t>
            </a:r>
            <a:endParaRPr lang="ru-RU" sz="15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480029" y="3284984"/>
            <a:ext cx="1643699" cy="2304257"/>
            <a:chOff x="4067944" y="3068960"/>
            <a:chExt cx="2327539" cy="3476046"/>
          </a:xfrm>
        </p:grpSpPr>
        <p:pic>
          <p:nvPicPr>
            <p:cNvPr id="15" name="Picture 5" descr="http://secure-ecsd.elsevier.com/covers/80/Tango2/largest/9780124077225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5971" y="3068960"/>
              <a:ext cx="1919512" cy="2236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3968" y="3584680"/>
              <a:ext cx="1819537" cy="2283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944" y="4187413"/>
              <a:ext cx="1716486" cy="2357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1460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Вертикальный свиток 20"/>
          <p:cNvSpPr/>
          <p:nvPr/>
        </p:nvSpPr>
        <p:spPr>
          <a:xfrm>
            <a:off x="4350804" y="2631102"/>
            <a:ext cx="2664296" cy="3404006"/>
          </a:xfrm>
          <a:prstGeom prst="verticalScroll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Вертикальный свиток 19"/>
          <p:cNvSpPr/>
          <p:nvPr/>
        </p:nvSpPr>
        <p:spPr>
          <a:xfrm>
            <a:off x="2123728" y="2852936"/>
            <a:ext cx="2664296" cy="3404006"/>
          </a:xfrm>
          <a:prstGeom prst="verticalScroll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Вертикальный свиток 15"/>
          <p:cNvSpPr/>
          <p:nvPr/>
        </p:nvSpPr>
        <p:spPr>
          <a:xfrm>
            <a:off x="-36512" y="3068960"/>
            <a:ext cx="2664296" cy="3404006"/>
          </a:xfrm>
          <a:prstGeom prst="verticalScroll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480F2C9-182D-4778-86DF-CB3E073AF1B6}"/>
              </a:ext>
            </a:extLst>
          </p:cNvPr>
          <p:cNvSpPr txBox="1"/>
          <p:nvPr/>
        </p:nvSpPr>
        <p:spPr>
          <a:xfrm>
            <a:off x="358420" y="116632"/>
            <a:ext cx="2472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b="1" dirty="0">
                <a:solidFill>
                  <a:srgbClr val="002060"/>
                </a:solidFill>
                <a:latin typeface="+mj-lt"/>
              </a:rPr>
              <a:t>ЭТАПЫ ПРОЕКТА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690B4346-B473-4AA0-B739-2331C34A78DF}"/>
              </a:ext>
            </a:extLst>
          </p:cNvPr>
          <p:cNvSpPr/>
          <p:nvPr/>
        </p:nvSpPr>
        <p:spPr>
          <a:xfrm>
            <a:off x="318216" y="1163858"/>
            <a:ext cx="2088232" cy="19051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Отработка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технологии 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коммерческого производства 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Y-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90 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генераторным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способом</a:t>
            </a:r>
            <a:endParaRPr lang="ru-RU" sz="1600" b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153C28D-5B4A-432F-B7CB-D5A45277BB75}"/>
              </a:ext>
            </a:extLst>
          </p:cNvPr>
          <p:cNvSpPr/>
          <p:nvPr/>
        </p:nvSpPr>
        <p:spPr>
          <a:xfrm>
            <a:off x="2480429" y="908720"/>
            <a:ext cx="2088232" cy="18802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НИОКР </a:t>
            </a:r>
            <a:r>
              <a:rPr lang="ru-RU" sz="1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по разработке </a:t>
            </a:r>
            <a:r>
              <a:rPr lang="ru-RU" sz="17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продукции </a:t>
            </a:r>
            <a:r>
              <a:rPr lang="ru-RU" sz="1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с </a:t>
            </a:r>
            <a:r>
              <a:rPr lang="ru-RU" sz="17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Y-90</a:t>
            </a:r>
            <a:endParaRPr lang="ru-RU" b="1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0B1C7BB7-E55D-44F0-B3E1-257BE5436754}"/>
              </a:ext>
            </a:extLst>
          </p:cNvPr>
          <p:cNvSpPr/>
          <p:nvPr/>
        </p:nvSpPr>
        <p:spPr>
          <a:xfrm>
            <a:off x="4638836" y="722313"/>
            <a:ext cx="2088232" cy="18425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Доклинические и клинические испытания</a:t>
            </a:r>
          </a:p>
          <a:p>
            <a:endParaRPr lang="ru-RU" b="1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27BC8A4-F217-4571-BB0B-C546673183B6}"/>
              </a:ext>
            </a:extLst>
          </p:cNvPr>
          <p:cNvSpPr/>
          <p:nvPr/>
        </p:nvSpPr>
        <p:spPr>
          <a:xfrm>
            <a:off x="7343800" y="0"/>
            <a:ext cx="1800200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A77B8105-94BB-42D8-ACE7-402BE0D887E7}"/>
              </a:ext>
            </a:extLst>
          </p:cNvPr>
          <p:cNvSpPr/>
          <p:nvPr/>
        </p:nvSpPr>
        <p:spPr>
          <a:xfrm>
            <a:off x="6797243" y="476672"/>
            <a:ext cx="2088232" cy="18355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Государственная регистрация продукции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D9C13A7B-D7C2-45EF-9F1B-AD5BDE978095}"/>
              </a:ext>
            </a:extLst>
          </p:cNvPr>
          <p:cNvSpPr/>
          <p:nvPr/>
        </p:nvSpPr>
        <p:spPr>
          <a:xfrm>
            <a:off x="715698" y="612067"/>
            <a:ext cx="1152128" cy="55179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D1D39110-C30C-4351-A4FE-87A1A2720D4F}"/>
              </a:ext>
            </a:extLst>
          </p:cNvPr>
          <p:cNvSpPr/>
          <p:nvPr/>
        </p:nvSpPr>
        <p:spPr>
          <a:xfrm>
            <a:off x="2948481" y="332656"/>
            <a:ext cx="1152128" cy="7200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90907643-0951-47D0-A130-63BB4A5F091E}"/>
              </a:ext>
            </a:extLst>
          </p:cNvPr>
          <p:cNvSpPr/>
          <p:nvPr/>
        </p:nvSpPr>
        <p:spPr>
          <a:xfrm>
            <a:off x="5106888" y="116632"/>
            <a:ext cx="1152128" cy="7200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9DC4CD05-843B-483D-84BC-FF6067989913}"/>
              </a:ext>
            </a:extLst>
          </p:cNvPr>
          <p:cNvSpPr/>
          <p:nvPr/>
        </p:nvSpPr>
        <p:spPr>
          <a:xfrm>
            <a:off x="7164288" y="-99392"/>
            <a:ext cx="1152128" cy="7200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6208" y="3429000"/>
            <a:ext cx="2160240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dirty="0"/>
              <a:t>Разработка генератора </a:t>
            </a:r>
            <a:r>
              <a:rPr lang="ru-RU" sz="1200" baseline="30000" dirty="0"/>
              <a:t>90</a:t>
            </a:r>
            <a:r>
              <a:rPr lang="en-US" sz="1200" dirty="0" err="1"/>
              <a:t>Sr</a:t>
            </a:r>
            <a:r>
              <a:rPr lang="ru-RU" sz="1200" dirty="0"/>
              <a:t>/</a:t>
            </a:r>
            <a:r>
              <a:rPr lang="ru-RU" sz="1200" baseline="30000" dirty="0"/>
              <a:t>90</a:t>
            </a:r>
            <a:r>
              <a:rPr lang="en-US" sz="1200" dirty="0"/>
              <a:t>Y</a:t>
            </a:r>
            <a:r>
              <a:rPr lang="ru-RU" sz="1200" dirty="0"/>
              <a:t> на основе имеющихся технологического задела</a:t>
            </a:r>
          </a:p>
          <a:p>
            <a:r>
              <a:rPr lang="ru-RU" sz="1200" b="1" dirty="0" smtClean="0"/>
              <a:t>либо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dirty="0"/>
              <a:t>Покупка готового решения иностранного производства с лицензией на технологию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Административные решения по использовани</a:t>
            </a:r>
            <a:r>
              <a:rPr lang="ru-RU" sz="1200" dirty="0" smtClean="0">
                <a:cs typeface="Calibri Light" pitchFamily="34" charset="0"/>
              </a:rPr>
              <a:t>ю материнского изотопа   </a:t>
            </a:r>
            <a:r>
              <a:rPr lang="en-US" sz="1200" dirty="0" err="1" smtClean="0">
                <a:cs typeface="Calibri Light" pitchFamily="34" charset="0"/>
              </a:rPr>
              <a:t>Sr</a:t>
            </a:r>
            <a:r>
              <a:rPr lang="ru-RU" sz="1200" dirty="0">
                <a:cs typeface="Calibri Light" pitchFamily="34" charset="0"/>
              </a:rPr>
              <a:t>-90 </a:t>
            </a:r>
            <a:r>
              <a:rPr lang="ru-RU" sz="1200" dirty="0" smtClean="0">
                <a:cs typeface="Calibri Light" pitchFamily="34" charset="0"/>
              </a:rPr>
              <a:t> в объеме коммерческого спроса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300" dirty="0">
              <a:latin typeface="+mj-lt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4F119EBF-5868-49A6-BEB8-4F5C24D2CBFC}"/>
              </a:ext>
            </a:extLst>
          </p:cNvPr>
          <p:cNvSpPr/>
          <p:nvPr/>
        </p:nvSpPr>
        <p:spPr>
          <a:xfrm>
            <a:off x="4644007" y="3362216"/>
            <a:ext cx="21532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itchFamily="34" charset="0"/>
              <a:buChar char="•"/>
            </a:pPr>
            <a:r>
              <a:rPr lang="ru-RU" sz="1200" dirty="0"/>
              <a:t>Проведение официальных доклинических испытаний разработанных </a:t>
            </a:r>
            <a:r>
              <a:rPr lang="ru-RU" sz="1200" dirty="0" smtClean="0"/>
              <a:t> препаратов</a:t>
            </a:r>
          </a:p>
          <a:p>
            <a:pPr marL="171450" lvl="0" indent="-171450">
              <a:buFont typeface="Arial" pitchFamily="34" charset="0"/>
              <a:buChar char="•"/>
            </a:pPr>
            <a:endParaRPr lang="ru-RU" sz="1200" dirty="0"/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200" dirty="0"/>
              <a:t>Проведение клинических испытаний препаратов в разрешенных  Минздравом масштабах (на уровне СНГ) </a:t>
            </a:r>
          </a:p>
        </p:txBody>
      </p:sp>
      <p:sp>
        <p:nvSpPr>
          <p:cNvPr id="22" name="Вертикальный свиток 21"/>
          <p:cNvSpPr/>
          <p:nvPr/>
        </p:nvSpPr>
        <p:spPr>
          <a:xfrm>
            <a:off x="6479704" y="2348880"/>
            <a:ext cx="2664296" cy="3404006"/>
          </a:xfrm>
          <a:prstGeom prst="verticalScroll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4F119EBF-5868-49A6-BEB8-4F5C24D2CBFC}"/>
              </a:ext>
            </a:extLst>
          </p:cNvPr>
          <p:cNvSpPr/>
          <p:nvPr/>
        </p:nvSpPr>
        <p:spPr>
          <a:xfrm>
            <a:off x="2480429" y="3284984"/>
            <a:ext cx="200921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Радиохимические исследования с </a:t>
            </a:r>
            <a:r>
              <a:rPr lang="ru-RU" sz="1200" dirty="0"/>
              <a:t>целью отработки технологии синтеза и поиска оптимального химического состава продукции с Y-90, удовлетворяющих требованиям фармакопейных </a:t>
            </a:r>
            <a:r>
              <a:rPr lang="ru-RU" sz="1200" dirty="0" smtClean="0"/>
              <a:t>статей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радиобиологические исследования </a:t>
            </a:r>
            <a:r>
              <a:rPr lang="ru-RU" sz="1200" dirty="0"/>
              <a:t>с целью проверки на животных эффективности заявленного действия препарата.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dirty="0">
              <a:latin typeface="+mj-lt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4F119EBF-5868-49A6-BEB8-4F5C24D2CBFC}"/>
              </a:ext>
            </a:extLst>
          </p:cNvPr>
          <p:cNvSpPr/>
          <p:nvPr/>
        </p:nvSpPr>
        <p:spPr>
          <a:xfrm>
            <a:off x="6836749" y="2955154"/>
            <a:ext cx="20487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Государственная </a:t>
            </a:r>
            <a:r>
              <a:rPr lang="ru-RU" sz="1200" dirty="0"/>
              <a:t>регистрация продукции на основе Y-90 по результатам успешных клинических испытаний предположительно на уровне СНГ</a:t>
            </a:r>
            <a:r>
              <a:rPr lang="ru-RU" sz="1200" dirty="0" smtClean="0"/>
              <a:t>.</a:t>
            </a:r>
          </a:p>
          <a:p>
            <a:pPr marL="171450" indent="-171450">
              <a:buFont typeface="Arial" pitchFamily="34" charset="0"/>
              <a:buChar char="•"/>
            </a:pPr>
            <a:endParaRPr lang="ru-RU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ru-RU" sz="1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Продукция (категории): 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ru-RU" sz="1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радиофармпрепараты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и </a:t>
            </a:r>
            <a:r>
              <a:rPr lang="ru-RU" sz="1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фармсубстанция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(лекарственные средства)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микроисточники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(</a:t>
            </a:r>
            <a:r>
              <a:rPr lang="ru-RU" sz="1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медизделия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99245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480F2C9-182D-4778-86DF-CB3E073AF1B6}"/>
              </a:ext>
            </a:extLst>
          </p:cNvPr>
          <p:cNvSpPr txBox="1"/>
          <p:nvPr/>
        </p:nvSpPr>
        <p:spPr>
          <a:xfrm>
            <a:off x="4067944" y="150403"/>
            <a:ext cx="4944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20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СРОКИ РЕАЛИЗАЦИИ и СТОИМОСТЬ ПРОЕКТА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048454"/>
              </p:ext>
            </p:extLst>
          </p:nvPr>
        </p:nvGraphicFramePr>
        <p:xfrm>
          <a:off x="251520" y="1556792"/>
          <a:ext cx="8712968" cy="386481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53808"/>
                <a:gridCol w="1353808"/>
                <a:gridCol w="1934012"/>
                <a:gridCol w="1605149"/>
                <a:gridCol w="945065"/>
                <a:gridCol w="1521126"/>
              </a:tblGrid>
              <a:tr h="538163">
                <a:tc gridSpan="5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</a:rPr>
                        <a:t>СРОК, годы</a:t>
                      </a:r>
                      <a:endParaRPr lang="ru-RU" sz="18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СТОИМОСТЬ, млн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690" marR="52690" marT="26345" marB="26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</a:tr>
              <a:tr h="323670"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1,5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2,5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/>
                </a:tc>
                <a:tc vMerge="1"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/>
                </a:tc>
              </a:tr>
              <a:tr h="478476">
                <a:tc grid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Отработка генераторной технологии</a:t>
                      </a:r>
                      <a:endParaRPr lang="ru-RU" sz="1400" b="1" baseline="0" dirty="0">
                        <a:solidFill>
                          <a:schemeClr val="bg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2690" marR="52690" marT="26345" marB="26345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l"/>
                      <a:endParaRPr lang="ru-RU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2690" marR="52690" marT="26345" marB="26345" anchor="ctr">
                    <a:noFill/>
                  </a:tcPr>
                </a:tc>
                <a:tc rowSpan="4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60</a:t>
                      </a:r>
                      <a:endParaRPr lang="ru-RU" sz="1800" b="1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 anchor="ctr">
                    <a:noFill/>
                  </a:tcPr>
                </a:tc>
              </a:tr>
              <a:tr h="385904">
                <a:tc gridSpan="3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Разработка 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РФП </a:t>
                      </a:r>
                      <a:r>
                        <a:rPr lang="ru-RU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 основе пептида</a:t>
                      </a:r>
                      <a:endParaRPr lang="ru-RU" sz="1400" b="1" baseline="0" dirty="0">
                        <a:solidFill>
                          <a:schemeClr val="bg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baseline="0" dirty="0">
                        <a:solidFill>
                          <a:schemeClr val="bg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aseline="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indent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  <a:cs typeface="Times New Roman"/>
                        </a:rPr>
                        <a:t>120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 каждый продукт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52690" marR="52690" marT="26345" marB="26345" anchor="ctr">
                    <a:noFill/>
                  </a:tcPr>
                </a:tc>
              </a:tr>
              <a:tr h="479410">
                <a:tc gridSpan="3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Разработка </a:t>
                      </a:r>
                      <a:r>
                        <a:rPr lang="ru-RU" sz="1400" b="1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медизделий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 основе микросфер</a:t>
                      </a:r>
                      <a:endParaRPr lang="ru-RU" sz="1400" b="1" baseline="0" dirty="0">
                        <a:solidFill>
                          <a:schemeClr val="bg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baseline="0" dirty="0">
                        <a:solidFill>
                          <a:schemeClr val="bg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2690" marR="52690" marT="26345" marB="263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aseline="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9898">
                <a:tc grid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endParaRPr lang="ru-RU" sz="1400" b="1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2690" marR="52690" marT="26345" marB="26345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2690" marR="52690" marT="26345" marB="26345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доклинических и клинических испытаний продукции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690" marR="52690" marT="26345" marB="2634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52690" marR="52690" marT="26345" marB="2634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52690" marR="52690" marT="26345" marB="26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2536">
                <a:tc gridSpan="3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endParaRPr lang="ru-RU" sz="1400" b="1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2690" marR="52690" marT="26345" marB="26345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2690" marR="52690" marT="26345" marB="26345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2690" marR="52690" marT="26345" marB="26345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400" b="1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Госрегистрация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 продукции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2690" marR="52690" marT="26345" marB="26345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52690" marR="52690" marT="26345" marB="26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ru-RU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2690" marR="52690" marT="26345" marB="2634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</a:tr>
              <a:tr h="532536">
                <a:tc gridSpan="4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</a:pP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ИТОГО</a:t>
                      </a:r>
                      <a:endParaRPr lang="ru-RU" sz="1800" b="1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2690" marR="52690" marT="26345" marB="26345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2690" marR="52690" marT="26345" marB="2634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3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года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L="52690" marR="52690" marT="26345" marB="2634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300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млн. </a:t>
                      </a:r>
                      <a:r>
                        <a:rPr lang="ru-RU" sz="1400" b="1" dirty="0" err="1" smtClean="0">
                          <a:solidFill>
                            <a:srgbClr val="C00000"/>
                          </a:solidFill>
                          <a:latin typeface="+mn-lt"/>
                        </a:rPr>
                        <a:t>руб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52690" marR="52690" marT="26345" marB="2634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2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79512" y="188640"/>
            <a:ext cx="8424936" cy="576064"/>
          </a:xfrm>
          <a:prstGeom prst="rect">
            <a:avLst/>
          </a:prstGeom>
        </p:spPr>
        <p:txBody>
          <a:bodyPr rtlCol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9pPr>
          </a:lstStyle>
          <a:p>
            <a:pPr algn="r" fontAlgn="auto">
              <a:spcAft>
                <a:spcPts val="60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effectLst/>
              </a:rPr>
              <a:t>НОМЕНКЛАТУРА ПРОДУКЦИИ С </a:t>
            </a:r>
            <a:r>
              <a:rPr lang="en-US" sz="2400" b="1" dirty="0">
                <a:solidFill>
                  <a:srgbClr val="002060"/>
                </a:solidFill>
                <a:effectLst/>
              </a:rPr>
              <a:t>Y</a:t>
            </a:r>
            <a:r>
              <a:rPr lang="ru-RU" sz="2400" b="1" dirty="0">
                <a:solidFill>
                  <a:srgbClr val="002060"/>
                </a:solidFill>
                <a:effectLst/>
              </a:rPr>
              <a:t>-90</a:t>
            </a:r>
          </a:p>
          <a:p>
            <a:pPr algn="r" fontAlgn="auto">
              <a:spcAft>
                <a:spcPts val="600"/>
              </a:spcAft>
              <a:defRPr/>
            </a:pPr>
            <a:endParaRPr lang="ru-RU" sz="2400" b="1" dirty="0">
              <a:solidFill>
                <a:srgbClr val="002060"/>
              </a:solidFill>
              <a:effectLst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548133"/>
              </p:ext>
            </p:extLst>
          </p:nvPr>
        </p:nvGraphicFramePr>
        <p:xfrm>
          <a:off x="251520" y="1340768"/>
          <a:ext cx="8640960" cy="31216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72208"/>
                <a:gridCol w="15841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250" dirty="0">
                        <a:solidFill>
                          <a:srgbClr val="C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j-lt"/>
                        </a:rPr>
                        <a:t>ПРЕПАРАТ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КАТЕГОРИЯ</a:t>
                      </a:r>
                      <a:endParaRPr lang="ru-RU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j-lt"/>
                        </a:rPr>
                        <a:t>НАЗНАЧЕНИЕ</a:t>
                      </a:r>
                      <a:endParaRPr lang="ru-RU" sz="1600" dirty="0">
                        <a:solidFill>
                          <a:srgbClr val="C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j-lt"/>
                        </a:rPr>
                        <a:t>ПРИМЕЧАНИЯ</a:t>
                      </a:r>
                      <a:endParaRPr lang="ru-RU" sz="1600" dirty="0">
                        <a:solidFill>
                          <a:srgbClr val="C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5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ru-RU" sz="125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Фармацевтическая субстанция на основе </a:t>
                      </a:r>
                      <a:r>
                        <a:rPr lang="en-US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</a:t>
                      </a:r>
                      <a:r>
                        <a:rPr lang="ru-RU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-90</a:t>
                      </a:r>
                      <a:endParaRPr lang="ru-RU" sz="125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Изотоп – не используется напрямую для терапии</a:t>
                      </a:r>
                    </a:p>
                    <a:p>
                      <a:endParaRPr lang="ru-RU" sz="125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50" dirty="0">
                          <a:solidFill>
                            <a:schemeClr val="tx1"/>
                          </a:solidFill>
                          <a:latin typeface="+mn-lt"/>
                        </a:rPr>
                        <a:t>Приготовление РФП</a:t>
                      </a:r>
                      <a:r>
                        <a:rPr lang="en-US" sz="125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250" baseline="0" dirty="0">
                          <a:solidFill>
                            <a:schemeClr val="tx1"/>
                          </a:solidFill>
                          <a:latin typeface="+mn-lt"/>
                        </a:rPr>
                        <a:t>и МИ</a:t>
                      </a:r>
                      <a:endParaRPr lang="ru-RU" sz="125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Химическая форма - «</a:t>
                      </a:r>
                      <a:r>
                        <a:rPr lang="ru-RU" sz="125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</a:t>
                      </a:r>
                      <a:r>
                        <a:rPr lang="en-US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</a:t>
                      </a:r>
                      <a:r>
                        <a:rPr lang="ru-RU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хлорид</a:t>
                      </a:r>
                      <a:r>
                        <a:rPr lang="ru-RU" sz="12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».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Стерилен, </a:t>
                      </a:r>
                      <a:r>
                        <a:rPr lang="ru-RU" sz="12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апирогенен</a:t>
                      </a:r>
                      <a:r>
                        <a:rPr lang="ru-RU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</a:t>
                      </a:r>
                      <a:endParaRPr lang="ru-RU" sz="125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5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ru-RU" sz="125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Препарат на основе синтетического пептидного аналога </a:t>
                      </a:r>
                      <a:r>
                        <a:rPr lang="ru-RU" sz="12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соматостатина</a:t>
                      </a:r>
                      <a:r>
                        <a:rPr lang="ru-RU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ru-RU" sz="12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октреотида</a:t>
                      </a:r>
                      <a:r>
                        <a:rPr lang="ru-RU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). </a:t>
                      </a:r>
                      <a:endParaRPr lang="ru-RU" sz="125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РФП (лекарственное средство)</a:t>
                      </a:r>
                      <a:r>
                        <a:rPr lang="ru-RU" sz="12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прямое использование для терапии</a:t>
                      </a:r>
                      <a:endParaRPr lang="ru-RU" sz="125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50" dirty="0">
                          <a:solidFill>
                            <a:schemeClr val="tx1"/>
                          </a:solidFill>
                          <a:latin typeface="+mn-lt"/>
                        </a:rPr>
                        <a:t>Лечение опухолей нейроэндокринного происхождения</a:t>
                      </a:r>
                      <a:endParaRPr lang="ru-RU" sz="125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Аналог </a:t>
                      </a:r>
                      <a:r>
                        <a:rPr lang="en-US" sz="125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</a:t>
                      </a:r>
                      <a:r>
                        <a:rPr lang="en-US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Y-DOTATATE (DOTATOC, DOTANOC, </a:t>
                      </a:r>
                      <a:r>
                        <a:rPr lang="ru-RU" sz="12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Октреотид</a:t>
                      </a:r>
                      <a:r>
                        <a:rPr lang="ru-RU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125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5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ru-RU" sz="125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Полимерные микросферы на основе генераторного Y-90 </a:t>
                      </a:r>
                      <a:endParaRPr lang="ru-RU" sz="125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Микроисточники</a:t>
                      </a:r>
                      <a:r>
                        <a:rPr lang="ru-RU" sz="12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25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медизделие</a:t>
                      </a:r>
                      <a:r>
                        <a:rPr lang="ru-RU" sz="12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12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прямое использование для терапии</a:t>
                      </a:r>
                      <a:endParaRPr lang="ru-RU" sz="125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Лечение рака печени</a:t>
                      </a:r>
                      <a:endParaRPr lang="ru-RU" sz="125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Аналог SIR-</a:t>
                      </a:r>
                      <a:r>
                        <a:rPr lang="ru-RU" sz="12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Sphere</a:t>
                      </a:r>
                      <a:endParaRPr lang="ru-RU" sz="125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15616" y="4852317"/>
            <a:ext cx="68407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C00000"/>
                </a:solidFill>
              </a:rPr>
              <a:t>Разработанная продукция будет доступна </a:t>
            </a:r>
          </a:p>
          <a:p>
            <a:pPr algn="ctr"/>
            <a:r>
              <a:rPr lang="ru-RU" sz="1400" b="1" i="1" dirty="0" smtClean="0">
                <a:solidFill>
                  <a:srgbClr val="C00000"/>
                </a:solidFill>
              </a:rPr>
              <a:t>для </a:t>
            </a:r>
            <a:r>
              <a:rPr lang="ru-RU" sz="1400" b="1" i="1" dirty="0">
                <a:solidFill>
                  <a:srgbClr val="C00000"/>
                </a:solidFill>
              </a:rPr>
              <a:t>всех медицинских учреждений государств-участников СНГ, </a:t>
            </a:r>
            <a:endParaRPr lang="ru-RU" sz="14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sz="1400" b="1" i="1" dirty="0" smtClean="0">
                <a:solidFill>
                  <a:srgbClr val="C00000"/>
                </a:solidFill>
              </a:rPr>
              <a:t>т.к</a:t>
            </a:r>
            <a:r>
              <a:rPr lang="ru-RU" sz="1400" b="1" i="1" dirty="0">
                <a:solidFill>
                  <a:srgbClr val="C00000"/>
                </a:solidFill>
              </a:rPr>
              <a:t>. большинство административно-законодательных барьеров на пути продвижения данного проекта снимаются вступившим в силу в 2016 году </a:t>
            </a:r>
            <a:r>
              <a:rPr lang="ru-RU" sz="1400" b="1" i="1" u="sng" dirty="0">
                <a:solidFill>
                  <a:srgbClr val="C00000"/>
                </a:solidFill>
              </a:rPr>
              <a:t>Соглашением о единых принципах и правилах обращения лекарственных средств в рамках Евразийского экономического союза, подписанным 23.12. 2014 г.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63" y="116632"/>
            <a:ext cx="1023937" cy="93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696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779912" y="188640"/>
            <a:ext cx="5256584" cy="576064"/>
          </a:xfrm>
          <a:prstGeom prst="rect">
            <a:avLst/>
          </a:prstGeom>
        </p:spPr>
        <p:txBody>
          <a:bodyPr rtlCol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9pPr>
          </a:lstStyle>
          <a:p>
            <a:pPr fontAlgn="auto">
              <a:spcAft>
                <a:spcPts val="60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effectLst/>
              </a:rPr>
              <a:t>ПОТРЕБНОСТИ В ПРОДУКЦИИ С </a:t>
            </a:r>
            <a:r>
              <a:rPr lang="en-US" sz="2400" b="1" dirty="0">
                <a:solidFill>
                  <a:srgbClr val="002060"/>
                </a:solidFill>
                <a:effectLst/>
              </a:rPr>
              <a:t>Y-90</a:t>
            </a:r>
            <a:endParaRPr lang="ru-RU" sz="24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51920" y="799207"/>
            <a:ext cx="5056065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ru-RU" sz="2000" b="1" dirty="0" smtClean="0">
                <a:solidFill>
                  <a:srgbClr val="002060"/>
                </a:solidFill>
              </a:rPr>
              <a:t>Номенклатура</a:t>
            </a:r>
            <a:endParaRPr lang="ru-RU" sz="2000" b="1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Фармацевтическая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субстанция на основе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Y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-90</a:t>
            </a:r>
          </a:p>
          <a:p>
            <a:pPr lvl="0" algn="just"/>
            <a:r>
              <a:rPr lang="ru-RU" sz="1600" dirty="0">
                <a:latin typeface="+mj-lt"/>
              </a:rPr>
              <a:t>Основной объем потребления – для  РФП и </a:t>
            </a:r>
            <a:r>
              <a:rPr lang="ru-RU" sz="1600" dirty="0" err="1">
                <a:latin typeface="+mj-lt"/>
              </a:rPr>
              <a:t>медизделий</a:t>
            </a:r>
            <a:r>
              <a:rPr lang="ru-RU" sz="1600" dirty="0">
                <a:latin typeface="+mj-lt"/>
              </a:rPr>
              <a:t> собственного производства. </a:t>
            </a:r>
            <a:endParaRPr lang="ru-RU" sz="1600" dirty="0" smtClean="0">
              <a:latin typeface="+mj-lt"/>
            </a:endParaRPr>
          </a:p>
          <a:p>
            <a:pPr lvl="0" algn="just"/>
            <a:r>
              <a:rPr lang="ru-RU" sz="1600" dirty="0" smtClean="0">
                <a:latin typeface="+mj-lt"/>
              </a:rPr>
              <a:t>Продажа </a:t>
            </a:r>
            <a:r>
              <a:rPr lang="ru-RU" sz="1600" dirty="0">
                <a:latin typeface="+mj-lt"/>
              </a:rPr>
              <a:t>самой ФС будет иметь ограниченный потенциал потребления, не более 2% от основных мировых производителей </a:t>
            </a:r>
            <a:r>
              <a:rPr lang="ru-RU" sz="1300" dirty="0">
                <a:latin typeface="+mj-lt"/>
              </a:rPr>
              <a:t> - </a:t>
            </a: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100 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Ки/год</a:t>
            </a:r>
            <a:endParaRPr lang="ru-RU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0" algn="just"/>
            <a:endParaRPr lang="ru-RU" sz="1300" dirty="0" smtClean="0">
              <a:solidFill>
                <a:srgbClr val="C00000"/>
              </a:solidFill>
              <a:latin typeface="+mj-lt"/>
            </a:endParaRPr>
          </a:p>
          <a:p>
            <a:pPr lvl="0" algn="just"/>
            <a:endParaRPr lang="ru-RU" sz="1300" dirty="0">
              <a:solidFill>
                <a:srgbClr val="C00000"/>
              </a:solidFill>
              <a:latin typeface="+mj-lt"/>
            </a:endParaRPr>
          </a:p>
          <a:p>
            <a:pPr marL="171450" lvl="0" indent="-17145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Препарат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на основе синтетического пептидного аналога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соматостатина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(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октреотида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)</a:t>
            </a:r>
          </a:p>
          <a:p>
            <a:pPr lvl="0" algn="just"/>
            <a:r>
              <a:rPr lang="ru-RU" sz="1600" dirty="0">
                <a:latin typeface="+mj-lt"/>
              </a:rPr>
              <a:t>Потенциальная</a:t>
            </a:r>
            <a:r>
              <a:rPr lang="ru-RU" sz="1600" b="1" dirty="0">
                <a:latin typeface="+mj-lt"/>
              </a:rPr>
              <a:t> </a:t>
            </a:r>
            <a:r>
              <a:rPr lang="ru-RU" sz="1600" dirty="0">
                <a:latin typeface="+mj-lt"/>
              </a:rPr>
              <a:t>потребность </a:t>
            </a:r>
            <a:r>
              <a:rPr lang="ru-RU" sz="1300" dirty="0">
                <a:latin typeface="+mj-lt"/>
              </a:rPr>
              <a:t>- </a:t>
            </a: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3150 доз/год, 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315 Ки/год   </a:t>
            </a:r>
            <a:r>
              <a:rPr lang="ru-RU" sz="1300" dirty="0" smtClean="0">
                <a:latin typeface="+mj-lt"/>
              </a:rPr>
              <a:t>(</a:t>
            </a:r>
            <a:r>
              <a:rPr lang="ru-RU" sz="1300" dirty="0">
                <a:latin typeface="+mj-lt"/>
              </a:rPr>
              <a:t>на дату применения</a:t>
            </a:r>
            <a:r>
              <a:rPr lang="ru-RU" sz="1300" dirty="0" smtClean="0">
                <a:latin typeface="+mj-lt"/>
              </a:rPr>
              <a:t>)</a:t>
            </a:r>
            <a:endParaRPr lang="ru-RU" sz="1300" dirty="0">
              <a:latin typeface="+mj-lt"/>
            </a:endParaRPr>
          </a:p>
          <a:p>
            <a:pPr lvl="0" algn="just"/>
            <a:r>
              <a:rPr lang="ru-RU" sz="1600" dirty="0">
                <a:latin typeface="+mj-lt"/>
              </a:rPr>
              <a:t>Объём производства </a:t>
            </a:r>
            <a:r>
              <a:rPr lang="ru-RU" sz="1300" dirty="0">
                <a:latin typeface="+mj-lt"/>
              </a:rPr>
              <a:t>- </a:t>
            </a: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1260 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Ки/год  </a:t>
            </a:r>
            <a:r>
              <a:rPr lang="ru-RU" sz="1300" dirty="0" smtClean="0">
                <a:latin typeface="+mj-lt"/>
              </a:rPr>
              <a:t>(</a:t>
            </a:r>
            <a:r>
              <a:rPr lang="ru-RU" sz="1300" dirty="0">
                <a:latin typeface="+mj-lt"/>
              </a:rPr>
              <a:t>с учетом потерь за счет распада</a:t>
            </a:r>
            <a:r>
              <a:rPr lang="ru-RU" sz="1300" dirty="0" smtClean="0">
                <a:latin typeface="+mj-lt"/>
              </a:rPr>
              <a:t>)</a:t>
            </a:r>
            <a:endParaRPr lang="ru-RU" sz="1300" dirty="0">
              <a:latin typeface="+mj-lt"/>
            </a:endParaRPr>
          </a:p>
          <a:p>
            <a:pPr lvl="0" algn="just"/>
            <a:endParaRPr lang="ru-RU" sz="1300" dirty="0" smtClean="0">
              <a:solidFill>
                <a:srgbClr val="C00000"/>
              </a:solidFill>
              <a:latin typeface="+mj-lt"/>
            </a:endParaRPr>
          </a:p>
          <a:p>
            <a:pPr lvl="0" algn="just"/>
            <a:endParaRPr lang="ru-RU" sz="1300" dirty="0">
              <a:solidFill>
                <a:srgbClr val="C00000"/>
              </a:solidFill>
              <a:latin typeface="+mj-lt"/>
            </a:endParaRPr>
          </a:p>
          <a:p>
            <a:pPr marL="171450" lvl="0" indent="-17145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Микросферы на основе Y-90 для лечения рака печени</a:t>
            </a:r>
          </a:p>
          <a:p>
            <a:pPr lvl="0" algn="just"/>
            <a:r>
              <a:rPr lang="ru-RU" sz="1600" dirty="0">
                <a:latin typeface="+mj-lt"/>
              </a:rPr>
              <a:t>Потенциальная</a:t>
            </a:r>
            <a:r>
              <a:rPr lang="ru-RU" sz="1600" b="1" dirty="0">
                <a:latin typeface="+mj-lt"/>
              </a:rPr>
              <a:t> </a:t>
            </a:r>
            <a:r>
              <a:rPr lang="ru-RU" sz="1600" dirty="0">
                <a:latin typeface="+mj-lt"/>
              </a:rPr>
              <a:t>потребность </a:t>
            </a:r>
            <a:r>
              <a:rPr lang="ru-RU" sz="1300" dirty="0">
                <a:latin typeface="+mj-lt"/>
              </a:rPr>
              <a:t>- </a:t>
            </a: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1050</a:t>
            </a: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доз/год, 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84 Ки/год   </a:t>
            </a:r>
            <a:r>
              <a:rPr lang="ru-RU" sz="1300" dirty="0">
                <a:latin typeface="+mj-lt"/>
              </a:rPr>
              <a:t>(на дату применения</a:t>
            </a:r>
            <a:r>
              <a:rPr lang="ru-RU" sz="1300" dirty="0" smtClean="0">
                <a:latin typeface="+mj-lt"/>
              </a:rPr>
              <a:t>)</a:t>
            </a:r>
            <a:endParaRPr lang="ru-RU" sz="1300" dirty="0">
              <a:latin typeface="+mj-lt"/>
            </a:endParaRPr>
          </a:p>
          <a:p>
            <a:pPr algn="just"/>
            <a:r>
              <a:rPr lang="ru-RU" sz="1600" dirty="0">
                <a:latin typeface="+mj-lt"/>
              </a:rPr>
              <a:t>Объём производства </a:t>
            </a:r>
            <a:r>
              <a:rPr lang="ru-RU" sz="1300" dirty="0">
                <a:latin typeface="+mj-lt"/>
              </a:rPr>
              <a:t>- </a:t>
            </a: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336 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Ки/год   </a:t>
            </a:r>
            <a:r>
              <a:rPr lang="ru-RU" sz="1300" dirty="0" smtClean="0">
                <a:latin typeface="+mj-lt"/>
              </a:rPr>
              <a:t>(</a:t>
            </a:r>
            <a:r>
              <a:rPr lang="ru-RU" sz="1300" dirty="0">
                <a:latin typeface="+mj-lt"/>
              </a:rPr>
              <a:t>с учетом потерь за счет распада</a:t>
            </a:r>
            <a:r>
              <a:rPr lang="ru-RU" sz="1300" dirty="0" smtClean="0">
                <a:latin typeface="+mj-lt"/>
              </a:rPr>
              <a:t>)</a:t>
            </a:r>
            <a:endParaRPr lang="ru-RU" sz="1300" dirty="0">
              <a:latin typeface="+mj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824413"/>
            <a:ext cx="2034214" cy="444347"/>
          </a:xfrm>
          <a:prstGeom prst="rect">
            <a:avLst/>
          </a:prstGeom>
        </p:spPr>
        <p:txBody>
          <a:bodyPr rtlCol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9pPr>
          </a:lstStyle>
          <a:p>
            <a:pPr fontAlgn="auto">
              <a:spcAft>
                <a:spcPts val="60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rPr>
              <a:t>Потребители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077933"/>
              </p:ext>
            </p:extLst>
          </p:nvPr>
        </p:nvGraphicFramePr>
        <p:xfrm>
          <a:off x="251520" y="1206657"/>
          <a:ext cx="3096344" cy="323045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4096"/>
              </a:tblGrid>
              <a:tr h="53805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u="none" kern="1200" dirty="0">
                          <a:effectLst/>
                          <a:latin typeface="+mj-lt"/>
                        </a:rPr>
                        <a:t>СТРАНА</a:t>
                      </a:r>
                      <a:endParaRPr lang="ru-RU" sz="1200" b="1" u="none" kern="1200" dirty="0">
                        <a:solidFill>
                          <a:srgbClr val="C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365" marR="4736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+mj-lt"/>
                        </a:rPr>
                        <a:t>ОТДЕЛЕНИЙ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+mj-lt"/>
                        </a:rPr>
                        <a:t>РАДИОНУКЛИДНОЙ</a:t>
                      </a:r>
                      <a:r>
                        <a:rPr lang="ru-RU" sz="1200" b="1" kern="1200" baseline="0" dirty="0">
                          <a:effectLst/>
                          <a:latin typeface="+mj-lt"/>
                        </a:rPr>
                        <a:t> </a:t>
                      </a:r>
                      <a:endParaRPr lang="ru-RU" sz="1200" b="1" kern="1200" baseline="0" dirty="0" smtClean="0">
                        <a:effectLst/>
                        <a:latin typeface="+mj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baseline="0" dirty="0" smtClean="0">
                          <a:effectLst/>
                          <a:latin typeface="+mj-lt"/>
                        </a:rPr>
                        <a:t>ТЕРАПИИ</a:t>
                      </a:r>
                      <a:endParaRPr lang="ru-RU" sz="1200" b="1" kern="1200" dirty="0">
                        <a:solidFill>
                          <a:srgbClr val="C0000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L="47365" marR="4736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+mj-lt"/>
                        </a:rPr>
                        <a:t>Всего</a:t>
                      </a:r>
                      <a:endParaRPr lang="ru-RU" sz="1200" b="1" kern="1200" dirty="0">
                        <a:solidFill>
                          <a:srgbClr val="C0000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L="47365" marR="473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effectLst/>
                          <a:latin typeface="+mj-lt"/>
                        </a:rPr>
                        <a:t>Действ.</a:t>
                      </a:r>
                      <a:endParaRPr lang="ru-RU" sz="1200" b="1" kern="1200" dirty="0">
                        <a:solidFill>
                          <a:srgbClr val="C0000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L="47365" marR="47365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9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u="none" dirty="0">
                          <a:effectLst/>
                          <a:latin typeface="+mj-lt"/>
                        </a:rPr>
                        <a:t>Россия</a:t>
                      </a:r>
                      <a:endParaRPr lang="ru-RU" sz="1200" b="1" u="none" dirty="0">
                        <a:solidFill>
                          <a:schemeClr val="accent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7365" marR="4736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+mj-lt"/>
                        </a:rPr>
                        <a:t>22</a:t>
                      </a:r>
                      <a:endParaRPr lang="ru-RU" sz="12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365" marR="4736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+mj-lt"/>
                        </a:rPr>
                        <a:t>14</a:t>
                      </a:r>
                      <a:endParaRPr lang="ru-RU" sz="12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365" marR="47365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9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u="none" dirty="0">
                          <a:effectLst/>
                          <a:latin typeface="+mj-lt"/>
                        </a:rPr>
                        <a:t>Армения</a:t>
                      </a:r>
                      <a:endParaRPr lang="ru-RU" sz="1200" b="1" u="none" dirty="0">
                        <a:solidFill>
                          <a:schemeClr val="accent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7365" marR="4736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+mj-lt"/>
                        </a:rPr>
                        <a:t>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365" marR="4736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6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u="none" dirty="0">
                          <a:effectLst/>
                          <a:latin typeface="+mj-lt"/>
                        </a:rPr>
                        <a:t>Беларусь</a:t>
                      </a:r>
                      <a:endParaRPr lang="ru-RU" sz="1200" b="1" u="none" dirty="0">
                        <a:solidFill>
                          <a:schemeClr val="accent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7365" marR="473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+mj-lt"/>
                        </a:rPr>
                        <a:t>2</a:t>
                      </a:r>
                      <a:endParaRPr lang="ru-RU" sz="12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365" marR="473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+mj-lt"/>
                        </a:rPr>
                        <a:t>2</a:t>
                      </a:r>
                      <a:endParaRPr lang="ru-RU" sz="12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365" marR="47365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2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u="none" dirty="0">
                          <a:effectLst/>
                          <a:latin typeface="+mj-lt"/>
                        </a:rPr>
                        <a:t>Казахстан</a:t>
                      </a:r>
                      <a:endParaRPr lang="ru-RU" sz="1200" b="1" u="none" dirty="0">
                        <a:solidFill>
                          <a:schemeClr val="accent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7365" marR="4736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+mj-lt"/>
                        </a:rPr>
                        <a:t>3</a:t>
                      </a:r>
                      <a:endParaRPr lang="ru-RU" sz="12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365" marR="4736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+mj-lt"/>
                        </a:rPr>
                        <a:t>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365" marR="47365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6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u="none" dirty="0">
                          <a:effectLst/>
                          <a:latin typeface="+mj-lt"/>
                        </a:rPr>
                        <a:t>Киргизстан</a:t>
                      </a:r>
                      <a:endParaRPr lang="ru-RU" sz="1200" b="1" u="none" dirty="0">
                        <a:solidFill>
                          <a:schemeClr val="accent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7365" marR="4736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+mj-lt"/>
                        </a:rPr>
                        <a:t>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+mj-lt"/>
                        </a:rPr>
                        <a:t> </a:t>
                      </a:r>
                      <a:endParaRPr lang="ru-RU" sz="12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365" marR="4736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14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u="none" dirty="0">
                          <a:effectLst/>
                          <a:latin typeface="+mj-lt"/>
                        </a:rPr>
                        <a:t>Таджикистан</a:t>
                      </a:r>
                      <a:endParaRPr lang="ru-RU" sz="1200" b="1" u="none" dirty="0">
                        <a:solidFill>
                          <a:schemeClr val="accent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7365" marR="4736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+mj-lt"/>
                        </a:rPr>
                        <a:t>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365" marR="4736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1251" y="5067154"/>
            <a:ext cx="38164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400" i="1" dirty="0">
                <a:solidFill>
                  <a:srgbClr val="C00000"/>
                </a:solidFill>
              </a:rPr>
              <a:t>В соответствии с текущими трендами развития ядерной медицины в постсоветском пространстве ожидается, что к моменту начала реализации продукции с </a:t>
            </a:r>
            <a:r>
              <a:rPr lang="en-US" sz="1400" i="1" dirty="0">
                <a:solidFill>
                  <a:srgbClr val="C00000"/>
                </a:solidFill>
              </a:rPr>
              <a:t>Y</a:t>
            </a:r>
            <a:r>
              <a:rPr lang="ru-RU" sz="1400" i="1" dirty="0">
                <a:solidFill>
                  <a:srgbClr val="C00000"/>
                </a:solidFill>
              </a:rPr>
              <a:t>-</a:t>
            </a:r>
            <a:r>
              <a:rPr lang="en-US" sz="1400" i="1" dirty="0">
                <a:solidFill>
                  <a:srgbClr val="C00000"/>
                </a:solidFill>
              </a:rPr>
              <a:t>90 </a:t>
            </a:r>
            <a:r>
              <a:rPr lang="ru-RU" sz="1400" i="1" dirty="0">
                <a:solidFill>
                  <a:srgbClr val="C00000"/>
                </a:solidFill>
              </a:rPr>
              <a:t>по данному проекту в большинстве стран СНГ будут запущены отделения </a:t>
            </a:r>
            <a:r>
              <a:rPr lang="ru-RU" sz="1400" i="1" dirty="0" err="1">
                <a:solidFill>
                  <a:srgbClr val="C00000"/>
                </a:solidFill>
              </a:rPr>
              <a:t>радионуклидной</a:t>
            </a:r>
            <a:r>
              <a:rPr lang="ru-RU" sz="1400" i="1" dirty="0">
                <a:solidFill>
                  <a:srgbClr val="C00000"/>
                </a:solidFill>
              </a:rPr>
              <a:t> </a:t>
            </a:r>
            <a:r>
              <a:rPr lang="ru-RU" sz="1400" i="1" dirty="0" smtClean="0">
                <a:solidFill>
                  <a:srgbClr val="C00000"/>
                </a:solidFill>
              </a:rPr>
              <a:t>терапии и появятся дополнительные отделения </a:t>
            </a:r>
            <a:r>
              <a:rPr lang="ru-RU" sz="1400" i="1" dirty="0" err="1" smtClean="0">
                <a:solidFill>
                  <a:srgbClr val="C00000"/>
                </a:solidFill>
              </a:rPr>
              <a:t>брахитерапии</a:t>
            </a:r>
            <a:r>
              <a:rPr lang="ru-RU" sz="1400" i="1" dirty="0" smtClean="0">
                <a:solidFill>
                  <a:srgbClr val="C00000"/>
                </a:solidFill>
              </a:rPr>
              <a:t>.</a:t>
            </a:r>
            <a:endParaRPr lang="ru-RU" sz="1400" i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529672"/>
            <a:ext cx="34563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23 действующих отделения  </a:t>
            </a:r>
            <a:r>
              <a:rPr lang="ru-RU" sz="1400" dirty="0" err="1" smtClean="0"/>
              <a:t>брахитерапии</a:t>
            </a:r>
            <a:r>
              <a:rPr lang="ru-RU" sz="1400" dirty="0" smtClean="0"/>
              <a:t> в России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9410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508125" y="1022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746125" y="946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8670925" y="260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5546725" y="3003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898525" y="5441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1" name="Text Box 9"/>
          <p:cNvSpPr txBox="1">
            <a:spLocks noChangeArrowheads="1"/>
          </p:cNvSpPr>
          <p:nvPr/>
        </p:nvSpPr>
        <p:spPr bwMode="auto">
          <a:xfrm>
            <a:off x="3641725" y="336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3" name="Text Box 11"/>
          <p:cNvSpPr txBox="1">
            <a:spLocks noChangeArrowheads="1"/>
          </p:cNvSpPr>
          <p:nvPr/>
        </p:nvSpPr>
        <p:spPr bwMode="auto">
          <a:xfrm>
            <a:off x="5394325" y="2393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4" name="Text Box 12"/>
          <p:cNvSpPr txBox="1">
            <a:spLocks noChangeArrowheads="1"/>
          </p:cNvSpPr>
          <p:nvPr/>
        </p:nvSpPr>
        <p:spPr bwMode="auto">
          <a:xfrm>
            <a:off x="822325" y="869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5241925" y="641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574925" y="5441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7" name="Text Box 18"/>
          <p:cNvSpPr txBox="1">
            <a:spLocks noChangeArrowheads="1"/>
          </p:cNvSpPr>
          <p:nvPr/>
        </p:nvSpPr>
        <p:spPr bwMode="auto">
          <a:xfrm>
            <a:off x="7756525" y="5441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5138" name="Text Box 20"/>
          <p:cNvSpPr txBox="1">
            <a:spLocks noChangeArrowheads="1"/>
          </p:cNvSpPr>
          <p:nvPr/>
        </p:nvSpPr>
        <p:spPr bwMode="auto">
          <a:xfrm>
            <a:off x="2041525" y="2393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123" y="2852936"/>
            <a:ext cx="7748395" cy="356607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Евразийский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банк развития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качестве управляющего средствами Евразийского фонда стабилизации и развития 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ежегодно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проводит конкурсы по отбору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проектов в социальной сфере для финансирования из средств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грантов.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 участию в конкурсе приглашены Республика Армения, Кыргызская Республика и Республика Таджикистан. </a:t>
            </a:r>
            <a:endParaRPr lang="ru-RU" sz="1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Гранты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предоставляются для финансирования проектов в таких сферах как: образование, </a:t>
            </a: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здравоохранение,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эффективность государственного управления, социальное обеспечение и защита, включая продовольственную безопасность. </a:t>
            </a:r>
          </a:p>
          <a:p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Сумма средств ЕФСР, доступная для предоставления в виде грантов в рамках второго конкурса, составляет порядка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14 459,9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долларов США. </a:t>
            </a:r>
          </a:p>
          <a:p>
            <a:endParaRPr lang="en-US" sz="1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 приема заявок – ноябрь 2018 г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(предположительно). </a:t>
            </a:r>
          </a:p>
          <a:p>
            <a:pPr algn="just"/>
            <a:r>
              <a:rPr lang="en-US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Информация: </a:t>
            </a:r>
            <a:r>
              <a:rPr lang="en-US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https://efsd.eabr.org</a:t>
            </a:r>
            <a:r>
              <a:rPr lang="en-US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ru-RU" sz="1400" b="1" cap="all" baseline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cap="all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cap="all" baseline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cap="all" baseline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1418584"/>
            <a:ext cx="8131373" cy="11463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14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ПРЕДЛОЖЕНИЕ  </a:t>
            </a:r>
            <a:endParaRPr lang="ru-RU" sz="1400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r>
              <a:rPr lang="ru-RU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Переформатирование </a:t>
            </a:r>
            <a:r>
              <a:rPr lang="ru-RU" sz="1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проекта  по применению технологии генераторного метода получения препарата иттрия - 90 и созданию производств медицинской продукции на его основе в странах СНГ </a:t>
            </a:r>
            <a:r>
              <a:rPr lang="ru-RU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и подача документации на </a:t>
            </a:r>
            <a:r>
              <a:rPr lang="ru-RU" sz="1600" b="1" i="1" dirty="0" smtClean="0">
                <a:solidFill>
                  <a:srgbClr val="C00000"/>
                </a:solidFill>
                <a:latin typeface="+mj-lt"/>
              </a:rPr>
              <a:t>соискание гранта в Евразийском фонде стабилизации и развития. </a:t>
            </a:r>
            <a:endParaRPr lang="ru-RU" sz="1400" b="1" i="1" dirty="0">
              <a:solidFill>
                <a:srgbClr val="C00000"/>
              </a:solidFill>
              <a:latin typeface="+mj-lt"/>
            </a:endParaRPr>
          </a:p>
          <a:p>
            <a:endParaRPr lang="ru-RU" sz="1200" b="0" i="1" cap="all" baseline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550" y="194469"/>
            <a:ext cx="1023937" cy="93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467544" y="651888"/>
            <a:ext cx="6840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i="1" dirty="0">
                <a:solidFill>
                  <a:srgbClr val="00308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18 Заседание Комиссии государств-участников СНГ по использованию атомной энергии в мирных целях (Душанбе, 23 ноября 2017 г.)</a:t>
            </a:r>
            <a:endParaRPr lang="ru-RU" sz="1600" i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79512" y="159023"/>
            <a:ext cx="4176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ФИНАНСИРОВАНИЕ ПРОЕКТА</a:t>
            </a:r>
            <a:endParaRPr lang="ru-RU" sz="24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64182019"/>
      </p:ext>
    </p:extLst>
  </p:cSld>
  <p:clrMapOvr>
    <a:masterClrMapping/>
  </p:clrMapOvr>
  <p:transition spd="med" advClick="0" advTm="5000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19710</TotalTime>
  <Words>1354</Words>
  <Application>Microsoft Office PowerPoint</Application>
  <PresentationFormat>Экран (4:3)</PresentationFormat>
  <Paragraphs>187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HDOfficeLightV0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FMBC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Nataliya Shandala</dc:creator>
  <cp:lastModifiedBy>Dmitry Dubinkin</cp:lastModifiedBy>
  <cp:revision>665</cp:revision>
  <dcterms:created xsi:type="dcterms:W3CDTF">2007-05-03T11:36:54Z</dcterms:created>
  <dcterms:modified xsi:type="dcterms:W3CDTF">2019-04-23T17:07:57Z</dcterms:modified>
</cp:coreProperties>
</file>