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7" r:id="rId3"/>
    <p:sldId id="309" r:id="rId4"/>
    <p:sldId id="310" r:id="rId5"/>
    <p:sldId id="311" r:id="rId6"/>
    <p:sldId id="312" r:id="rId7"/>
    <p:sldId id="313" r:id="rId8"/>
    <p:sldId id="314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33CC"/>
    <a:srgbClr val="00CC99"/>
    <a:srgbClr val="00FFCC"/>
    <a:srgbClr val="FFF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60" autoAdjust="0"/>
    <p:restoredTop sz="94660"/>
  </p:normalViewPr>
  <p:slideViewPr>
    <p:cSldViewPr snapToGrid="0">
      <p:cViewPr>
        <p:scale>
          <a:sx n="90" d="100"/>
          <a:sy n="90" d="100"/>
        </p:scale>
        <p:origin x="-4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8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910C6-A29A-40E6-AAA5-BF226A28D796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31BAB-AC62-4CC5-8C3D-66BC9BE46F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3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A2AAA-7458-4655-9919-FDE498988758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268E-9186-4C7C-85A1-4705D6C14C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4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5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384" y="517526"/>
            <a:ext cx="4267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/>
          <p:nvPr userDrawn="1"/>
        </p:nvSpPr>
        <p:spPr>
          <a:xfrm>
            <a:off x="11755968" y="0"/>
            <a:ext cx="436033" cy="2281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 userDrawn="1"/>
        </p:nvSpPr>
        <p:spPr>
          <a:xfrm>
            <a:off x="11755968" y="2281239"/>
            <a:ext cx="436033" cy="228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11755968" y="4562476"/>
            <a:ext cx="436033" cy="2295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518" y="544513"/>
            <a:ext cx="36491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8119" y="2281187"/>
            <a:ext cx="6574972" cy="2454442"/>
          </a:xfrm>
          <a:prstGeom prst="rect">
            <a:avLst/>
          </a:prstGeom>
        </p:spPr>
        <p:txBody>
          <a:bodyPr vert="horz" lIns="0" anchor="b" anchorCtr="0">
            <a:noAutofit/>
          </a:bodyPr>
          <a:lstStyle>
            <a:lvl1pPr algn="l">
              <a:lnSpc>
                <a:spcPts val="4200"/>
              </a:lnSpc>
              <a:defRPr sz="42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86334" y="4727813"/>
            <a:ext cx="6784213" cy="6731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600"/>
              </a:lnSpc>
              <a:buNone/>
              <a:defRPr sz="24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2pPr>
            <a:lvl3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3pPr>
            <a:lvl4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4pPr>
            <a:lvl5pPr>
              <a:defRPr b="0" i="0">
                <a:solidFill>
                  <a:schemeClr val="tx1"/>
                </a:solidFill>
                <a:latin typeface="Circe" charset="0"/>
                <a:ea typeface="Circe" charset="0"/>
                <a:cs typeface="Circe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3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5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1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9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0C81-BF13-4B57-83D4-66ADEA8AB67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1CD2-13E6-4BE4-8F3F-921D8C5CC7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1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0595" y="159488"/>
            <a:ext cx="3441405" cy="12961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Государственный научный центр</a:t>
            </a:r>
          </a:p>
          <a:p>
            <a:pPr algn="r"/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медицинский </a:t>
            </a:r>
          </a:p>
          <a:p>
            <a:pPr algn="r"/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биофизический центр </a:t>
            </a:r>
          </a:p>
          <a:p>
            <a:pPr algn="r"/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имени А.И. </a:t>
            </a:r>
            <a:r>
              <a:rPr lang="ru-RU" sz="1400" dirty="0" err="1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Бурназяна</a:t>
            </a:r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r"/>
            <a:r>
              <a:rPr lang="ru-RU" sz="1400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ФМБА России</a:t>
            </a:r>
            <a:endParaRPr lang="ru-RU" sz="1400" dirty="0">
              <a:solidFill>
                <a:srgbClr val="0099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9748" y="202019"/>
            <a:ext cx="1312164" cy="9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3684" y="1413580"/>
            <a:ext cx="87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Кодина</a:t>
            </a:r>
            <a:r>
              <a:rPr lang="ru-RU" dirty="0" smtClean="0"/>
              <a:t> Г.Е. заведующая отделом радиационных технологий медицинского назначения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0" y="1786270"/>
            <a:ext cx="12048661" cy="31897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Предложения к плану 2019 г. Рабочей группы </a:t>
            </a:r>
            <a:b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«Сотрудничество в области производства, использования и продвижения изотопной продукции государств – участников СНГ» Комиссии государств – участников СНГ по использованию атомной </a:t>
            </a:r>
            <a:b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энергии в мирных целях</a:t>
            </a:r>
            <a:endParaRPr lang="ru-RU" sz="2800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597" y="2713247"/>
            <a:ext cx="8378191" cy="31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 descr="Изображение выглядит как внутренний, предмет, ванная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9213" y="5532438"/>
            <a:ext cx="1982787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39349" y="321511"/>
            <a:ext cx="11952651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alt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Современная медицина немыслима без ядерной медицины !</a:t>
            </a:r>
          </a:p>
        </p:txBody>
      </p:sp>
      <p:pic>
        <p:nvPicPr>
          <p:cNvPr id="9" name="Рисунок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4606"/>
            <a:ext cx="1467293" cy="16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250311" y="1964640"/>
            <a:ext cx="67432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prstClr val="black"/>
                </a:solidFill>
                <a:latin typeface="Arial" charset="0"/>
              </a:rPr>
              <a:t>Из  доклада Министра здравоохранения и социального развития РФ Т.А. Голиковой от 29.04.2010г.</a:t>
            </a:r>
            <a:endParaRPr lang="ru-RU" sz="9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Рисунок 11" descr="доллар.jpg"/>
          <p:cNvPicPr>
            <a:picLocks noChangeAspect="1"/>
          </p:cNvPicPr>
          <p:nvPr/>
        </p:nvPicPr>
        <p:blipFill>
          <a:blip r:embed="rId5" cstate="print"/>
          <a:srcRect l="3916" t="5958" r="1350"/>
          <a:stretch>
            <a:fillRect/>
          </a:stretch>
        </p:blipFill>
        <p:spPr>
          <a:xfrm>
            <a:off x="10677307" y="2101893"/>
            <a:ext cx="1187293" cy="774694"/>
          </a:xfrm>
          <a:prstGeom prst="rect">
            <a:avLst/>
          </a:prstGeom>
          <a:effectLst/>
        </p:spPr>
      </p:pic>
      <p:pic>
        <p:nvPicPr>
          <p:cNvPr id="15" name="Рисунок 14" descr="89Zr-oxalate-inflamation-d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2986" y="3158836"/>
            <a:ext cx="938437" cy="2001596"/>
          </a:xfrm>
          <a:prstGeom prst="rect">
            <a:avLst/>
          </a:prstGeom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80771" y="1081529"/>
            <a:ext cx="2762936" cy="1222383"/>
            <a:chOff x="431" y="1298"/>
            <a:chExt cx="2177" cy="1122"/>
          </a:xfrm>
        </p:grpSpPr>
        <p:pic>
          <p:nvPicPr>
            <p:cNvPr id="17" name="Picture 10" descr="pic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8" y="1298"/>
              <a:ext cx="1860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мышка белая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1" y="1344"/>
              <a:ext cx="99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41219"/>
            <a:ext cx="1956531" cy="127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033974" y="1260033"/>
            <a:ext cx="9008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Инвестиция 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радионуклидную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диагностику и лечение приносит  государству от 4,5 до 6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за счет эффективной  ранней диагностики и своевременной и эффективной коррекции лечения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664619" y="6492876"/>
            <a:ext cx="3485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53" y="1456660"/>
            <a:ext cx="6900531" cy="27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5610" y="1440924"/>
            <a:ext cx="5406390" cy="401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1" y="4306186"/>
            <a:ext cx="7081284" cy="24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11702" y="0"/>
            <a:ext cx="602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PET will not replace SPECT</a:t>
            </a:r>
          </a:p>
          <a:p>
            <a:r>
              <a:rPr lang="en-US" b="1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ru-RU" b="1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99mTc will not disappear</a:t>
            </a:r>
          </a:p>
          <a:p>
            <a:r>
              <a:rPr lang="en-US" b="1" dirty="0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Whenever possible cold kits will be preferred</a:t>
            </a:r>
            <a:endParaRPr lang="ru-RU" b="1" dirty="0">
              <a:solidFill>
                <a:srgbClr val="0099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" y="19"/>
            <a:ext cx="5652114" cy="90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28" y="4"/>
            <a:ext cx="7208870" cy="12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5180" y="1271855"/>
            <a:ext cx="11780875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Максимальное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импортозамещение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радиофармпрепаратов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Барьеры и перспективы конкурентоспособности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?????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Наталья Айрапетова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заместитель генерального директора по науке и инновационной деятельности, ГНЦ «ФЭИ им. А. И.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Лейпунского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«Создание </a:t>
            </a:r>
            <a:r>
              <a:rPr lang="ru-RU" sz="1600" b="1" i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референтного</a:t>
            </a: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решения «Ядерная аптека»</a:t>
            </a:r>
            <a:endParaRPr lang="ru-RU" sz="1600" b="1" dirty="0" smtClean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инфраструктуры центров ядерной медицины полного цикла: практические стратегии 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нет спикера?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Сергей Иванов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директор, МРНЦ им.А.Ф.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Цыба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«Современные тенденции в </a:t>
            </a:r>
            <a:r>
              <a:rPr lang="ru-RU" sz="1600" b="1" i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радионуклидной</a:t>
            </a: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терапии и диагностике»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Научно-исследовательские практики в России и их развитие: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Ольга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Клементьева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заведующая лабораторией доклинических и клинических исследований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радиофармпрепаратов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ФГБУ ГНЦ ФМБЦ им. А.И. </a:t>
            </a: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Бурназяна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ФМБА России</a:t>
            </a: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«Новые </a:t>
            </a:r>
            <a:r>
              <a:rPr lang="ru-RU" sz="1600" b="1" i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радиофармпрепараты</a:t>
            </a: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от науки к практике»</a:t>
            </a:r>
            <a:endParaRPr lang="ru-RU" sz="1600" b="1" dirty="0" smtClean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Прорывные инвестиции: роль Большой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фармы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развитии инновационного потенциала радиологии </a:t>
            </a: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Дмитрий Власов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медицинский директор, руководитель Медицинского кластера   стран СНГ, «Байер»</a:t>
            </a:r>
          </a:p>
          <a:p>
            <a:pPr>
              <a:spcAft>
                <a:spcPts val="600"/>
              </a:spcAft>
            </a:pP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«Потенциал большой </a:t>
            </a:r>
            <a:r>
              <a:rPr lang="ru-RU" sz="1600" b="1" i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фармы</a:t>
            </a: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радиологии: от решения социальных задач до развития инноваций»</a:t>
            </a:r>
            <a:endParaRPr lang="ru-RU" sz="1600" b="1" dirty="0" smtClean="0">
              <a:solidFill>
                <a:srgbClr val="00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Запрос на кадровое обеспечение инновационного развития радиологии</a:t>
            </a:r>
          </a:p>
          <a:p>
            <a:r>
              <a:rPr lang="ru-RU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 дискуссии: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Наталья Пятигорская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заведующая кафедрой Промышленной фармации, Первый МГМУ им. Сеченова</a:t>
            </a:r>
          </a:p>
          <a:p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«Подходы к подготовке современных кадров для </a:t>
            </a:r>
            <a:r>
              <a:rPr lang="ru-RU" sz="1600" b="1" i="1" dirty="0" err="1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Радиофармацевтики</a:t>
            </a:r>
            <a:r>
              <a:rPr lang="ru-RU" sz="1600" b="1" i="1" dirty="0" smtClean="0">
                <a:solidFill>
                  <a:srgbClr val="00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32158" y="192514"/>
            <a:ext cx="4759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Сессия 3. Национальная техническая инициатива: радиология, </a:t>
            </a:r>
            <a:r>
              <a:rPr lang="ru-RU" b="1" dirty="0" err="1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радиофарма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90" y="1431274"/>
            <a:ext cx="1664655" cy="1664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73350" y="1275907"/>
            <a:ext cx="9112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УВАЖАЕМЫЕ КОЛЛЕГИ! Приглашаем принять участие в работе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III Международной научно-практической конференции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«РАДИОФАРМА-2019»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«АКТУАЛЬНЫЕ ПРОБЛЕМЫ РАЗРАБОТКИ, ПРОИЗВОДСТВА И ПРИМЕНЕНИЯ РАДИОФАРМАЦЕВТИЧЕСКИХ ПРЕПАРАТОВ»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18-21 июня 2019 года, г. Москва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591" y="2980015"/>
            <a:ext cx="1206440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/>
              <a:t>                                                     ТЕМАТИКА КОНФЕРЕНЦИИ:</a:t>
            </a:r>
            <a:endParaRPr lang="ru-RU" dirty="0" smtClean="0"/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/>
              <a:t> Инновационные разработки</a:t>
            </a:r>
            <a:r>
              <a:rPr lang="ru-RU" dirty="0" smtClean="0"/>
              <a:t> в области создания РФЛП, активных </a:t>
            </a:r>
            <a:r>
              <a:rPr lang="ru-RU" dirty="0" err="1" smtClean="0"/>
              <a:t>радиофармацевтических</a:t>
            </a:r>
            <a:r>
              <a:rPr lang="ru-RU" dirty="0" smtClean="0"/>
              <a:t> </a:t>
            </a:r>
            <a:r>
              <a:rPr lang="ru-RU" dirty="0" err="1" smtClean="0"/>
              <a:t>инградиентов</a:t>
            </a:r>
            <a:r>
              <a:rPr lang="ru-RU" dirty="0" smtClean="0"/>
              <a:t> и субстанций, а также аппаратуры для их синтеза и контроля качества</a:t>
            </a:r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/>
              <a:t> Производство радионуклидов фармацевтического качества</a:t>
            </a:r>
            <a:endParaRPr lang="ru-RU" dirty="0" smtClean="0"/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/>
              <a:t> </a:t>
            </a:r>
            <a:r>
              <a:rPr lang="ru-RU" b="1" dirty="0" err="1" smtClean="0"/>
              <a:t>Фармразработка</a:t>
            </a:r>
            <a:r>
              <a:rPr lang="ru-RU" b="1" dirty="0" smtClean="0"/>
              <a:t> и доклинические исследования РФЛП</a:t>
            </a:r>
            <a:r>
              <a:rPr lang="ru-RU" dirty="0" smtClean="0"/>
              <a:t>. Методы контроля качества на стадии </a:t>
            </a:r>
            <a:r>
              <a:rPr lang="ru-RU" dirty="0" err="1" smtClean="0"/>
              <a:t>фармразработки</a:t>
            </a:r>
            <a:r>
              <a:rPr lang="ru-RU" dirty="0" smtClean="0"/>
              <a:t>, производства и медицинского применения </a:t>
            </a:r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/>
              <a:t> В качестве основной темы Конференции</a:t>
            </a:r>
            <a:r>
              <a:rPr lang="ru-RU" dirty="0" smtClean="0"/>
              <a:t> «РАДИОФАРМА-2019» предлагается: </a:t>
            </a:r>
            <a:r>
              <a:rPr lang="ru-RU" b="1" dirty="0" smtClean="0"/>
              <a:t>«Переход от </a:t>
            </a:r>
            <a:r>
              <a:rPr lang="ru-RU" b="1" dirty="0" err="1" smtClean="0"/>
              <a:t>фармразработки</a:t>
            </a:r>
            <a:r>
              <a:rPr lang="ru-RU" b="1" dirty="0" smtClean="0"/>
              <a:t> и доклинических исследований РФЛП к клиническому применению – реалии и перспективы»</a:t>
            </a:r>
            <a:endParaRPr lang="ru-RU" dirty="0" smtClean="0"/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 Подготовка кадров в ВУЗах, последипломное образование в области </a:t>
            </a:r>
            <a:r>
              <a:rPr lang="ru-RU" dirty="0" err="1" smtClean="0"/>
              <a:t>радиофармацевтики</a:t>
            </a:r>
            <a:r>
              <a:rPr lang="ru-RU" dirty="0" smtClean="0"/>
              <a:t> и ядерной медицины. </a:t>
            </a:r>
            <a:r>
              <a:rPr lang="ru-RU" b="1" dirty="0" smtClean="0"/>
              <a:t>Возможности и целесообразность включения в систему НМО</a:t>
            </a:r>
            <a:r>
              <a:rPr lang="ru-RU" dirty="0" smtClean="0"/>
              <a:t> (непрерывное медицинское образование). </a:t>
            </a:r>
          </a:p>
          <a:p>
            <a:pPr lvl="0" fontAlgn="base">
              <a:spcAft>
                <a:spcPts val="600"/>
              </a:spcAft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 smtClean="0"/>
              <a:t>Радионуклидная</a:t>
            </a:r>
            <a:r>
              <a:rPr lang="ru-RU" dirty="0" smtClean="0"/>
              <a:t>  диагностика и терапия. </a:t>
            </a:r>
            <a:r>
              <a:rPr lang="ru-RU" b="1" dirty="0" smtClean="0"/>
              <a:t>Персонализированная медицина – </a:t>
            </a:r>
            <a:r>
              <a:rPr lang="ru-RU" b="1" dirty="0" err="1" smtClean="0"/>
              <a:t>тераностика</a:t>
            </a:r>
            <a:r>
              <a:rPr lang="ru-RU" b="1" dirty="0" smtClean="0"/>
              <a:t> с использованием технологий ядерной медицины. </a:t>
            </a:r>
            <a:r>
              <a:rPr lang="ru-RU" b="1" dirty="0" err="1" smtClean="0"/>
              <a:t>Радионуклидные</a:t>
            </a:r>
            <a:r>
              <a:rPr lang="ru-RU" b="1" dirty="0" smtClean="0"/>
              <a:t> исследования в педиатрии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90" y="1431274"/>
            <a:ext cx="1664655" cy="166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37414" y="1339703"/>
            <a:ext cx="1007966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Школа-семинар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для специалистов государств-участников СНГ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рамках III Международной научно-практической конференции «Актуальные проблемы разработки, производства и применения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радиофармацевтических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препаратов» - «Радиофарма-2019» на тему: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Регуляторные вопросы ввода РФЛП в повседневную клиническую практику на территории ЕАЭС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 на базе ФГБУ ГНЦ ФМБЦ им. А.И. ФМБА России.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386" y="5730949"/>
            <a:ext cx="1175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Выполнена рассылка извещений, составлен запрос на ТКП, определен конгресс-оператор,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договор в стадии заключения, на 24.04 заявлено: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Казахстан – 12 чел; Беларусь – 5 чел; Узбекистан – 5 чел. Работа продолжается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93" y="1233377"/>
            <a:ext cx="2820067" cy="562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26" y="1210056"/>
            <a:ext cx="3938016" cy="56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44950" y="1967023"/>
            <a:ext cx="40510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Приглашены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проведения цикла лекций 5 специалистов из России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области ядерной медицины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радиофармацевтики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79" y="1517232"/>
            <a:ext cx="5816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Договору на оказание услуг по бюджетной программе 024 «Целевой вклад в АОО «Назарбаев Университет» по подкомпоненту «Привлечение иностранных специалистов по основным клиническим направлениям»</a:t>
            </a:r>
          </a:p>
          <a:p>
            <a:r>
              <a:rPr lang="kk-KZ" dirty="0" smtClean="0"/>
              <a:t>от «</a:t>
            </a:r>
            <a:r>
              <a:rPr lang="ru-RU" dirty="0" smtClean="0"/>
              <a:t>___» __</a:t>
            </a:r>
            <a:r>
              <a:rPr lang="kk-KZ" dirty="0" smtClean="0"/>
              <a:t>__ 201</a:t>
            </a:r>
            <a:r>
              <a:rPr lang="ru-RU" dirty="0" smtClean="0"/>
              <a:t>7</a:t>
            </a:r>
            <a:r>
              <a:rPr lang="kk-KZ" dirty="0" smtClean="0"/>
              <a:t> года </a:t>
            </a:r>
            <a:r>
              <a:rPr lang="ru-RU" dirty="0" smtClean="0"/>
              <a:t>№ ______________</a:t>
            </a:r>
          </a:p>
          <a:p>
            <a:r>
              <a:rPr lang="ru-RU" b="1" dirty="0" smtClean="0"/>
              <a:t>  </a:t>
            </a:r>
            <a:endParaRPr lang="ru-RU" dirty="0" smtClean="0"/>
          </a:p>
          <a:p>
            <a:r>
              <a:rPr lang="ru-RU" b="1" dirty="0" smtClean="0"/>
              <a:t>ПРОГРАММА МЕНТОРСТВА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Ментор:  ________________________________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kk-KZ" b="1" dirty="0" smtClean="0"/>
              <a:t>Дата проведения:</a:t>
            </a:r>
            <a:r>
              <a:rPr lang="kk-KZ" dirty="0" smtClean="0"/>
              <a:t> 13.05.2019 - 24.05.2019.</a:t>
            </a:r>
            <a:endParaRPr lang="ru-RU" dirty="0" smtClean="0"/>
          </a:p>
          <a:p>
            <a:r>
              <a:rPr lang="kk-KZ" b="1" dirty="0" smtClean="0"/>
              <a:t> </a:t>
            </a:r>
            <a:endParaRPr lang="ru-RU" dirty="0" smtClean="0"/>
          </a:p>
          <a:p>
            <a:r>
              <a:rPr lang="kk-KZ" b="1" dirty="0" smtClean="0"/>
              <a:t>Контингент слушателей:</a:t>
            </a:r>
            <a:r>
              <a:rPr lang="kk-KZ" dirty="0" smtClean="0"/>
              <a:t> сотрудники Сектора развития ядерной медицины, отдела РФП,  отдела радиоизотопной диагностики РДЦ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Язык обучения: </a:t>
            </a:r>
            <a:r>
              <a:rPr lang="ru-RU" dirty="0" smtClean="0"/>
              <a:t>русский </a:t>
            </a:r>
          </a:p>
          <a:p>
            <a:r>
              <a:rPr lang="kk-KZ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9535" y="1637414"/>
            <a:ext cx="5497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Место проведения</a:t>
            </a:r>
            <a:r>
              <a:rPr lang="kk-KZ" dirty="0" smtClean="0"/>
              <a:t>: РДЦ КФ «</a:t>
            </a:r>
            <a:r>
              <a:rPr lang="en-US" dirty="0" smtClean="0"/>
              <a:t>UMC</a:t>
            </a:r>
            <a:r>
              <a:rPr lang="kk-KZ" dirty="0" smtClean="0"/>
              <a:t>» Астана, Казахстан 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pPr lvl="0"/>
            <a:r>
              <a:rPr lang="kk-KZ" b="1" dirty="0" smtClean="0"/>
              <a:t>Цель обучения</a:t>
            </a:r>
            <a:r>
              <a:rPr lang="ru-RU" b="1" dirty="0" smtClean="0"/>
              <a:t>: </a:t>
            </a:r>
            <a:r>
              <a:rPr lang="ru-RU" dirty="0" smtClean="0"/>
              <a:t>Овладеть технологией получения </a:t>
            </a:r>
            <a:r>
              <a:rPr lang="ru-RU" dirty="0" err="1" smtClean="0"/>
              <a:t>радиофармпрепаратов</a:t>
            </a:r>
            <a:r>
              <a:rPr lang="ru-RU" dirty="0" smtClean="0"/>
              <a:t> на основе радионуклида Ga</a:t>
            </a:r>
            <a:r>
              <a:rPr lang="ru-RU" baseline="30000" dirty="0" smtClean="0"/>
              <a:t>68</a:t>
            </a:r>
            <a:r>
              <a:rPr lang="ru-RU" dirty="0" smtClean="0"/>
              <a:t>: </a:t>
            </a:r>
            <a:r>
              <a:rPr lang="ru-RU" baseline="30000" dirty="0" smtClean="0"/>
              <a:t>68</a:t>
            </a:r>
            <a:r>
              <a:rPr lang="ru-RU" dirty="0" smtClean="0"/>
              <a:t>Ga-DOTA-TATE, </a:t>
            </a:r>
            <a:r>
              <a:rPr lang="ru-RU" baseline="30000" dirty="0" smtClean="0"/>
              <a:t>68</a:t>
            </a:r>
            <a:r>
              <a:rPr lang="ru-RU" dirty="0" smtClean="0"/>
              <a:t>Ga-DOTA-NOC, </a:t>
            </a:r>
            <a:r>
              <a:rPr lang="ru-RU" baseline="30000" dirty="0" smtClean="0"/>
              <a:t>68</a:t>
            </a:r>
            <a:r>
              <a:rPr lang="ru-RU" dirty="0" smtClean="0"/>
              <a:t>Ga-DOTA- PSMA. 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kk-KZ" b="1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Обучение методике применения </a:t>
            </a:r>
            <a:r>
              <a:rPr lang="ru-RU" baseline="30000" dirty="0" smtClean="0"/>
              <a:t>68</a:t>
            </a:r>
            <a:r>
              <a:rPr lang="en-US" dirty="0" err="1" smtClean="0"/>
              <a:t>Ge</a:t>
            </a:r>
            <a:r>
              <a:rPr lang="ru-RU" dirty="0" smtClean="0"/>
              <a:t>/</a:t>
            </a:r>
            <a:r>
              <a:rPr lang="ru-RU" baseline="30000" dirty="0" smtClean="0"/>
              <a:t>68</a:t>
            </a:r>
            <a:r>
              <a:rPr lang="en-US" dirty="0" err="1" smtClean="0"/>
              <a:t>Ga</a:t>
            </a:r>
            <a:r>
              <a:rPr lang="ru-RU" dirty="0" smtClean="0"/>
              <a:t>-генератора</a:t>
            </a:r>
            <a:r>
              <a:rPr lang="ru-RU" b="1" dirty="0" smtClean="0"/>
              <a:t> </a:t>
            </a:r>
            <a:r>
              <a:rPr lang="ru-RU" dirty="0" smtClean="0"/>
              <a:t>в клинической практике ядерной медицины;</a:t>
            </a:r>
          </a:p>
          <a:p>
            <a:pPr lvl="0"/>
            <a:r>
              <a:rPr lang="ru-RU" dirty="0" smtClean="0"/>
              <a:t>Обучение технике получения </a:t>
            </a:r>
            <a:r>
              <a:rPr lang="ru-RU" dirty="0" err="1" smtClean="0"/>
              <a:t>радиофармпрепаратов</a:t>
            </a:r>
            <a:r>
              <a:rPr lang="ru-RU" dirty="0" smtClean="0"/>
              <a:t> </a:t>
            </a:r>
            <a:r>
              <a:rPr lang="ru-RU" baseline="30000" dirty="0" smtClean="0"/>
              <a:t>68</a:t>
            </a:r>
            <a:r>
              <a:rPr lang="en-US" dirty="0" err="1" smtClean="0"/>
              <a:t>Ge</a:t>
            </a:r>
            <a:r>
              <a:rPr lang="ru-RU" dirty="0" smtClean="0"/>
              <a:t>/</a:t>
            </a:r>
            <a:r>
              <a:rPr lang="ru-RU" baseline="30000" dirty="0" smtClean="0"/>
              <a:t>68</a:t>
            </a:r>
            <a:r>
              <a:rPr lang="en-US" dirty="0" err="1" smtClean="0"/>
              <a:t>Ga</a:t>
            </a:r>
            <a:r>
              <a:rPr lang="ru-RU" dirty="0" smtClean="0"/>
              <a:t>-генератора;</a:t>
            </a:r>
          </a:p>
          <a:p>
            <a:pPr lvl="0"/>
            <a:r>
              <a:rPr lang="ru-RU" dirty="0" smtClean="0"/>
              <a:t>Разработка </a:t>
            </a:r>
            <a:r>
              <a:rPr lang="ru-RU" dirty="0" err="1" smtClean="0"/>
              <a:t>СОПа</a:t>
            </a:r>
            <a:r>
              <a:rPr lang="ru-RU" dirty="0" smtClean="0"/>
              <a:t> получения </a:t>
            </a:r>
            <a:r>
              <a:rPr lang="ru-RU" dirty="0" err="1" smtClean="0"/>
              <a:t>радиофармпрепаратов</a:t>
            </a:r>
            <a:r>
              <a:rPr lang="ru-RU" dirty="0" smtClean="0"/>
              <a:t> </a:t>
            </a:r>
            <a:r>
              <a:rPr lang="ru-RU" baseline="30000" dirty="0" smtClean="0"/>
              <a:t>68</a:t>
            </a:r>
            <a:r>
              <a:rPr lang="en-US" dirty="0" err="1" smtClean="0"/>
              <a:t>Ge</a:t>
            </a:r>
            <a:r>
              <a:rPr lang="ru-RU" dirty="0" smtClean="0"/>
              <a:t>/</a:t>
            </a:r>
            <a:r>
              <a:rPr lang="ru-RU" baseline="30000" dirty="0" smtClean="0"/>
              <a:t>68</a:t>
            </a:r>
            <a:r>
              <a:rPr lang="en-US" dirty="0" err="1" smtClean="0"/>
              <a:t>Ga</a:t>
            </a:r>
            <a:r>
              <a:rPr lang="ru-RU" dirty="0" smtClean="0"/>
              <a:t>-генератора;</a:t>
            </a:r>
          </a:p>
          <a:p>
            <a:pPr lvl="0"/>
            <a:r>
              <a:rPr lang="ru-RU" dirty="0" smtClean="0"/>
              <a:t>Разработка методических рекомендации по приготовлению </a:t>
            </a:r>
            <a:r>
              <a:rPr lang="ru-RU" dirty="0" err="1" smtClean="0"/>
              <a:t>радиофармпрепаратов</a:t>
            </a:r>
            <a:r>
              <a:rPr lang="ru-RU" dirty="0" smtClean="0"/>
              <a:t> на основе радионуклида Ga</a:t>
            </a:r>
            <a:r>
              <a:rPr lang="ru-RU" baseline="30000" dirty="0" smtClean="0"/>
              <a:t>68</a:t>
            </a:r>
            <a:r>
              <a:rPr lang="ru-RU" dirty="0" smtClean="0"/>
              <a:t>: </a:t>
            </a:r>
            <a:r>
              <a:rPr lang="ru-RU" baseline="30000" dirty="0" smtClean="0"/>
              <a:t>68</a:t>
            </a:r>
            <a:r>
              <a:rPr lang="ru-RU" dirty="0" smtClean="0"/>
              <a:t>Ga-DOTA-TATE, </a:t>
            </a:r>
            <a:r>
              <a:rPr lang="ru-RU" baseline="30000" dirty="0" smtClean="0"/>
              <a:t>68</a:t>
            </a:r>
            <a:r>
              <a:rPr lang="ru-RU" dirty="0" smtClean="0"/>
              <a:t>Ga-DOTA-NOC, </a:t>
            </a:r>
            <a:r>
              <a:rPr lang="ru-RU" baseline="30000" dirty="0" smtClean="0"/>
              <a:t>68</a:t>
            </a:r>
            <a:r>
              <a:rPr lang="ru-RU" dirty="0" smtClean="0"/>
              <a:t>Ga-DOTA- PSMA.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571</Words>
  <Application>Microsoft Office PowerPoint</Application>
  <PresentationFormat>Произвольный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Предложения к плану 2019 г. Рабочей группы  «Сотрудничество в области производства, использования и продвижения изотопной продукции государств – участников СНГ» Комиссии государств – участников СНГ по использованию атомной  энергии в мирных целях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cp:lastPrinted>2019-03-20T13:20:56Z</cp:lastPrinted>
  <dcterms:created xsi:type="dcterms:W3CDTF">2018-02-27T12:17:54Z</dcterms:created>
  <dcterms:modified xsi:type="dcterms:W3CDTF">2019-04-24T09:25:54Z</dcterms:modified>
</cp:coreProperties>
</file>