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7"/>
  </p:notesMasterIdLst>
  <p:sldIdLst>
    <p:sldId id="256" r:id="rId2"/>
    <p:sldId id="293" r:id="rId3"/>
    <p:sldId id="292" r:id="rId4"/>
    <p:sldId id="290" r:id="rId5"/>
    <p:sldId id="274" r:id="rId6"/>
    <p:sldId id="287" r:id="rId7"/>
    <p:sldId id="285" r:id="rId8"/>
    <p:sldId id="286" r:id="rId9"/>
    <p:sldId id="288" r:id="rId10"/>
    <p:sldId id="295" r:id="rId11"/>
    <p:sldId id="297" r:id="rId12"/>
    <p:sldId id="296" r:id="rId13"/>
    <p:sldId id="289" r:id="rId14"/>
    <p:sldId id="294" r:id="rId15"/>
    <p:sldId id="259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D3B5E9"/>
    <a:srgbClr val="D8BEEC"/>
    <a:srgbClr val="A568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08" autoAdjust="0"/>
    <p:restoredTop sz="92552" autoAdjust="0"/>
  </p:normalViewPr>
  <p:slideViewPr>
    <p:cSldViewPr>
      <p:cViewPr varScale="1">
        <p:scale>
          <a:sx n="117" d="100"/>
          <a:sy n="117" d="100"/>
        </p:scale>
        <p:origin x="-16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C14FCD7-7765-428D-9F05-0F2F53243C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9581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41A48E-7872-48D2-A8B5-C4D1C61486FE}" type="slidenum">
              <a:rPr lang="ru-RU" smtClean="0">
                <a:cs typeface="Arial" charset="0"/>
              </a:rPr>
              <a:pPr/>
              <a:t>1</a:t>
            </a:fld>
            <a:endParaRPr lang="ru-RU" smtClean="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68325" y="617538"/>
            <a:ext cx="6042025" cy="4530725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6425" y="5327650"/>
            <a:ext cx="5926138" cy="3343275"/>
          </a:xfrm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962084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5A2889-FD52-4D23-8788-C4C59112133D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536849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5A2889-FD52-4D23-8788-C4C59112133D}" type="slidenum">
              <a:rPr lang="ru-RU" altLang="ru-RU" smtClean="0"/>
              <a:pPr/>
              <a:t>12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536849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4AF976-F277-41B5-AAA2-ECCFE892FF39}" type="slidenum">
              <a:rPr lang="ru-RU" altLang="ru-RU" smtClean="0"/>
              <a:pPr/>
              <a:t>13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75534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4AF976-F277-41B5-AAA2-ECCFE892FF39}" type="slidenum">
              <a:rPr lang="ru-RU" altLang="ru-RU" smtClean="0"/>
              <a:pPr/>
              <a:t>14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4058232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32B1DC-CAB9-4418-BB3A-A641C5A9B2D2}" type="slidenum">
              <a:rPr lang="ru-RU" smtClean="0">
                <a:cs typeface="Arial" charset="0"/>
              </a:rPr>
              <a:pPr/>
              <a:t>15</a:t>
            </a:fld>
            <a:endParaRPr lang="ru-RU" smtClean="0">
              <a:cs typeface="Arial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68325" y="617538"/>
            <a:ext cx="6042025" cy="4530725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6425" y="5327650"/>
            <a:ext cx="5926138" cy="3343275"/>
          </a:xfrm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78423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14FCD7-7765-428D-9F05-0F2F53243C64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804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altLang="ru-RU" dirty="0" smtClean="0"/>
              <a:t>Предприятие располагает всеми необходимыми лицензиями и </a:t>
            </a:r>
            <a:r>
              <a:rPr lang="ru-RU" altLang="ru-RU" dirty="0" err="1" smtClean="0"/>
              <a:t>фармстатьями</a:t>
            </a:r>
            <a:r>
              <a:rPr lang="ru-RU" altLang="ru-RU" dirty="0" smtClean="0"/>
              <a:t> для обеспечения производства радиофармпрепаратов и генераторов технеция-99</a:t>
            </a:r>
            <a:r>
              <a:rPr lang="en-US" altLang="ru-RU" dirty="0" smtClean="0"/>
              <a:t>m</a:t>
            </a:r>
            <a:endParaRPr lang="ru-RU" altLang="ru-RU" dirty="0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4AF976-F277-41B5-AAA2-ECCFE892FF39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648729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14FCD7-7765-428D-9F05-0F2F53243C64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327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14FCD7-7765-428D-9F05-0F2F53243C64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84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9C1AF4-FB92-488B-97F2-08AE2A6BBFB6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8989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9C1AF4-FB92-488B-97F2-08AE2A6BBFB6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0454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5A2889-FD52-4D23-8788-C4C59112133D}" type="slidenum">
              <a:rPr lang="ru-RU" altLang="ru-RU" smtClean="0"/>
              <a:pPr/>
              <a:t>9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536849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5A2889-FD52-4D23-8788-C4C59112133D}" type="slidenum">
              <a:rPr lang="ru-RU" altLang="ru-RU" smtClean="0"/>
              <a:pPr/>
              <a:t>10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536849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BF61E-79E5-42EA-8800-90B298568D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CBCEE-1398-4EEC-B2AC-AB3DD188CF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38" y="0"/>
            <a:ext cx="91757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F84D4-E7D1-45FF-9DE3-9AF4BEB52A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A51F7-6D40-4731-828E-85B95F0A4A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D3F3E-D532-4288-AC21-00B79F7F07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6E2DC-2619-461E-99D1-390EC92051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8D386-AEB6-4B5F-BD12-5C42B01561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EB9CE-4CF1-4FFD-A1EA-D213482D3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7B768-4166-459A-93AC-05805C884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0D6D8-5375-4115-882A-0AC25A8BFD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5DE1CF2-66CE-4AE8-BC81-CDD47A1461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0.png"/><Relationship Id="rId7" Type="http://schemas.openxmlformats.org/officeDocument/2006/relationships/image" Target="../media/image3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10" Type="http://schemas.openxmlformats.org/officeDocument/2006/relationships/image" Target="../media/image5.png"/><Relationship Id="rId4" Type="http://schemas.openxmlformats.org/officeDocument/2006/relationships/image" Target="../media/image34.emf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40.png"/><Relationship Id="rId9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duflot@karpovIPC.r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arpovipc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3.jpeg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10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92100" y="2500313"/>
            <a:ext cx="8600380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30000"/>
              </a:lnSpc>
            </a:pPr>
            <a:r>
              <a:rPr lang="ru-RU" sz="2600" b="1" dirty="0" smtClean="0">
                <a:solidFill>
                  <a:schemeClr val="tx2"/>
                </a:solidFill>
              </a:rPr>
              <a:t>Неэнергетические ядерные технологии как фокус </a:t>
            </a:r>
            <a:br>
              <a:rPr lang="ru-RU" sz="2600" b="1" dirty="0" smtClean="0">
                <a:solidFill>
                  <a:schemeClr val="tx2"/>
                </a:solidFill>
              </a:rPr>
            </a:br>
            <a:r>
              <a:rPr lang="ru-RU" sz="2600" b="1" dirty="0" smtClean="0">
                <a:solidFill>
                  <a:schemeClr val="tx2"/>
                </a:solidFill>
              </a:rPr>
              <a:t>АО «НИФХИ им. Л.Я. Карпова»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323527" y="6284098"/>
            <a:ext cx="3543605" cy="33855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Москва, 24 апреля 2019 г.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4101" name="b--sw3tSuYwFh9d4syvsTVb" hidden="1"/>
          <p:cNvSpPr>
            <a:spLocks noChangeArrowheads="1"/>
          </p:cNvSpPr>
          <p:nvPr/>
        </p:nvSpPr>
        <p:spPr bwMode="auto">
          <a:xfrm>
            <a:off x="63500" y="6731000"/>
            <a:ext cx="63500" cy="635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68263"/>
            <a:ext cx="2005012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Text Box 4"/>
          <p:cNvSpPr txBox="1">
            <a:spLocks noChangeArrowheads="1"/>
          </p:cNvSpPr>
          <p:nvPr/>
        </p:nvSpPr>
        <p:spPr bwMode="auto">
          <a:xfrm>
            <a:off x="2124075" y="1484313"/>
            <a:ext cx="7019925" cy="338137"/>
          </a:xfrm>
          <a:prstGeom prst="rect">
            <a:avLst/>
          </a:prstGeom>
          <a:solidFill>
            <a:schemeClr val="hlink"/>
          </a:solidFill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>
                <a:solidFill>
                  <a:schemeClr val="bg1"/>
                </a:solidFill>
              </a:rPr>
              <a:t>Государственная корпорация по атомной энергии «</a:t>
            </a:r>
            <a:r>
              <a:rPr lang="ru-RU" sz="1600" dirty="0" err="1">
                <a:solidFill>
                  <a:schemeClr val="bg1"/>
                </a:solidFill>
              </a:rPr>
              <a:t>Росатом</a:t>
            </a:r>
            <a:r>
              <a:rPr lang="ru-RU" sz="1600" dirty="0">
                <a:solidFill>
                  <a:schemeClr val="bg1"/>
                </a:solidFill>
              </a:rPr>
              <a:t>»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8A16F78-3076-4DAC-93E7-905C0B00BE3F}" type="slidenum">
              <a:rPr lang="ru-RU" altLang="ru-RU" smtClean="0"/>
              <a:pPr/>
              <a:t>10</a:t>
            </a:fld>
            <a:endParaRPr lang="ru-RU" altLang="ru-RU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0"/>
            <a:ext cx="6553200" cy="962025"/>
          </a:xfrm>
        </p:spPr>
        <p:txBody>
          <a:bodyPr/>
          <a:lstStyle/>
          <a:p>
            <a:pPr eaLnBrk="1" hangingPunct="1"/>
            <a:r>
              <a:rPr lang="ru-RU" altLang="ru-RU" sz="2400" dirty="0" smtClean="0">
                <a:solidFill>
                  <a:schemeClr val="tx2"/>
                </a:solidFill>
              </a:rPr>
              <a:t>Результаты выполнения ПНИЭР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981075"/>
            <a:ext cx="8820000" cy="3503908"/>
          </a:xfr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300" kern="1200" dirty="0" smtClean="0">
                <a:solidFill>
                  <a:srgbClr val="002060"/>
                </a:solidFill>
                <a:cs typeface="Arial" charset="0"/>
              </a:rPr>
              <a:t>РФП </a:t>
            </a:r>
            <a:r>
              <a:rPr lang="ru-RU" sz="1300" b="1" u="sng" kern="1200" dirty="0">
                <a:solidFill>
                  <a:srgbClr val="002060"/>
                </a:solidFill>
                <a:cs typeface="Arial" charset="0"/>
              </a:rPr>
              <a:t>на основе термочувствительных сополимеров с хелатно связанным бета-излучающим </a:t>
            </a:r>
            <a:r>
              <a:rPr lang="ru-RU" sz="1300" b="1" u="sng" kern="1200" baseline="30000" dirty="0" smtClean="0">
                <a:solidFill>
                  <a:srgbClr val="002060"/>
                </a:solidFill>
                <a:cs typeface="Arial" charset="0"/>
              </a:rPr>
              <a:t>153</a:t>
            </a:r>
            <a:r>
              <a:rPr lang="ru-RU" sz="1300" b="1" u="sng" kern="1200" dirty="0" smtClean="0">
                <a:solidFill>
                  <a:srgbClr val="002060"/>
                </a:solidFill>
                <a:cs typeface="Arial" charset="0"/>
              </a:rPr>
              <a:t>Sm</a:t>
            </a:r>
            <a:r>
              <a:rPr lang="ru-RU" sz="1300" kern="1200" dirty="0" smtClean="0">
                <a:solidFill>
                  <a:srgbClr val="002060"/>
                </a:solidFill>
                <a:cs typeface="Arial" charset="0"/>
              </a:rPr>
              <a:t>, </a:t>
            </a:r>
            <a:r>
              <a:rPr lang="ru-RU" sz="1300" kern="1200" dirty="0">
                <a:solidFill>
                  <a:srgbClr val="002060"/>
                </a:solidFill>
                <a:cs typeface="Arial" charset="0"/>
              </a:rPr>
              <a:t/>
            </a:r>
            <a:br>
              <a:rPr lang="ru-RU" sz="1300" kern="1200" dirty="0">
                <a:solidFill>
                  <a:srgbClr val="002060"/>
                </a:solidFill>
                <a:cs typeface="Arial" charset="0"/>
              </a:rPr>
            </a:br>
            <a:r>
              <a:rPr lang="ru-RU" sz="1300" kern="1200" dirty="0" smtClean="0">
                <a:solidFill>
                  <a:srgbClr val="002060"/>
                </a:solidFill>
                <a:cs typeface="Arial" charset="0"/>
              </a:rPr>
              <a:t>для </a:t>
            </a:r>
            <a:r>
              <a:rPr lang="ru-RU" sz="1300" kern="1200" dirty="0" err="1" smtClean="0">
                <a:solidFill>
                  <a:srgbClr val="002060"/>
                </a:solidFill>
                <a:cs typeface="Arial" charset="0"/>
              </a:rPr>
              <a:t>брахитерапии</a:t>
            </a:r>
            <a:r>
              <a:rPr lang="ru-RU" sz="1300" kern="1200" dirty="0" smtClean="0">
                <a:solidFill>
                  <a:srgbClr val="002060"/>
                </a:solidFill>
                <a:cs typeface="Arial" charset="0"/>
              </a:rPr>
              <a:t> опухолей различной локализации.</a:t>
            </a:r>
          </a:p>
          <a:p>
            <a:pPr marL="0" indent="0" algn="just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300" kern="1200" dirty="0">
                <a:solidFill>
                  <a:srgbClr val="002060"/>
                </a:solidFill>
                <a:cs typeface="Arial" charset="0"/>
              </a:rPr>
              <a:t>Радиофармацевтический препарат состоит из следующих компонентов</a:t>
            </a:r>
            <a:r>
              <a:rPr lang="ru-RU" altLang="ru-RU" sz="1300" kern="1200" dirty="0" smtClean="0">
                <a:solidFill>
                  <a:srgbClr val="002060"/>
                </a:solidFill>
                <a:cs typeface="Arial" charset="0"/>
              </a:rPr>
              <a:t>:</a:t>
            </a:r>
          </a:p>
          <a:p>
            <a:pPr marL="0" indent="0" algn="just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300" kern="1200" dirty="0" smtClean="0">
                <a:solidFill>
                  <a:srgbClr val="002060"/>
                </a:solidFill>
                <a:cs typeface="Arial" charset="0"/>
              </a:rPr>
              <a:t>-</a:t>
            </a:r>
            <a:r>
              <a:rPr lang="ru-RU" altLang="ru-RU" sz="1300" kern="1200" dirty="0">
                <a:solidFill>
                  <a:srgbClr val="002060"/>
                </a:solidFill>
                <a:cs typeface="Arial" charset="0"/>
              </a:rPr>
              <a:t> действующее вещество (лекарственная субстанция) – радионуклид </a:t>
            </a:r>
            <a:r>
              <a:rPr lang="ru-RU" altLang="ru-RU" sz="1300" kern="1200" baseline="30000" dirty="0">
                <a:solidFill>
                  <a:srgbClr val="002060"/>
                </a:solidFill>
                <a:cs typeface="Arial" charset="0"/>
              </a:rPr>
              <a:t>153</a:t>
            </a:r>
            <a:r>
              <a:rPr lang="ru-RU" altLang="ru-RU" sz="1300" kern="1200" dirty="0">
                <a:solidFill>
                  <a:srgbClr val="002060"/>
                </a:solidFill>
                <a:cs typeface="Arial" charset="0"/>
              </a:rPr>
              <a:t>Sm</a:t>
            </a:r>
            <a:r>
              <a:rPr lang="ru-RU" altLang="ru-RU" sz="1300" kern="1200" dirty="0" smtClean="0">
                <a:solidFill>
                  <a:srgbClr val="002060"/>
                </a:solidFill>
                <a:cs typeface="Arial" charset="0"/>
              </a:rPr>
              <a:t>;</a:t>
            </a:r>
          </a:p>
          <a:p>
            <a:pPr marL="0" indent="0" algn="just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300" kern="1200" dirty="0" smtClean="0">
                <a:solidFill>
                  <a:srgbClr val="002060"/>
                </a:solidFill>
                <a:cs typeface="Arial" charset="0"/>
              </a:rPr>
              <a:t>-</a:t>
            </a:r>
            <a:r>
              <a:rPr lang="ru-RU" altLang="ru-RU" sz="1300" kern="1200" dirty="0">
                <a:solidFill>
                  <a:srgbClr val="002060"/>
                </a:solidFill>
                <a:cs typeface="Arial" charset="0"/>
              </a:rPr>
              <a:t> вспомогательные вещества: сополимер-носитель, полимер-загуститель, ацетатный буфер и хлорид </a:t>
            </a:r>
            <a:r>
              <a:rPr lang="ru-RU" altLang="ru-RU" sz="1300" kern="1200" dirty="0" smtClean="0">
                <a:solidFill>
                  <a:srgbClr val="002060"/>
                </a:solidFill>
                <a:cs typeface="Arial" charset="0"/>
              </a:rPr>
              <a:t>натрия.</a:t>
            </a:r>
          </a:p>
          <a:p>
            <a:pPr marL="0" indent="0" algn="just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300" kern="1200" dirty="0" smtClean="0">
                <a:solidFill>
                  <a:srgbClr val="002060"/>
                </a:solidFill>
                <a:cs typeface="Arial" charset="0"/>
              </a:rPr>
              <a:t>Вспомогательные </a:t>
            </a:r>
            <a:r>
              <a:rPr lang="ru-RU" altLang="ru-RU" sz="1300" kern="1200" dirty="0">
                <a:solidFill>
                  <a:srgbClr val="002060"/>
                </a:solidFill>
                <a:cs typeface="Arial" charset="0"/>
              </a:rPr>
              <a:t>вещества, такие как сополимер-носитель и полимер-загуститель отвечают за создание в препарате условий для прочного удерживания действующего вещества путем формирования при температуре тела плотного компактного геля, а ацетатный буфер и солевой компонент обеспечивают необходимую </a:t>
            </a:r>
            <a:r>
              <a:rPr lang="en-US" altLang="ru-RU" sz="1300" kern="1200" dirty="0">
                <a:solidFill>
                  <a:srgbClr val="002060"/>
                </a:solidFill>
                <a:cs typeface="Arial" charset="0"/>
              </a:rPr>
              <a:t>pH</a:t>
            </a:r>
            <a:r>
              <a:rPr lang="ru-RU" altLang="ru-RU" sz="1300" kern="1200" dirty="0">
                <a:solidFill>
                  <a:srgbClr val="002060"/>
                </a:solidFill>
                <a:cs typeface="Arial" charset="0"/>
              </a:rPr>
              <a:t> и </a:t>
            </a:r>
            <a:r>
              <a:rPr lang="ru-RU" altLang="ru-RU" sz="1300" kern="1200" dirty="0" err="1">
                <a:solidFill>
                  <a:srgbClr val="002060"/>
                </a:solidFill>
                <a:cs typeface="Arial" charset="0"/>
              </a:rPr>
              <a:t>изотоничность</a:t>
            </a:r>
            <a:r>
              <a:rPr lang="ru-RU" altLang="ru-RU" sz="1300" kern="12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altLang="ru-RU" sz="1300" kern="1200" dirty="0" smtClean="0">
                <a:solidFill>
                  <a:srgbClr val="002060"/>
                </a:solidFill>
                <a:cs typeface="Arial" charset="0"/>
              </a:rPr>
              <a:t>раствора.</a:t>
            </a:r>
          </a:p>
          <a:p>
            <a:pPr marL="0" indent="0" algn="just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300" kern="1200" dirty="0" smtClean="0">
                <a:solidFill>
                  <a:srgbClr val="002060"/>
                </a:solidFill>
                <a:cs typeface="Arial" charset="0"/>
              </a:rPr>
              <a:t>РФП </a:t>
            </a:r>
            <a:r>
              <a:rPr lang="ru-RU" altLang="ru-RU" sz="1300" kern="1200" dirty="0">
                <a:solidFill>
                  <a:srgbClr val="002060"/>
                </a:solidFill>
                <a:cs typeface="Arial" charset="0"/>
              </a:rPr>
              <a:t>представляет собой водный раствор смеси сополимеров, изготовляемый из двух функциональных подсистем, каждая из которых выполняет собственные функции. </a:t>
            </a:r>
            <a:endParaRPr lang="ru-RU" altLang="ru-RU" sz="1300" kern="1200" dirty="0" smtClean="0">
              <a:solidFill>
                <a:srgbClr val="002060"/>
              </a:solidFill>
              <a:cs typeface="Arial" charset="0"/>
            </a:endParaRPr>
          </a:p>
          <a:p>
            <a:pPr marL="0" indent="0" algn="just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kern="1200" dirty="0" smtClean="0">
                <a:solidFill>
                  <a:srgbClr val="002060"/>
                </a:solidFill>
                <a:cs typeface="Arial" charset="0"/>
              </a:rPr>
              <a:t>Первая </a:t>
            </a:r>
            <a:r>
              <a:rPr lang="ru-RU" sz="1300" kern="1200" dirty="0">
                <a:solidFill>
                  <a:srgbClr val="002060"/>
                </a:solidFill>
                <a:cs typeface="Arial" charset="0"/>
              </a:rPr>
              <a:t>функциональная подсистема - разбавленный раствор в ацетатном буфере термочувствительного сополимера-носителя в виде хелатно связанного бета-излучающего радионуклида </a:t>
            </a:r>
            <a:r>
              <a:rPr lang="ru-RU" sz="1300" kern="1200" baseline="30000" dirty="0">
                <a:solidFill>
                  <a:srgbClr val="002060"/>
                </a:solidFill>
                <a:cs typeface="Arial" charset="0"/>
              </a:rPr>
              <a:t>153</a:t>
            </a:r>
            <a:r>
              <a:rPr lang="en-US" sz="1300" kern="1200" dirty="0" err="1">
                <a:solidFill>
                  <a:srgbClr val="002060"/>
                </a:solidFill>
                <a:cs typeface="Arial" charset="0"/>
              </a:rPr>
              <a:t>Sm</a:t>
            </a:r>
            <a:r>
              <a:rPr lang="ru-RU" sz="1300" kern="1200" dirty="0">
                <a:solidFill>
                  <a:srgbClr val="002060"/>
                </a:solidFill>
                <a:cs typeface="Arial" charset="0"/>
              </a:rPr>
              <a:t>. </a:t>
            </a:r>
            <a:endParaRPr lang="ru-RU" sz="1300" kern="1200" dirty="0" smtClean="0">
              <a:solidFill>
                <a:srgbClr val="002060"/>
              </a:solidFill>
              <a:cs typeface="Arial" charset="0"/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300" kern="1200" dirty="0" smtClean="0">
                <a:solidFill>
                  <a:srgbClr val="002060"/>
                </a:solidFill>
                <a:cs typeface="Arial" charset="0"/>
              </a:rPr>
              <a:t>Вторая </a:t>
            </a:r>
            <a:r>
              <a:rPr lang="ru-RU" sz="1300" kern="1200" dirty="0">
                <a:solidFill>
                  <a:srgbClr val="002060"/>
                </a:solidFill>
                <a:cs typeface="Arial" charset="0"/>
              </a:rPr>
              <a:t>функциональная подсистема - термочувствительный полимер-загуститель, растворенный в первой функциональной подсистеме, отвечающий за создание в препарате условий для прочного удерживания действующего </a:t>
            </a:r>
            <a:r>
              <a:rPr lang="ru-RU" sz="1300" kern="1200" dirty="0" smtClean="0">
                <a:solidFill>
                  <a:srgbClr val="002060"/>
                </a:solidFill>
                <a:cs typeface="Arial" charset="0"/>
              </a:rPr>
              <a:t>вещества.</a:t>
            </a:r>
          </a:p>
        </p:txBody>
      </p:sp>
      <p:pic>
        <p:nvPicPr>
          <p:cNvPr id="4101" name="Picture 7" descr="Nifhi-logtxt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t="2" b="-2596"/>
          <a:stretch>
            <a:fillRect/>
          </a:stretch>
        </p:blipFill>
        <p:spPr bwMode="auto">
          <a:xfrm>
            <a:off x="0" y="0"/>
            <a:ext cx="12954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Группа 25"/>
          <p:cNvGrpSpPr>
            <a:grpSpLocks noChangeAspect="1"/>
          </p:cNvGrpSpPr>
          <p:nvPr/>
        </p:nvGrpSpPr>
        <p:grpSpPr>
          <a:xfrm>
            <a:off x="213893" y="4365104"/>
            <a:ext cx="8750595" cy="1512168"/>
            <a:chOff x="1166813" y="15030450"/>
            <a:chExt cx="28092400" cy="4854575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1166813" y="15030450"/>
              <a:ext cx="28092400" cy="4854575"/>
              <a:chOff x="1166813" y="15030450"/>
              <a:chExt cx="28092400" cy="4854575"/>
            </a:xfrm>
          </p:grpSpPr>
          <p:pic>
            <p:nvPicPr>
              <p:cNvPr id="30" name="Рисунок 4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549313" y="15447963"/>
                <a:ext cx="7481887" cy="4437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Рисунок 5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00" r="1912"/>
              <a:stretch>
                <a:fillRect/>
              </a:stretch>
            </p:blipFill>
            <p:spPr bwMode="auto">
              <a:xfrm>
                <a:off x="21031200" y="15030450"/>
                <a:ext cx="8228013" cy="4854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Рисунок 4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6813" y="15447963"/>
                <a:ext cx="8856662" cy="4437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" name="Рисунок 8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607"/>
              <a:stretch>
                <a:fillRect/>
              </a:stretch>
            </p:blipFill>
            <p:spPr bwMode="auto">
              <a:xfrm>
                <a:off x="10023475" y="15708313"/>
                <a:ext cx="3525838" cy="37576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28" name="Прямая со стрелкой 27"/>
            <p:cNvCxnSpPr/>
            <p:nvPr/>
          </p:nvCxnSpPr>
          <p:spPr>
            <a:xfrm>
              <a:off x="18688050" y="16411575"/>
              <a:ext cx="209391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75438" y="15708313"/>
              <a:ext cx="663575" cy="649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311416" y="5953199"/>
            <a:ext cx="8640000" cy="500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180975" indent="-180975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9"/>
              </a:buBlip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778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10"/>
              </a:buBlip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62050" indent="-2682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10"/>
              </a:buBlip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652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73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30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1300" kern="1200" baseline="30000" dirty="0" smtClean="0">
                <a:solidFill>
                  <a:srgbClr val="002060"/>
                </a:solidFill>
                <a:cs typeface="Arial" charset="0"/>
              </a:rPr>
              <a:t>153</a:t>
            </a:r>
            <a:r>
              <a:rPr lang="en-US" altLang="ru-RU" sz="1300" kern="1200" dirty="0" err="1" smtClean="0">
                <a:solidFill>
                  <a:srgbClr val="002060"/>
                </a:solidFill>
                <a:cs typeface="Arial" charset="0"/>
              </a:rPr>
              <a:t>Sm</a:t>
            </a:r>
            <a:r>
              <a:rPr lang="ru-RU" altLang="ru-RU" sz="1300" kern="1200" baseline="30000" dirty="0" smtClean="0">
                <a:solidFill>
                  <a:srgbClr val="002060"/>
                </a:solidFill>
                <a:cs typeface="Arial" charset="0"/>
              </a:rPr>
              <a:t>+3</a:t>
            </a:r>
            <a:r>
              <a:rPr lang="ru-RU" altLang="ru-RU" sz="1300" kern="1200" dirty="0" smtClean="0">
                <a:solidFill>
                  <a:srgbClr val="002060"/>
                </a:solidFill>
                <a:cs typeface="Arial" charset="0"/>
              </a:rPr>
              <a:t> содержится в растворе РФП в </a:t>
            </a:r>
            <a:r>
              <a:rPr lang="ru-RU" altLang="ru-RU" sz="1300" kern="1200" dirty="0" err="1" smtClean="0">
                <a:solidFill>
                  <a:srgbClr val="002060"/>
                </a:solidFill>
                <a:cs typeface="Arial" charset="0"/>
              </a:rPr>
              <a:t>субвесовых</a:t>
            </a:r>
            <a:r>
              <a:rPr lang="ru-RU" altLang="ru-RU" sz="1300" kern="1200" dirty="0" smtClean="0">
                <a:solidFill>
                  <a:srgbClr val="002060"/>
                </a:solidFill>
                <a:cs typeface="Arial" charset="0"/>
              </a:rPr>
              <a:t> количествах порядка 10</a:t>
            </a:r>
            <a:r>
              <a:rPr lang="ru-RU" altLang="ru-RU" sz="1300" kern="1200" baseline="30000" dirty="0" smtClean="0">
                <a:solidFill>
                  <a:srgbClr val="002060"/>
                </a:solidFill>
                <a:cs typeface="Arial" charset="0"/>
              </a:rPr>
              <a:t>-8</a:t>
            </a:r>
            <a:r>
              <a:rPr lang="ru-RU" altLang="ru-RU" sz="1300" kern="1200" dirty="0" smtClean="0">
                <a:solidFill>
                  <a:srgbClr val="002060"/>
                </a:solidFill>
                <a:cs typeface="Arial" charset="0"/>
              </a:rPr>
              <a:t> г в виде комплекса с хелатными группами комплексона </a:t>
            </a:r>
            <a:r>
              <a:rPr lang="en-US" altLang="ru-RU" sz="1300" kern="1200" dirty="0" smtClean="0">
                <a:solidFill>
                  <a:srgbClr val="002060"/>
                </a:solidFill>
                <a:cs typeface="Arial" charset="0"/>
              </a:rPr>
              <a:t>DTPA</a:t>
            </a:r>
            <a:r>
              <a:rPr lang="ru-RU" altLang="ru-RU" sz="1300" kern="1200" dirty="0" smtClean="0">
                <a:solidFill>
                  <a:srgbClr val="002060"/>
                </a:solidFill>
                <a:cs typeface="Arial" charset="0"/>
              </a:rPr>
              <a:t>.</a:t>
            </a:r>
            <a:endParaRPr lang="ru-RU" sz="1300" kern="1200" dirty="0">
              <a:solidFill>
                <a:srgbClr val="00206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3812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 noChangeAspect="1"/>
          </p:cNvGrpSpPr>
          <p:nvPr/>
        </p:nvGrpSpPr>
        <p:grpSpPr>
          <a:xfrm>
            <a:off x="4968004" y="4869160"/>
            <a:ext cx="3600000" cy="1157561"/>
            <a:chOff x="15030450" y="21467763"/>
            <a:chExt cx="13952262" cy="4486275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30450" y="21467763"/>
              <a:ext cx="6673850" cy="4486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83399" y="21467763"/>
              <a:ext cx="7199313" cy="4378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09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8A16F78-3076-4DAC-93E7-905C0B00BE3F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0"/>
            <a:ext cx="6553200" cy="962025"/>
          </a:xfrm>
        </p:spPr>
        <p:txBody>
          <a:bodyPr/>
          <a:lstStyle/>
          <a:p>
            <a:pPr eaLnBrk="1" hangingPunct="1"/>
            <a:r>
              <a:rPr lang="ru-RU" altLang="ru-RU" sz="2400" dirty="0" smtClean="0">
                <a:solidFill>
                  <a:schemeClr val="tx2"/>
                </a:solidFill>
              </a:rPr>
              <a:t>Результаты выполнения ПНИЭР</a:t>
            </a:r>
          </a:p>
        </p:txBody>
      </p:sp>
      <p:pic>
        <p:nvPicPr>
          <p:cNvPr id="4101" name="Picture 7" descr="Nifhi-logtxt"/>
          <p:cNvPicPr>
            <a:picLocks noChangeAspect="1" noChangeArrowheads="1"/>
          </p:cNvPicPr>
          <p:nvPr/>
        </p:nvPicPr>
        <p:blipFill>
          <a:blip r:embed="rId5" cstate="print">
            <a:lum contrast="30000"/>
          </a:blip>
          <a:srcRect t="2" b="-2596"/>
          <a:stretch>
            <a:fillRect/>
          </a:stretch>
        </p:blipFill>
        <p:spPr bwMode="auto">
          <a:xfrm>
            <a:off x="0" y="0"/>
            <a:ext cx="12954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251520" y="1052736"/>
            <a:ext cx="8640000" cy="36563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180975" indent="-180975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6"/>
              </a:buBlip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778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7"/>
              </a:buBlip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62050" indent="-2682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7"/>
              </a:buBlip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652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73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30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1200" b="1" u="sng" dirty="0">
                <a:solidFill>
                  <a:srgbClr val="002060"/>
                </a:solidFill>
                <a:cs typeface="Arial" charset="0"/>
              </a:rPr>
              <a:t>Механизм действия и свойства препарата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1200" dirty="0" err="1" smtClean="0">
                <a:solidFill>
                  <a:srgbClr val="002060"/>
                </a:solidFill>
                <a:cs typeface="Arial" charset="0"/>
              </a:rPr>
              <a:t>Интратуморально</a:t>
            </a:r>
            <a:r>
              <a:rPr lang="ru-RU" altLang="ru-RU" sz="12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altLang="ru-RU" sz="1200" dirty="0">
                <a:solidFill>
                  <a:srgbClr val="002060"/>
                </a:solidFill>
                <a:cs typeface="Arial" charset="0"/>
              </a:rPr>
              <a:t>введенный раствор РФП в месте инъекции быстро достигает температуры организма и за счет </a:t>
            </a:r>
            <a:r>
              <a:rPr lang="ru-RU" altLang="ru-RU" sz="1200" dirty="0" err="1">
                <a:solidFill>
                  <a:srgbClr val="002060"/>
                </a:solidFill>
                <a:cs typeface="Arial" charset="0"/>
              </a:rPr>
              <a:t>самоколлапсирования</a:t>
            </a:r>
            <a:r>
              <a:rPr lang="ru-RU" altLang="ru-RU" sz="1200" dirty="0">
                <a:solidFill>
                  <a:srgbClr val="002060"/>
                </a:solidFill>
                <a:cs typeface="Arial" charset="0"/>
              </a:rPr>
              <a:t> термочувствительного полимера превращается в плотный полимерный сгусток; в результате формируются источники локального терапевтического облучения, которые воздействуют на раковые клетки и разрушают их, практически не затрагивая здоровые ткани; после выполнения терапевтической функции полимерные клубки выводятся из организма естественным путем; локализация радионуклида в окрестности опухоли при оптимальных молекулярных и концентрационных параметрах препарата – не менее 90 % от введенной дозы</a:t>
            </a:r>
            <a:r>
              <a:rPr lang="ru-RU" altLang="ru-RU" sz="1200" dirty="0" smtClean="0">
                <a:solidFill>
                  <a:srgbClr val="002060"/>
                </a:solidFill>
                <a:cs typeface="Arial" charset="0"/>
              </a:rPr>
              <a:t>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1200" dirty="0">
                <a:solidFill>
                  <a:srgbClr val="002060"/>
                </a:solidFill>
                <a:cs typeface="Arial" charset="0"/>
              </a:rPr>
              <a:t>РФП удовлетворяет следующим характеристикам: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1200" dirty="0" smtClean="0">
                <a:solidFill>
                  <a:srgbClr val="002060"/>
                </a:solidFill>
                <a:cs typeface="Arial" charset="0"/>
              </a:rPr>
              <a:t>- локализация </a:t>
            </a:r>
            <a:r>
              <a:rPr lang="ru-RU" altLang="ru-RU" sz="1200" dirty="0">
                <a:solidFill>
                  <a:srgbClr val="002060"/>
                </a:solidFill>
                <a:cs typeface="Arial" charset="0"/>
              </a:rPr>
              <a:t>радионуклида в окрестности опухоли – не менее 90 % от введенной дозы;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1200" dirty="0" smtClean="0">
                <a:solidFill>
                  <a:srgbClr val="002060"/>
                </a:solidFill>
                <a:cs typeface="Arial" charset="0"/>
              </a:rPr>
              <a:t>- объемная </a:t>
            </a:r>
            <a:r>
              <a:rPr lang="ru-RU" altLang="ru-RU" sz="1200" dirty="0">
                <a:solidFill>
                  <a:srgbClr val="002060"/>
                </a:solidFill>
                <a:cs typeface="Arial" charset="0"/>
              </a:rPr>
              <a:t>активность – 5∙10</a:t>
            </a:r>
            <a:r>
              <a:rPr lang="ru-RU" altLang="ru-RU" sz="1200" baseline="30000" dirty="0">
                <a:solidFill>
                  <a:srgbClr val="002060"/>
                </a:solidFill>
                <a:cs typeface="Arial" charset="0"/>
              </a:rPr>
              <a:t>7</a:t>
            </a:r>
            <a:r>
              <a:rPr lang="ru-RU" altLang="ru-RU" sz="1200" dirty="0">
                <a:solidFill>
                  <a:srgbClr val="002060"/>
                </a:solidFill>
                <a:cs typeface="Arial" charset="0"/>
              </a:rPr>
              <a:t>-10</a:t>
            </a:r>
            <a:r>
              <a:rPr lang="ru-RU" altLang="ru-RU" sz="1200" baseline="30000" dirty="0">
                <a:solidFill>
                  <a:srgbClr val="002060"/>
                </a:solidFill>
                <a:cs typeface="Arial" charset="0"/>
              </a:rPr>
              <a:t>8</a:t>
            </a:r>
            <a:r>
              <a:rPr lang="ru-RU" altLang="ru-RU" sz="1200" dirty="0">
                <a:solidFill>
                  <a:srgbClr val="002060"/>
                </a:solidFill>
                <a:cs typeface="Arial" charset="0"/>
              </a:rPr>
              <a:t> Бк/мл;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1200" dirty="0" smtClean="0">
                <a:solidFill>
                  <a:srgbClr val="002060"/>
                </a:solidFill>
                <a:cs typeface="Arial" charset="0"/>
              </a:rPr>
              <a:t>- радиохимическая </a:t>
            </a:r>
            <a:r>
              <a:rPr lang="ru-RU" altLang="ru-RU" sz="1200" dirty="0">
                <a:solidFill>
                  <a:srgbClr val="002060"/>
                </a:solidFill>
                <a:cs typeface="Arial" charset="0"/>
              </a:rPr>
              <a:t>чистота – не менее 95 %;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1200" dirty="0" smtClean="0">
                <a:solidFill>
                  <a:srgbClr val="002060"/>
                </a:solidFill>
                <a:cs typeface="Arial" charset="0"/>
              </a:rPr>
              <a:t>- температура </a:t>
            </a:r>
            <a:r>
              <a:rPr lang="ru-RU" altLang="ru-RU" sz="1200" dirty="0">
                <a:solidFill>
                  <a:srgbClr val="002060"/>
                </a:solidFill>
                <a:cs typeface="Arial" charset="0"/>
              </a:rPr>
              <a:t>фазового перехода – не более 35 °C;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1200" dirty="0" smtClean="0">
                <a:solidFill>
                  <a:srgbClr val="002060"/>
                </a:solidFill>
                <a:cs typeface="Arial" charset="0"/>
              </a:rPr>
              <a:t>- диапазон </a:t>
            </a:r>
            <a:r>
              <a:rPr lang="ru-RU" altLang="ru-RU" sz="1200" dirty="0">
                <a:solidFill>
                  <a:srgbClr val="002060"/>
                </a:solidFill>
                <a:cs typeface="Arial" charset="0"/>
              </a:rPr>
              <a:t>изменения вязкости раствора до и после фазового перехода – (10-40) </a:t>
            </a:r>
            <a:r>
              <a:rPr lang="ru-RU" altLang="ru-RU" sz="1200" dirty="0" err="1" smtClean="0">
                <a:solidFill>
                  <a:srgbClr val="002060"/>
                </a:solidFill>
                <a:cs typeface="Arial" charset="0"/>
              </a:rPr>
              <a:t>мПа∙с</a:t>
            </a:r>
            <a:r>
              <a:rPr lang="ru-RU" altLang="ru-RU" sz="12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altLang="ru-RU" sz="1200" dirty="0">
                <a:solidFill>
                  <a:srgbClr val="002060"/>
                </a:solidFill>
                <a:cs typeface="Arial" charset="0"/>
              </a:rPr>
              <a:t>– (10-100) </a:t>
            </a:r>
            <a:r>
              <a:rPr lang="ru-RU" altLang="ru-RU" sz="1200" dirty="0" err="1" smtClean="0">
                <a:solidFill>
                  <a:srgbClr val="002060"/>
                </a:solidFill>
                <a:cs typeface="Arial" charset="0"/>
              </a:rPr>
              <a:t>Па∙с</a:t>
            </a:r>
            <a:r>
              <a:rPr lang="ru-RU" altLang="ru-RU" sz="1200" dirty="0">
                <a:solidFill>
                  <a:srgbClr val="002060"/>
                </a:solidFill>
                <a:cs typeface="Arial" charset="0"/>
              </a:rPr>
              <a:t>;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1200" dirty="0">
                <a:solidFill>
                  <a:srgbClr val="002060"/>
                </a:solidFill>
                <a:cs typeface="Arial" charset="0"/>
              </a:rPr>
              <a:t>модуль упругости геля, сформированного в результате </a:t>
            </a:r>
            <a:r>
              <a:rPr lang="ru-RU" altLang="ru-RU" sz="1200" dirty="0" err="1">
                <a:solidFill>
                  <a:srgbClr val="002060"/>
                </a:solidFill>
                <a:cs typeface="Arial" charset="0"/>
              </a:rPr>
              <a:t>термотропного</a:t>
            </a:r>
            <a:r>
              <a:rPr lang="ru-RU" altLang="ru-RU" sz="1200" dirty="0">
                <a:solidFill>
                  <a:srgbClr val="002060"/>
                </a:solidFill>
                <a:cs typeface="Arial" charset="0"/>
              </a:rPr>
              <a:t> перехода, 10</a:t>
            </a:r>
            <a:r>
              <a:rPr lang="ru-RU" altLang="ru-RU" sz="1200" baseline="30000" dirty="0">
                <a:solidFill>
                  <a:srgbClr val="002060"/>
                </a:solidFill>
                <a:cs typeface="Arial" charset="0"/>
              </a:rPr>
              <a:t>2</a:t>
            </a:r>
            <a:r>
              <a:rPr lang="ru-RU" altLang="ru-RU" sz="1200" dirty="0">
                <a:solidFill>
                  <a:srgbClr val="002060"/>
                </a:solidFill>
                <a:cs typeface="Arial" charset="0"/>
              </a:rPr>
              <a:t>-10</a:t>
            </a:r>
            <a:r>
              <a:rPr lang="ru-RU" altLang="ru-RU" sz="1200" baseline="30000" dirty="0">
                <a:solidFill>
                  <a:srgbClr val="002060"/>
                </a:solidFill>
                <a:cs typeface="Arial" charset="0"/>
              </a:rPr>
              <a:t>4 </a:t>
            </a:r>
            <a:r>
              <a:rPr lang="ru-RU" altLang="ru-RU" sz="1200" dirty="0">
                <a:solidFill>
                  <a:srgbClr val="002060"/>
                </a:solidFill>
                <a:cs typeface="Arial" charset="0"/>
              </a:rPr>
              <a:t>Па;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1200" dirty="0" smtClean="0">
                <a:solidFill>
                  <a:srgbClr val="002060"/>
                </a:solidFill>
                <a:cs typeface="Arial" charset="0"/>
              </a:rPr>
              <a:t>- унимодальное </a:t>
            </a:r>
            <a:r>
              <a:rPr lang="ru-RU" altLang="ru-RU" sz="1200" dirty="0">
                <a:solidFill>
                  <a:srgbClr val="002060"/>
                </a:solidFill>
                <a:cs typeface="Arial" charset="0"/>
              </a:rPr>
              <a:t>ММР сополимера-носителя характеризуется параметрами: молекулярная масса </a:t>
            </a:r>
            <a:r>
              <a:rPr lang="ru-RU" altLang="ru-RU" sz="1200" dirty="0" smtClean="0">
                <a:solidFill>
                  <a:srgbClr val="002060"/>
                </a:solidFill>
                <a:cs typeface="Arial" charset="0"/>
              </a:rPr>
              <a:t>М ≈25-40 </a:t>
            </a:r>
            <a:r>
              <a:rPr lang="ru-RU" altLang="ru-RU" sz="1200" dirty="0" err="1">
                <a:solidFill>
                  <a:srgbClr val="002060"/>
                </a:solidFill>
                <a:cs typeface="Arial" charset="0"/>
              </a:rPr>
              <a:t>кДа</a:t>
            </a:r>
            <a:r>
              <a:rPr lang="ru-RU" altLang="ru-RU" sz="1200" dirty="0">
                <a:solidFill>
                  <a:srgbClr val="002060"/>
                </a:solidFill>
                <a:cs typeface="Arial" charset="0"/>
              </a:rPr>
              <a:t>, параметр </a:t>
            </a:r>
            <a:r>
              <a:rPr lang="ru-RU" altLang="ru-RU" sz="1200" dirty="0" err="1">
                <a:solidFill>
                  <a:srgbClr val="002060"/>
                </a:solidFill>
                <a:cs typeface="Arial" charset="0"/>
              </a:rPr>
              <a:t>полидисперсности</a:t>
            </a:r>
            <a:r>
              <a:rPr lang="ru-RU" altLang="ru-RU" sz="12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altLang="ru-RU" sz="1200" dirty="0" err="1">
                <a:solidFill>
                  <a:srgbClr val="002060"/>
                </a:solidFill>
                <a:cs typeface="Arial" charset="0"/>
              </a:rPr>
              <a:t>M</a:t>
            </a:r>
            <a:r>
              <a:rPr lang="ru-RU" altLang="ru-RU" sz="1200" baseline="-25000" dirty="0" err="1">
                <a:solidFill>
                  <a:srgbClr val="002060"/>
                </a:solidFill>
                <a:cs typeface="Arial" charset="0"/>
              </a:rPr>
              <a:t>w</a:t>
            </a:r>
            <a:r>
              <a:rPr lang="ru-RU" altLang="ru-RU" sz="1200" dirty="0">
                <a:solidFill>
                  <a:srgbClr val="002060"/>
                </a:solidFill>
                <a:cs typeface="Arial" charset="0"/>
              </a:rPr>
              <a:t>/</a:t>
            </a:r>
            <a:r>
              <a:rPr lang="ru-RU" altLang="ru-RU" sz="1200" dirty="0" err="1">
                <a:solidFill>
                  <a:srgbClr val="002060"/>
                </a:solidFill>
                <a:cs typeface="Arial" charset="0"/>
              </a:rPr>
              <a:t>M</a:t>
            </a:r>
            <a:r>
              <a:rPr lang="ru-RU" altLang="ru-RU" sz="1200" baseline="-25000" dirty="0" err="1">
                <a:solidFill>
                  <a:srgbClr val="002060"/>
                </a:solidFill>
                <a:cs typeface="Arial" charset="0"/>
              </a:rPr>
              <a:t>n</a:t>
            </a:r>
            <a:r>
              <a:rPr lang="ru-RU" altLang="ru-RU" sz="1200" dirty="0">
                <a:solidFill>
                  <a:srgbClr val="002060"/>
                </a:solidFill>
                <a:cs typeface="Arial" charset="0"/>
              </a:rPr>
              <a:t> ≈ </a:t>
            </a:r>
            <a:r>
              <a:rPr lang="ru-RU" altLang="ru-RU" sz="1200" dirty="0" smtClean="0">
                <a:solidFill>
                  <a:srgbClr val="002060"/>
                </a:solidFill>
                <a:cs typeface="Arial" charset="0"/>
              </a:rPr>
              <a:t>1.3-1.6</a:t>
            </a:r>
            <a:r>
              <a:rPr lang="ru-RU" altLang="ru-RU" sz="1200" dirty="0">
                <a:solidFill>
                  <a:srgbClr val="002060"/>
                </a:solidFill>
                <a:cs typeface="Arial" charset="0"/>
              </a:rPr>
              <a:t>, весовая доля </a:t>
            </a:r>
            <a:r>
              <a:rPr lang="ru-RU" altLang="ru-RU" sz="1200" dirty="0" err="1">
                <a:solidFill>
                  <a:srgbClr val="002060"/>
                </a:solidFill>
                <a:cs typeface="Arial" charset="0"/>
              </a:rPr>
              <a:t>δ</a:t>
            </a:r>
            <a:r>
              <a:rPr lang="ru-RU" altLang="ru-RU" sz="1200" baseline="-25000" dirty="0" err="1">
                <a:solidFill>
                  <a:srgbClr val="002060"/>
                </a:solidFill>
                <a:cs typeface="Arial" charset="0"/>
              </a:rPr>
              <a:t>кр</a:t>
            </a:r>
            <a:r>
              <a:rPr lang="ru-RU" altLang="ru-RU" sz="1200" dirty="0">
                <a:solidFill>
                  <a:srgbClr val="002060"/>
                </a:solidFill>
                <a:cs typeface="Arial" charset="0"/>
              </a:rPr>
              <a:t> фракций с молекулярной массой </a:t>
            </a:r>
            <a:r>
              <a:rPr lang="ru-RU" altLang="ru-RU" sz="1200" dirty="0" smtClean="0">
                <a:solidFill>
                  <a:srgbClr val="002060"/>
                </a:solidFill>
                <a:cs typeface="Arial" charset="0"/>
              </a:rPr>
              <a:t>М &lt; 14 </a:t>
            </a:r>
            <a:r>
              <a:rPr lang="ru-RU" altLang="ru-RU" sz="1200" dirty="0" err="1">
                <a:solidFill>
                  <a:srgbClr val="002060"/>
                </a:solidFill>
                <a:cs typeface="Arial" charset="0"/>
              </a:rPr>
              <a:t>кДа</a:t>
            </a:r>
            <a:r>
              <a:rPr lang="ru-RU" altLang="ru-RU" sz="1200" dirty="0">
                <a:solidFill>
                  <a:srgbClr val="002060"/>
                </a:solidFill>
                <a:cs typeface="Arial" charset="0"/>
              </a:rPr>
              <a:t> не более 30 %;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1200" dirty="0" smtClean="0">
                <a:solidFill>
                  <a:srgbClr val="002060"/>
                </a:solidFill>
                <a:cs typeface="Arial" charset="0"/>
              </a:rPr>
              <a:t>- характеристическая </a:t>
            </a:r>
            <a:r>
              <a:rPr lang="ru-RU" altLang="ru-RU" sz="1200" dirty="0">
                <a:solidFill>
                  <a:srgbClr val="002060"/>
                </a:solidFill>
                <a:cs typeface="Arial" charset="0"/>
              </a:rPr>
              <a:t>вязкость [η]</a:t>
            </a:r>
            <a:r>
              <a:rPr lang="ru-RU" altLang="ru-RU" sz="1200" baseline="-25000" dirty="0" err="1">
                <a:solidFill>
                  <a:srgbClr val="002060"/>
                </a:solidFill>
                <a:cs typeface="Arial" charset="0"/>
              </a:rPr>
              <a:t>пз</a:t>
            </a:r>
            <a:r>
              <a:rPr lang="ru-RU" altLang="ru-RU" sz="1200" dirty="0">
                <a:solidFill>
                  <a:srgbClr val="002060"/>
                </a:solidFill>
                <a:cs typeface="Arial" charset="0"/>
              </a:rPr>
              <a:t> и концентрация </a:t>
            </a:r>
            <a:r>
              <a:rPr lang="ru-RU" altLang="ru-RU" sz="1200" dirty="0" err="1">
                <a:solidFill>
                  <a:srgbClr val="002060"/>
                </a:solidFill>
                <a:cs typeface="Arial" charset="0"/>
              </a:rPr>
              <a:t>С</a:t>
            </a:r>
            <a:r>
              <a:rPr lang="ru-RU" altLang="ru-RU" sz="1200" baseline="-25000" dirty="0" err="1">
                <a:solidFill>
                  <a:srgbClr val="002060"/>
                </a:solidFill>
                <a:cs typeface="Arial" charset="0"/>
              </a:rPr>
              <a:t>пз</a:t>
            </a:r>
            <a:r>
              <a:rPr lang="ru-RU" altLang="ru-RU" sz="1200" dirty="0">
                <a:solidFill>
                  <a:srgbClr val="002060"/>
                </a:solidFill>
                <a:cs typeface="Arial" charset="0"/>
              </a:rPr>
              <a:t> термочувствительного полимера–загустителя должны быть такими, чтобы их произведение не выходило за рамки </a:t>
            </a:r>
            <a:r>
              <a:rPr lang="ru-RU" altLang="ru-RU" sz="1200" dirty="0" err="1">
                <a:solidFill>
                  <a:srgbClr val="002060"/>
                </a:solidFill>
                <a:cs typeface="Arial" charset="0"/>
              </a:rPr>
              <a:t>критериального</a:t>
            </a:r>
            <a:r>
              <a:rPr lang="ru-RU" altLang="ru-RU" sz="1200" dirty="0">
                <a:solidFill>
                  <a:srgbClr val="002060"/>
                </a:solidFill>
                <a:cs typeface="Arial" charset="0"/>
              </a:rPr>
              <a:t> интервала 5 &lt; </a:t>
            </a:r>
            <a:r>
              <a:rPr lang="ru-RU" altLang="ru-RU" sz="1200" dirty="0" err="1">
                <a:solidFill>
                  <a:srgbClr val="002060"/>
                </a:solidFill>
                <a:cs typeface="Arial" charset="0"/>
              </a:rPr>
              <a:t>С</a:t>
            </a:r>
            <a:r>
              <a:rPr lang="ru-RU" altLang="ru-RU" sz="1200" baseline="-25000" dirty="0" err="1">
                <a:solidFill>
                  <a:srgbClr val="002060"/>
                </a:solidFill>
                <a:cs typeface="Arial" charset="0"/>
              </a:rPr>
              <a:t>пз</a:t>
            </a:r>
            <a:r>
              <a:rPr lang="ru-RU" altLang="ru-RU" sz="1200" dirty="0">
                <a:solidFill>
                  <a:srgbClr val="002060"/>
                </a:solidFill>
                <a:cs typeface="Arial" charset="0"/>
              </a:rPr>
              <a:t>[η]</a:t>
            </a:r>
            <a:r>
              <a:rPr lang="ru-RU" altLang="ru-RU" sz="1200" baseline="-25000" dirty="0" err="1">
                <a:solidFill>
                  <a:srgbClr val="002060"/>
                </a:solidFill>
                <a:cs typeface="Arial" charset="0"/>
              </a:rPr>
              <a:t>пз</a:t>
            </a:r>
            <a:r>
              <a:rPr lang="ru-RU" altLang="ru-RU" sz="1200" dirty="0">
                <a:solidFill>
                  <a:srgbClr val="002060"/>
                </a:solidFill>
                <a:cs typeface="Arial" charset="0"/>
              </a:rPr>
              <a:t> &lt; </a:t>
            </a:r>
            <a:r>
              <a:rPr lang="ru-RU" altLang="ru-RU" sz="1200" dirty="0" smtClean="0">
                <a:solidFill>
                  <a:srgbClr val="002060"/>
                </a:solidFill>
                <a:cs typeface="Arial" charset="0"/>
              </a:rPr>
              <a:t>10</a:t>
            </a:r>
            <a:r>
              <a:rPr lang="ru-RU" altLang="ru-RU" sz="1200" dirty="0">
                <a:solidFill>
                  <a:srgbClr val="002060"/>
                </a:solidFill>
                <a:cs typeface="Arial" charset="0"/>
              </a:rPr>
              <a:t>.</a:t>
            </a:r>
          </a:p>
        </p:txBody>
      </p:sp>
      <p:grpSp>
        <p:nvGrpSpPr>
          <p:cNvPr id="3" name="Группа 2"/>
          <p:cNvGrpSpPr>
            <a:grpSpLocks noChangeAspect="1"/>
          </p:cNvGrpSpPr>
          <p:nvPr/>
        </p:nvGrpSpPr>
        <p:grpSpPr>
          <a:xfrm>
            <a:off x="274528" y="4896545"/>
            <a:ext cx="3600000" cy="1089931"/>
            <a:chOff x="1290638" y="22688550"/>
            <a:chExt cx="11682412" cy="3536950"/>
          </a:xfrm>
        </p:grpSpPr>
        <p:pic>
          <p:nvPicPr>
            <p:cNvPr id="16" name="Picture 8" descr="PICT0269_1"/>
            <p:cNvPicPr>
              <a:picLocks noChangeAspect="1" noChangeArrowheads="1"/>
            </p:cNvPicPr>
            <p:nvPr/>
          </p:nvPicPr>
          <p:blipFill>
            <a:blip r:embed="rId8">
              <a:lum bright="2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59" t="26550" r="19260" b="45566"/>
            <a:stretch>
              <a:fillRect/>
            </a:stretch>
          </p:blipFill>
          <p:spPr bwMode="auto">
            <a:xfrm>
              <a:off x="1290638" y="22688550"/>
              <a:ext cx="5588000" cy="3536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Рисунок 7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0225" y="22721888"/>
              <a:ext cx="6092825" cy="3465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225128" y="5949280"/>
            <a:ext cx="369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err="1" smtClean="0">
                <a:solidFill>
                  <a:srgbClr val="002060"/>
                </a:solidFill>
                <a:latin typeface="+mn-lt"/>
              </a:rPr>
              <a:t>Микрокапсулирование</a:t>
            </a:r>
            <a:r>
              <a:rPr lang="ru-RU" sz="1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+mn-lt"/>
              </a:rPr>
              <a:t>капли и золь-гель переход водного раствора сополимера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71520" y="5986476"/>
            <a:ext cx="439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+mn-lt"/>
              </a:rPr>
              <a:t>Зависимость </a:t>
            </a:r>
            <a:r>
              <a:rPr lang="ru-RU" sz="1200" dirty="0">
                <a:solidFill>
                  <a:srgbClr val="002060"/>
                </a:solidFill>
                <a:latin typeface="+mn-lt"/>
              </a:rPr>
              <a:t>вязкости и модуля упругости от температуры, определение температуры фазового перехода</a:t>
            </a:r>
            <a:endParaRPr lang="ru-RU" sz="1200" dirty="0" smtClean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0533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8A16F78-3076-4DAC-93E7-905C0B00BE3F}" type="slidenum">
              <a:rPr lang="ru-RU" altLang="ru-RU" smtClean="0"/>
              <a:pPr/>
              <a:t>12</a:t>
            </a:fld>
            <a:endParaRPr lang="ru-RU" altLang="ru-RU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0"/>
            <a:ext cx="6553200" cy="962025"/>
          </a:xfrm>
        </p:spPr>
        <p:txBody>
          <a:bodyPr/>
          <a:lstStyle/>
          <a:p>
            <a:pPr eaLnBrk="1" hangingPunct="1"/>
            <a:r>
              <a:rPr lang="ru-RU" altLang="ru-RU" sz="2400" dirty="0" smtClean="0">
                <a:solidFill>
                  <a:schemeClr val="tx2"/>
                </a:solidFill>
              </a:rPr>
              <a:t>Результаты выполнения ПНИЭР</a:t>
            </a:r>
          </a:p>
        </p:txBody>
      </p:sp>
      <p:pic>
        <p:nvPicPr>
          <p:cNvPr id="4101" name="Picture 7" descr="Nifhi-logtxt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t="2" b="-2596"/>
          <a:stretch>
            <a:fillRect/>
          </a:stretch>
        </p:blipFill>
        <p:spPr bwMode="auto">
          <a:xfrm>
            <a:off x="0" y="0"/>
            <a:ext cx="12954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251520" y="1052736"/>
            <a:ext cx="8640000" cy="44689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180975" indent="-180975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778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62050" indent="-2682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5"/>
              </a:buBlip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652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73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30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1200" b="1" u="sng" dirty="0">
                <a:solidFill>
                  <a:srgbClr val="002060"/>
                </a:solidFill>
                <a:cs typeface="Arial" charset="0"/>
              </a:rPr>
              <a:t>Испытания на лабораторных животных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1200" dirty="0" smtClean="0">
                <a:solidFill>
                  <a:srgbClr val="002060"/>
                </a:solidFill>
                <a:cs typeface="Arial" charset="0"/>
              </a:rPr>
              <a:t>Успешно </a:t>
            </a:r>
            <a:r>
              <a:rPr lang="ru-RU" altLang="ru-RU" sz="1200" dirty="0">
                <a:solidFill>
                  <a:srgbClr val="002060"/>
                </a:solidFill>
                <a:cs typeface="Arial" charset="0"/>
              </a:rPr>
              <a:t>завершены доклинические испытания РФП: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1200" dirty="0">
                <a:solidFill>
                  <a:srgbClr val="002060"/>
                </a:solidFill>
                <a:cs typeface="Arial" charset="0"/>
              </a:rPr>
              <a:t>- гибель от токсичности отсутствовала;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1200" dirty="0">
                <a:solidFill>
                  <a:srgbClr val="002060"/>
                </a:solidFill>
                <a:cs typeface="Arial" charset="0"/>
              </a:rPr>
              <a:t>- различий в чувствительности самцов и самок к токсическому действию препарата при его подкожном и внутримышечном применении не выявлено;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1200" dirty="0">
                <a:solidFill>
                  <a:srgbClr val="002060"/>
                </a:solidFill>
                <a:cs typeface="Arial" charset="0"/>
              </a:rPr>
              <a:t>- отсутствие </a:t>
            </a:r>
            <a:r>
              <a:rPr lang="ru-RU" altLang="ru-RU" sz="1200" dirty="0" err="1">
                <a:solidFill>
                  <a:srgbClr val="002060"/>
                </a:solidFill>
                <a:cs typeface="Arial" charset="0"/>
              </a:rPr>
              <a:t>макроскопически</a:t>
            </a:r>
            <a:r>
              <a:rPr lang="ru-RU" altLang="ru-RU" sz="1200" dirty="0">
                <a:solidFill>
                  <a:srgbClr val="002060"/>
                </a:solidFill>
                <a:cs typeface="Arial" charset="0"/>
              </a:rPr>
              <a:t> патологических реакций на инородное тело в окружающих  тканях (подкожно-жировая клетчатка; мышечные волокна);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1200" dirty="0">
                <a:solidFill>
                  <a:srgbClr val="002060"/>
                </a:solidFill>
                <a:cs typeface="Arial" charset="0"/>
              </a:rPr>
              <a:t>- отсутствие токсического действия на периферическую кровь, печень, почки, состояние системы гемостаза и ЦНС, а также не установлено негативного влияния на углеводный и липидный обмен;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1200" dirty="0">
                <a:solidFill>
                  <a:srgbClr val="002060"/>
                </a:solidFill>
                <a:cs typeface="Arial" charset="0"/>
              </a:rPr>
              <a:t>отсутствие у препарата нежелательной мутагенной </a:t>
            </a:r>
            <a:r>
              <a:rPr lang="ru-RU" altLang="ru-RU" sz="1200" dirty="0" smtClean="0">
                <a:solidFill>
                  <a:srgbClr val="002060"/>
                </a:solidFill>
                <a:cs typeface="Arial" charset="0"/>
              </a:rPr>
              <a:t>активности.</a:t>
            </a:r>
            <a:endParaRPr lang="ru-RU" altLang="ru-RU" sz="1200" dirty="0">
              <a:solidFill>
                <a:srgbClr val="002060"/>
              </a:solidFill>
              <a:cs typeface="Arial" charset="0"/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1200" dirty="0" smtClean="0">
                <a:solidFill>
                  <a:srgbClr val="002060"/>
                </a:solidFill>
                <a:cs typeface="Arial" charset="0"/>
              </a:rPr>
              <a:t>Большая </a:t>
            </a:r>
            <a:r>
              <a:rPr lang="ru-RU" altLang="ru-RU" sz="1200" dirty="0">
                <a:solidFill>
                  <a:srgbClr val="002060"/>
                </a:solidFill>
                <a:cs typeface="Arial" charset="0"/>
              </a:rPr>
              <a:t>часть радиоактивности удерживается в месте введения в течение 7 суток. Фармакокинетические свойства свидетельствуют о перспективности применения данного РФП для локальной </a:t>
            </a:r>
            <a:r>
              <a:rPr lang="ru-RU" altLang="ru-RU" sz="1200" dirty="0" err="1">
                <a:solidFill>
                  <a:srgbClr val="002060"/>
                </a:solidFill>
                <a:cs typeface="Arial" charset="0"/>
              </a:rPr>
              <a:t>радионуклидной</a:t>
            </a:r>
            <a:r>
              <a:rPr lang="ru-RU" altLang="ru-RU" sz="1200" dirty="0">
                <a:solidFill>
                  <a:srgbClr val="002060"/>
                </a:solidFill>
                <a:cs typeface="Arial" charset="0"/>
              </a:rPr>
              <a:t> терапии опухолевых заболеваний. 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1200" dirty="0" smtClean="0">
                <a:solidFill>
                  <a:srgbClr val="002060"/>
                </a:solidFill>
                <a:cs typeface="Arial" charset="0"/>
              </a:rPr>
              <a:t>Отмечен </a:t>
            </a:r>
            <a:r>
              <a:rPr lang="ru-RU" altLang="ru-RU" sz="1200" dirty="0">
                <a:solidFill>
                  <a:srgbClr val="002060"/>
                </a:solidFill>
                <a:cs typeface="Arial" charset="0"/>
              </a:rPr>
              <a:t>значимый терапевтический эффект после однократного </a:t>
            </a:r>
            <a:r>
              <a:rPr lang="ru-RU" altLang="ru-RU" sz="1200" dirty="0" err="1">
                <a:solidFill>
                  <a:srgbClr val="002060"/>
                </a:solidFill>
                <a:cs typeface="Arial" charset="0"/>
              </a:rPr>
              <a:t>внутриопухолевого</a:t>
            </a:r>
            <a:r>
              <a:rPr lang="ru-RU" altLang="ru-RU" sz="1200" dirty="0">
                <a:solidFill>
                  <a:srgbClr val="002060"/>
                </a:solidFill>
                <a:cs typeface="Arial" charset="0"/>
              </a:rPr>
              <a:t> введения препарата мышам C57Bl/6 с солидным вариантом меланомы В16 и мышей F1 с саркомой 37. Торможение роста меланомы В16 достигало 79,5% и 79,6% при введении 0,5 </a:t>
            </a:r>
            <a:r>
              <a:rPr lang="ru-RU" altLang="ru-RU" sz="1200" dirty="0" err="1">
                <a:solidFill>
                  <a:srgbClr val="002060"/>
                </a:solidFill>
                <a:cs typeface="Arial" charset="0"/>
              </a:rPr>
              <a:t>мКи</a:t>
            </a:r>
            <a:r>
              <a:rPr lang="ru-RU" altLang="ru-RU" sz="1200" dirty="0">
                <a:solidFill>
                  <a:srgbClr val="002060"/>
                </a:solidFill>
                <a:cs typeface="Arial" charset="0"/>
              </a:rPr>
              <a:t> и 1 </a:t>
            </a:r>
            <a:r>
              <a:rPr lang="ru-RU" altLang="ru-RU" sz="1200" dirty="0" err="1">
                <a:solidFill>
                  <a:srgbClr val="002060"/>
                </a:solidFill>
                <a:cs typeface="Arial" charset="0"/>
              </a:rPr>
              <a:t>мКи</a:t>
            </a:r>
            <a:r>
              <a:rPr lang="ru-RU" altLang="ru-RU" sz="1200" dirty="0">
                <a:solidFill>
                  <a:srgbClr val="002060"/>
                </a:solidFill>
                <a:cs typeface="Arial" charset="0"/>
              </a:rPr>
              <a:t> препарата соответственно.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ru-RU" altLang="ru-RU" sz="1200" dirty="0" smtClean="0">
              <a:solidFill>
                <a:srgbClr val="002060"/>
              </a:solidFill>
              <a:cs typeface="Arial" charset="0"/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1200" dirty="0" smtClean="0">
                <a:solidFill>
                  <a:srgbClr val="002060"/>
                </a:solidFill>
                <a:cs typeface="Arial" charset="0"/>
              </a:rPr>
              <a:t>Разработанный </a:t>
            </a:r>
            <a:r>
              <a:rPr lang="ru-RU" altLang="ru-RU" sz="1200" dirty="0">
                <a:solidFill>
                  <a:srgbClr val="002060"/>
                </a:solidFill>
                <a:cs typeface="Arial" charset="0"/>
              </a:rPr>
              <a:t>РФП предназначен для </a:t>
            </a:r>
            <a:r>
              <a:rPr lang="ru-RU" altLang="ru-RU" sz="1200" dirty="0" err="1">
                <a:solidFill>
                  <a:srgbClr val="002060"/>
                </a:solidFill>
                <a:cs typeface="Arial" charset="0"/>
              </a:rPr>
              <a:t>брахитерапии</a:t>
            </a:r>
            <a:r>
              <a:rPr lang="ru-RU" altLang="ru-RU" sz="1200" dirty="0">
                <a:solidFill>
                  <a:srgbClr val="002060"/>
                </a:solidFill>
                <a:cs typeface="Arial" charset="0"/>
              </a:rPr>
              <a:t> ряда злокачественных новообразований предстательной железы и других солидных опухолей и был рекомендован к клиническим исследованиям.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1200" dirty="0">
                <a:solidFill>
                  <a:srgbClr val="002060"/>
                </a:solidFill>
                <a:cs typeface="Arial" charset="0"/>
              </a:rPr>
              <a:t>При успешном проведении последующих испытаний в России будет зарегистрирован радиофармпрепарат, который обладает рядом достоинств – </a:t>
            </a:r>
            <a:r>
              <a:rPr lang="ru-RU" altLang="ru-RU" sz="1200" dirty="0" err="1">
                <a:solidFill>
                  <a:srgbClr val="002060"/>
                </a:solidFill>
                <a:cs typeface="Arial" charset="0"/>
              </a:rPr>
              <a:t>нетоксичность</a:t>
            </a:r>
            <a:r>
              <a:rPr lang="ru-RU" altLang="ru-RU" sz="1200" dirty="0">
                <a:solidFill>
                  <a:srgbClr val="002060"/>
                </a:solidFill>
                <a:cs typeface="Arial" charset="0"/>
              </a:rPr>
              <a:t>, </a:t>
            </a:r>
            <a:r>
              <a:rPr lang="ru-RU" altLang="ru-RU" sz="1200" dirty="0" err="1">
                <a:solidFill>
                  <a:srgbClr val="002060"/>
                </a:solidFill>
                <a:cs typeface="Arial" charset="0"/>
              </a:rPr>
              <a:t>стерилизуемость</a:t>
            </a:r>
            <a:r>
              <a:rPr lang="ru-RU" altLang="ru-RU" sz="1200" dirty="0">
                <a:solidFill>
                  <a:srgbClr val="002060"/>
                </a:solidFill>
                <a:cs typeface="Arial" charset="0"/>
              </a:rPr>
              <a:t>, простота в изготовлении и послужит дешевой альтернативой металлическим </a:t>
            </a:r>
            <a:r>
              <a:rPr lang="ru-RU" altLang="ru-RU" sz="1200" dirty="0" err="1">
                <a:solidFill>
                  <a:srgbClr val="002060"/>
                </a:solidFill>
                <a:cs typeface="Arial" charset="0"/>
              </a:rPr>
              <a:t>микроисточникам</a:t>
            </a:r>
            <a:r>
              <a:rPr lang="ru-RU" altLang="ru-RU" sz="1200" dirty="0" smtClean="0">
                <a:solidFill>
                  <a:srgbClr val="002060"/>
                </a:solidFill>
                <a:cs typeface="Arial" charset="0"/>
              </a:rPr>
              <a:t>.</a:t>
            </a:r>
            <a:endParaRPr lang="ru-RU" altLang="ru-RU" sz="1200" dirty="0">
              <a:solidFill>
                <a:srgbClr val="00206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607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4FC62D3-EF75-4202-8908-B46F7EC1A579}" type="slidenum">
              <a:rPr lang="ru-RU" altLang="ru-RU" smtClean="0"/>
              <a:pPr/>
              <a:t>13</a:t>
            </a:fld>
            <a:endParaRPr lang="ru-RU" altLang="ru-RU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0"/>
            <a:ext cx="6624638" cy="962025"/>
          </a:xfrm>
        </p:spPr>
        <p:txBody>
          <a:bodyPr/>
          <a:lstStyle/>
          <a:p>
            <a:pPr eaLnBrk="1" hangingPunct="1"/>
            <a:r>
              <a:rPr lang="ru-RU" altLang="ru-RU" sz="2400" dirty="0" smtClean="0">
                <a:solidFill>
                  <a:schemeClr val="tx2"/>
                </a:solidFill>
              </a:rPr>
              <a:t>Перспективные разработки 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0728"/>
            <a:ext cx="9036050" cy="5400600"/>
          </a:xfrm>
        </p:spPr>
        <p:txBody>
          <a:bodyPr/>
          <a:lstStyle/>
          <a:p>
            <a:pPr marL="85725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sz="1400" kern="1200" dirty="0" smtClean="0">
                <a:solidFill>
                  <a:srgbClr val="002060"/>
                </a:solidFill>
                <a:cs typeface="Arial" charset="0"/>
              </a:rPr>
              <a:t>1. Фармацевтическая разработка РФП на основе суспензии </a:t>
            </a:r>
            <a:r>
              <a:rPr lang="ru-RU" sz="1400" b="1" u="sng" kern="1200" dirty="0" smtClean="0">
                <a:solidFill>
                  <a:srgbClr val="002060"/>
                </a:solidFill>
                <a:cs typeface="Arial" charset="0"/>
              </a:rPr>
              <a:t>микрочастиц из пористой керамики с </a:t>
            </a:r>
            <a:br>
              <a:rPr lang="ru-RU" sz="1400" b="1" u="sng" kern="1200" dirty="0" smtClean="0">
                <a:solidFill>
                  <a:srgbClr val="002060"/>
                </a:solidFill>
                <a:cs typeface="Arial" charset="0"/>
              </a:rPr>
            </a:br>
            <a:r>
              <a:rPr lang="ru-RU" sz="1400" b="1" u="sng" kern="1200" dirty="0" smtClean="0">
                <a:solidFill>
                  <a:srgbClr val="002060"/>
                </a:solidFill>
                <a:cs typeface="Arial" charset="0"/>
              </a:rPr>
              <a:t>иттрием-90</a:t>
            </a:r>
            <a:r>
              <a:rPr lang="ru-RU" sz="1400" u="sng" kern="12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400" kern="1200" dirty="0" smtClean="0">
                <a:solidFill>
                  <a:srgbClr val="002060"/>
                </a:solidFill>
                <a:cs typeface="Arial" charset="0"/>
              </a:rPr>
              <a:t>для </a:t>
            </a:r>
            <a:r>
              <a:rPr lang="ru-RU" sz="1400" kern="1200" dirty="0" err="1" smtClean="0">
                <a:solidFill>
                  <a:srgbClr val="002060"/>
                </a:solidFill>
                <a:cs typeface="Arial" charset="0"/>
              </a:rPr>
              <a:t>радиоэмболизации</a:t>
            </a:r>
            <a:r>
              <a:rPr lang="ru-RU" sz="1400" kern="1200" dirty="0" smtClean="0">
                <a:solidFill>
                  <a:srgbClr val="002060"/>
                </a:solidFill>
                <a:cs typeface="Arial" charset="0"/>
              </a:rPr>
              <a:t> опухолей печени.</a:t>
            </a:r>
          </a:p>
          <a:p>
            <a:pPr marL="1701800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sz="1400" kern="1200" dirty="0" smtClean="0">
                <a:solidFill>
                  <a:srgbClr val="002060"/>
                </a:solidFill>
                <a:cs typeface="Arial" charset="0"/>
              </a:rPr>
              <a:t>Разрабатываемая в НИФХИ </a:t>
            </a:r>
            <a:r>
              <a:rPr lang="ru-RU" sz="1400" kern="1200" dirty="0" err="1" smtClean="0">
                <a:solidFill>
                  <a:srgbClr val="002060"/>
                </a:solidFill>
                <a:cs typeface="Arial" charset="0"/>
              </a:rPr>
              <a:t>бестигельная</a:t>
            </a:r>
            <a:r>
              <a:rPr lang="ru-RU" sz="1400" kern="1200" dirty="0" smtClean="0">
                <a:solidFill>
                  <a:srgbClr val="002060"/>
                </a:solidFill>
                <a:cs typeface="Arial" charset="0"/>
              </a:rPr>
              <a:t> технология получения микрочастиц, содержащих иттрий-90, методом золь-гель синтеза является оригинальной не только для России, но и имеет мировую новизну, и позволяет получать керамику, содержащую свыше 50 мол. % иттрия-90.</a:t>
            </a:r>
          </a:p>
          <a:p>
            <a:pPr marL="1701800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sz="1400" kern="1200" dirty="0" smtClean="0">
                <a:solidFill>
                  <a:srgbClr val="002060"/>
                </a:solidFill>
                <a:cs typeface="Arial" charset="0"/>
              </a:rPr>
              <a:t>Принцип действия:</a:t>
            </a:r>
          </a:p>
          <a:p>
            <a:pPr marL="1701800" indent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kern="1200" dirty="0" smtClean="0">
                <a:solidFill>
                  <a:srgbClr val="002060"/>
                </a:solidFill>
                <a:cs typeface="Arial" charset="0"/>
              </a:rPr>
              <a:t>Внутриартериальный способ введения;</a:t>
            </a:r>
          </a:p>
          <a:p>
            <a:pPr marL="1701800" indent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kern="1200" dirty="0" smtClean="0">
                <a:solidFill>
                  <a:srgbClr val="002060"/>
                </a:solidFill>
                <a:cs typeface="Arial" charset="0"/>
              </a:rPr>
              <a:t>Микросферы диаметром 25</a:t>
            </a:r>
            <a:r>
              <a:rPr lang="en-US" sz="1400" kern="1200" dirty="0" smtClean="0">
                <a:solidFill>
                  <a:srgbClr val="002060"/>
                </a:solidFill>
                <a:cs typeface="Arial" charset="0"/>
              </a:rPr>
              <a:t>±5</a:t>
            </a:r>
            <a:r>
              <a:rPr lang="ru-RU" sz="1400" kern="1200" dirty="0" smtClean="0">
                <a:solidFill>
                  <a:srgbClr val="002060"/>
                </a:solidFill>
                <a:cs typeface="Arial" charset="0"/>
              </a:rPr>
              <a:t> микрон </a:t>
            </a:r>
            <a:r>
              <a:rPr lang="ru-RU" sz="1400" kern="1200" dirty="0" err="1" smtClean="0">
                <a:solidFill>
                  <a:srgbClr val="002060"/>
                </a:solidFill>
                <a:cs typeface="Arial" charset="0"/>
              </a:rPr>
              <a:t>эмболизируют</a:t>
            </a:r>
            <a:r>
              <a:rPr lang="ru-RU" sz="1400" kern="1200" dirty="0" smtClean="0">
                <a:solidFill>
                  <a:srgbClr val="002060"/>
                </a:solidFill>
                <a:cs typeface="Arial" charset="0"/>
              </a:rPr>
              <a:t> артериолы и капилляры опухоли;</a:t>
            </a:r>
          </a:p>
          <a:p>
            <a:pPr marL="1701800" indent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kern="1200" dirty="0" smtClean="0">
                <a:solidFill>
                  <a:srgbClr val="002060"/>
                </a:solidFill>
                <a:cs typeface="Arial" charset="0"/>
              </a:rPr>
              <a:t>Одновременное облучение и эмболизация питающих опухоль сосудов.</a:t>
            </a:r>
          </a:p>
          <a:p>
            <a:pPr marL="85725" indent="0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ru-RU" sz="1400" kern="1200" dirty="0" smtClean="0">
                <a:solidFill>
                  <a:srgbClr val="002060"/>
                </a:solidFill>
                <a:cs typeface="Arial" charset="0"/>
              </a:rPr>
              <a:t>2. Фармацевтическая разработка РФП на основе суспензии </a:t>
            </a:r>
            <a:r>
              <a:rPr lang="ru-RU" sz="1400" b="1" u="sng" kern="1200" dirty="0" smtClean="0">
                <a:solidFill>
                  <a:srgbClr val="002060"/>
                </a:solidFill>
                <a:cs typeface="Arial" charset="0"/>
              </a:rPr>
              <a:t>микрочастиц с </a:t>
            </a:r>
            <a:br>
              <a:rPr lang="ru-RU" sz="1400" b="1" u="sng" kern="1200" dirty="0" smtClean="0">
                <a:solidFill>
                  <a:srgbClr val="002060"/>
                </a:solidFill>
                <a:cs typeface="Arial" charset="0"/>
              </a:rPr>
            </a:br>
            <a:r>
              <a:rPr lang="ru-RU" sz="1400" b="1" u="sng" kern="1200" dirty="0" err="1" smtClean="0">
                <a:solidFill>
                  <a:srgbClr val="002060"/>
                </a:solidFill>
                <a:cs typeface="Arial" charset="0"/>
              </a:rPr>
              <a:t>β-излучающим </a:t>
            </a:r>
            <a:r>
              <a:rPr lang="ru-RU" sz="1400" b="1" u="sng" kern="1200" dirty="0" smtClean="0">
                <a:solidFill>
                  <a:srgbClr val="002060"/>
                </a:solidFill>
                <a:cs typeface="Arial" charset="0"/>
              </a:rPr>
              <a:t>гольмием-166 </a:t>
            </a:r>
            <a:r>
              <a:rPr lang="ru-RU" sz="1400" kern="1200" dirty="0" smtClean="0">
                <a:solidFill>
                  <a:srgbClr val="002060"/>
                </a:solidFill>
                <a:cs typeface="Arial" charset="0"/>
              </a:rPr>
              <a:t>для </a:t>
            </a:r>
            <a:r>
              <a:rPr lang="ru-RU" sz="1400" kern="1200" dirty="0" err="1" smtClean="0">
                <a:solidFill>
                  <a:srgbClr val="002060"/>
                </a:solidFill>
                <a:cs typeface="Arial" charset="0"/>
              </a:rPr>
              <a:t>брахитерапии</a:t>
            </a:r>
            <a:r>
              <a:rPr lang="ru-RU" sz="1400" kern="1200" dirty="0" smtClean="0">
                <a:solidFill>
                  <a:srgbClr val="002060"/>
                </a:solidFill>
                <a:cs typeface="Arial" charset="0"/>
              </a:rPr>
              <a:t> и паллиативного лечения </a:t>
            </a:r>
            <a:br>
              <a:rPr lang="ru-RU" sz="1400" kern="1200" dirty="0" smtClean="0">
                <a:solidFill>
                  <a:srgbClr val="002060"/>
                </a:solidFill>
                <a:cs typeface="Arial" charset="0"/>
              </a:rPr>
            </a:br>
            <a:r>
              <a:rPr lang="ru-RU" sz="1400" kern="1200" dirty="0" smtClean="0">
                <a:solidFill>
                  <a:srgbClr val="002060"/>
                </a:solidFill>
                <a:cs typeface="Arial" charset="0"/>
              </a:rPr>
              <a:t>злокачественных новообразований.</a:t>
            </a:r>
          </a:p>
          <a:p>
            <a:pPr marL="85725" indent="0" algn="just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ru-RU" sz="1400" kern="1200" dirty="0" smtClean="0">
                <a:solidFill>
                  <a:srgbClr val="002060"/>
                </a:solidFill>
                <a:cs typeface="Arial" charset="0"/>
              </a:rPr>
              <a:t>Преимущества:</a:t>
            </a:r>
          </a:p>
          <a:p>
            <a:pPr marL="85725" indent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kern="1200" dirty="0" smtClean="0">
                <a:solidFill>
                  <a:srgbClr val="002060"/>
                </a:solidFill>
                <a:cs typeface="Arial" charset="0"/>
              </a:rPr>
              <a:t>Наличие парамагнитных свойств (визуализация с помощью МРТ или ОФЭКТ);</a:t>
            </a:r>
          </a:p>
          <a:p>
            <a:pPr marL="85725" indent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kern="1200" dirty="0" err="1" smtClean="0">
                <a:solidFill>
                  <a:srgbClr val="002060"/>
                </a:solidFill>
                <a:cs typeface="Arial" charset="0"/>
              </a:rPr>
              <a:t>Тераностик</a:t>
            </a:r>
            <a:r>
              <a:rPr lang="ru-RU" sz="1400" kern="1200" dirty="0" smtClean="0">
                <a:solidFill>
                  <a:srgbClr val="002060"/>
                </a:solidFill>
                <a:cs typeface="Arial" charset="0"/>
              </a:rPr>
              <a:t> (диагностическое и терапевтическое средство).</a:t>
            </a:r>
          </a:p>
          <a:p>
            <a:pPr marL="85725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sz="1800" dirty="0" smtClean="0">
              <a:solidFill>
                <a:srgbClr val="002657"/>
              </a:solidFill>
            </a:endParaRPr>
          </a:p>
        </p:txBody>
      </p:sp>
      <p:pic>
        <p:nvPicPr>
          <p:cNvPr id="5125" name="Picture 7" descr="Nifhi-logtxt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t="2" b="-2596"/>
          <a:stretch>
            <a:fillRect/>
          </a:stretch>
        </p:blipFill>
        <p:spPr bwMode="auto">
          <a:xfrm>
            <a:off x="107950" y="0"/>
            <a:ext cx="12954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070123 SIR-Spheres Presentation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56792"/>
            <a:ext cx="162418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 descr="B9781455705962000652_f065-001ab-9781455715962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4293096"/>
            <a:ext cx="1872208" cy="155599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4FC62D3-EF75-4202-8908-B46F7EC1A579}" type="slidenum">
              <a:rPr lang="ru-RU" altLang="ru-RU" smtClean="0"/>
              <a:pPr/>
              <a:t>14</a:t>
            </a:fld>
            <a:endParaRPr lang="ru-RU" altLang="ru-RU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0"/>
            <a:ext cx="6624638" cy="962025"/>
          </a:xfrm>
        </p:spPr>
        <p:txBody>
          <a:bodyPr/>
          <a:lstStyle/>
          <a:p>
            <a:pPr eaLnBrk="1" hangingPunct="1"/>
            <a:r>
              <a:rPr lang="ru-RU" altLang="ru-RU" sz="2400" dirty="0" smtClean="0">
                <a:solidFill>
                  <a:schemeClr val="tx2"/>
                </a:solidFill>
              </a:rPr>
              <a:t>Перспективные разработки 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0728"/>
            <a:ext cx="9036050" cy="4825206"/>
          </a:xfrm>
        </p:spPr>
        <p:txBody>
          <a:bodyPr/>
          <a:lstStyle/>
          <a:p>
            <a:pPr marL="85725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sz="1400" kern="1200" dirty="0" smtClean="0">
                <a:solidFill>
                  <a:srgbClr val="002060"/>
                </a:solidFill>
                <a:cs typeface="Arial" charset="0"/>
              </a:rPr>
              <a:t>3. </a:t>
            </a:r>
            <a:r>
              <a:rPr lang="ru-RU" sz="1400" dirty="0" smtClean="0">
                <a:solidFill>
                  <a:schemeClr val="tx2"/>
                </a:solidFill>
              </a:rPr>
              <a:t>Создание опытно-производственного участка производства </a:t>
            </a:r>
            <a:r>
              <a:rPr lang="ru-RU" sz="1400" b="1" u="sng" dirty="0" smtClean="0">
                <a:solidFill>
                  <a:schemeClr val="tx2"/>
                </a:solidFill>
              </a:rPr>
              <a:t>осколочного ксенона-133</a:t>
            </a:r>
            <a:r>
              <a:rPr lang="ru-RU" sz="1400" dirty="0" smtClean="0">
                <a:solidFill>
                  <a:schemeClr val="tx2"/>
                </a:solidFill>
              </a:rPr>
              <a:t>, которое основано на выделении из осколков деления урана и очистке  от радиоактивных газов, образующихся при производстве молибдена-99. </a:t>
            </a:r>
          </a:p>
          <a:p>
            <a:pPr marL="265113" lvl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sz="1400" dirty="0" smtClean="0">
                <a:solidFill>
                  <a:srgbClr val="002060"/>
                </a:solidFill>
              </a:rPr>
              <a:t>РФП на основе ксенона-133 позволяет проводить:</a:t>
            </a:r>
          </a:p>
          <a:p>
            <a:pPr marL="265113" lv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rgbClr val="002060"/>
                </a:solidFill>
              </a:rPr>
              <a:t>Диагностику регионарного мозгового кровотока;</a:t>
            </a:r>
          </a:p>
          <a:p>
            <a:pPr marL="265113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rgbClr val="002060"/>
                </a:solidFill>
              </a:rPr>
              <a:t>Диагностику </a:t>
            </a:r>
            <a:r>
              <a:rPr lang="ru-RU" sz="1400" dirty="0" err="1" smtClean="0">
                <a:solidFill>
                  <a:srgbClr val="002060"/>
                </a:solidFill>
              </a:rPr>
              <a:t>артериально-капиллярной</a:t>
            </a:r>
            <a:r>
              <a:rPr lang="ru-RU" sz="1400" dirty="0" smtClean="0">
                <a:solidFill>
                  <a:srgbClr val="002060"/>
                </a:solidFill>
              </a:rPr>
              <a:t> перфузии легких</a:t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>при различных патологических состояниях </a:t>
            </a:r>
            <a:r>
              <a:rPr lang="ru-RU" sz="1400" dirty="0" err="1" smtClean="0">
                <a:solidFill>
                  <a:srgbClr val="002060"/>
                </a:solidFill>
              </a:rPr>
              <a:t>бронхолегочной</a:t>
            </a:r>
            <a:r>
              <a:rPr lang="ru-RU" sz="1400" dirty="0" smtClean="0">
                <a:solidFill>
                  <a:srgbClr val="002060"/>
                </a:solidFill>
              </a:rPr>
              <a:t> системы;</a:t>
            </a:r>
          </a:p>
          <a:p>
            <a:pPr marL="265113" lv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rgbClr val="002060"/>
                </a:solidFill>
              </a:rPr>
              <a:t>Диагностику тканевого и </a:t>
            </a:r>
            <a:r>
              <a:rPr lang="ru-RU" sz="1400" dirty="0" err="1" smtClean="0">
                <a:solidFill>
                  <a:srgbClr val="002060"/>
                </a:solidFill>
              </a:rPr>
              <a:t>миокардиального</a:t>
            </a:r>
            <a:r>
              <a:rPr lang="ru-RU" sz="1400" dirty="0" smtClean="0">
                <a:solidFill>
                  <a:srgbClr val="002060"/>
                </a:solidFill>
              </a:rPr>
              <a:t> кровотока.</a:t>
            </a:r>
          </a:p>
          <a:p>
            <a:pPr marL="265113" lvl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ru-RU" sz="1400" dirty="0" smtClean="0">
              <a:solidFill>
                <a:srgbClr val="002060"/>
              </a:solidFill>
            </a:endParaRPr>
          </a:p>
          <a:p>
            <a:pPr marL="265113" lvl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sz="1400" dirty="0" smtClean="0">
                <a:solidFill>
                  <a:srgbClr val="002060"/>
                </a:solidFill>
              </a:rPr>
              <a:t>4. Увеличение выпуска препарата </a:t>
            </a:r>
            <a:r>
              <a:rPr lang="ru-RU" sz="1400" b="1" u="sng" dirty="0" smtClean="0">
                <a:solidFill>
                  <a:srgbClr val="002060"/>
                </a:solidFill>
              </a:rPr>
              <a:t>молибдена-99</a:t>
            </a:r>
            <a:r>
              <a:rPr lang="ru-RU" sz="1400" dirty="0" smtClean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5125" name="Picture 7" descr="Nifhi-logtxt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t="2" b="-2596"/>
          <a:stretch>
            <a:fillRect/>
          </a:stretch>
        </p:blipFill>
        <p:spPr bwMode="auto">
          <a:xfrm>
            <a:off x="107950" y="0"/>
            <a:ext cx="12954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700808"/>
            <a:ext cx="238590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1000907"/>
          <p:cNvPicPr>
            <a:picLocks noChangeAspect="1" noChangeArrowheads="1"/>
          </p:cNvPicPr>
          <p:nvPr/>
        </p:nvPicPr>
        <p:blipFill>
          <a:blip r:embed="rId5" cstate="print"/>
          <a:srcRect t="11659" b="5888"/>
          <a:stretch>
            <a:fillRect/>
          </a:stretch>
        </p:blipFill>
        <p:spPr bwMode="auto">
          <a:xfrm>
            <a:off x="7092280" y="3789040"/>
            <a:ext cx="1584176" cy="181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499094"/>
              </p:ext>
            </p:extLst>
          </p:nvPr>
        </p:nvGraphicFramePr>
        <p:xfrm>
          <a:off x="242539" y="4414109"/>
          <a:ext cx="6096000" cy="11938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448272"/>
                <a:gridCol w="1224136"/>
                <a:gridCol w="1224136"/>
                <a:gridCol w="119945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……</a:t>
                      </a:r>
                      <a:endParaRPr lang="ru-RU" sz="16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Еженедельное производство, </a:t>
                      </a:r>
                      <a:br>
                        <a:rPr lang="ru-RU" sz="16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Ки товарные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……</a:t>
                      </a:r>
                      <a:endParaRPr lang="ru-RU" sz="16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720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3528" y="3933056"/>
            <a:ext cx="8358187" cy="2215991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b="1" dirty="0" smtClean="0">
                <a:solidFill>
                  <a:srgbClr val="002060"/>
                </a:solidFill>
              </a:rPr>
              <a:t>Контактная информация: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b="1" dirty="0" smtClean="0">
                <a:solidFill>
                  <a:srgbClr val="002060"/>
                </a:solidFill>
              </a:rPr>
              <a:t>Дуфлот Владимир Робертович,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директор по инновационной деятельности 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b="1" dirty="0" smtClean="0">
                <a:solidFill>
                  <a:srgbClr val="002060"/>
                </a:solidFill>
              </a:rPr>
              <a:t>АО «НИФХИ им. Л.Я. Карпова»</a:t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 smtClean="0">
              <a:solidFill>
                <a:srgbClr val="002060"/>
              </a:solidFill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b="1" dirty="0" smtClean="0">
                <a:solidFill>
                  <a:srgbClr val="002060"/>
                </a:solidFill>
              </a:rPr>
              <a:t>+7 </a:t>
            </a:r>
            <a:r>
              <a:rPr lang="ru-RU" b="1" dirty="0" smtClean="0">
                <a:solidFill>
                  <a:srgbClr val="002060"/>
                </a:solidFill>
              </a:rPr>
              <a:t>(484) 397</a:t>
            </a:r>
            <a:r>
              <a:rPr lang="en-US" b="1" dirty="0" smtClean="0">
                <a:solidFill>
                  <a:srgbClr val="002060"/>
                </a:solidFill>
              </a:rPr>
              <a:t>-47-76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b="1" dirty="0" err="1" smtClean="0">
                <a:solidFill>
                  <a:srgbClr val="002060"/>
                </a:solidFill>
                <a:hlinkClick r:id="rId3" tooltip="Написать сообщение"/>
              </a:rPr>
              <a:t>duflot</a:t>
            </a:r>
            <a:r>
              <a:rPr lang="ru-RU" b="1" dirty="0" smtClean="0">
                <a:solidFill>
                  <a:srgbClr val="002060"/>
                </a:solidFill>
                <a:hlinkClick r:id="rId3" tooltip="Написать сообщение"/>
              </a:rPr>
              <a:t>@</a:t>
            </a:r>
            <a:r>
              <a:rPr lang="en-US" b="1" dirty="0" err="1" smtClean="0">
                <a:solidFill>
                  <a:srgbClr val="002060"/>
                </a:solidFill>
                <a:hlinkClick r:id="rId3" tooltip="Написать сообщение"/>
              </a:rPr>
              <a:t>karpovIPC</a:t>
            </a:r>
            <a:r>
              <a:rPr lang="ru-RU" b="1" dirty="0" smtClean="0">
                <a:solidFill>
                  <a:srgbClr val="002060"/>
                </a:solidFill>
                <a:hlinkClick r:id="rId3" tooltip="Написать сообщение"/>
              </a:rPr>
              <a:t>.</a:t>
            </a:r>
            <a:r>
              <a:rPr lang="ru-RU" b="1" dirty="0" err="1" smtClean="0">
                <a:solidFill>
                  <a:srgbClr val="002060"/>
                </a:solidFill>
                <a:hlinkClick r:id="rId3" tooltip="Написать сообщение"/>
              </a:rPr>
              <a:t>ru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b="1" dirty="0" smtClean="0">
                <a:solidFill>
                  <a:srgbClr val="002060"/>
                </a:solidFill>
                <a:hlinkClick r:id="rId4"/>
              </a:rPr>
              <a:t>www.karpovIPC.ru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3317" name="b--oW3lUhpsPh3klQaaoggr" hidden="1"/>
          <p:cNvSpPr>
            <a:spLocks noChangeArrowheads="1"/>
          </p:cNvSpPr>
          <p:nvPr/>
        </p:nvSpPr>
        <p:spPr bwMode="auto">
          <a:xfrm>
            <a:off x="63500" y="6731000"/>
            <a:ext cx="63500" cy="635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10570" y="2285992"/>
            <a:ext cx="799129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Спасибо за внимание!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A076AB-0DA1-436F-AF1E-54538EEAF73C}" type="slidenum">
              <a:rPr lang="ru-RU" smtClean="0"/>
              <a:pPr>
                <a:defRPr/>
              </a:pPr>
              <a:t>2</a:t>
            </a:fld>
            <a:endParaRPr lang="ru-RU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073150" eaLnBrk="1" hangingPunct="1"/>
            <a:r>
              <a:rPr lang="ru-RU" sz="2400" dirty="0" smtClean="0">
                <a:solidFill>
                  <a:schemeClr val="tx2"/>
                </a:solidFill>
              </a:rPr>
              <a:t>АО «НИФХИ им. Л.Я. Карпова»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125538"/>
            <a:ext cx="8319868" cy="5148262"/>
          </a:xfrm>
        </p:spPr>
        <p:txBody>
          <a:bodyPr/>
          <a:lstStyle/>
          <a:p>
            <a:pPr marL="0" indent="0" algn="ctr">
              <a:buNone/>
            </a:pPr>
            <a:endParaRPr lang="ru-RU" sz="18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chemeClr val="tx2"/>
                </a:solidFill>
              </a:rPr>
              <a:t>Государственный Научный Центр (Распоряжение Правительства РФ № 2660-р от 24.12.2015)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chemeClr val="tx2"/>
                </a:solidFill>
              </a:rPr>
              <a:t>Организация, эксплуатирующая особо </a:t>
            </a:r>
            <a:r>
              <a:rPr lang="ru-RU" sz="1800" b="1" dirty="0" err="1" smtClean="0">
                <a:solidFill>
                  <a:schemeClr val="tx2"/>
                </a:solidFill>
              </a:rPr>
              <a:t>радиационноопасные</a:t>
            </a:r>
            <a:r>
              <a:rPr lang="ru-RU" sz="1800" b="1" dirty="0" smtClean="0">
                <a:solidFill>
                  <a:schemeClr val="tx2"/>
                </a:solidFill>
              </a:rPr>
              <a:t> и </a:t>
            </a:r>
            <a:r>
              <a:rPr lang="ru-RU" sz="1800" b="1" dirty="0" err="1" smtClean="0">
                <a:solidFill>
                  <a:schemeClr val="tx2"/>
                </a:solidFill>
              </a:rPr>
              <a:t>ядерноопасные</a:t>
            </a:r>
            <a:r>
              <a:rPr lang="ru-RU" sz="1800" b="1" dirty="0" smtClean="0">
                <a:solidFill>
                  <a:schemeClr val="tx2"/>
                </a:solidFill>
              </a:rPr>
              <a:t> производства и объекты (Распоряжение Правительства РФ № 2186-р от 09.12.2005)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sz="1800" b="1" dirty="0" smtClean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sz="1800" b="1" dirty="0" smtClean="0">
              <a:solidFill>
                <a:schemeClr val="tx2"/>
              </a:solidFill>
            </a:endParaRPr>
          </a:p>
        </p:txBody>
      </p:sp>
      <p:pic>
        <p:nvPicPr>
          <p:cNvPr id="7" name="Picture 7" descr="Nifhi-logtxt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t="2" b="-2596"/>
          <a:stretch>
            <a:fillRect/>
          </a:stretch>
        </p:blipFill>
        <p:spPr bwMode="auto">
          <a:xfrm>
            <a:off x="0" y="0"/>
            <a:ext cx="12954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NIFHI-1_corp_200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3140968"/>
            <a:ext cx="165618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bilding_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3212976"/>
            <a:ext cx="1768054" cy="23762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55776" y="3861048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+mn-lt"/>
                <a:cs typeface="+mn-cs"/>
              </a:rPr>
              <a:t>В настоящее время головной институт находится в г. Обнинск Калужской обл., </a:t>
            </a:r>
            <a:br>
              <a:rPr lang="ru-RU" b="1" dirty="0" smtClean="0">
                <a:solidFill>
                  <a:schemeClr val="tx2"/>
                </a:solidFill>
                <a:latin typeface="+mn-lt"/>
                <a:cs typeface="+mn-cs"/>
              </a:rPr>
            </a:br>
            <a:r>
              <a:rPr lang="ru-RU" b="1" dirty="0" smtClean="0">
                <a:solidFill>
                  <a:schemeClr val="tx2"/>
                </a:solidFill>
                <a:latin typeface="+mn-lt"/>
                <a:cs typeface="+mn-cs"/>
              </a:rPr>
              <a:t>филиал –  в г. Москва.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menu_jour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1412776"/>
            <a:ext cx="927100" cy="800100"/>
          </a:xfrm>
          <a:prstGeom prst="rect">
            <a:avLst/>
          </a:prstGeom>
        </p:spPr>
      </p:pic>
      <p:pic>
        <p:nvPicPr>
          <p:cNvPr id="7" name="Рисунок 6" descr="786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909565">
            <a:off x="7098387" y="1452692"/>
            <a:ext cx="1629289" cy="2172386"/>
          </a:xfrm>
          <a:prstGeom prst="rect">
            <a:avLst/>
          </a:prstGeom>
        </p:spPr>
      </p:pic>
      <p:sp>
        <p:nvSpPr>
          <p:cNvPr id="5122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4FC62D3-EF75-4202-8908-B46F7EC1A579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0"/>
            <a:ext cx="6624638" cy="962025"/>
          </a:xfrm>
        </p:spPr>
        <p:txBody>
          <a:bodyPr/>
          <a:lstStyle/>
          <a:p>
            <a:pPr eaLnBrk="1" hangingPunct="1"/>
            <a:r>
              <a:rPr lang="ru-RU" altLang="ru-RU" sz="2400" dirty="0" smtClean="0">
                <a:solidFill>
                  <a:schemeClr val="tx2"/>
                </a:solidFill>
              </a:rPr>
              <a:t>Научные достижения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736"/>
            <a:ext cx="8964488" cy="5257254"/>
          </a:xfrm>
        </p:spPr>
        <p:txBody>
          <a:bodyPr/>
          <a:lstStyle/>
          <a:p>
            <a:pPr marL="546100">
              <a:buNone/>
            </a:pPr>
            <a:endParaRPr lang="en-US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60363" indent="4763"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Сотрудниками АО «НИФХИ им. Л.Я. Карпова» за 2017/2018 годы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опубликовано более 200/ научных статей, в том числе:</a:t>
            </a:r>
          </a:p>
          <a:p>
            <a:pPr marL="546100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76/84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– в изданиях, индексируемых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Scopus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46100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56/71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– в изданиях, индексируемых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Web of Science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46100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более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60/99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– в изданиях, индексируемых РИНЦ</a:t>
            </a:r>
          </a:p>
          <a:p>
            <a:pPr marL="546100"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Получено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8/4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патентов, в том числе: </a:t>
            </a:r>
          </a:p>
          <a:p>
            <a:pPr marL="546100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3/4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патента на изобретения;</a:t>
            </a:r>
          </a:p>
          <a:p>
            <a:pPr marL="546100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4/0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патента на полезные модели;</a:t>
            </a:r>
          </a:p>
          <a:p>
            <a:pPr marL="546100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1/0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патент на промышленный образец;</a:t>
            </a:r>
          </a:p>
          <a:p>
            <a:pPr marL="546100"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Подано заявок на 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</a:rPr>
              <a:t>гос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. регистрацию РИД (патенты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3/1,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ПЭВМ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5/0): 8/1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46100"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Создано секретов производства: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5/1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46100"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Создано баз данных: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1/0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46100"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Создано произведений науки</a:t>
            </a:r>
            <a:r>
              <a:rPr lang="ru-RU" sz="140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ru-RU" sz="1400" smtClean="0">
                <a:solidFill>
                  <a:schemeClr val="tx2">
                    <a:lumMod val="75000"/>
                  </a:schemeClr>
                </a:solidFill>
              </a:rPr>
              <a:t>9/10</a:t>
            </a:r>
            <a:endParaRPr lang="ru-RU" sz="1400" b="1" dirty="0" smtClean="0">
              <a:solidFill>
                <a:srgbClr val="002657"/>
              </a:solidFill>
              <a:latin typeface="Times New Roman" pitchFamily="18" charset="0"/>
            </a:endParaRPr>
          </a:p>
          <a:p>
            <a:pPr marL="85725" indent="0">
              <a:buFontTx/>
              <a:buNone/>
            </a:pPr>
            <a:endParaRPr lang="ru-RU" sz="1400" b="1" dirty="0" smtClean="0">
              <a:solidFill>
                <a:srgbClr val="002657"/>
              </a:solidFill>
              <a:latin typeface="Times New Roman" pitchFamily="18" charset="0"/>
            </a:endParaRPr>
          </a:p>
          <a:p>
            <a:pPr marL="85725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sz="1400" b="1" dirty="0" smtClean="0">
              <a:solidFill>
                <a:srgbClr val="002657"/>
              </a:solidFill>
              <a:latin typeface="Times New Roman" pitchFamily="18" charset="0"/>
            </a:endParaRPr>
          </a:p>
          <a:p>
            <a:pPr marL="85725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sz="1800" dirty="0" smtClean="0">
              <a:solidFill>
                <a:srgbClr val="002657"/>
              </a:solidFill>
            </a:endParaRPr>
          </a:p>
        </p:txBody>
      </p:sp>
      <p:pic>
        <p:nvPicPr>
          <p:cNvPr id="5125" name="Picture 7" descr="Nifhi-logtxt"/>
          <p:cNvPicPr>
            <a:picLocks noChangeAspect="1" noChangeArrowheads="1"/>
          </p:cNvPicPr>
          <p:nvPr/>
        </p:nvPicPr>
        <p:blipFill>
          <a:blip r:embed="rId5" cstate="print">
            <a:lum contrast="30000"/>
          </a:blip>
          <a:srcRect t="2" b="-2596"/>
          <a:stretch>
            <a:fillRect/>
          </a:stretch>
        </p:blipFill>
        <p:spPr bwMode="auto">
          <a:xfrm>
            <a:off x="107950" y="0"/>
            <a:ext cx="12954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767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380030">
            <a:off x="6476901" y="2476663"/>
            <a:ext cx="952500" cy="1466850"/>
          </a:xfrm>
          <a:prstGeom prst="rect">
            <a:avLst/>
          </a:prstGeom>
        </p:spPr>
      </p:pic>
      <p:pic>
        <p:nvPicPr>
          <p:cNvPr id="9" name="Рисунок 8" descr="1496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549350">
            <a:off x="7483346" y="2925094"/>
            <a:ext cx="952500" cy="1428750"/>
          </a:xfrm>
          <a:prstGeom prst="rect">
            <a:avLst/>
          </a:prstGeom>
        </p:spPr>
      </p:pic>
      <p:pic>
        <p:nvPicPr>
          <p:cNvPr id="10" name="Рисунок 9" descr="200px-JournalOfNuclearMedicine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32240" y="3933056"/>
            <a:ext cx="1312540" cy="173255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A076AB-0DA1-436F-AF1E-54538EEAF73C}" type="slidenum">
              <a:rPr lang="ru-RU" smtClean="0"/>
              <a:pPr>
                <a:defRPr/>
              </a:pPr>
              <a:t>4</a:t>
            </a:fld>
            <a:endParaRPr lang="ru-RU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073150" eaLnBrk="1" hangingPunct="1"/>
            <a:r>
              <a:rPr lang="ru-RU" sz="2400" dirty="0" smtClean="0">
                <a:solidFill>
                  <a:schemeClr val="tx2"/>
                </a:solidFill>
              </a:rPr>
              <a:t>Модернизация ядерного реактора ВВР-ц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25538"/>
            <a:ext cx="8424936" cy="5255790"/>
          </a:xfrm>
        </p:spPr>
        <p:txBody>
          <a:bodyPr/>
          <a:lstStyle/>
          <a:p>
            <a:pPr marL="3944938" indent="-11113">
              <a:spcBef>
                <a:spcPts val="600"/>
              </a:spcBef>
              <a:spcAft>
                <a:spcPts val="300"/>
              </a:spcAft>
              <a:buNone/>
            </a:pPr>
            <a:r>
              <a:rPr lang="ru-RU" sz="1500" b="1" kern="1200" dirty="0" smtClean="0">
                <a:solidFill>
                  <a:srgbClr val="002060"/>
                </a:solidFill>
                <a:cs typeface="Arial" charset="0"/>
              </a:rPr>
              <a:t>За </a:t>
            </a:r>
            <a:r>
              <a:rPr lang="ru-RU" sz="1500" b="1" kern="1200" dirty="0" smtClean="0">
                <a:solidFill>
                  <a:srgbClr val="002060"/>
                </a:solidFill>
                <a:cs typeface="Arial" charset="0"/>
              </a:rPr>
              <a:t>последни</a:t>
            </a:r>
            <a:r>
              <a:rPr lang="ru-RU" sz="1500" b="1" kern="1200" dirty="0">
                <a:solidFill>
                  <a:srgbClr val="002060"/>
                </a:solidFill>
                <a:cs typeface="Arial" charset="0"/>
              </a:rPr>
              <a:t>е</a:t>
            </a:r>
            <a:r>
              <a:rPr lang="ru-RU" sz="1500" b="1" kern="1200" dirty="0" smtClean="0">
                <a:solidFill>
                  <a:srgbClr val="002060"/>
                </a:solidFill>
                <a:cs typeface="Arial" charset="0"/>
              </a:rPr>
              <a:t> годы </a:t>
            </a:r>
            <a:r>
              <a:rPr lang="ru-RU" sz="1500" b="1" kern="1200" dirty="0" smtClean="0">
                <a:solidFill>
                  <a:srgbClr val="002060"/>
                </a:solidFill>
                <a:cs typeface="Arial" charset="0"/>
              </a:rPr>
              <a:t>были завершены следующие основные работы по модернизации ИЯУ ВВР-ц:</a:t>
            </a:r>
          </a:p>
          <a:p>
            <a:pPr marL="4391025" indent="-457200">
              <a:spcBef>
                <a:spcPts val="6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ru-RU" sz="1500" kern="1200" dirty="0" smtClean="0">
                <a:solidFill>
                  <a:srgbClr val="002060"/>
                </a:solidFill>
                <a:cs typeface="Arial" charset="0"/>
              </a:rPr>
              <a:t>Произведена замена </a:t>
            </a:r>
            <a:r>
              <a:rPr lang="ru-RU" sz="1500" kern="1200" dirty="0">
                <a:solidFill>
                  <a:srgbClr val="002060"/>
                </a:solidFill>
                <a:cs typeface="Arial" charset="0"/>
              </a:rPr>
              <a:t>морально устаревшей и физически изношенной </a:t>
            </a:r>
            <a:r>
              <a:rPr lang="ru-RU" sz="1500" kern="1200" dirty="0" smtClean="0">
                <a:solidFill>
                  <a:srgbClr val="002060"/>
                </a:solidFill>
                <a:cs typeface="Arial" charset="0"/>
              </a:rPr>
              <a:t>градирни.</a:t>
            </a:r>
          </a:p>
          <a:p>
            <a:pPr marL="4391025" indent="-457200">
              <a:spcBef>
                <a:spcPts val="6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ru-RU" sz="1500" kern="1200" dirty="0" smtClean="0">
                <a:solidFill>
                  <a:srgbClr val="002060"/>
                </a:solidFill>
                <a:cs typeface="Arial" charset="0"/>
              </a:rPr>
              <a:t>Для умягчения воды, поступающей в градирню при подпитке, установлена станция водоподготовки воды </a:t>
            </a:r>
            <a:r>
              <a:rPr lang="en-US" sz="1500" kern="1200" dirty="0" smtClean="0">
                <a:solidFill>
                  <a:srgbClr val="002060"/>
                </a:solidFill>
                <a:cs typeface="Arial" charset="0"/>
              </a:rPr>
              <a:t>II</a:t>
            </a:r>
            <a:r>
              <a:rPr lang="ru-RU" sz="1500" kern="1200" dirty="0" smtClean="0">
                <a:solidFill>
                  <a:srgbClr val="002060"/>
                </a:solidFill>
                <a:cs typeface="Arial" charset="0"/>
              </a:rPr>
              <a:t> контура реактора.</a:t>
            </a:r>
          </a:p>
          <a:p>
            <a:pPr marL="4391025" indent="-457200">
              <a:spcBef>
                <a:spcPts val="6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ru-RU" sz="1500" kern="1200" dirty="0" smtClean="0">
                <a:solidFill>
                  <a:srgbClr val="002060"/>
                </a:solidFill>
                <a:cs typeface="Arial" charset="0"/>
              </a:rPr>
              <a:t>Введен в эксплуатацию «Комплекс аппаратуры системы управления и защиты».</a:t>
            </a:r>
          </a:p>
          <a:p>
            <a:pPr marL="4391025" indent="-457200">
              <a:spcBef>
                <a:spcPts val="6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ru-RU" sz="1500" kern="1200" dirty="0" smtClean="0">
                <a:solidFill>
                  <a:srgbClr val="002060"/>
                </a:solidFill>
                <a:cs typeface="Arial" charset="0"/>
              </a:rPr>
              <a:t>Проведена замена поглощающих стержней.</a:t>
            </a:r>
          </a:p>
          <a:p>
            <a:pPr marL="457200" indent="-457200">
              <a:spcBef>
                <a:spcPts val="6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ru-RU" sz="1500" kern="1200" dirty="0" smtClean="0">
                <a:solidFill>
                  <a:srgbClr val="002060"/>
                </a:solidFill>
                <a:cs typeface="Arial" charset="0"/>
              </a:rPr>
              <a:t>Смонтирован современный пульт управления </a:t>
            </a:r>
            <a:r>
              <a:rPr lang="ru-RU" sz="1500" kern="1200" dirty="0" err="1" smtClean="0">
                <a:solidFill>
                  <a:srgbClr val="002060"/>
                </a:solidFill>
                <a:cs typeface="Arial" charset="0"/>
              </a:rPr>
              <a:t>ВВР-ц</a:t>
            </a:r>
            <a:r>
              <a:rPr lang="ru-RU" sz="1500" kern="1200" dirty="0" smtClean="0">
                <a:solidFill>
                  <a:srgbClr val="002060"/>
                </a:solidFill>
                <a:cs typeface="Arial" charset="0"/>
              </a:rPr>
              <a:t>.</a:t>
            </a:r>
          </a:p>
          <a:p>
            <a:pPr marL="457200" indent="-457200">
              <a:spcBef>
                <a:spcPts val="6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ru-RU" sz="1500" kern="1200" dirty="0" smtClean="0">
                <a:solidFill>
                  <a:srgbClr val="002060"/>
                </a:solidFill>
                <a:cs typeface="Arial" charset="0"/>
              </a:rPr>
              <a:t>Смонтирован резервный пульт управления </a:t>
            </a:r>
            <a:r>
              <a:rPr lang="ru-RU" sz="1500" kern="1200" dirty="0" err="1" smtClean="0">
                <a:solidFill>
                  <a:srgbClr val="002060"/>
                </a:solidFill>
                <a:cs typeface="Arial" charset="0"/>
              </a:rPr>
              <a:t>ВВР-ц</a:t>
            </a:r>
            <a:r>
              <a:rPr lang="ru-RU" sz="1500" kern="1200" dirty="0" smtClean="0">
                <a:solidFill>
                  <a:srgbClr val="002060"/>
                </a:solidFill>
                <a:cs typeface="Arial" charset="0"/>
              </a:rPr>
              <a:t>.</a:t>
            </a:r>
          </a:p>
          <a:p>
            <a:pPr marL="457200" indent="-457200">
              <a:spcBef>
                <a:spcPts val="6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ru-RU" sz="1500" kern="1200" dirty="0" smtClean="0">
                <a:solidFill>
                  <a:srgbClr val="002060"/>
                </a:solidFill>
                <a:cs typeface="Arial" charset="0"/>
              </a:rPr>
              <a:t>Произведена замена приборной части КИП реактора.</a:t>
            </a:r>
          </a:p>
          <a:p>
            <a:pPr marL="457200" indent="-457200">
              <a:spcBef>
                <a:spcPts val="6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ru-RU" sz="1500" kern="1200" dirty="0" smtClean="0">
                <a:solidFill>
                  <a:srgbClr val="002060"/>
                </a:solidFill>
                <a:cs typeface="Arial" charset="0"/>
              </a:rPr>
              <a:t>Произведена замена вентиляторов в системе вытяжной </a:t>
            </a:r>
            <a:r>
              <a:rPr lang="ru-RU" sz="1500" kern="1200" dirty="0" err="1" smtClean="0">
                <a:solidFill>
                  <a:srgbClr val="002060"/>
                </a:solidFill>
                <a:cs typeface="Arial" charset="0"/>
              </a:rPr>
              <a:t>спецвентиляции</a:t>
            </a:r>
            <a:r>
              <a:rPr lang="ru-RU" sz="1500" kern="1200" dirty="0" smtClean="0">
                <a:solidFill>
                  <a:srgbClr val="002060"/>
                </a:solidFill>
                <a:cs typeface="Arial" charset="0"/>
              </a:rPr>
              <a:t>.</a:t>
            </a:r>
          </a:p>
          <a:p>
            <a:pPr marL="457200" indent="-457200">
              <a:spcBef>
                <a:spcPts val="6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ru-RU" sz="1500" kern="1200" dirty="0" smtClean="0">
                <a:solidFill>
                  <a:srgbClr val="002060"/>
                </a:solidFill>
                <a:cs typeface="Arial" charset="0"/>
              </a:rPr>
              <a:t>Изготовлены и заменены фильтры </a:t>
            </a:r>
            <a:r>
              <a:rPr lang="ru-RU" sz="1500" kern="1200" dirty="0">
                <a:solidFill>
                  <a:srgbClr val="002060"/>
                </a:solidFill>
                <a:cs typeface="Arial" charset="0"/>
              </a:rPr>
              <a:t>улавливания </a:t>
            </a:r>
            <a:r>
              <a:rPr lang="ru-RU" sz="1500" kern="1200" dirty="0" err="1">
                <a:solidFill>
                  <a:srgbClr val="002060"/>
                </a:solidFill>
                <a:cs typeface="Arial" charset="0"/>
              </a:rPr>
              <a:t>радиойода</a:t>
            </a:r>
            <a:r>
              <a:rPr lang="ru-RU" sz="1500" kern="1200" dirty="0">
                <a:solidFill>
                  <a:srgbClr val="002060"/>
                </a:solidFill>
                <a:cs typeface="Arial" charset="0"/>
              </a:rPr>
              <a:t> системы </a:t>
            </a:r>
            <a:r>
              <a:rPr lang="ru-RU" sz="1500" kern="1200" dirty="0" err="1" smtClean="0">
                <a:solidFill>
                  <a:srgbClr val="002060"/>
                </a:solidFill>
                <a:cs typeface="Arial" charset="0"/>
              </a:rPr>
              <a:t>спецвентиляции</a:t>
            </a:r>
            <a:r>
              <a:rPr lang="ru-RU" sz="1500" kern="1200" dirty="0" smtClean="0">
                <a:solidFill>
                  <a:srgbClr val="002060"/>
                </a:solidFill>
                <a:cs typeface="Arial" charset="0"/>
              </a:rPr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sz="1400" b="1" dirty="0" smtClean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sz="1400" b="1" dirty="0" smtClean="0">
              <a:solidFill>
                <a:schemeClr val="tx2"/>
              </a:solidFill>
            </a:endParaRPr>
          </a:p>
        </p:txBody>
      </p:sp>
      <p:pic>
        <p:nvPicPr>
          <p:cNvPr id="7" name="Picture 7" descr="Nifhi-logtxt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t="2" b="-2596"/>
          <a:stretch>
            <a:fillRect/>
          </a:stretch>
        </p:blipFill>
        <p:spPr bwMode="auto">
          <a:xfrm>
            <a:off x="0" y="0"/>
            <a:ext cx="12954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ВВР-ц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052736"/>
            <a:ext cx="3864864" cy="352839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Овал 96"/>
          <p:cNvSpPr/>
          <p:nvPr/>
        </p:nvSpPr>
        <p:spPr>
          <a:xfrm>
            <a:off x="755576" y="5229200"/>
            <a:ext cx="6408712" cy="1368152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 стрелкой 38"/>
          <p:cNvCxnSpPr>
            <a:endCxn id="22" idx="0"/>
          </p:cNvCxnSpPr>
          <p:nvPr/>
        </p:nvCxnSpPr>
        <p:spPr>
          <a:xfrm flipH="1">
            <a:off x="1871700" y="3501008"/>
            <a:ext cx="396044" cy="2232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трелка влево 6"/>
          <p:cNvSpPr/>
          <p:nvPr/>
        </p:nvSpPr>
        <p:spPr>
          <a:xfrm rot="16200000">
            <a:off x="3347864" y="4005064"/>
            <a:ext cx="360040" cy="216024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54125"/>
            <a:r>
              <a:rPr lang="ru-RU" dirty="0" smtClean="0">
                <a:solidFill>
                  <a:schemeClr val="tx2"/>
                </a:solidFill>
              </a:rPr>
              <a:t>Радионуклиды и радиофармпрепараты 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производства АО «НИФХИ им. Л.Я. Карпова»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8D6BEF-8FFC-417E-A6A3-5F2BB90F2110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771800" y="2492896"/>
            <a:ext cx="1512168" cy="1440160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Реактор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лево 5"/>
          <p:cNvSpPr/>
          <p:nvPr/>
        </p:nvSpPr>
        <p:spPr>
          <a:xfrm>
            <a:off x="2411760" y="3140968"/>
            <a:ext cx="360040" cy="216024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 rot="10800000">
            <a:off x="4283968" y="3068960"/>
            <a:ext cx="360040" cy="216024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59632" y="3068960"/>
            <a:ext cx="1152128" cy="43204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baseline="30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131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20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64088" y="2132856"/>
            <a:ext cx="1152128" cy="43204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baseline="30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sz="20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87824" y="4293096"/>
            <a:ext cx="1152128" cy="43204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baseline="30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153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Sm</a:t>
            </a:r>
            <a:endParaRPr lang="ru-RU" sz="20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44008" y="2996952"/>
            <a:ext cx="1152128" cy="432048"/>
          </a:xfrm>
          <a:prstGeom prst="round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baseline="30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</a:t>
            </a:r>
            <a:endParaRPr lang="ru-RU" sz="20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123728" y="1124744"/>
            <a:ext cx="1512168" cy="64807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МИБГ</a:t>
            </a:r>
            <a:endParaRPr lang="ru-RU" sz="14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79512" y="2132856"/>
            <a:ext cx="1512168" cy="64807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О-Йод</a:t>
            </a: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гиппурат</a:t>
            </a:r>
            <a:endParaRPr lang="ru-RU" sz="14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79512" y="3933056"/>
            <a:ext cx="1512168" cy="64807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Йодкапс</a:t>
            </a:r>
            <a:endParaRPr lang="ru-RU" sz="14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1115616" y="5733256"/>
            <a:ext cx="1512168" cy="64807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1400" b="1" baseline="30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131</a:t>
            </a:r>
            <a:r>
              <a:rPr lang="en-US" sz="1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14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139952" y="4581128"/>
            <a:ext cx="1512168" cy="64807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Самарий </a:t>
            </a:r>
            <a:r>
              <a:rPr lang="ru-RU" sz="1400" b="1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оксабифор</a:t>
            </a:r>
            <a:endParaRPr lang="ru-RU" sz="14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508104" y="1124744"/>
            <a:ext cx="1512168" cy="64807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Уреакапс</a:t>
            </a:r>
            <a:endParaRPr lang="ru-RU" sz="14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012160" y="2996952"/>
            <a:ext cx="1152128" cy="432048"/>
          </a:xfrm>
          <a:prstGeom prst="roundRect">
            <a:avLst/>
          </a:prstGeom>
          <a:solidFill>
            <a:srgbClr val="A568D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baseline="30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99m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Tc</a:t>
            </a:r>
            <a:endParaRPr lang="ru-RU" sz="20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7452320" y="1772816"/>
            <a:ext cx="1512168" cy="648072"/>
          </a:xfrm>
          <a:prstGeom prst="ellipse">
            <a:avLst/>
          </a:prstGeom>
          <a:solidFill>
            <a:srgbClr val="D3B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КСУ-3 «ФХИ»</a:t>
            </a:r>
            <a:endParaRPr lang="ru-RU" sz="14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7452320" y="2852936"/>
            <a:ext cx="1512168" cy="648072"/>
          </a:xfrm>
          <a:prstGeom prst="ellipse">
            <a:avLst/>
          </a:prstGeom>
          <a:solidFill>
            <a:srgbClr val="D3B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ГТ-2М</a:t>
            </a:r>
            <a:endParaRPr lang="ru-RU" sz="14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7452320" y="4005064"/>
            <a:ext cx="1512168" cy="648072"/>
          </a:xfrm>
          <a:prstGeom prst="ellipse">
            <a:avLst/>
          </a:prstGeom>
          <a:solidFill>
            <a:srgbClr val="D3B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ГТ-4К</a:t>
            </a:r>
            <a:endParaRPr lang="ru-RU" sz="14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Прямая со стрелкой 34"/>
          <p:cNvCxnSpPr>
            <a:endCxn id="20" idx="5"/>
          </p:cNvCxnSpPr>
          <p:nvPr/>
        </p:nvCxnSpPr>
        <p:spPr>
          <a:xfrm flipH="1" flipV="1">
            <a:off x="1470228" y="2686020"/>
            <a:ext cx="149444" cy="3829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11" idx="2"/>
            <a:endCxn id="21" idx="7"/>
          </p:cNvCxnSpPr>
          <p:nvPr/>
        </p:nvCxnSpPr>
        <p:spPr>
          <a:xfrm flipH="1">
            <a:off x="1470228" y="3501008"/>
            <a:ext cx="365468" cy="5269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endCxn id="16" idx="4"/>
          </p:cNvCxnSpPr>
          <p:nvPr/>
        </p:nvCxnSpPr>
        <p:spPr>
          <a:xfrm flipV="1">
            <a:off x="2339752" y="1772816"/>
            <a:ext cx="540060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13" idx="2"/>
            <a:endCxn id="23" idx="2"/>
          </p:cNvCxnSpPr>
          <p:nvPr/>
        </p:nvCxnSpPr>
        <p:spPr>
          <a:xfrm>
            <a:off x="3563888" y="4725144"/>
            <a:ext cx="576064" cy="18002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12" idx="0"/>
          </p:cNvCxnSpPr>
          <p:nvPr/>
        </p:nvCxnSpPr>
        <p:spPr>
          <a:xfrm flipV="1">
            <a:off x="5940152" y="1772816"/>
            <a:ext cx="216024" cy="360040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15" idx="3"/>
            <a:endCxn id="26" idx="1"/>
          </p:cNvCxnSpPr>
          <p:nvPr/>
        </p:nvCxnSpPr>
        <p:spPr>
          <a:xfrm>
            <a:off x="5796136" y="3212976"/>
            <a:ext cx="216024" cy="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26" idx="3"/>
            <a:endCxn id="30" idx="2"/>
          </p:cNvCxnSpPr>
          <p:nvPr/>
        </p:nvCxnSpPr>
        <p:spPr>
          <a:xfrm flipV="1">
            <a:off x="7164288" y="3176972"/>
            <a:ext cx="288032" cy="36004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endCxn id="27" idx="3"/>
          </p:cNvCxnSpPr>
          <p:nvPr/>
        </p:nvCxnSpPr>
        <p:spPr>
          <a:xfrm flipV="1">
            <a:off x="7092280" y="2325980"/>
            <a:ext cx="581492" cy="670972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endCxn id="31" idx="1"/>
          </p:cNvCxnSpPr>
          <p:nvPr/>
        </p:nvCxnSpPr>
        <p:spPr>
          <a:xfrm>
            <a:off x="7092280" y="3356992"/>
            <a:ext cx="581492" cy="74298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Овал 35"/>
          <p:cNvSpPr/>
          <p:nvPr/>
        </p:nvSpPr>
        <p:spPr>
          <a:xfrm>
            <a:off x="7524328" y="5013176"/>
            <a:ext cx="1512168" cy="648072"/>
          </a:xfrm>
          <a:prstGeom prst="ellipse">
            <a:avLst/>
          </a:prstGeom>
          <a:solidFill>
            <a:srgbClr val="D3B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ГТ-5К</a:t>
            </a:r>
            <a:endParaRPr lang="ru-RU" sz="14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8" name="Прямая со стрелкой 47"/>
          <p:cNvCxnSpPr>
            <a:endCxn id="36" idx="2"/>
          </p:cNvCxnSpPr>
          <p:nvPr/>
        </p:nvCxnSpPr>
        <p:spPr>
          <a:xfrm>
            <a:off x="7020272" y="3356992"/>
            <a:ext cx="504056" cy="198022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7" descr="Nifhi-logtxt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t="2" b="-2596"/>
          <a:stretch>
            <a:fillRect/>
          </a:stretch>
        </p:blipFill>
        <p:spPr bwMode="auto">
          <a:xfrm>
            <a:off x="0" y="0"/>
            <a:ext cx="12954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Овал 59"/>
          <p:cNvSpPr/>
          <p:nvPr/>
        </p:nvSpPr>
        <p:spPr>
          <a:xfrm>
            <a:off x="395536" y="1124744"/>
            <a:ext cx="1512168" cy="64807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NaI</a:t>
            </a:r>
            <a:endParaRPr lang="ru-RU" sz="14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7" name="Прямая со стрелкой 66"/>
          <p:cNvCxnSpPr>
            <a:stCxn id="11" idx="0"/>
            <a:endCxn id="60" idx="5"/>
          </p:cNvCxnSpPr>
          <p:nvPr/>
        </p:nvCxnSpPr>
        <p:spPr>
          <a:xfrm flipH="1" flipV="1">
            <a:off x="1686252" y="1677908"/>
            <a:ext cx="149444" cy="13910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Овал 70"/>
          <p:cNvSpPr/>
          <p:nvPr/>
        </p:nvSpPr>
        <p:spPr>
          <a:xfrm>
            <a:off x="2987824" y="5733256"/>
            <a:ext cx="1512168" cy="64807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SmCl</a:t>
            </a:r>
            <a:r>
              <a:rPr lang="en-US" sz="1400" b="1" baseline="-25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1400" b="1" baseline="-250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4" name="Прямая со стрелкой 73"/>
          <p:cNvCxnSpPr>
            <a:stCxn id="13" idx="2"/>
            <a:endCxn id="71" idx="0"/>
          </p:cNvCxnSpPr>
          <p:nvPr/>
        </p:nvCxnSpPr>
        <p:spPr>
          <a:xfrm>
            <a:off x="3563888" y="4725144"/>
            <a:ext cx="180020" cy="1008112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Овал 76"/>
          <p:cNvSpPr/>
          <p:nvPr/>
        </p:nvSpPr>
        <p:spPr>
          <a:xfrm>
            <a:off x="5292080" y="5733256"/>
            <a:ext cx="1512168" cy="648072"/>
          </a:xfrm>
          <a:prstGeom prst="ellipse">
            <a:avLst/>
          </a:prstGeom>
          <a:solidFill>
            <a:srgbClr val="D3B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1400" b="1" baseline="-25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MoO</a:t>
            </a:r>
            <a:r>
              <a:rPr lang="en-US" sz="1400" b="1" baseline="-25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1400" b="1" baseline="-250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8" name="Прямая со стрелкой 77"/>
          <p:cNvCxnSpPr>
            <a:stCxn id="15" idx="2"/>
            <a:endCxn id="77" idx="0"/>
          </p:cNvCxnSpPr>
          <p:nvPr/>
        </p:nvCxnSpPr>
        <p:spPr>
          <a:xfrm>
            <a:off x="5220072" y="3429000"/>
            <a:ext cx="828092" cy="2304256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2627784" y="5373216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/>
                </a:solidFill>
              </a:rPr>
              <a:t>Сырьевые радионуклиды</a:t>
            </a:r>
            <a:endParaRPr lang="ru-RU" sz="1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73150"/>
            <a:r>
              <a:rPr lang="ru-RU" sz="2400" dirty="0" smtClean="0">
                <a:solidFill>
                  <a:schemeClr val="tx2"/>
                </a:solidFill>
              </a:rPr>
              <a:t>Выпуск радиоизотопной продукции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1F84D4-E7D1-45FF-9DE3-9AF4BEB52AA1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11" name="Picture 7" descr="Nifhi-logtxt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t="2" b="-2596"/>
          <a:stretch>
            <a:fillRect/>
          </a:stretch>
        </p:blipFill>
        <p:spPr bwMode="auto">
          <a:xfrm>
            <a:off x="0" y="0"/>
            <a:ext cx="12954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51520" y="1196752"/>
            <a:ext cx="846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На технологической линии производства Мо-99 в прошедшем году был достигнут устойчивый уровень еженедельного производства до 350 Ки товарного, что составляет 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около 4% от мирового объема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.</a:t>
            </a:r>
          </a:p>
        </p:txBody>
      </p:sp>
      <p:pic>
        <p:nvPicPr>
          <p:cNvPr id="14" name="Picture 5" descr="\\PATENT\Exchange\Фотографии\IMG_18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8287" y="2156938"/>
            <a:ext cx="2887128" cy="2280505"/>
          </a:xfrm>
          <a:prstGeom prst="rect">
            <a:avLst/>
          </a:prstGeom>
          <a:noFill/>
        </p:spPr>
      </p:pic>
      <p:pic>
        <p:nvPicPr>
          <p:cNvPr id="15" name="Picture 5" descr="\\PATENT\Exchange\Фотографии\фото РФП (флаконы)\IMG_1793.JPG"/>
          <p:cNvPicPr>
            <a:picLocks noChangeAspect="1" noChangeArrowheads="1"/>
          </p:cNvPicPr>
          <p:nvPr/>
        </p:nvPicPr>
        <p:blipFill rotWithShape="1">
          <a:blip r:embed="rId4" cstate="print"/>
          <a:srcRect b="16837"/>
          <a:stretch/>
        </p:blipFill>
        <p:spPr bwMode="auto">
          <a:xfrm>
            <a:off x="1458287" y="4566301"/>
            <a:ext cx="2830553" cy="1569323"/>
          </a:xfrm>
          <a:prstGeom prst="rect">
            <a:avLst/>
          </a:prstGeom>
          <a:noFill/>
        </p:spPr>
      </p:pic>
      <p:pic>
        <p:nvPicPr>
          <p:cNvPr id="18" name="Picture 4" descr="\\PATENT\Exchange\Фотографии\фото РФП (флаконы)\IMG_1785.JPG"/>
          <p:cNvPicPr>
            <a:picLocks noChangeAspect="1" noChangeArrowheads="1"/>
          </p:cNvPicPr>
          <p:nvPr/>
        </p:nvPicPr>
        <p:blipFill rotWithShape="1">
          <a:blip r:embed="rId5" cstate="print"/>
          <a:srcRect b="12350"/>
          <a:stretch/>
        </p:blipFill>
        <p:spPr bwMode="auto">
          <a:xfrm>
            <a:off x="4905146" y="4566301"/>
            <a:ext cx="2685659" cy="1569323"/>
          </a:xfrm>
          <a:prstGeom prst="rect">
            <a:avLst/>
          </a:prstGeom>
          <a:noFill/>
        </p:spPr>
      </p:pic>
      <p:pic>
        <p:nvPicPr>
          <p:cNvPr id="19" name="Picture 3" descr="C:\Users\Komputer\Desktop\РАБОЧАЯ ПАПКА\Фото объектов ФХИ\контейнеры\DSC0108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174114"/>
            <a:ext cx="3018805" cy="169807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Закрыты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924944"/>
            <a:ext cx="1827784" cy="2453640"/>
          </a:xfrm>
          <a:prstGeom prst="rect">
            <a:avLst/>
          </a:prstGeom>
        </p:spPr>
      </p:pic>
      <p:pic>
        <p:nvPicPr>
          <p:cNvPr id="11" name="Рисунок 10" descr="DSC_07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22278" y="2945317"/>
            <a:ext cx="1728192" cy="245136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08113">
            <a:off x="492757" y="3109448"/>
            <a:ext cx="2154784" cy="309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43731">
            <a:off x="6458420" y="2960559"/>
            <a:ext cx="2320747" cy="3286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73150"/>
            <a:r>
              <a:rPr lang="ru-RU" sz="2400" dirty="0" smtClean="0">
                <a:solidFill>
                  <a:schemeClr val="tx2"/>
                </a:solidFill>
              </a:rPr>
              <a:t>Генератор технеция-99</a:t>
            </a:r>
            <a:r>
              <a:rPr lang="en-US" sz="2400" dirty="0" smtClean="0">
                <a:solidFill>
                  <a:schemeClr val="tx2"/>
                </a:solidFill>
              </a:rPr>
              <a:t>m</a:t>
            </a:r>
            <a:r>
              <a:rPr lang="ru-RU" sz="2400" dirty="0" smtClean="0">
                <a:solidFill>
                  <a:schemeClr val="tx2"/>
                </a:solidFill>
              </a:rPr>
              <a:t> ГТ-5К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8496175" cy="5148262"/>
          </a:xfrm>
        </p:spPr>
        <p:txBody>
          <a:bodyPr/>
          <a:lstStyle/>
          <a:p>
            <a:pPr algn="ctr">
              <a:buNone/>
            </a:pPr>
            <a:r>
              <a:rPr lang="ru-RU" sz="1600" kern="1200" dirty="0" smtClean="0">
                <a:solidFill>
                  <a:srgbClr val="002060"/>
                </a:solidFill>
                <a:cs typeface="Arial" charset="0"/>
              </a:rPr>
              <a:t>В 2017 году запатентована оригинальная конструкция генератора технеция-99</a:t>
            </a:r>
            <a:r>
              <a:rPr lang="en-US" sz="1600" kern="1200" dirty="0" smtClean="0">
                <a:solidFill>
                  <a:srgbClr val="002060"/>
                </a:solidFill>
                <a:cs typeface="Arial" charset="0"/>
              </a:rPr>
              <a:t>m</a:t>
            </a:r>
            <a:r>
              <a:rPr lang="ru-RU" sz="1600" kern="1200" dirty="0" smtClean="0">
                <a:solidFill>
                  <a:srgbClr val="002060"/>
                </a:solidFill>
                <a:cs typeface="Arial" charset="0"/>
              </a:rPr>
              <a:t> </a:t>
            </a:r>
            <a:br>
              <a:rPr lang="ru-RU" sz="1600" kern="1200" dirty="0" smtClean="0">
                <a:solidFill>
                  <a:srgbClr val="002060"/>
                </a:solidFill>
                <a:cs typeface="Arial" charset="0"/>
              </a:rPr>
            </a:br>
            <a:r>
              <a:rPr lang="ru-RU" sz="1600" kern="1200" dirty="0" smtClean="0">
                <a:solidFill>
                  <a:srgbClr val="002060"/>
                </a:solidFill>
                <a:cs typeface="Arial" charset="0"/>
              </a:rPr>
              <a:t>(получен патент на промышленный образец), </a:t>
            </a:r>
          </a:p>
          <a:p>
            <a:pPr algn="ctr">
              <a:buNone/>
            </a:pPr>
            <a:r>
              <a:rPr lang="ru-RU" sz="1600" kern="1200" dirty="0" smtClean="0">
                <a:solidFill>
                  <a:srgbClr val="002060"/>
                </a:solidFill>
                <a:cs typeface="Arial" charset="0"/>
              </a:rPr>
              <a:t>завершены клинические испытания </a:t>
            </a:r>
            <a:r>
              <a:rPr lang="ru-RU" sz="1600" kern="1200" dirty="0" err="1" smtClean="0">
                <a:solidFill>
                  <a:srgbClr val="002060"/>
                </a:solidFill>
                <a:cs typeface="Arial" charset="0"/>
              </a:rPr>
              <a:t>двухигольчатого</a:t>
            </a:r>
            <a:r>
              <a:rPr lang="ru-RU" sz="1600" kern="1200" dirty="0" smtClean="0">
                <a:solidFill>
                  <a:srgbClr val="002060"/>
                </a:solidFill>
                <a:cs typeface="Arial" charset="0"/>
              </a:rPr>
              <a:t> генератора технеция, соответствующего мировым стандартам, завершена его регистрация в </a:t>
            </a:r>
            <a:r>
              <a:rPr lang="ru-RU" sz="1600" kern="1200" dirty="0" err="1" smtClean="0">
                <a:solidFill>
                  <a:srgbClr val="002060"/>
                </a:solidFill>
                <a:cs typeface="Arial" charset="0"/>
              </a:rPr>
              <a:t>Росздравнадзоре</a:t>
            </a:r>
            <a:r>
              <a:rPr lang="ru-RU" sz="1600" kern="1200" dirty="0" smtClean="0">
                <a:solidFill>
                  <a:srgbClr val="002060"/>
                </a:solidFill>
                <a:cs typeface="Arial" charset="0"/>
              </a:rPr>
              <a:t> и получено регистрационное удостоверение на медицинское изделие «Генератор технеция-99</a:t>
            </a:r>
            <a:r>
              <a:rPr lang="en-US" sz="1600" kern="1200" dirty="0" smtClean="0">
                <a:solidFill>
                  <a:srgbClr val="002060"/>
                </a:solidFill>
                <a:cs typeface="Arial" charset="0"/>
              </a:rPr>
              <a:t>m </a:t>
            </a:r>
            <a:r>
              <a:rPr lang="ru-RU" sz="1600" kern="1200" dirty="0" smtClean="0">
                <a:solidFill>
                  <a:srgbClr val="002060"/>
                </a:solidFill>
                <a:cs typeface="Arial" charset="0"/>
              </a:rPr>
              <a:t>ГТ-5К».</a:t>
            </a:r>
          </a:p>
          <a:p>
            <a:pPr algn="ctr">
              <a:buNone/>
            </a:pPr>
            <a:endParaRPr lang="ru-RU" sz="1300" kern="1200" dirty="0" smtClean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EEFC47-3C98-41F8-A48A-88906134B31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15" name="Picture 7" descr="Nifhi-logtxt"/>
          <p:cNvPicPr>
            <a:picLocks noChangeAspect="1" noChangeArrowheads="1"/>
          </p:cNvPicPr>
          <p:nvPr/>
        </p:nvPicPr>
        <p:blipFill>
          <a:blip r:embed="rId7" cstate="print">
            <a:lum contrast="30000"/>
          </a:blip>
          <a:srcRect t="2" b="-2596"/>
          <a:stretch>
            <a:fillRect/>
          </a:stretch>
        </p:blipFill>
        <p:spPr bwMode="auto">
          <a:xfrm>
            <a:off x="0" y="0"/>
            <a:ext cx="12954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a3ae009cd71c16d49830e5b1ff6916da_X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91880" y="4941168"/>
            <a:ext cx="2088232" cy="141303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2018_02_02(2)-4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4149080"/>
            <a:ext cx="2447083" cy="2204460"/>
          </a:xfrm>
          <a:prstGeom prst="rect">
            <a:avLst/>
          </a:prstGeom>
        </p:spPr>
      </p:pic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73150"/>
            <a:r>
              <a:rPr lang="ru-RU" sz="2400" dirty="0" smtClean="0">
                <a:solidFill>
                  <a:schemeClr val="tx2"/>
                </a:solidFill>
              </a:rPr>
              <a:t>Цех зарядки генераторов технеция-99</a:t>
            </a:r>
            <a:r>
              <a:rPr lang="en-US" sz="2400" dirty="0" smtClean="0">
                <a:solidFill>
                  <a:schemeClr val="tx2"/>
                </a:solidFill>
              </a:rPr>
              <a:t>m</a:t>
            </a:r>
            <a:r>
              <a:rPr lang="ru-RU" sz="2400" dirty="0" smtClean="0">
                <a:solidFill>
                  <a:schemeClr val="tx2"/>
                </a:solidFill>
              </a:rPr>
              <a:t> (</a:t>
            </a:r>
            <a:r>
              <a:rPr lang="en-US" sz="2400" dirty="0" smtClean="0">
                <a:solidFill>
                  <a:schemeClr val="tx2"/>
                </a:solidFill>
              </a:rPr>
              <a:t>GMP)</a:t>
            </a:r>
            <a:endParaRPr lang="ru-RU" sz="2400" dirty="0" smtClean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EEFC47-3C98-41F8-A48A-88906134B31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14" name="Рисунок 13" descr="108926_1089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1052736"/>
            <a:ext cx="5832648" cy="3240360"/>
          </a:xfrm>
          <a:prstGeom prst="rect">
            <a:avLst/>
          </a:prstGeom>
        </p:spPr>
      </p:pic>
      <p:pic>
        <p:nvPicPr>
          <p:cNvPr id="15" name="Рисунок 14" descr="DSC_0981(7)%20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4383106"/>
            <a:ext cx="2568285" cy="1926214"/>
          </a:xfrm>
          <a:prstGeom prst="rect">
            <a:avLst/>
          </a:prstGeom>
        </p:spPr>
      </p:pic>
      <p:pic>
        <p:nvPicPr>
          <p:cNvPr id="16" name="Picture 7" descr="Nifhi-logtxt"/>
          <p:cNvPicPr>
            <a:picLocks noChangeAspect="1" noChangeArrowheads="1"/>
          </p:cNvPicPr>
          <p:nvPr/>
        </p:nvPicPr>
        <p:blipFill>
          <a:blip r:embed="rId6" cstate="print">
            <a:lum contrast="30000"/>
          </a:blip>
          <a:srcRect t="2" b="-2596"/>
          <a:stretch>
            <a:fillRect/>
          </a:stretch>
        </p:blipFill>
        <p:spPr bwMode="auto">
          <a:xfrm>
            <a:off x="0" y="0"/>
            <a:ext cx="12954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2554587" y="4293096"/>
            <a:ext cx="3889622" cy="2160240"/>
          </a:xfrm>
        </p:spPr>
        <p:txBody>
          <a:bodyPr/>
          <a:lstStyle/>
          <a:p>
            <a:pPr algn="ctr">
              <a:buNone/>
            </a:pPr>
            <a:r>
              <a:rPr lang="ru-RU" sz="1400" b="1" kern="1200" dirty="0" smtClean="0">
                <a:solidFill>
                  <a:srgbClr val="002060"/>
                </a:solidFill>
                <a:cs typeface="Arial" charset="0"/>
              </a:rPr>
              <a:t>Введена в эксплуатацию современная линия по зарядке генераторов технеция в соответствии с ГОСТ Р 52249-2009 (G</a:t>
            </a:r>
            <a:r>
              <a:rPr lang="en-US" sz="1400" b="1" kern="1200" dirty="0" smtClean="0">
                <a:solidFill>
                  <a:srgbClr val="002060"/>
                </a:solidFill>
                <a:cs typeface="Arial" charset="0"/>
              </a:rPr>
              <a:t>M</a:t>
            </a:r>
            <a:r>
              <a:rPr lang="ru-RU" sz="1400" b="1" kern="1200" dirty="0" smtClean="0">
                <a:solidFill>
                  <a:srgbClr val="002060"/>
                </a:solidFill>
                <a:cs typeface="Arial" charset="0"/>
              </a:rPr>
              <a:t>P).  Планируется выпуск до 10 тысяч генераторов в год. В проект инвестировано около  100 млн. рублей. Производство будут обслуживать </a:t>
            </a:r>
            <a:br>
              <a:rPr lang="ru-RU" sz="1400" b="1" kern="1200" dirty="0" smtClean="0">
                <a:solidFill>
                  <a:srgbClr val="002060"/>
                </a:solidFill>
                <a:cs typeface="Arial" charset="0"/>
              </a:rPr>
            </a:br>
            <a:r>
              <a:rPr lang="ru-RU" sz="1400" b="1" kern="1200" dirty="0" smtClean="0">
                <a:solidFill>
                  <a:srgbClr val="002060"/>
                </a:solidFill>
                <a:cs typeface="Arial" charset="0"/>
              </a:rPr>
              <a:t>15 человек.</a:t>
            </a:r>
            <a:endParaRPr lang="ru-RU" sz="1400" kern="1200" dirty="0" smtClean="0">
              <a:solidFill>
                <a:srgbClr val="002060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3501008"/>
            <a:ext cx="1763688" cy="155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700808"/>
            <a:ext cx="197971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8A16F78-3076-4DAC-93E7-905C0B00BE3F}" type="slidenum">
              <a:rPr lang="ru-RU" altLang="ru-RU" smtClean="0"/>
              <a:pPr/>
              <a:t>9</a:t>
            </a:fld>
            <a:endParaRPr lang="ru-RU" altLang="ru-RU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0"/>
            <a:ext cx="6553200" cy="962025"/>
          </a:xfrm>
        </p:spPr>
        <p:txBody>
          <a:bodyPr/>
          <a:lstStyle/>
          <a:p>
            <a:pPr eaLnBrk="1" hangingPunct="1"/>
            <a:r>
              <a:rPr lang="ru-RU" altLang="ru-RU" sz="2400" dirty="0" smtClean="0">
                <a:solidFill>
                  <a:schemeClr val="tx2"/>
                </a:solidFill>
              </a:rPr>
              <a:t>Результаты выполнения ПНИЭР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856662" cy="5400675"/>
          </a:xfrm>
        </p:spPr>
        <p:txBody>
          <a:bodyPr/>
          <a:lstStyle/>
          <a:p>
            <a:pPr marL="0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ru-RU" altLang="ru-RU" sz="1300" kern="1200" dirty="0" smtClean="0">
                <a:solidFill>
                  <a:srgbClr val="002060"/>
                </a:solidFill>
                <a:cs typeface="Arial" charset="0"/>
              </a:rPr>
              <a:t>В рамках ФЦП «ФАРМА-2020»</a:t>
            </a:r>
            <a:r>
              <a:rPr lang="ru-RU" sz="1300" kern="1200" dirty="0" smtClean="0">
                <a:solidFill>
                  <a:srgbClr val="002060"/>
                </a:solidFill>
                <a:cs typeface="Arial" charset="0"/>
              </a:rPr>
              <a:t>   мероприятия 2.5 «Доклинические исследования инновационных лекарственных средств» с </a:t>
            </a:r>
            <a:r>
              <a:rPr lang="ru-RU" altLang="ru-RU" sz="1300" kern="1200" dirty="0" smtClean="0">
                <a:solidFill>
                  <a:srgbClr val="002060"/>
                </a:solidFill>
                <a:cs typeface="Arial" charset="0"/>
              </a:rPr>
              <a:t>Минобрнауки РФ выполнены три </a:t>
            </a:r>
            <a:r>
              <a:rPr lang="ru-RU" altLang="ru-RU" sz="1300" kern="1200" dirty="0" err="1" smtClean="0">
                <a:solidFill>
                  <a:srgbClr val="002060"/>
                </a:solidFill>
                <a:cs typeface="Arial" charset="0"/>
              </a:rPr>
              <a:t>госконтракта</a:t>
            </a:r>
            <a:r>
              <a:rPr lang="ru-RU" altLang="ru-RU" sz="1300" kern="12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kern="1200" dirty="0" smtClean="0">
                <a:solidFill>
                  <a:srgbClr val="002060"/>
                </a:solidFill>
                <a:cs typeface="Arial" charset="0"/>
              </a:rPr>
              <a:t>на доклинические исследования новых радиофармацевтических препаратов (РФП) для радионуклидной терапии опухолей различной области локализации</a:t>
            </a:r>
            <a:r>
              <a:rPr lang="en-US" sz="1300" kern="1200" dirty="0" smtClean="0">
                <a:solidFill>
                  <a:srgbClr val="002060"/>
                </a:solidFill>
                <a:cs typeface="Arial" charset="0"/>
              </a:rPr>
              <a:t>:</a:t>
            </a:r>
          </a:p>
          <a:p>
            <a: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ru-RU" sz="1300" kern="1200" dirty="0" smtClean="0">
                <a:solidFill>
                  <a:srgbClr val="002060"/>
                </a:solidFill>
                <a:cs typeface="Arial" charset="0"/>
              </a:rPr>
              <a:t>1</a:t>
            </a:r>
            <a:r>
              <a:rPr lang="ru-RU" sz="1300" kern="1200" dirty="0">
                <a:solidFill>
                  <a:srgbClr val="002060"/>
                </a:solidFill>
                <a:cs typeface="Arial" charset="0"/>
              </a:rPr>
              <a:t>.</a:t>
            </a:r>
            <a:r>
              <a:rPr lang="ru-RU" sz="1300" kern="1200" dirty="0" smtClean="0">
                <a:solidFill>
                  <a:srgbClr val="002060"/>
                </a:solidFill>
                <a:cs typeface="Arial" charset="0"/>
              </a:rPr>
              <a:t> РФП на основе </a:t>
            </a:r>
            <a:r>
              <a:rPr lang="ru-RU" sz="1300" b="1" u="sng" kern="1200" dirty="0" smtClean="0">
                <a:solidFill>
                  <a:srgbClr val="002060"/>
                </a:solidFill>
                <a:cs typeface="Arial" charset="0"/>
              </a:rPr>
              <a:t>мета-йодбензилгуанидина, меченого йодом-131 </a:t>
            </a:r>
            <a:r>
              <a:rPr lang="ru-RU" sz="1300" kern="1200" dirty="0" smtClean="0">
                <a:solidFill>
                  <a:srgbClr val="002060"/>
                </a:solidFill>
                <a:cs typeface="Arial" charset="0"/>
              </a:rPr>
              <a:t>(неоперабельные </a:t>
            </a:r>
            <a:r>
              <a:rPr lang="ru-RU" sz="1300" kern="1200" dirty="0" err="1" smtClean="0">
                <a:solidFill>
                  <a:srgbClr val="002060"/>
                </a:solidFill>
                <a:cs typeface="Arial" charset="0"/>
              </a:rPr>
              <a:t>феохромоцитома</a:t>
            </a:r>
            <a:r>
              <a:rPr lang="ru-RU" sz="1300" kern="1200" dirty="0" smtClean="0">
                <a:solidFill>
                  <a:srgbClr val="002060"/>
                </a:solidFill>
                <a:cs typeface="Arial" charset="0"/>
              </a:rPr>
              <a:t>, </a:t>
            </a:r>
            <a:r>
              <a:rPr lang="ru-RU" sz="1300" kern="1200" dirty="0" err="1" smtClean="0">
                <a:solidFill>
                  <a:srgbClr val="002060"/>
                </a:solidFill>
                <a:cs typeface="Arial" charset="0"/>
              </a:rPr>
              <a:t>карциноидные</a:t>
            </a:r>
            <a:r>
              <a:rPr lang="ru-RU" sz="1300" kern="1200" dirty="0" smtClean="0">
                <a:solidFill>
                  <a:srgbClr val="002060"/>
                </a:solidFill>
                <a:cs typeface="Arial" charset="0"/>
              </a:rPr>
              <a:t> опухоли, </a:t>
            </a:r>
            <a:r>
              <a:rPr lang="ru-RU" sz="1300" kern="1200" dirty="0" err="1" smtClean="0">
                <a:solidFill>
                  <a:srgbClr val="002060"/>
                </a:solidFill>
                <a:cs typeface="Arial" charset="0"/>
              </a:rPr>
              <a:t>нейробластома</a:t>
            </a:r>
            <a:r>
              <a:rPr lang="ru-RU" sz="1300" kern="1200" dirty="0" smtClean="0">
                <a:solidFill>
                  <a:srgbClr val="002060"/>
                </a:solidFill>
                <a:cs typeface="Arial" charset="0"/>
              </a:rPr>
              <a:t> III – IV стадий, в том числе у детей, метастатический или рецидивирующий медуллярный рак)</a:t>
            </a:r>
            <a:r>
              <a:rPr lang="en-US" sz="1300" kern="1200" dirty="0" smtClean="0">
                <a:solidFill>
                  <a:srgbClr val="002060"/>
                </a:solidFill>
                <a:cs typeface="Arial" charset="0"/>
              </a:rPr>
              <a:t>;</a:t>
            </a:r>
          </a:p>
          <a:p>
            <a:pPr marL="232410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ru-RU" sz="1300" kern="1200" dirty="0" smtClean="0">
                <a:solidFill>
                  <a:srgbClr val="002060"/>
                </a:solidFill>
                <a:cs typeface="Arial" charset="0"/>
              </a:rPr>
              <a:t>2. РФП </a:t>
            </a:r>
            <a:r>
              <a:rPr lang="ru-RU" sz="1300" b="1" u="sng" kern="1200" dirty="0" smtClean="0">
                <a:solidFill>
                  <a:srgbClr val="002060"/>
                </a:solidFill>
                <a:cs typeface="Arial" charset="0"/>
              </a:rPr>
              <a:t>на основе β-излучающего самария-153 в термочувствительном </a:t>
            </a:r>
            <a:br>
              <a:rPr lang="ru-RU" sz="1300" b="1" u="sng" kern="1200" dirty="0" smtClean="0">
                <a:solidFill>
                  <a:srgbClr val="002060"/>
                </a:solidFill>
                <a:cs typeface="Arial" charset="0"/>
              </a:rPr>
            </a:br>
            <a:r>
              <a:rPr lang="ru-RU" sz="1300" b="1" u="sng" kern="1200" dirty="0" smtClean="0">
                <a:solidFill>
                  <a:srgbClr val="002060"/>
                </a:solidFill>
                <a:cs typeface="Arial" charset="0"/>
              </a:rPr>
              <a:t>носителе</a:t>
            </a:r>
            <a:r>
              <a:rPr lang="ru-RU" sz="1300" kern="1200" dirty="0" smtClean="0">
                <a:solidFill>
                  <a:srgbClr val="002060"/>
                </a:solidFill>
                <a:cs typeface="Arial" charset="0"/>
              </a:rPr>
              <a:t> для локальной лучевой терапии (</a:t>
            </a:r>
            <a:r>
              <a:rPr lang="ru-RU" sz="1300" kern="1200" dirty="0" err="1" smtClean="0">
                <a:solidFill>
                  <a:srgbClr val="002060"/>
                </a:solidFill>
                <a:cs typeface="Arial" charset="0"/>
              </a:rPr>
              <a:t>брахитерапии</a:t>
            </a:r>
            <a:r>
              <a:rPr lang="ru-RU" sz="1300" kern="1200" dirty="0" smtClean="0">
                <a:solidFill>
                  <a:srgbClr val="002060"/>
                </a:solidFill>
                <a:cs typeface="Arial" charset="0"/>
              </a:rPr>
              <a:t>) ряда злокачественных новообразований предстательной железы и других солидных опухолей</a:t>
            </a:r>
            <a:r>
              <a:rPr lang="en-US" sz="1300" kern="1200" dirty="0" smtClean="0">
                <a:solidFill>
                  <a:srgbClr val="002060"/>
                </a:solidFill>
                <a:cs typeface="Arial" charset="0"/>
              </a:rPr>
              <a:t>;</a:t>
            </a:r>
            <a:endParaRPr lang="ru-RU" sz="1300" kern="1200" dirty="0" smtClean="0">
              <a:solidFill>
                <a:srgbClr val="002060"/>
              </a:solidFill>
              <a:cs typeface="Arial" charset="0"/>
            </a:endParaRPr>
          </a:p>
          <a:p>
            <a: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endParaRPr lang="ru-RU" sz="1300" kern="1200" dirty="0" smtClean="0">
              <a:solidFill>
                <a:srgbClr val="002060"/>
              </a:solidFill>
              <a:cs typeface="Arial" charset="0"/>
            </a:endParaRPr>
          </a:p>
          <a:p>
            <a: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ru-RU" sz="1300" kern="1200" dirty="0" smtClean="0">
                <a:solidFill>
                  <a:srgbClr val="002060"/>
                </a:solidFill>
                <a:cs typeface="Arial" charset="0"/>
              </a:rPr>
              <a:t>3. РФП </a:t>
            </a:r>
            <a:r>
              <a:rPr lang="ru-RU" sz="1300" b="1" u="sng" kern="1200" dirty="0" smtClean="0">
                <a:solidFill>
                  <a:srgbClr val="002060"/>
                </a:solidFill>
                <a:cs typeface="Arial" charset="0"/>
              </a:rPr>
              <a:t>на основе костного цемента, содержащего β-излучающий радионуклид самария-153</a:t>
            </a:r>
            <a:r>
              <a:rPr lang="ru-RU" sz="1300" kern="1200" dirty="0" smtClean="0">
                <a:solidFill>
                  <a:srgbClr val="002060"/>
                </a:solidFill>
                <a:cs typeface="Arial" charset="0"/>
              </a:rPr>
              <a:t>, </a:t>
            </a:r>
            <a:br>
              <a:rPr lang="ru-RU" sz="1300" kern="1200" dirty="0" smtClean="0">
                <a:solidFill>
                  <a:srgbClr val="002060"/>
                </a:solidFill>
                <a:cs typeface="Arial" charset="0"/>
              </a:rPr>
            </a:br>
            <a:r>
              <a:rPr lang="ru-RU" sz="1300" kern="1200" dirty="0" smtClean="0">
                <a:solidFill>
                  <a:srgbClr val="002060"/>
                </a:solidFill>
                <a:cs typeface="Arial" charset="0"/>
              </a:rPr>
              <a:t>для радионуклидной </a:t>
            </a:r>
            <a:r>
              <a:rPr lang="ru-RU" sz="1300" kern="1200" dirty="0" err="1" smtClean="0">
                <a:solidFill>
                  <a:srgbClr val="002060"/>
                </a:solidFill>
                <a:cs typeface="Arial" charset="0"/>
              </a:rPr>
              <a:t>вертебропластики</a:t>
            </a:r>
            <a:r>
              <a:rPr lang="ru-RU" sz="1300" kern="1200" dirty="0" smtClean="0">
                <a:solidFill>
                  <a:srgbClr val="002060"/>
                </a:solidFill>
                <a:cs typeface="Arial" charset="0"/>
              </a:rPr>
              <a:t> больных со злокачественными опухолями </a:t>
            </a:r>
            <a:br>
              <a:rPr lang="ru-RU" sz="1300" kern="1200" dirty="0" smtClean="0">
                <a:solidFill>
                  <a:srgbClr val="002060"/>
                </a:solidFill>
                <a:cs typeface="Arial" charset="0"/>
              </a:rPr>
            </a:br>
            <a:r>
              <a:rPr lang="ru-RU" sz="1300" kern="1200" dirty="0" smtClean="0">
                <a:solidFill>
                  <a:srgbClr val="002060"/>
                </a:solidFill>
                <a:cs typeface="Arial" charset="0"/>
              </a:rPr>
              <a:t>позвоночника и метастазами злокачественных опухолей в позвоночнике.</a:t>
            </a:r>
          </a:p>
          <a:p>
            <a:pPr marL="0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ru-RU" sz="1300" u="sng" kern="1200" dirty="0" smtClean="0">
                <a:solidFill>
                  <a:srgbClr val="002060"/>
                </a:solidFill>
                <a:cs typeface="Arial" charset="0"/>
              </a:rPr>
              <a:t>Успешно завершены </a:t>
            </a:r>
            <a:r>
              <a:rPr lang="ru-RU" sz="1300" u="sng" kern="1200" dirty="0" smtClean="0">
                <a:solidFill>
                  <a:srgbClr val="002060"/>
                </a:solidFill>
                <a:cs typeface="Arial" charset="0"/>
              </a:rPr>
              <a:t>испытания</a:t>
            </a:r>
            <a:r>
              <a:rPr lang="ru-RU" sz="1300" kern="1200" dirty="0" smtClean="0">
                <a:solidFill>
                  <a:srgbClr val="002060"/>
                </a:solidFill>
                <a:cs typeface="Arial" charset="0"/>
              </a:rPr>
              <a:t> всех </a:t>
            </a:r>
            <a:r>
              <a:rPr lang="ru-RU" sz="1300" kern="1200" dirty="0" smtClean="0">
                <a:solidFill>
                  <a:srgbClr val="002060"/>
                </a:solidFill>
                <a:cs typeface="Arial" charset="0"/>
              </a:rPr>
              <a:t>препаратов. Подготовлен комплект документов в Минздрав РФ для получения разрешения на проведение </a:t>
            </a:r>
            <a:r>
              <a:rPr lang="en-US" sz="1300" kern="1200" dirty="0" smtClean="0">
                <a:solidFill>
                  <a:srgbClr val="002060"/>
                </a:solidFill>
                <a:cs typeface="Arial" charset="0"/>
              </a:rPr>
              <a:t>I </a:t>
            </a:r>
            <a:r>
              <a:rPr lang="ru-RU" sz="1300" kern="1200" dirty="0" smtClean="0">
                <a:solidFill>
                  <a:srgbClr val="002060"/>
                </a:solidFill>
                <a:cs typeface="Arial" charset="0"/>
              </a:rPr>
              <a:t>фазы клинических исследований. Получены </a:t>
            </a:r>
            <a:r>
              <a:rPr lang="ru-RU" sz="1300" kern="1200" dirty="0" err="1" smtClean="0">
                <a:solidFill>
                  <a:srgbClr val="002060"/>
                </a:solidFill>
                <a:cs typeface="Arial" charset="0"/>
              </a:rPr>
              <a:t>охраноспособные</a:t>
            </a:r>
            <a:r>
              <a:rPr lang="ru-RU" sz="1300" kern="1200" dirty="0" smtClean="0">
                <a:solidFill>
                  <a:srgbClr val="002060"/>
                </a:solidFill>
                <a:cs typeface="Arial" charset="0"/>
              </a:rPr>
              <a:t> результаты интеллектуальной деятельности.</a:t>
            </a: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endParaRPr lang="ru-RU" sz="1400" b="1" dirty="0" smtClean="0">
              <a:solidFill>
                <a:srgbClr val="002657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endParaRPr lang="ru-RU" sz="1400" dirty="0" smtClean="0">
              <a:solidFill>
                <a:srgbClr val="002657"/>
              </a:solidFill>
            </a:endParaRPr>
          </a:p>
        </p:txBody>
      </p:sp>
      <p:pic>
        <p:nvPicPr>
          <p:cNvPr id="4101" name="Picture 7" descr="Nifhi-logtxt"/>
          <p:cNvPicPr>
            <a:picLocks noChangeAspect="1" noChangeArrowheads="1"/>
          </p:cNvPicPr>
          <p:nvPr/>
        </p:nvPicPr>
        <p:blipFill>
          <a:blip r:embed="rId5" cstate="print">
            <a:lum contrast="30000"/>
          </a:blip>
          <a:srcRect t="2" b="-2596"/>
          <a:stretch>
            <a:fillRect/>
          </a:stretch>
        </p:blipFill>
        <p:spPr bwMode="auto">
          <a:xfrm>
            <a:off x="0" y="0"/>
            <a:ext cx="12954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24944"/>
            <a:ext cx="1994722" cy="125455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2324</TotalTime>
  <Words>888</Words>
  <Application>Microsoft Office PowerPoint</Application>
  <PresentationFormat>Экран (4:3)</PresentationFormat>
  <Paragraphs>168</Paragraphs>
  <Slides>15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b-default</vt:lpstr>
      <vt:lpstr>Презентация PowerPoint</vt:lpstr>
      <vt:lpstr>АО «НИФХИ им. Л.Я. Карпова»</vt:lpstr>
      <vt:lpstr>Научные достижения</vt:lpstr>
      <vt:lpstr>Модернизация ядерного реактора ВВР-ц</vt:lpstr>
      <vt:lpstr>Радионуклиды и радиофармпрепараты  производства АО «НИФХИ им. Л.Я. Карпова»</vt:lpstr>
      <vt:lpstr>Выпуск радиоизотопной продукции</vt:lpstr>
      <vt:lpstr>Генератор технеция-99m ГТ-5К</vt:lpstr>
      <vt:lpstr>Цех зарядки генераторов технеция-99m (GMP)</vt:lpstr>
      <vt:lpstr>Результаты выполнения ПНИЭР</vt:lpstr>
      <vt:lpstr>Результаты выполнения ПНИЭР</vt:lpstr>
      <vt:lpstr>Результаты выполнения ПНИЭР</vt:lpstr>
      <vt:lpstr>Результаты выполнения ПНИЭР</vt:lpstr>
      <vt:lpstr>Перспективные разработки </vt:lpstr>
      <vt:lpstr>Перспективные разработки </vt:lpstr>
      <vt:lpstr>Презентация PowerPoint</vt:lpstr>
    </vt:vector>
  </TitlesOfParts>
  <Company>Rosatom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Ilya</dc:creator>
  <cp:lastModifiedBy>Дуфлот </cp:lastModifiedBy>
  <cp:revision>280</cp:revision>
  <dcterms:created xsi:type="dcterms:W3CDTF">2012-06-28T11:36:54Z</dcterms:created>
  <dcterms:modified xsi:type="dcterms:W3CDTF">2019-04-24T05:59:55Z</dcterms:modified>
</cp:coreProperties>
</file>