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31" r:id="rId2"/>
    <p:sldId id="421" r:id="rId3"/>
    <p:sldId id="425" r:id="rId4"/>
    <p:sldId id="435" r:id="rId5"/>
    <p:sldId id="441" r:id="rId6"/>
    <p:sldId id="442" r:id="rId7"/>
    <p:sldId id="448" r:id="rId8"/>
    <p:sldId id="449" r:id="rId9"/>
    <p:sldId id="444" r:id="rId10"/>
    <p:sldId id="430" r:id="rId11"/>
    <p:sldId id="436" r:id="rId12"/>
    <p:sldId id="439" r:id="rId13"/>
    <p:sldId id="446" r:id="rId14"/>
    <p:sldId id="407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19B861"/>
    <a:srgbClr val="5EC25E"/>
    <a:srgbClr val="F2F2F2"/>
    <a:srgbClr val="CCFECC"/>
    <a:srgbClr val="E4FED2"/>
    <a:srgbClr val="93B16F"/>
    <a:srgbClr val="E5ECDD"/>
    <a:srgbClr val="DAEAF6"/>
    <a:srgbClr val="22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228" autoAdjust="0"/>
  </p:normalViewPr>
  <p:slideViewPr>
    <p:cSldViewPr showGuides="1">
      <p:cViewPr>
        <p:scale>
          <a:sx n="100" d="100"/>
          <a:sy n="100" d="100"/>
        </p:scale>
        <p:origin x="-5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1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D79F4-6602-4D8C-B0E5-6306856352DB}" type="datetimeFigureOut">
              <a:rPr lang="ru-RU" smtClean="0"/>
              <a:t>29.07.2019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D62A-4801-47D4-8892-0FCA393FC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57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26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378826"/>
            <a:ext cx="2945659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99A7EE4-9DA1-4A9E-9D25-E389FD32C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0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8E989-4468-43D5-865F-A522C56660CC}" type="slidenum">
              <a:rPr lang="ru-RU" smtClean="0">
                <a:cs typeface="Arial" charset="0"/>
              </a:rPr>
              <a:pPr/>
              <a:t>1</a:t>
            </a:fld>
            <a:endParaRPr lang="ru-RU" smtClean="0">
              <a:cs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5275" y="666750"/>
            <a:ext cx="6524625" cy="48926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091" y="5753124"/>
            <a:ext cx="5874010" cy="3610272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11962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4532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57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2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12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660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9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637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57022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83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6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9A7EE4-9DA1-4A9E-9D25-E389FD32C6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8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DA5C-819F-4831-9846-E3B5D0A6D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4ECD3-11E3-4D11-8DCD-AB97A077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B474-C611-4285-8E36-24E2A43AE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5044-3ECF-49EA-A34A-60510C28C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03DDF-D196-4BAB-9C6C-7D53D999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4837-73DB-4F5E-9F4E-FBE650C20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05F08-D3FC-4A58-94D1-1D03FB9EB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3C9A-14B6-4763-A24F-EAE0612B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700808"/>
            <a:ext cx="5111750" cy="44253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2F31-BB18-48F3-8802-D5AE0AA1B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D38C-C3A7-4AA4-B54D-2E513242C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fld id="{A564E0DC-9066-4D83-A423-9ADDF801B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&#1077;che@gosatomnadzor.gov.by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vvostropikov@rosatom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vvostropikov@rosatom.r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png@01D4C90B.4D45F2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b--sw3tSuYwFh9d4syvsTVb" hidden="1"/>
          <p:cNvSpPr>
            <a:spLocks noChangeArrowheads="1"/>
          </p:cNvSpPr>
          <p:nvPr/>
        </p:nvSpPr>
        <p:spPr bwMode="auto">
          <a:xfrm>
            <a:off x="63500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786069"/>
            <a:ext cx="294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Москва, 30 июля 2019 г.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558709" cy="18478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/>
              <a:t>О практических шагах по построению системы информационного взаимодействия с учетом  результатов выполнения р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ешения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третьего заседания Рабочей группы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04.12.2018</a:t>
            </a:r>
            <a:r>
              <a:rPr lang="ru-RU" sz="2400" dirty="0" smtClean="0"/>
              <a:t> </a:t>
            </a:r>
            <a:endParaRPr lang="ru-RU" altLang="ru-RU" sz="2200" b="1" dirty="0" smtClean="0">
              <a:solidFill>
                <a:srgbClr val="00206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168783"/>
            <a:ext cx="5832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ru-RU" sz="1600" b="1" dirty="0" smtClean="0">
                <a:latin typeface="Arial" panose="020B0604020202020204" pitchFamily="34" charset="0"/>
              </a:rPr>
              <a:t>Четвертое заседание Рабочей группы «Имплементация Соглашения об информационном взаимодействии государств-участников СНГ при перемещении радиоактивных источников»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71" y="5343031"/>
            <a:ext cx="576706" cy="598887"/>
          </a:xfrm>
          <a:prstGeom prst="rect">
            <a:avLst/>
          </a:prstGeom>
        </p:spPr>
      </p:pic>
      <p:sp>
        <p:nvSpPr>
          <p:cNvPr id="154" name="Скругленный прямоугольник 153"/>
          <p:cNvSpPr/>
          <p:nvPr/>
        </p:nvSpPr>
        <p:spPr>
          <a:xfrm>
            <a:off x="295071" y="5276520"/>
            <a:ext cx="1181658" cy="1062711"/>
          </a:xfrm>
          <a:prstGeom prst="roundRect">
            <a:avLst>
              <a:gd name="adj" fmla="val 104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14794" y="2731429"/>
            <a:ext cx="916419" cy="1122293"/>
          </a:xfrm>
          <a:prstGeom prst="roundRect">
            <a:avLst>
              <a:gd name="adj" fmla="val 104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 стрелкой 140"/>
          <p:cNvCxnSpPr>
            <a:stCxn id="18" idx="2"/>
          </p:cNvCxnSpPr>
          <p:nvPr/>
        </p:nvCxnSpPr>
        <p:spPr>
          <a:xfrm>
            <a:off x="8053000" y="3605796"/>
            <a:ext cx="53798" cy="1670724"/>
          </a:xfrm>
          <a:prstGeom prst="straightConnector1">
            <a:avLst/>
          </a:prstGeom>
          <a:ln w="85725" cmpd="tri">
            <a:solidFill>
              <a:srgbClr val="92D050"/>
            </a:solidFill>
            <a:prstDash val="solid"/>
            <a:tailEnd type="triangle"/>
          </a:ln>
          <a:effectLst>
            <a:outerShdw blurRad="50800" dist="50800" dir="5400000" algn="ctr" rotWithShape="0">
              <a:srgbClr val="93B16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>
            <a:off x="1032849" y="3853722"/>
            <a:ext cx="11480" cy="1484591"/>
          </a:xfrm>
          <a:prstGeom prst="straightConnector1">
            <a:avLst/>
          </a:prstGeom>
          <a:ln w="85725" cmpd="tri">
            <a:solidFill>
              <a:srgbClr val="92D050"/>
            </a:solidFill>
            <a:prstDash val="solid"/>
            <a:tailEnd type="triangle"/>
          </a:ln>
          <a:effectLst>
            <a:outerShdw blurRad="50800" dist="50800" dir="5400000" algn="ctr" rotWithShape="0">
              <a:srgbClr val="93B16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" name="Скругленный прямоугольник 4095"/>
          <p:cNvSpPr/>
          <p:nvPr/>
        </p:nvSpPr>
        <p:spPr>
          <a:xfrm>
            <a:off x="2144606" y="1369813"/>
            <a:ext cx="4847478" cy="786401"/>
          </a:xfrm>
          <a:prstGeom prst="roundRect">
            <a:avLst>
              <a:gd name="adj" fmla="val 6578"/>
            </a:avLst>
          </a:prstGeom>
          <a:solidFill>
            <a:srgbClr val="E4FED2">
              <a:alpha val="36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350" b="1" i="1" dirty="0">
                <a:solidFill>
                  <a:srgbClr val="00B050"/>
                </a:solidFill>
                <a:latin typeface="Arial" panose="020B0604020202020204" pitchFamily="34" charset="0"/>
              </a:rPr>
              <a:t>Предварительное уведомление для подтверждения согласия импортирующего государства импортировать радиоактивные источники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056" y="5321429"/>
            <a:ext cx="565453" cy="6070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88" y="2783740"/>
            <a:ext cx="666753" cy="680586"/>
          </a:xfrm>
          <a:prstGeom prst="rect">
            <a:avLst/>
          </a:prstGeom>
        </p:spPr>
      </p:pic>
      <p:sp>
        <p:nvSpPr>
          <p:cNvPr id="7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74065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739" y="116632"/>
            <a:ext cx="773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Корректировка принципиальной схемы обмена информацией при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перемещении радиоактивных источников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Пункты связи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317" y="3379872"/>
            <a:ext cx="1352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Контроль ВЭД</a:t>
            </a:r>
            <a:endParaRPr lang="ru-RU" altLang="ru-RU" sz="1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33395" y="3082576"/>
            <a:ext cx="1239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Контроль ВЭД</a:t>
            </a:r>
            <a:endParaRPr lang="ru-RU" altLang="ru-RU" sz="14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0091" y="5851801"/>
            <a:ext cx="1231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Ведение реестра</a:t>
            </a:r>
            <a:endParaRPr lang="ru-RU" altLang="ru-RU" sz="14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06" y="1052791"/>
            <a:ext cx="1350903" cy="30777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Экспортер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476627" y="1356120"/>
            <a:ext cx="1" cy="3982193"/>
          </a:xfrm>
          <a:prstGeom prst="straightConnector1">
            <a:avLst/>
          </a:prstGeom>
          <a:ln w="85725" cmpd="tri"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083800" y="1374177"/>
            <a:ext cx="0" cy="1527614"/>
          </a:xfrm>
          <a:prstGeom prst="straightConnector1">
            <a:avLst/>
          </a:prstGeom>
          <a:ln w="85725" cmpd="tri"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Левая круглая скобка 56"/>
          <p:cNvSpPr/>
          <p:nvPr/>
        </p:nvSpPr>
        <p:spPr>
          <a:xfrm>
            <a:off x="2041727" y="1699891"/>
            <a:ext cx="102879" cy="2270544"/>
          </a:xfrm>
          <a:prstGeom prst="leftBracket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Левая круглая скобка 64"/>
          <p:cNvSpPr/>
          <p:nvPr/>
        </p:nvSpPr>
        <p:spPr>
          <a:xfrm flipH="1">
            <a:off x="7007209" y="1670403"/>
            <a:ext cx="128475" cy="2238430"/>
          </a:xfrm>
          <a:prstGeom prst="leftBracket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235" y="2473774"/>
            <a:ext cx="642591" cy="673191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600093" y="5821629"/>
            <a:ext cx="1167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 smtClean="0">
                <a:solidFill>
                  <a:srgbClr val="FF0000"/>
                </a:solidFill>
                <a:latin typeface="Arial" panose="020B0604020202020204" pitchFamily="34" charset="0"/>
              </a:rPr>
              <a:t>В</a:t>
            </a:r>
            <a:r>
              <a:rPr lang="ru-RU" altLang="ru-RU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едение реестра</a:t>
            </a:r>
            <a:endParaRPr lang="ru-RU" altLang="ru-RU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3" name="Левая круглая скобка 72"/>
          <p:cNvSpPr/>
          <p:nvPr/>
        </p:nvSpPr>
        <p:spPr>
          <a:xfrm flipV="1">
            <a:off x="1952694" y="5039078"/>
            <a:ext cx="115169" cy="793811"/>
          </a:xfrm>
          <a:prstGeom prst="leftBracket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8614443" y="1377272"/>
            <a:ext cx="5635" cy="3888334"/>
          </a:xfrm>
          <a:prstGeom prst="straightConnector1">
            <a:avLst/>
          </a:prstGeom>
          <a:ln w="85725" cmpd="tri">
            <a:solidFill>
              <a:schemeClr val="tx2">
                <a:lumMod val="60000"/>
                <a:lumOff val="40000"/>
              </a:schemeClr>
            </a:solidFill>
            <a:prstDash val="solid"/>
            <a:tailEnd type="triangle"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100023" y="4158931"/>
            <a:ext cx="1685470" cy="799444"/>
          </a:xfrm>
          <a:prstGeom prst="roundRect">
            <a:avLst>
              <a:gd name="adj" fmla="val 65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отчет об экспорте </a:t>
            </a:r>
            <a:r>
              <a:rPr lang="en-US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возврате ранее импортированного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590071" y="1076792"/>
            <a:ext cx="1350903" cy="307777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Импортер</a:t>
            </a:r>
            <a:endParaRPr lang="ru-RU" altLang="ru-RU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158823" y="3394245"/>
            <a:ext cx="4834170" cy="893716"/>
          </a:xfrm>
          <a:prstGeom prst="roundRect">
            <a:avLst>
              <a:gd name="adj" fmla="val 6578"/>
            </a:avLst>
          </a:prstGeom>
          <a:solidFill>
            <a:srgbClr val="E4FED2">
              <a:alpha val="36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 уведомление </a:t>
            </a:r>
            <a:r>
              <a:rPr lang="ru-RU" altLang="ru-RU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импортирующему государству об отправке радиоактивных источников 1 или 2 категории радиационной опасности</a:t>
            </a: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168965" y="2344284"/>
            <a:ext cx="4824028" cy="725609"/>
          </a:xfrm>
          <a:prstGeom prst="roundRect">
            <a:avLst>
              <a:gd name="adj" fmla="val 6578"/>
            </a:avLst>
          </a:prstGeom>
          <a:solidFill>
            <a:schemeClr val="accent5">
              <a:alpha val="33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Подтверждение согласия</a:t>
            </a:r>
            <a:r>
              <a:rPr lang="en-US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ru-RU" altLang="ru-RU" sz="1400" b="1" dirty="0">
                <a:solidFill>
                  <a:srgbClr val="FF0000"/>
                </a:solidFill>
                <a:latin typeface="Arial" panose="020B0604020202020204" pitchFamily="34" charset="0"/>
              </a:rPr>
              <a:t>отказ импортирующего государства импортировать радиоактивные источники</a:t>
            </a:r>
          </a:p>
        </p:txBody>
      </p:sp>
      <p:sp>
        <p:nvSpPr>
          <p:cNvPr id="105" name="Левая круглая скобка 104"/>
          <p:cNvSpPr/>
          <p:nvPr/>
        </p:nvSpPr>
        <p:spPr>
          <a:xfrm flipH="1" flipV="1">
            <a:off x="6976668" y="5070078"/>
            <a:ext cx="137701" cy="828878"/>
          </a:xfrm>
          <a:prstGeom prst="leftBracket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7093330" y="4012388"/>
            <a:ext cx="1826597" cy="938947"/>
          </a:xfrm>
          <a:prstGeom prst="roundRect">
            <a:avLst>
              <a:gd name="adj" fmla="val 65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Оперативный отчет </a:t>
            </a:r>
            <a:r>
              <a:rPr lang="ru-RU" alt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импорте</a:t>
            </a:r>
            <a:r>
              <a:rPr lang="en-US" alt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возврате ранее </a:t>
            </a:r>
            <a:r>
              <a:rPr lang="ru-RU" alt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экспортированного</a:t>
            </a:r>
            <a:endParaRPr lang="ru-RU" alt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5034" y="2028451"/>
            <a:ext cx="344348" cy="311889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3682" y="2980989"/>
            <a:ext cx="383160" cy="35004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087" y="4196053"/>
            <a:ext cx="334287" cy="302776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4911" y="4902561"/>
            <a:ext cx="335584" cy="341295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0936" y="4862787"/>
            <a:ext cx="352965" cy="358972"/>
          </a:xfrm>
          <a:prstGeom prst="rect">
            <a:avLst/>
          </a:prstGeom>
        </p:spPr>
      </p:pic>
      <p:sp>
        <p:nvSpPr>
          <p:cNvPr id="121" name="Скругленный прямоугольник 120"/>
          <p:cNvSpPr/>
          <p:nvPr/>
        </p:nvSpPr>
        <p:spPr>
          <a:xfrm>
            <a:off x="2067864" y="5561730"/>
            <a:ext cx="4925317" cy="661205"/>
          </a:xfrm>
          <a:prstGeom prst="roundRect">
            <a:avLst>
              <a:gd name="adj" fmla="val 6578"/>
            </a:avLst>
          </a:prstGeom>
          <a:solidFill>
            <a:srgbClr val="E4FED2">
              <a:alpha val="36000"/>
            </a:srgbClr>
          </a:solidFill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35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Запрос на подтверждение фактического получения ЗРИ (ОЗРИ) 1 и 2 категории</a:t>
            </a:r>
            <a:r>
              <a:rPr lang="en-US" altLang="ru-RU" sz="135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5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при условии его отсутствия в течении 30 дней со дня поставки</a:t>
            </a:r>
            <a:endParaRPr lang="ru-RU" altLang="ru-RU" sz="1350" b="1" i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2093166" y="4814568"/>
            <a:ext cx="4910683" cy="502632"/>
          </a:xfrm>
          <a:prstGeom prst="roundRect">
            <a:avLst>
              <a:gd name="adj" fmla="val 6578"/>
            </a:avLst>
          </a:prstGeom>
          <a:solidFill>
            <a:schemeClr val="accent5">
              <a:alpha val="33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Подтверждение о фактическом получении ЗРИ (ОЗРИ) 1 </a:t>
            </a:r>
            <a:r>
              <a:rPr lang="ru-RU" altLang="ru-RU" sz="1400" b="1" i="1" dirty="0">
                <a:solidFill>
                  <a:srgbClr val="00B050"/>
                </a:solidFill>
                <a:latin typeface="Arial" panose="020B0604020202020204" pitchFamily="34" charset="0"/>
              </a:rPr>
              <a:t>и 2 категории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079544" y="3970435"/>
            <a:ext cx="1065062" cy="5741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7045519" y="3903092"/>
            <a:ext cx="975592" cy="13108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562037" y="2901790"/>
            <a:ext cx="436811" cy="0"/>
          </a:xfrm>
          <a:prstGeom prst="straightConnector1">
            <a:avLst/>
          </a:prstGeom>
          <a:ln w="47625">
            <a:solidFill>
              <a:srgbClr val="92D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Скругленный прямоугольник 154"/>
          <p:cNvSpPr/>
          <p:nvPr/>
        </p:nvSpPr>
        <p:spPr>
          <a:xfrm>
            <a:off x="7590072" y="2425379"/>
            <a:ext cx="892154" cy="1180417"/>
          </a:xfrm>
          <a:prstGeom prst="roundRect">
            <a:avLst>
              <a:gd name="adj" fmla="val 104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600094" y="5265607"/>
            <a:ext cx="1155398" cy="1073624"/>
          </a:xfrm>
          <a:prstGeom prst="roundRect">
            <a:avLst>
              <a:gd name="adj" fmla="val 1043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 стрелкой 156"/>
          <p:cNvCxnSpPr/>
          <p:nvPr/>
        </p:nvCxnSpPr>
        <p:spPr>
          <a:xfrm>
            <a:off x="7153260" y="2853489"/>
            <a:ext cx="436811" cy="0"/>
          </a:xfrm>
          <a:prstGeom prst="straightConnector1">
            <a:avLst/>
          </a:prstGeom>
          <a:ln w="47625">
            <a:solidFill>
              <a:srgbClr val="92D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1483994" y="5536307"/>
            <a:ext cx="436811" cy="0"/>
          </a:xfrm>
          <a:prstGeom prst="straightConnector1">
            <a:avLst/>
          </a:prstGeom>
          <a:ln w="47625">
            <a:solidFill>
              <a:srgbClr val="92D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7093330" y="5525992"/>
            <a:ext cx="436811" cy="0"/>
          </a:xfrm>
          <a:prstGeom prst="straightConnector1">
            <a:avLst/>
          </a:prstGeom>
          <a:ln w="47625">
            <a:solidFill>
              <a:srgbClr val="92D05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Рисунок 1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098" y="6104794"/>
            <a:ext cx="344348" cy="277419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423" y="5166069"/>
            <a:ext cx="348572" cy="318448"/>
          </a:xfrm>
          <a:prstGeom prst="rect">
            <a:avLst/>
          </a:prstGeom>
        </p:spPr>
      </p:pic>
      <p:cxnSp>
        <p:nvCxnSpPr>
          <p:cNvPr id="168" name="Прямая со стрелкой 167"/>
          <p:cNvCxnSpPr>
            <a:stCxn id="155" idx="0"/>
          </p:cNvCxnSpPr>
          <p:nvPr/>
        </p:nvCxnSpPr>
        <p:spPr>
          <a:xfrm flipH="1" flipV="1">
            <a:off x="8026882" y="1384569"/>
            <a:ext cx="9267" cy="1040810"/>
          </a:xfrm>
          <a:prstGeom prst="straightConnector1">
            <a:avLst/>
          </a:prstGeom>
          <a:ln w="19050">
            <a:solidFill>
              <a:srgbClr val="2282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 flipH="1" flipV="1">
            <a:off x="835398" y="1356120"/>
            <a:ext cx="25363" cy="1391830"/>
          </a:xfrm>
          <a:prstGeom prst="straightConnector1">
            <a:avLst/>
          </a:prstGeom>
          <a:ln w="19050">
            <a:solidFill>
              <a:srgbClr val="2282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Скругленный прямоугольник 77"/>
          <p:cNvSpPr/>
          <p:nvPr/>
        </p:nvSpPr>
        <p:spPr>
          <a:xfrm>
            <a:off x="622384" y="1540506"/>
            <a:ext cx="1340378" cy="1023057"/>
          </a:xfrm>
          <a:prstGeom prst="roundRect">
            <a:avLst>
              <a:gd name="adj" fmla="val 65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Запрос об уведомлении + копии контракта и лицензии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3804" y="2494862"/>
            <a:ext cx="337001" cy="342737"/>
          </a:xfrm>
          <a:prstGeom prst="rect">
            <a:avLst/>
          </a:prstGeom>
        </p:spPr>
      </p:pic>
      <p:cxnSp>
        <p:nvCxnSpPr>
          <p:cNvPr id="172" name="Прямая со стрелкой 171"/>
          <p:cNvCxnSpPr>
            <a:stCxn id="86" idx="1"/>
          </p:cNvCxnSpPr>
          <p:nvPr/>
        </p:nvCxnSpPr>
        <p:spPr>
          <a:xfrm flipH="1" flipV="1">
            <a:off x="1474559" y="1220138"/>
            <a:ext cx="6115512" cy="10543"/>
          </a:xfrm>
          <a:prstGeom prst="straightConnector1">
            <a:avLst/>
          </a:prstGeom>
          <a:ln w="19050">
            <a:solidFill>
              <a:srgbClr val="2282FF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Скругленный прямоугольник 176"/>
          <p:cNvSpPr/>
          <p:nvPr/>
        </p:nvSpPr>
        <p:spPr>
          <a:xfrm>
            <a:off x="7422439" y="2271016"/>
            <a:ext cx="1515063" cy="4110734"/>
          </a:xfrm>
          <a:prstGeom prst="roundRect">
            <a:avLst>
              <a:gd name="adj" fmla="val 10431"/>
            </a:avLst>
          </a:prstGeom>
          <a:noFill/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06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767983" cy="96202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документа «Единый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 формы обмена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информацией…» основными участниками ВЭД в Российской Федерации (2 этап согласования)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5" y="1250057"/>
            <a:ext cx="3256857" cy="4510811"/>
          </a:xfrm>
          <a:prstGeom prst="rect">
            <a:avLst/>
          </a:prstGeom>
          <a:effectLst>
            <a:outerShdw blurRad="393700" dist="50800" dir="2280000" algn="ctr" rotWithShape="0">
              <a:srgbClr val="000000">
                <a:alpha val="5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819131"/>
            <a:ext cx="3288055" cy="4464496"/>
          </a:xfrm>
          <a:prstGeom prst="rect">
            <a:avLst/>
          </a:prstGeom>
          <a:effectLst>
            <a:outerShdw blurRad="393700" dist="50800" dir="2280000" algn="ctr" rotWithShape="0">
              <a:srgbClr val="000000">
                <a:alpha val="5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1531099"/>
            <a:ext cx="3210201" cy="4510811"/>
          </a:xfrm>
          <a:prstGeom prst="rect">
            <a:avLst/>
          </a:prstGeom>
          <a:effectLst>
            <a:outerShdw blurRad="393700" dist="50800" dir="2280000" algn="ctr" rotWithShape="0">
              <a:srgbClr val="000000">
                <a:alpha val="5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745" y="1758856"/>
            <a:ext cx="3100460" cy="4524771"/>
          </a:xfrm>
          <a:prstGeom prst="rect">
            <a:avLst/>
          </a:prstGeom>
          <a:effectLst>
            <a:outerShdw blurRad="393700" dist="50800" dir="2160000" algn="ctr" rotWithShape="0">
              <a:srgbClr val="000000">
                <a:alpha val="5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51920" y="1018867"/>
            <a:ext cx="473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Замечания и </a:t>
            </a:r>
            <a:r>
              <a:rPr lang="ru-RU" alt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предложения отсутствуют</a:t>
            </a:r>
            <a:endParaRPr lang="ru-RU" altLang="ru-RU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4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767983" cy="96202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документа «Единый порядок и формы обмена информацией…»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участниками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ВЭД в Российской Федерации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этап согласования)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0"/>
            <a:ext cx="3272625" cy="4783068"/>
          </a:xfrm>
          <a:prstGeom prst="rect">
            <a:avLst/>
          </a:prstGeom>
          <a:effectLst>
            <a:outerShdw blurRad="393700" dist="50800" dir="2160000" algn="ctr" rotWithShape="0">
              <a:srgbClr val="000000">
                <a:alpha val="55000"/>
              </a:srgbClr>
            </a:outerShdw>
          </a:effectLst>
        </p:spPr>
      </p:pic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779912" y="1268760"/>
            <a:ext cx="5112568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Замечания и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предложения</a:t>
            </a:r>
            <a:endParaRPr lang="ru-RU" alt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Необходимо предусмотреть в документе (формы и порядок) информирования (согласования) способа перемещения  и маршрута движения.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Следует уточнить термин «пункт связи» и понятие «в условиях исключительных обстоятельств».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Дополнить перечень параметров, идентифицирующих источник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следующими характеристиками (в соответствии с НП-067-16)</a:t>
            </a:r>
            <a:r>
              <a:rPr lang="en-US" alt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ru-RU" altLang="ru-RU" sz="16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масса ЯМ (элементов и изотопов, если содержит ЯМ) в граммах, и ее погрешность</a:t>
            </a:r>
            <a:r>
              <a:rPr lang="en-US" altLang="ru-RU" sz="1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  <a:endParaRPr lang="ru-RU" altLang="ru-RU" sz="1400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назначенный срок службы для ЗРИ</a:t>
            </a:r>
            <a:r>
              <a:rPr lang="en-US" altLang="ru-RU" sz="1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  <a:endParaRPr lang="ru-RU" altLang="ru-RU" sz="1400" i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altLang="ru-RU" sz="1400" i="1" dirty="0">
                <a:solidFill>
                  <a:srgbClr val="002060"/>
                </a:solidFill>
                <a:latin typeface="Arial" panose="020B0604020202020204" pitchFamily="34" charset="0"/>
              </a:rPr>
              <a:t>и</a:t>
            </a:r>
            <a:r>
              <a:rPr lang="ru-RU" altLang="ru-RU" sz="1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нформация о транспортном упаковочном контейнере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alt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9797"/>
            <a:ext cx="7886700" cy="8303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Предложения по дальнейшим шагам реализации Соглашения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1008189"/>
            <a:ext cx="8712968" cy="50167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endParaRPr lang="ru-RU" sz="1600" b="1" dirty="0" smtClean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</a:rPr>
              <a:t>1. Согласовать предложенную </a:t>
            </a:r>
            <a:r>
              <a:rPr lang="ru-RU" sz="1600" b="1" dirty="0">
                <a:latin typeface="Arial" panose="020B0604020202020204" pitchFamily="34" charset="0"/>
              </a:rPr>
              <a:t>редакцию документа «Единый порядок и формы </a:t>
            </a:r>
            <a:r>
              <a:rPr lang="ru-RU" sz="1600" b="1" dirty="0"/>
              <a:t>обмена информацией о перемещении радиоактивных источников</a:t>
            </a:r>
            <a:r>
              <a:rPr lang="ru-RU" sz="1600" b="1" dirty="0" smtClean="0"/>
              <a:t>» при условии устранения технических и корректурных ошибок. В дальнейшем предусмотреть </a:t>
            </a:r>
            <a:r>
              <a:rPr lang="ru-RU" sz="1600" b="1" dirty="0"/>
              <a:t>возможность внесения изменений в текст документа в соответствии с практическими результатами реализации процесса информационного обмена</a:t>
            </a:r>
            <a:r>
              <a:rPr lang="ru-RU" sz="1600" b="1" dirty="0" smtClean="0"/>
              <a:t>.</a:t>
            </a:r>
          </a:p>
          <a:p>
            <a:pPr algn="just">
              <a:defRPr/>
            </a:pPr>
            <a:endParaRPr lang="ru-RU" sz="1600" b="1" dirty="0"/>
          </a:p>
          <a:p>
            <a:pPr algn="just">
              <a:defRPr/>
            </a:pPr>
            <a:r>
              <a:rPr lang="ru-RU" sz="1600" b="1" dirty="0" smtClean="0"/>
              <a:t>2. Р</a:t>
            </a:r>
            <a:r>
              <a:rPr lang="ru-RU" sz="1600" b="1" dirty="0" smtClean="0">
                <a:latin typeface="Arial" panose="020B0604020202020204" pitchFamily="34" charset="0"/>
              </a:rPr>
              <a:t>ассмотреть </a:t>
            </a:r>
            <a:r>
              <a:rPr lang="ru-RU" sz="1600" b="1" dirty="0">
                <a:latin typeface="Arial" panose="020B0604020202020204" pitchFamily="34" charset="0"/>
              </a:rPr>
              <a:t>вопросы </a:t>
            </a:r>
            <a:r>
              <a:rPr lang="ru-RU" sz="1600" b="1" dirty="0"/>
              <a:t>технической реализации процессов информационного обмена данными в рамках Соглашения с учетом особенностей применяемого в государствах участниках СНГ специального программного обеспечения и требований информационной безопасности</a:t>
            </a:r>
          </a:p>
          <a:p>
            <a:pPr algn="just">
              <a:defRPr/>
            </a:pPr>
            <a:endParaRPr lang="ru-RU" sz="1600" b="1" dirty="0" smtClean="0"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anose="020B0604020202020204" pitchFamily="34" charset="0"/>
              </a:rPr>
              <a:t>2. Одобрение (Утверждение) и публикацию документа «Единый порядок и формы </a:t>
            </a:r>
            <a:r>
              <a:rPr lang="ru-RU" sz="1600" b="1" dirty="0"/>
              <a:t>обмена информацией о перемещении радиоактивных </a:t>
            </a:r>
            <a:r>
              <a:rPr lang="ru-RU" sz="1600" b="1" dirty="0" smtClean="0"/>
              <a:t>источников» Комиссией государств – участников СНГ по использованию атомной энергии в мирных целях </a:t>
            </a:r>
            <a:r>
              <a:rPr lang="ru-RU" sz="1600" b="1" dirty="0" smtClean="0">
                <a:latin typeface="Arial" panose="020B0604020202020204" pitchFamily="34" charset="0"/>
              </a:rPr>
              <a:t>– рассматривать, как основу для ответственных за реализацию Соглашения </a:t>
            </a:r>
            <a:r>
              <a:rPr lang="ru-RU" sz="1600" b="1" dirty="0" smtClean="0"/>
              <a:t>уполномоченных </a:t>
            </a:r>
            <a:r>
              <a:rPr lang="ru-RU" sz="1600" b="1" dirty="0"/>
              <a:t>(</a:t>
            </a:r>
            <a:r>
              <a:rPr lang="ru-RU" sz="1600" b="1" dirty="0" smtClean="0"/>
              <a:t>компетентных) органов государств участников Содружества независимых государств </a:t>
            </a:r>
            <a:r>
              <a:rPr lang="ru-RU" sz="1600" b="1" dirty="0" smtClean="0">
                <a:latin typeface="Arial" panose="020B0604020202020204" pitchFamily="34" charset="0"/>
              </a:rPr>
              <a:t>для </a:t>
            </a:r>
            <a:r>
              <a:rPr lang="ru-RU" sz="1600" b="1" dirty="0">
                <a:latin typeface="Arial" panose="020B0604020202020204" pitchFamily="34" charset="0"/>
              </a:rPr>
              <a:t>формирования </a:t>
            </a:r>
            <a:r>
              <a:rPr lang="ru-RU" sz="1600" b="1" dirty="0" smtClean="0">
                <a:latin typeface="Arial" panose="020B0604020202020204" pitchFamily="34" charset="0"/>
              </a:rPr>
              <a:t>внутригосударственных нормативных правовых и </a:t>
            </a:r>
            <a:r>
              <a:rPr lang="ru-RU" sz="1600" b="1" dirty="0"/>
              <a:t>организационно-распорядительных документов, необходимых для запуска процесса информационного обмена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98479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 txBox="1">
            <a:spLocks noChangeArrowheads="1"/>
          </p:cNvSpPr>
          <p:nvPr/>
        </p:nvSpPr>
        <p:spPr bwMode="auto">
          <a:xfrm>
            <a:off x="900113" y="3152775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7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74065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80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9797"/>
            <a:ext cx="7886700" cy="8303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Решение третьего заседания Рабочей группы 04.12.2018</a:t>
            </a:r>
            <a:endParaRPr lang="ru-RU" alt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30652" y="1124744"/>
            <a:ext cx="8561828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1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Практические шаги по построению системы информационного взаимодействия в рамках Соглашения с учетом положений документа «Единый порядок и формы обмена информацией о перемещении радиоактивных источников»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ru-RU" sz="15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sz="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4.</a:t>
            </a:r>
            <a:r>
              <a:rPr lang="en-US" sz="1500" dirty="0" smtClean="0">
                <a:latin typeface="Arial" panose="020B0604020202020204" pitchFamily="34" charset="0"/>
              </a:rPr>
              <a:t>1</a:t>
            </a:r>
            <a:r>
              <a:rPr lang="ru-RU" sz="1500" dirty="0" smtClean="0">
                <a:latin typeface="Arial" panose="020B0604020202020204" pitchFamily="34" charset="0"/>
              </a:rPr>
              <a:t> Участникам Рабочей группы оказать содействие в определении и предоставлении в Комиссию сведений о пунктах связи уполномоченных (компетентных) органов, на которые возлагается реализация Соглашения с указанием контактных лиц, обеспечивающих взаимодействие в рамках Соглашения (Срок – до 15 марта 2019 г.)</a:t>
            </a:r>
          </a:p>
          <a:p>
            <a:pPr algn="just" eaLnBrk="1" hangingPunct="1">
              <a:defRPr/>
            </a:pPr>
            <a:endParaRPr lang="ru-RU" sz="1500" dirty="0" smtClean="0"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4.2 Секретариату Комиссии разместить на сайте Комиссии «Сведения о пунктах связи уполномоченных (компетентных) органов, на которые возлагается реализация Соглашения с указанием контактных лиц, обеспечивающих взаимодействие в рамках Соглашения (Срок – до 20 марта 2019 г.)</a:t>
            </a:r>
          </a:p>
          <a:p>
            <a:pPr algn="just" eaLnBrk="1" hangingPunct="1">
              <a:defRPr/>
            </a:pPr>
            <a:endParaRPr lang="ru-RU" sz="1500" dirty="0" smtClean="0"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4.3 Членам Рабочей группы с учетом обсуждения на Семинаре, направить предложения в Секретариат Комиссии по доработке документа «Единый порядок и формы обмена информацией о перемещении радиоактивных источников» (Срок – до 1 марта 2019 г.)</a:t>
            </a:r>
          </a:p>
          <a:p>
            <a:pPr algn="just" eaLnBrk="1" hangingPunct="1">
              <a:defRPr/>
            </a:pPr>
            <a:endParaRPr lang="ru-RU" sz="1500" dirty="0" smtClean="0">
              <a:latin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ru-RU" sz="1500" dirty="0" smtClean="0">
                <a:latin typeface="Arial" panose="020B0604020202020204" pitchFamily="34" charset="0"/>
              </a:rPr>
              <a:t>4.4 Председателю Рабочей группы подготовить актуализированный текст документа </a:t>
            </a:r>
            <a:r>
              <a:rPr lang="ru-RU" sz="1500" dirty="0">
                <a:latin typeface="Arial" panose="020B0604020202020204" pitchFamily="34" charset="0"/>
              </a:rPr>
              <a:t>«Единый порядок и формы обмена информацией о перемещении радиоактивных источников</a:t>
            </a:r>
            <a:r>
              <a:rPr lang="ru-RU" sz="1500" dirty="0" smtClean="0">
                <a:latin typeface="Arial" panose="020B0604020202020204" pitchFamily="34" charset="0"/>
              </a:rPr>
              <a:t>» (Срок – до 20 марта 2019 г.) </a:t>
            </a:r>
          </a:p>
        </p:txBody>
      </p:sp>
    </p:spTree>
    <p:extLst>
      <p:ext uri="{BB962C8B-B14F-4D97-AF65-F5344CB8AC3E}">
        <p14:creationId xmlns:p14="http://schemas.microsoft.com/office/powerpoint/2010/main" val="4007409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74065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739" y="116632"/>
            <a:ext cx="7738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Этап 1. Формирование перечня уполномоченных (компетентных) органов и основных пунктов связи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463214"/>
              </p:ext>
            </p:extLst>
          </p:nvPr>
        </p:nvGraphicFramePr>
        <p:xfrm>
          <a:off x="298896" y="980728"/>
          <a:ext cx="8712969" cy="5480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419"/>
                <a:gridCol w="1729948"/>
                <a:gridCol w="5400602"/>
              </a:tblGrid>
              <a:tr h="6904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Перечень уполномоченных (компетентных) органов на которые возлагается реализация Соглашения </a:t>
                      </a:r>
                      <a:endParaRPr lang="ru-RU" sz="12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(по 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данным депозитария 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Соглашения)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00B050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</a:rPr>
                        <a:t>Основные пункты связи для информационного обмена в </a:t>
                      </a:r>
                      <a:r>
                        <a:rPr lang="ru-RU" sz="1400" dirty="0">
                          <a:effectLst/>
                          <a:latin typeface="+mj-lt"/>
                        </a:rPr>
                        <a:t>процессе</a:t>
                      </a:r>
                      <a:r>
                        <a:rPr lang="ru-RU" sz="1200" dirty="0">
                          <a:effectLst/>
                          <a:latin typeface="+mj-lt"/>
                        </a:rPr>
                        <a:t> ВЭД </a:t>
                      </a:r>
                    </a:p>
                  </a:txBody>
                  <a:tcPr marL="29482" marR="29482" marT="4914" marB="0" anchor="ctr">
                    <a:solidFill>
                      <a:srgbClr val="00B050">
                        <a:alpha val="90000"/>
                      </a:srgbClr>
                    </a:solidFill>
                  </a:tcPr>
                </a:tc>
              </a:tr>
              <a:tr h="22906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Беларусь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</a:rPr>
                        <a:t>Министерство по чрезвычайным ситуациям Республики Беларусь</a:t>
                      </a:r>
                      <a:endParaRPr lang="ru-RU" sz="105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Вечелковская</a:t>
                      </a:r>
                      <a:r>
                        <a:rPr lang="ru-RU" sz="1000" b="1" u="sng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Светлана Михайловна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главный специалист управления лицензирования и разрешительной работы Департамента по ядерной и радиационной безопасности Министерства по чрезвычайным ситуациям Республики Беларусь, (Госатомнадзор)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 ул.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Берсона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220030,  Минск,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тел. +375 17 2265817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факс: +375 17 200 82 80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v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е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che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@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gosatomnadzor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gov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3"/>
                        </a:rPr>
                        <a:t>by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Резерв</a:t>
                      </a: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</a:t>
                      </a:r>
                      <a:endParaRPr lang="ru-RU" sz="1000" b="1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0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Кронова</a:t>
                      </a:r>
                      <a:r>
                        <a:rPr lang="ru-RU" sz="1000" b="1" u="sng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Жанна Геннадьевна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заместитель начальника управления лицензирования и разрешительной работы ДЯРБ Министерства по чрезвычайным ситуациям Республики Беларусь, 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тел. +375 17 3065488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факс: +375 17 200 82 80</a:t>
                      </a:r>
                    </a:p>
                    <a:p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Kronova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gosatomnadzor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gov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by</a:t>
                      </a:r>
                      <a:endParaRPr lang="ru-RU" sz="1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  <a:tr h="1147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Казахстан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+mj-lt"/>
                        </a:rPr>
                        <a:t>Комитет атомного и энергетического надзора и контроля Министерства энергетики Республики Казахстан</a:t>
                      </a:r>
                      <a:endParaRPr lang="ru-RU" sz="105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Смагулова</a:t>
                      </a:r>
                      <a:r>
                        <a:rPr lang="ru-RU" sz="1000" b="1" u="sng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sng" dirty="0" err="1" smtClean="0">
                          <a:effectLst/>
                          <a:latin typeface="+mj-lt"/>
                        </a:rPr>
                        <a:t>Айгерим</a:t>
                      </a:r>
                      <a:r>
                        <a:rPr lang="ru-RU" sz="1000" dirty="0" smtClean="0">
                          <a:effectLst/>
                          <a:latin typeface="+mj-lt"/>
                        </a:rPr>
                        <a:t>, Главный эксперт, Управление контроля материалов и международных гарантий Комитета атомного и энергетического надзора и контроля Министерства энергетики Республики Казахстан </a:t>
                      </a:r>
                      <a:r>
                        <a:rPr lang="en-US" sz="1000" dirty="0" smtClean="0">
                          <a:latin typeface="+mj-lt"/>
                        </a:rPr>
                        <a:t>010000 </a:t>
                      </a:r>
                      <a:r>
                        <a:rPr lang="ru-RU" sz="1000" dirty="0" smtClean="0">
                          <a:latin typeface="+mj-lt"/>
                        </a:rPr>
                        <a:t>Астана</a:t>
                      </a:r>
                      <a:r>
                        <a:rPr lang="en-US" sz="1000" dirty="0" smtClean="0">
                          <a:latin typeface="+mj-lt"/>
                        </a:rPr>
                        <a:t>, </a:t>
                      </a:r>
                      <a:r>
                        <a:rPr lang="ru-RU" sz="1000" dirty="0" err="1" smtClean="0">
                          <a:latin typeface="+mj-lt"/>
                        </a:rPr>
                        <a:t>просп.Мангилик</a:t>
                      </a:r>
                      <a:r>
                        <a:rPr lang="ru-RU" sz="1000" dirty="0" smtClean="0">
                          <a:latin typeface="+mj-lt"/>
                        </a:rPr>
                        <a:t> Ел, 1</a:t>
                      </a:r>
                      <a:r>
                        <a:rPr lang="en-US" sz="1000" dirty="0" smtClean="0">
                          <a:latin typeface="+mj-lt"/>
                        </a:rPr>
                        <a:t>0</a:t>
                      </a:r>
                      <a:r>
                        <a:rPr lang="ru-RU" sz="1000" dirty="0" smtClean="0">
                          <a:latin typeface="+mj-lt"/>
                        </a:rPr>
                        <a:t>, «Дом министерств», 15 подъезд, блок А</a:t>
                      </a:r>
                      <a:r>
                        <a:rPr lang="en-US" sz="1000" dirty="0" smtClean="0"/>
                        <a:t> </a:t>
                      </a:r>
                      <a:endParaRPr lang="ru-RU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Тел:</a:t>
                      </a:r>
                      <a:r>
                        <a:rPr lang="en-US" sz="1000" dirty="0" smtClean="0"/>
                        <a:t>+7 7172740760, +7 7172740330; +7 7172741218 </a:t>
                      </a:r>
                      <a:endParaRPr lang="ru-RU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Факс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000" dirty="0" smtClean="0"/>
                        <a:t>+7 7172741218, </a:t>
                      </a:r>
                      <a:endParaRPr lang="ru-RU" sz="1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Email: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</a:rPr>
                        <a:t>A.Smagulova@energo.gov.kz, A.Smagulova@kaec.kz; kense.kaenk@energo.gov.kz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  <a:tr h="1152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Россия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err="1">
                          <a:effectLst/>
                          <a:latin typeface="+mj-lt"/>
                        </a:rPr>
                        <a:t>Госкорпорация</a:t>
                      </a:r>
                      <a:r>
                        <a:rPr lang="ru-RU" sz="1050" b="1" dirty="0">
                          <a:effectLst/>
                          <a:latin typeface="+mj-lt"/>
                        </a:rPr>
                        <a:t> «</a:t>
                      </a:r>
                      <a:r>
                        <a:rPr lang="ru-RU" sz="1050" b="1" dirty="0" err="1">
                          <a:effectLst/>
                          <a:latin typeface="+mj-lt"/>
                        </a:rPr>
                        <a:t>Росатом</a:t>
                      </a:r>
                      <a:r>
                        <a:rPr lang="ru-RU" sz="1050" b="1" dirty="0">
                          <a:effectLst/>
                          <a:latin typeface="+mj-lt"/>
                        </a:rPr>
                        <a:t>»</a:t>
                      </a:r>
                      <a:endParaRPr lang="ru-RU" sz="105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sng" dirty="0" err="1">
                          <a:effectLst/>
                          <a:latin typeface="+mj-lt"/>
                        </a:rPr>
                        <a:t>Остропиков</a:t>
                      </a:r>
                      <a:r>
                        <a:rPr lang="ru-RU" sz="1000" b="1" u="sng" dirty="0">
                          <a:effectLst/>
                          <a:latin typeface="+mj-lt"/>
                        </a:rPr>
                        <a:t> Владимир Васильевич</a:t>
                      </a:r>
                      <a:r>
                        <a:rPr lang="ru-RU" sz="1000" dirty="0">
                          <a:effectLst/>
                          <a:latin typeface="+mj-lt"/>
                        </a:rPr>
                        <a:t>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Главный специалист Департамента международного сотрудничества,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ул. Большая Ордынка 24/26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119017 Москва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Тел:+7 499 949 4596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Факс</a:t>
                      </a:r>
                      <a:r>
                        <a:rPr lang="en-US" sz="1000" dirty="0">
                          <a:effectLst/>
                          <a:latin typeface="+mj-lt"/>
                        </a:rPr>
                        <a:t>:: +7 495 951 6926</a:t>
                      </a:r>
                      <a:endParaRPr lang="ru-RU" sz="1000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</a:rPr>
                        <a:t>Email: </a:t>
                      </a:r>
                      <a:r>
                        <a:rPr lang="en-US" sz="1000" u="sng" dirty="0">
                          <a:effectLst/>
                          <a:latin typeface="+mj-lt"/>
                          <a:hlinkClick r:id="rId4"/>
                        </a:rPr>
                        <a:t>vvostropikov@rosatom.ru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87" name="Picture 14" descr="http://www.e-cis.info/foto/pages/224/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89240"/>
            <a:ext cx="1228248" cy="6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e-cis.info/foto/pages/218/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3" y="4437112"/>
            <a:ext cx="1253743" cy="6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president.gov.by/uploads/images/fl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4" y="2060848"/>
            <a:ext cx="1219556" cy="6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20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4"/>
          <p:cNvSpPr>
            <a:spLocks noGrp="1"/>
          </p:cNvSpPr>
          <p:nvPr>
            <p:ph type="sldNum" sz="quarter" idx="10"/>
          </p:nvPr>
        </p:nvSpPr>
        <p:spPr>
          <a:xfrm>
            <a:off x="7740650" y="63817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739" y="276856"/>
            <a:ext cx="773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Этап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Формирование перечня </a:t>
            </a:r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вспомогательных </a:t>
            </a:r>
            <a:r>
              <a:rPr lang="ru-RU" alt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пунктов связи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36330"/>
              </p:ext>
            </p:extLst>
          </p:nvPr>
        </p:nvGraphicFramePr>
        <p:xfrm>
          <a:off x="114768" y="1003336"/>
          <a:ext cx="8892840" cy="5418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771"/>
                <a:gridCol w="2820445"/>
                <a:gridCol w="4579624"/>
              </a:tblGrid>
              <a:tr h="949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Перечень уполномоченных (компетентных) органов на которые возлагается реализация Соглашения по данным депозитария </a:t>
                      </a:r>
                      <a:r>
                        <a:rPr lang="ru-RU" sz="1200" dirty="0" smtClean="0">
                          <a:effectLst/>
                        </a:rPr>
                        <a:t>Соглашения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00B050">
                        <a:alpha val="9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Вспомогательные пункты </a:t>
                      </a:r>
                      <a:r>
                        <a:rPr lang="ru-RU" sz="1200" dirty="0">
                          <a:effectLst/>
                        </a:rPr>
                        <a:t>связи </a:t>
                      </a:r>
                      <a:r>
                        <a:rPr lang="ru-RU" sz="1200" dirty="0" smtClean="0">
                          <a:effectLst/>
                        </a:rPr>
                        <a:t>для обмена информацией из реестров закрытых </a:t>
                      </a:r>
                      <a:r>
                        <a:rPr lang="ru-RU" sz="1200" dirty="0" err="1" smtClean="0">
                          <a:effectLst/>
                        </a:rPr>
                        <a:t>радионуклидных</a:t>
                      </a:r>
                      <a:r>
                        <a:rPr lang="ru-RU" sz="1200" dirty="0" smtClean="0">
                          <a:effectLst/>
                        </a:rPr>
                        <a:t> источников </a:t>
                      </a:r>
                      <a:endParaRPr lang="en-US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</a:t>
                      </a: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данным о национальных системах учета и контроля, предоставленным Комиссии</a:t>
                      </a:r>
                      <a:r>
                        <a:rPr lang="ru-RU" sz="1200" baseline="0" dirty="0" smtClean="0">
                          <a:effectLst/>
                        </a:rPr>
                        <a:t> СНГ-Атом</a:t>
                      </a:r>
                      <a:r>
                        <a:rPr lang="ru-RU" sz="12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00B050">
                        <a:alpha val="90000"/>
                      </a:srgbClr>
                    </a:solidFill>
                  </a:tcPr>
                </a:tc>
              </a:tr>
              <a:tr h="11269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+mj-lt"/>
                        </a:rPr>
                        <a:t>Беларусь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Министерство по чрезвычайным ситуациям Республики Беларусь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Департамент по ядерной и радиационной безопасности Министерства по чрезвычайным ситуациям Республики Беларусь (Госатомнадзор)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220030, г. Минск, ул. </a:t>
                      </a:r>
                      <a:r>
                        <a:rPr lang="ru-RU" sz="1000" b="1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Берсона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16 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Канцелярия: тел. (+375 17) 200-45-41, факс: (+375 17) 200-82-80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Адрес электронной почты: gosatomnadzor@mchs.gov.by</a:t>
                      </a:r>
                      <a:endParaRPr lang="ru-RU" sz="10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6978" marR="56978" marT="0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  <a:tr h="978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Казахстан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Комитет атомного и энергетического надзора и контроля Министерства энергетики Республики Казахстан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j-lt"/>
                        </a:rPr>
                        <a:t>Комитет атомного и энергетического надзора и контроля Министерства энергетики Республики Казахстан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+mj-lt"/>
                        </a:rPr>
                        <a:t>просп.</a:t>
                      </a:r>
                      <a:r>
                        <a:rPr lang="en-US" sz="1000" b="1" dirty="0" smtClean="0">
                          <a:latin typeface="+mj-lt"/>
                        </a:rPr>
                        <a:t> </a:t>
                      </a:r>
                      <a:r>
                        <a:rPr lang="ru-RU" sz="1000" b="1" dirty="0" err="1" smtClean="0">
                          <a:latin typeface="+mj-lt"/>
                        </a:rPr>
                        <a:t>Мангилик</a:t>
                      </a:r>
                      <a:r>
                        <a:rPr lang="ru-RU" sz="1000" b="1" dirty="0" smtClean="0">
                          <a:latin typeface="+mj-lt"/>
                        </a:rPr>
                        <a:t> Ел, 1</a:t>
                      </a:r>
                      <a:r>
                        <a:rPr lang="en-US" sz="1000" b="1" dirty="0" smtClean="0">
                          <a:latin typeface="+mj-lt"/>
                        </a:rPr>
                        <a:t>0</a:t>
                      </a:r>
                      <a:r>
                        <a:rPr lang="ru-RU" sz="1000" b="1" dirty="0" smtClean="0">
                          <a:latin typeface="+mj-lt"/>
                        </a:rPr>
                        <a:t>, «Дом министерств», 15 подъезд, блок 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010000 </a:t>
                      </a: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Астана, Республика Казахстан</a:t>
                      </a:r>
                      <a:r>
                        <a:rPr lang="en-US" sz="1000" b="1" dirty="0" smtClean="0">
                          <a:latin typeface="+mj-lt"/>
                        </a:rPr>
                        <a:t> </a:t>
                      </a:r>
                      <a:endParaRPr lang="ru-RU" sz="10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Тел:</a:t>
                      </a:r>
                      <a:endParaRPr lang="ru-RU" sz="10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Факс</a:t>
                      </a:r>
                      <a:endParaRPr lang="ru-RU" sz="1000" b="1" dirty="0" smtClean="0"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+mj-lt"/>
                        </a:rPr>
                        <a:t>Email: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  <a:tr h="1107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Россия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+mj-lt"/>
                        </a:rPr>
                        <a:t>Госкорпорация</a:t>
                      </a:r>
                      <a:r>
                        <a:rPr lang="ru-RU" sz="1000" b="1" dirty="0">
                          <a:effectLst/>
                          <a:latin typeface="+mj-lt"/>
                        </a:rPr>
                        <a:t> «</a:t>
                      </a:r>
                      <a:r>
                        <a:rPr lang="ru-RU" sz="1000" b="1" dirty="0" err="1">
                          <a:effectLst/>
                          <a:latin typeface="+mj-lt"/>
                        </a:rPr>
                        <a:t>Росатом</a:t>
                      </a:r>
                      <a:r>
                        <a:rPr lang="ru-RU" sz="1000" b="1" dirty="0">
                          <a:effectLst/>
                          <a:latin typeface="+mj-lt"/>
                        </a:rPr>
                        <a:t>»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j-lt"/>
                        </a:rPr>
                        <a:t>Информационно-аналитический центр системы государственного и ведомственного учета и контроля РВ и РАО,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j-lt"/>
                        </a:rPr>
                        <a:t>ФГУП</a:t>
                      </a:r>
                      <a:r>
                        <a:rPr lang="ru-RU" sz="1000" b="1" baseline="0" dirty="0" smtClean="0">
                          <a:effectLst/>
                          <a:latin typeface="+mj-lt"/>
                        </a:rPr>
                        <a:t> «Национальный оператор РАО»</a:t>
                      </a:r>
                      <a:endParaRPr lang="ru-RU" sz="10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j-lt"/>
                        </a:rPr>
                        <a:t>ул. Пятницкая 49А,</a:t>
                      </a:r>
                      <a:r>
                        <a:rPr lang="ru-RU" sz="1000" b="1" baseline="0" dirty="0" smtClean="0">
                          <a:effectLst/>
                          <a:latin typeface="+mj-lt"/>
                        </a:rPr>
                        <a:t> стр.2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j-lt"/>
                        </a:rPr>
                        <a:t>119017 Москва Российская Федерация</a:t>
                      </a:r>
                      <a:endParaRPr lang="ru-RU" sz="10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</a:rPr>
                        <a:t>Тел</a:t>
                      </a:r>
                      <a:r>
                        <a:rPr lang="ru-RU" sz="1000" b="1" dirty="0" smtClean="0">
                          <a:effectLst/>
                          <a:latin typeface="+mj-lt"/>
                        </a:rPr>
                        <a:t>:</a:t>
                      </a:r>
                      <a:endParaRPr lang="ru-RU" sz="1000" b="1" dirty="0"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j-lt"/>
                        </a:rPr>
                        <a:t>Email</a:t>
                      </a:r>
                      <a:r>
                        <a:rPr lang="en-US" sz="1000" b="1" dirty="0">
                          <a:effectLst/>
                          <a:latin typeface="+mj-lt"/>
                        </a:rPr>
                        <a:t>: </a:t>
                      </a:r>
                      <a:r>
                        <a:rPr lang="en-US" sz="1000" b="1" u="sng" dirty="0" smtClean="0">
                          <a:effectLst/>
                          <a:latin typeface="+mj-lt"/>
                        </a:rPr>
                        <a:t>ciac</a:t>
                      </a:r>
                      <a:r>
                        <a:rPr lang="en-US" sz="1000" b="1" u="sng" dirty="0" smtClean="0">
                          <a:effectLst/>
                          <a:latin typeface="+mj-lt"/>
                          <a:hlinkClick r:id="rId3"/>
                        </a:rPr>
                        <a:t>@norao.ru</a:t>
                      </a:r>
                      <a:endParaRPr lang="ru-RU" sz="1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8" marR="56978" marT="0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  <a:tr h="10998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</a:rPr>
                        <a:t>Узбекистан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>
                    <a:solidFill>
                      <a:srgbClr val="5EC25E">
                        <a:alpha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+mn-lt"/>
                        </a:rPr>
                        <a:t>Государственная инспекция по надзору за геологическим изучением недр, безопасным ведением работ в промышленности, горном деле и коммунально-бытовом секторе при Кабинете Министров </a:t>
                      </a:r>
                      <a:r>
                        <a:rPr lang="ru-RU" sz="1000" b="1" dirty="0" smtClean="0">
                          <a:effectLst/>
                          <a:latin typeface="+mn-lt"/>
                        </a:rPr>
                        <a:t>Республики Узбекистан -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 «</a:t>
                      </a:r>
                      <a:r>
                        <a:rPr lang="ru-RU" sz="1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Саноатгеоконтехназорат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Государственная инспекция 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0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Саноатгеоконтехназорат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 проспект Навои</a:t>
                      </a:r>
                      <a:r>
                        <a:rPr lang="en-US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endParaRPr lang="ru-RU" sz="10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100011</a:t>
                      </a:r>
                      <a:r>
                        <a:rPr lang="ru-RU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Ташкент, Республика Узбекистан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 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82" marR="29482" marT="4914" marB="0" anchor="ctr">
                    <a:solidFill>
                      <a:srgbClr val="92D050">
                        <a:alpha val="32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86" name="Picture 6" descr="http://president.gov.by/uploads/images/fl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7" y="2265873"/>
            <a:ext cx="1219556" cy="65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22" descr="http://www.e-cis.info/foto/pages/230/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9" y="5589240"/>
            <a:ext cx="1207124" cy="7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4" descr="http://www.e-cis.info/foto/pages/224/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5" y="4495189"/>
            <a:ext cx="1228248" cy="6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e-cis.info/foto/pages/218/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3" y="3396541"/>
            <a:ext cx="1253743" cy="67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427984" y="3140967"/>
            <a:ext cx="4536504" cy="3149337"/>
          </a:xfrm>
          <a:prstGeom prst="roundRect">
            <a:avLst>
              <a:gd name="adj" fmla="val 4687"/>
            </a:avLst>
          </a:prstGeom>
          <a:solidFill>
            <a:schemeClr val="accent3">
              <a:alpha val="44000"/>
            </a:schemeClr>
          </a:solidFill>
          <a:ln>
            <a:noFill/>
          </a:ln>
          <a:effectLst>
            <a:outerShdw blurRad="50800" dist="50800" dir="5400000" sx="2000" sy="2000" algn="ctr" rotWithShape="0">
              <a:srgbClr val="000000">
                <a:alpha val="5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64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962025"/>
          </a:xfrm>
        </p:spPr>
        <p:txBody>
          <a:bodyPr/>
          <a:lstStyle/>
          <a:p>
            <a:pPr algn="ctr"/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доработке документа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«Единый порядок и формы обмена информацией…» от Республики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 (1 этап согласования)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107504" y="1639674"/>
            <a:ext cx="8928992" cy="46935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AutoNum type="arabicPeriod"/>
            </a:pP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Удалить из п.4.1</a:t>
            </a: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позиции, не относящиеся к предмету Соглашения. </a:t>
            </a:r>
            <a:r>
              <a:rPr lang="en-US" altLang="ru-RU" sz="13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Принято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ru-RU" sz="13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. Формы, определяемые Руководящими материалами по импорту и экспорту и положениями Кодекса, применять в рамках Соглашения нецелесообразно, из-за перегруженности информацией, которая не </a:t>
            </a: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является предметом Соглашения. Предложены </a:t>
            </a: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формы</a:t>
            </a: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, применяемые  в Республике Казахстан </a:t>
            </a: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US" altLang="ru-RU" sz="1300" dirty="0" smtClean="0">
              <a:solidFill>
                <a:srgbClr val="002060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Предложение </a:t>
            </a:r>
            <a:r>
              <a:rPr lang="ru-RU" altLang="ru-RU" sz="1300" dirty="0">
                <a:solidFill>
                  <a:srgbClr val="00B050"/>
                </a:solidFill>
                <a:latin typeface="+mn-lt"/>
              </a:rPr>
              <a:t>учтено в документе с указанием </a:t>
            </a: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рекомендательного характера форм на основе типовых шаблонов МАГАТЭ и допустимости использования </a:t>
            </a:r>
            <a:r>
              <a:rPr lang="ru-RU" altLang="ru-RU" sz="1300" dirty="0">
                <a:solidFill>
                  <a:srgbClr val="00B050"/>
                </a:solidFill>
                <a:latin typeface="+mn-lt"/>
              </a:rPr>
              <a:t>форм, отличных от </a:t>
            </a: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рекомендованных при </a:t>
            </a:r>
            <a:r>
              <a:rPr lang="ru-RU" altLang="ru-RU" sz="1300" dirty="0">
                <a:solidFill>
                  <a:srgbClr val="00B050"/>
                </a:solidFill>
                <a:latin typeface="+mn-lt"/>
              </a:rPr>
              <a:t>соблюдении общих </a:t>
            </a: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рекомендаций. </a:t>
            </a:r>
            <a:r>
              <a:rPr lang="ru-RU" altLang="ru-RU" sz="1300" dirty="0">
                <a:solidFill>
                  <a:srgbClr val="00B050"/>
                </a:solidFill>
                <a:latin typeface="+mn-lt"/>
              </a:rPr>
              <a:t>Обмен этими данными не является обязательным </a:t>
            </a:r>
            <a:r>
              <a:rPr lang="ru-RU" sz="1300" dirty="0">
                <a:solidFill>
                  <a:srgbClr val="00B050"/>
                </a:solidFill>
                <a:latin typeface="+mn-lt"/>
              </a:rPr>
              <a:t>и осуществляется по согласованию сторон внешнеэкономического контракта в зависимости от требований, предъявляемых к сторонам уполномоченными (компетентными) органами, осуществляющими контроль ВЭД</a:t>
            </a:r>
            <a:endParaRPr lang="ru-RU" altLang="ru-RU" sz="1300" dirty="0">
              <a:solidFill>
                <a:srgbClr val="00B050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3. Не решен </a:t>
            </a: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вопрос, какая организация направляет уведомления (посредник, изготовитель и т.д.). Н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едостатком документа является отсутствие детального описания форм обмена на этапе «синхронизации»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реестров.</a:t>
            </a: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1300" dirty="0">
              <a:solidFill>
                <a:srgbClr val="002060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Уведомления в рамках ВЭД направляют непосредственные участники ВЭД. В документ добавлен раздел об обмене с</a:t>
            </a:r>
            <a:r>
              <a:rPr lang="ru-RU" sz="1400" dirty="0" smtClean="0">
                <a:solidFill>
                  <a:srgbClr val="00B050"/>
                </a:solidFill>
                <a:latin typeface="+mn-lt"/>
              </a:rPr>
              <a:t>ведениями, которые отражаются в запросах на подтверждение фактического получения и подтверждениях фактического получения ЗРИ 1 и 2 категории радиационной опасности, в целях синхронизации сведений, вносимых в национальные реестры.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. Удалить пункт, предусматривающий предоставление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наиболее полных выписок 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из реестров в объеме, рекомендованном в документе «Типовые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требования к реестрам…» в обеспечение требований информационной безопасности данных в национальном реестре Республики Казахстан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dirty="0">
                <a:solidFill>
                  <a:srgbClr val="00B050"/>
                </a:solidFill>
                <a:latin typeface="+mn-lt"/>
              </a:rPr>
              <a:t>Раздел скорректирован без указания ссылки на национальный </a:t>
            </a:r>
            <a:r>
              <a:rPr lang="ru-RU" sz="1400" dirty="0" smtClean="0">
                <a:solidFill>
                  <a:srgbClr val="00B050"/>
                </a:solidFill>
                <a:latin typeface="+mn-lt"/>
              </a:rPr>
              <a:t>реестр</a:t>
            </a:r>
            <a:endParaRPr lang="ru-RU" altLang="ru-RU" sz="13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5" name="Picture 2" descr="Description: Description: cid:image002.png@01D1F972.A1F8A53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23502"/>
            <a:ext cx="696922" cy="69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07504" y="1766861"/>
            <a:ext cx="233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0435" y="1070017"/>
            <a:ext cx="5779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of Atomic and Energy Supervision and </a:t>
            </a: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en-US" alt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ontrol</a:t>
            </a: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ru-RU" sz="12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theMinistry</a:t>
            </a:r>
            <a:r>
              <a:rPr kumimoji="0" lang="en-US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Energy of the Republic of Kazakhstan   </a:t>
            </a:r>
            <a:r>
              <a:rPr kumimoji="0" lang="kk-KZ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                      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37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962025"/>
          </a:xfrm>
        </p:spPr>
        <p:txBody>
          <a:bodyPr/>
          <a:lstStyle/>
          <a:p>
            <a:pPr algn="ctr"/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Замечания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доработке документа</a:t>
            </a:r>
            <a:b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«Единый порядок и формы обмена информацией…» от Республики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Беларусь(1 этап согласования)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23528" y="2237393"/>
            <a:ext cx="8352928" cy="32778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Раскрыть </a:t>
            </a: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определение используемых терминов (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«импорт в условиях исключительных обстоятельств», «уровень совокупной активности» «трассирование жизненного цикла источников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»).</a:t>
            </a:r>
            <a:endParaRPr lang="ru-RU" sz="1300" dirty="0">
              <a:solidFill>
                <a:srgbClr val="002060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Принято частично с приведением терминологии к стандартам МАГАТЭ, и использованием ссылок на эти стандарты.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2. </a:t>
            </a:r>
            <a:r>
              <a:rPr lang="ru-RU" altLang="ru-RU" sz="1300" dirty="0" smtClean="0">
                <a:solidFill>
                  <a:srgbClr val="002060"/>
                </a:solidFill>
                <a:latin typeface="+mn-lt"/>
              </a:rPr>
              <a:t>Внести изменения </a:t>
            </a:r>
            <a:r>
              <a:rPr lang="ru-RU" altLang="ru-RU" sz="1300" dirty="0">
                <a:solidFill>
                  <a:srgbClr val="002060"/>
                </a:solidFill>
                <a:latin typeface="+mn-lt"/>
              </a:rPr>
              <a:t>в формы предварительного уведомления для подтверждения согласия импортирующего государства импортировать радиоактивные источники и 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предварительного уведомления об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отправке (предоставлены предложения по 16 позициям).</a:t>
            </a:r>
            <a:endParaRPr lang="ru-RU" sz="1300" dirty="0">
              <a:solidFill>
                <a:srgbClr val="002060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Большая часть конструктивных предложений принята и</a:t>
            </a:r>
            <a:r>
              <a:rPr lang="en-US" altLang="ru-RU" sz="1300" dirty="0" smtClean="0">
                <a:solidFill>
                  <a:srgbClr val="00B050"/>
                </a:solidFill>
                <a:latin typeface="+mn-lt"/>
              </a:rPr>
              <a:t>/</a:t>
            </a:r>
            <a:r>
              <a:rPr lang="ru-RU" altLang="ru-RU" sz="1300" dirty="0" smtClean="0">
                <a:solidFill>
                  <a:srgbClr val="00B050"/>
                </a:solidFill>
                <a:latin typeface="+mn-lt"/>
              </a:rPr>
              <a:t>или учтена в редакции документа, подготовленной в соответствии с решением третьего заседания Рабочей группы.</a:t>
            </a:r>
            <a:endParaRPr lang="ru-RU" altLang="ru-RU" sz="1300" dirty="0">
              <a:solidFill>
                <a:srgbClr val="002060"/>
              </a:solidFill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3. Исключить пункт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, предусматривающий предоставление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данных из реестра </a:t>
            </a:r>
            <a:r>
              <a:rPr lang="ru-RU" sz="1300" dirty="0">
                <a:solidFill>
                  <a:srgbClr val="002060"/>
                </a:solidFill>
                <a:latin typeface="+mn-lt"/>
              </a:rPr>
              <a:t>в объеме, рекомендованном в документе «Типовые требования…»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в обеспечение требований информационной безопасности данных в национальном реестре Республики Беларусь.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300" dirty="0">
                <a:solidFill>
                  <a:srgbClr val="00B050"/>
                </a:solidFill>
                <a:latin typeface="+mn-lt"/>
              </a:rPr>
              <a:t>Раздел скорректирован без указания ссылки на национальный реестр с учетом необходимости </a:t>
            </a:r>
            <a:r>
              <a:rPr lang="ru-RU" sz="1300" dirty="0" smtClean="0">
                <a:solidFill>
                  <a:srgbClr val="00B050"/>
                </a:solidFill>
                <a:latin typeface="+mn-lt"/>
              </a:rPr>
              <a:t>обмена </a:t>
            </a:r>
            <a:r>
              <a:rPr lang="ru-RU" sz="1300" dirty="0">
                <a:solidFill>
                  <a:srgbClr val="00B050"/>
                </a:solidFill>
                <a:latin typeface="+mn-lt"/>
              </a:rPr>
              <a:t>этими данными в виде подтверждений фактического </a:t>
            </a:r>
            <a:r>
              <a:rPr lang="ru-RU" sz="1300" dirty="0" smtClean="0">
                <a:solidFill>
                  <a:srgbClr val="00B050"/>
                </a:solidFill>
                <a:latin typeface="+mn-lt"/>
              </a:rPr>
              <a:t>получения</a:t>
            </a:r>
            <a:r>
              <a:rPr lang="ru-RU" sz="1300" dirty="0">
                <a:solidFill>
                  <a:srgbClr val="00B050"/>
                </a:solidFill>
                <a:latin typeface="+mn-lt"/>
              </a:rPr>
              <a:t>.</a:t>
            </a:r>
            <a:endParaRPr lang="ru-RU" altLang="ru-RU" sz="13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07504" y="1766861"/>
            <a:ext cx="233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ÐÐµÐ¿Ð°ÑÑÐ°Ð¼ÐµÐ½Ñ Ð¿Ð¾ Ð»Ð¸ÐºÐ²Ð¸Ð´Ð°ÑÐ¸Ð¸ Ð¿Ð¾ÑÐ»ÐµÐ´ÑÑÐ²Ð¸Ð¹ ÐºÐ°ÑÐ°ÑÑÑÐ¾ÑÑ Ð½Ð° Ð§ÐµÑÐ½Ð¾Ð±ÑÐ»ÑÑÐºÐ¾Ð¹ ÐÐ­Ð¡ ÐÐ§Ð¡ Ð Ð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9" y="1021034"/>
            <a:ext cx="806270" cy="80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73444" y="1029901"/>
            <a:ext cx="1670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Госатомнадзор</a:t>
            </a:r>
          </a:p>
          <a:p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4160530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962025"/>
          </a:xfrm>
        </p:spPr>
        <p:txBody>
          <a:bodyPr/>
          <a:lstStyle/>
          <a:p>
            <a:pPr algn="ctr"/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Рекомендуемый состав данных </a:t>
            </a:r>
            <a:r>
              <a:rPr lang="ru-RU" sz="1800" dirty="0" smtClean="0"/>
              <a:t>в подтверждении </a:t>
            </a:r>
            <a:r>
              <a:rPr lang="ru-RU" sz="1800" dirty="0"/>
              <a:t>фактического получения </a:t>
            </a:r>
            <a:r>
              <a:rPr lang="ru-RU" sz="1800" dirty="0" smtClean="0"/>
              <a:t>ЗРИ 1 </a:t>
            </a:r>
            <a:r>
              <a:rPr lang="ru-RU" sz="1800" dirty="0"/>
              <a:t>и 2 категории радиационной </a:t>
            </a:r>
            <a:r>
              <a:rPr lang="ru-RU" sz="1800" dirty="0" smtClean="0"/>
              <a:t>опасности и порядок его направления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07504" y="1766861"/>
            <a:ext cx="233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8746" y="1038894"/>
            <a:ext cx="8784975" cy="892552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Адресный блок с контактными данными </a:t>
            </a:r>
            <a:r>
              <a:rPr lang="ru-RU" sz="1400" b="1" dirty="0" smtClean="0">
                <a:latin typeface="+mn-lt"/>
              </a:rPr>
              <a:t>основных пунктов связи </a:t>
            </a:r>
            <a:r>
              <a:rPr lang="ru-RU" sz="1400" b="1" dirty="0">
                <a:latin typeface="+mn-lt"/>
              </a:rPr>
              <a:t>или </a:t>
            </a:r>
            <a:r>
              <a:rPr lang="ru-RU" sz="1400" b="1" dirty="0" smtClean="0">
                <a:latin typeface="+mn-lt"/>
              </a:rPr>
              <a:t>вспомогательных пунктов связи, ответственных </a:t>
            </a:r>
            <a:r>
              <a:rPr lang="ru-RU" sz="1400" b="1" dirty="0">
                <a:latin typeface="+mn-lt"/>
              </a:rPr>
              <a:t>за информационное обеспечение (ведение реестра </a:t>
            </a:r>
            <a:r>
              <a:rPr lang="ru-RU" sz="1400" b="1" dirty="0" smtClean="0">
                <a:latin typeface="+mn-lt"/>
              </a:rPr>
              <a:t>ЗРИ)</a:t>
            </a:r>
            <a:endParaRPr lang="ru-RU" sz="1400" b="1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2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Сведения </a:t>
            </a:r>
            <a:r>
              <a:rPr lang="ru-RU" sz="12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об </a:t>
            </a:r>
            <a:r>
              <a:rPr lang="ru-RU" sz="12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адресате,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200" i="1" dirty="0" smtClean="0">
                <a:latin typeface="+mn-lt"/>
              </a:rPr>
              <a:t>Сведения об отправителе подтверждения </a:t>
            </a:r>
            <a:r>
              <a:rPr lang="ru-RU" sz="1200" i="1" dirty="0">
                <a:latin typeface="+mn-lt"/>
              </a:rPr>
              <a:t>фактического получения</a:t>
            </a: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294834" y="1995955"/>
            <a:ext cx="3694743" cy="2059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00"/>
              </a:spcAft>
              <a:buNone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 сведения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получателе ЗРИ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получателя;</a:t>
            </a:r>
          </a:p>
          <a:p>
            <a:pPr marL="285750" indent="-285750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адрес получателя;</a:t>
            </a:r>
          </a:p>
          <a:p>
            <a:pPr marL="285750" indent="-285750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 получателя;</a:t>
            </a:r>
          </a:p>
          <a:p>
            <a:pPr marL="285750" indent="-285750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получателя (производитель, поставщик, пользователь, переработка, обращение с радиоактивными отходами);</a:t>
            </a:r>
          </a:p>
          <a:p>
            <a:pPr marL="285750" indent="-285750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лицензия получателя на вид деятельности;</a:t>
            </a:r>
          </a:p>
          <a:p>
            <a:pPr marL="285750" indent="-285750"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срок действия лицензии.</a:t>
            </a:r>
            <a:endParaRPr lang="ru-RU" alt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5294834" y="4177802"/>
            <a:ext cx="3684445" cy="7201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направления подтверждения</a:t>
            </a:r>
          </a:p>
          <a:p>
            <a:pPr algn="ctr">
              <a:buNone/>
            </a:pP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получения 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источника.</a:t>
            </a:r>
          </a:p>
          <a:p>
            <a:pPr algn="ctr"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Подпись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отправителя подтверждения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294834" y="4984129"/>
            <a:ext cx="3691294" cy="1384995"/>
          </a:xfrm>
          <a:prstGeom prst="rect">
            <a:avLst/>
          </a:prstGeom>
          <a:solidFill>
            <a:srgbClr val="5EC25E">
              <a:alpha val="23000"/>
            </a:srgbClr>
          </a:solidFill>
          <a:ln>
            <a:solidFill>
              <a:srgbClr val="92D050">
                <a:alpha val="94000"/>
              </a:srgbClr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Подтверждение фактического получения направляются в ПС экспортера посредством ПС импортера в сроки без необоснованной задержки от даты фактического получения источника, определяемые действующими государственными нормативными правовыми актами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18746" y="1982293"/>
            <a:ext cx="4985897" cy="4370427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параметров, идентифицирующих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источник(и):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заводской (идентификационный) номер;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типа (тип капсулы, модель);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номер паспорта (сертификата);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вид излучения;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радионуклиды, на основе которых изготовлен источник;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дата выпуска;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активность на дату выпуска;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категория;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изготовитель (наименование, адрес);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параметры, идентифицирующие ассоциированное с источником оборудование (контейнер, прибор, установка):</a:t>
            </a:r>
          </a:p>
          <a:p>
            <a:pPr marL="468000" indent="-1714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тип оборудования;</a:t>
            </a:r>
          </a:p>
          <a:p>
            <a:pPr marL="468000" indent="-1714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идентификационный номер оборудования;</a:t>
            </a:r>
          </a:p>
          <a:p>
            <a:pPr marL="468000" indent="-1714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наличие в конструкции ассоциированного оборудования обедненного урана.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номер сертификата-разрешения на радиоактивное вещество особого вида;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срок действия сертификата-разрешения на радиоактивное вещество особого вида;</a:t>
            </a:r>
            <a:r>
              <a:rPr lang="ru-RU" sz="1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67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6864" cy="962025"/>
          </a:xfrm>
        </p:spPr>
        <p:txBody>
          <a:bodyPr/>
          <a:lstStyle/>
          <a:p>
            <a:pPr algn="ctr"/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Рекомендуемый состав данных </a:t>
            </a:r>
            <a:r>
              <a:rPr lang="ru-RU" sz="1800" dirty="0" smtClean="0"/>
              <a:t>в запросах на подтверждение </a:t>
            </a:r>
            <a:r>
              <a:rPr lang="ru-RU" sz="1800" dirty="0"/>
              <a:t>фактического получения </a:t>
            </a:r>
            <a:r>
              <a:rPr lang="ru-RU" sz="1800" dirty="0" smtClean="0"/>
              <a:t>ЗРИ 1 </a:t>
            </a:r>
            <a:r>
              <a:rPr lang="ru-RU" sz="1800" dirty="0"/>
              <a:t>и 2 категории радиационной </a:t>
            </a:r>
            <a:r>
              <a:rPr lang="ru-RU" sz="1800" dirty="0" smtClean="0"/>
              <a:t>опасности и порядок его направления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07504" y="1766861"/>
            <a:ext cx="233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5508" y="1023780"/>
            <a:ext cx="8865478" cy="892552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Адресный блок с контактными данными </a:t>
            </a:r>
            <a:r>
              <a:rPr lang="ru-RU" sz="1400" b="1" dirty="0" smtClean="0">
                <a:latin typeface="+mn-lt"/>
              </a:rPr>
              <a:t>основных пунктов связи </a:t>
            </a:r>
            <a:r>
              <a:rPr lang="ru-RU" sz="1400" b="1" dirty="0">
                <a:latin typeface="+mn-lt"/>
              </a:rPr>
              <a:t>или </a:t>
            </a:r>
            <a:r>
              <a:rPr lang="ru-RU" sz="1400" b="1" dirty="0" smtClean="0">
                <a:latin typeface="+mn-lt"/>
              </a:rPr>
              <a:t>вспомогательных пунктов связи, ответственных </a:t>
            </a:r>
            <a:r>
              <a:rPr lang="ru-RU" sz="1400" b="1" dirty="0">
                <a:latin typeface="+mn-lt"/>
              </a:rPr>
              <a:t>за информационное обеспечение (ведение реестра </a:t>
            </a:r>
            <a:r>
              <a:rPr lang="ru-RU" sz="1400" b="1" dirty="0" smtClean="0">
                <a:latin typeface="+mn-lt"/>
              </a:rPr>
              <a:t>ЗРИ)</a:t>
            </a:r>
            <a:endParaRPr lang="ru-RU" sz="1400" b="1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2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Сведения </a:t>
            </a:r>
            <a:r>
              <a:rPr lang="ru-RU" sz="1200" i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об </a:t>
            </a:r>
            <a:r>
              <a:rPr lang="ru-RU" sz="1200" i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адресате,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200" i="1" dirty="0" smtClean="0">
                <a:latin typeface="+mn-lt"/>
              </a:rPr>
              <a:t>Сведения об отправителе запроса на подтверждение </a:t>
            </a:r>
            <a:r>
              <a:rPr lang="ru-RU" sz="1200" i="1" dirty="0">
                <a:latin typeface="+mn-lt"/>
              </a:rPr>
              <a:t>фактического </a:t>
            </a:r>
            <a:r>
              <a:rPr lang="ru-RU" sz="1200" i="1" dirty="0" smtClean="0">
                <a:latin typeface="+mn-lt"/>
              </a:rPr>
              <a:t>получения.</a:t>
            </a:r>
            <a:endParaRPr lang="ru-RU" sz="1200" i="1" dirty="0">
              <a:latin typeface="+mn-lt"/>
            </a:endParaRP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5076056" y="1995955"/>
            <a:ext cx="3910073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Блок сведения об экспортирующем субъекте: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наименование экспортирующего субъекта;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 экспортирующего субъекта;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контактные данные экспортирующего субъекта;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деятельность экспортирующего субъекта (производитель, поставщик, пользователь,);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лицензия получателя на вид деятельности;</a:t>
            </a:r>
          </a:p>
          <a:p>
            <a:pPr marL="171450" indent="-171450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действия лицензии.</a:t>
            </a:r>
            <a:endParaRPr lang="ru-RU" altLang="ru-RU" sz="1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138243" y="1987021"/>
            <a:ext cx="4857310" cy="4370427"/>
          </a:xfrm>
          <a:prstGeom prst="rect">
            <a:avLst/>
          </a:prstGeom>
          <a:solidFill>
            <a:srgbClr val="F2F2F2"/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Блок параметров, идентифицирующих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источник(и):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заводской (идентификационный) номер;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типа (тип капсулы, модель);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номер паспорта (сертификата);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вид излучения;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радионуклиды, на основе которых изготовлен источник;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дата выпуска;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активность на дату выпуска;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категория;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изготовитель (наименование, адрес);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параметры, идентифицирующие ассоциированное с источником оборудование (контейнер, прибор, установка):</a:t>
            </a:r>
          </a:p>
          <a:p>
            <a:pPr marL="468000" indent="-1714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тип оборудования;</a:t>
            </a:r>
          </a:p>
          <a:p>
            <a:pPr marL="468000" indent="-1714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идентификационный номер оборудования;</a:t>
            </a:r>
          </a:p>
          <a:p>
            <a:pPr marL="468000" indent="-1714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наличие в конструкции ассоциированного оборудования обедненного урана.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номер сертификата-разрешения на радиоактивное вещество особого вида;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срок действия сертификата-разрешения на радиоактивное вещество особого 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вида</a:t>
            </a:r>
            <a:r>
              <a:rPr lang="ru-RU" sz="12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altLang="ru-RU" sz="12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5076056" y="4107452"/>
            <a:ext cx="39100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направления 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запроса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Дата экспортной поставки источника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Подпись </a:t>
            </a: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отправителя </a:t>
            </a:r>
            <a:r>
              <a:rPr lang="ru-RU" sz="12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запроса</a:t>
            </a:r>
            <a:endParaRPr lang="ru-RU" altLang="ru-RU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076056" y="4787788"/>
            <a:ext cx="3910072" cy="1569660"/>
          </a:xfrm>
          <a:prstGeom prst="rect">
            <a:avLst/>
          </a:prstGeom>
          <a:solidFill>
            <a:srgbClr val="5EC25E">
              <a:alpha val="23000"/>
            </a:srgbClr>
          </a:solidFill>
          <a:ln>
            <a:solidFill>
              <a:srgbClr val="92D050">
                <a:alpha val="94000"/>
              </a:srgbClr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Запрос направляется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 ПС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импортера посредством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экспортера в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сроки без необоснованной задержки от даты фактического получения источника в случае отсутствия подтверждения о фактическом получении источников в срок, превышающий дату экспортной поставки более, чем на 30 календарных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дней.</a:t>
            </a:r>
            <a:endParaRPr lang="ru-RU" alt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59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740352" y="6448425"/>
            <a:ext cx="2088232" cy="3778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07504" y="1766861"/>
            <a:ext cx="23397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069975"/>
            <a:ext cx="43576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11138" y="2749550"/>
            <a:ext cx="2324100" cy="2536825"/>
          </a:xfrm>
          <a:prstGeom prst="roundRect">
            <a:avLst>
              <a:gd name="adj" fmla="val 5128"/>
            </a:avLst>
          </a:prstGeom>
          <a:solidFill>
            <a:srgbClr val="92D050">
              <a:alpha val="22000"/>
            </a:srgbClr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07950" y="279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5100" y="1069975"/>
            <a:ext cx="3773488" cy="1582738"/>
          </a:xfrm>
          <a:prstGeom prst="roundRect">
            <a:avLst>
              <a:gd name="adj" fmla="val 6578"/>
            </a:avLst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 аналитики</a:t>
            </a:r>
            <a:r>
              <a:rPr lang="ru-RU" sz="1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 в виде распределенного 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-сервиса и позволяет поддерживать технологию интеграции баз данных, находящихся в различных источниках (технология единой информационной шины данных) и предоставление данных пользователям в унифицированном виде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32088" y="3589338"/>
            <a:ext cx="5972175" cy="2963862"/>
          </a:xfrm>
          <a:prstGeom prst="roundRect">
            <a:avLst>
              <a:gd name="adj" fmla="val 6578"/>
            </a:avLst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Реестр ЗРИ 1&amp;2 категории радиационной опасности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динамический перечень ЗРИ, каждая запись в котором соответствует состоянию прослеживаемого по индексу источника на дату последней произведенной с ним операции с указанием текущего местонахождения. </a:t>
            </a:r>
          </a:p>
          <a:p>
            <a:pPr algn="just">
              <a:defRPr/>
            </a:pPr>
            <a:endParaRPr lang="ru-RU" sz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Ведение реестра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контроль реестра на полноту и достоверность трассируемой истории объектов учета и контроля с устранением выявляемых несоответствий, ошибок, а также нарушений установленного нормативными правовыми документами регламента отчетности. </a:t>
            </a:r>
          </a:p>
          <a:p>
            <a:pPr algn="just">
              <a:defRPr/>
            </a:pPr>
            <a:endParaRPr lang="ru-RU" sz="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События, описывающие жизненный цикл</a:t>
            </a:r>
            <a:r>
              <a:rPr lang="en-US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источника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 – Импортирован – Получен – Найден - Эксплуатируется/Находится на хранении – Передан – Экспортирован – Разобран - Переведен в РАО (для утилизации)/снят с учета (без передачи контрагенту) – Утерян</a:t>
            </a:r>
            <a:r>
              <a:rPr lang="en-US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algn="just">
              <a:defRPr/>
            </a:pP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Распад радионуклида с возможностью отнесения ЗРИ к 3 – 5 категории.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1158875"/>
            <a:ext cx="1501775" cy="18891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Блок аналитики </a:t>
            </a:r>
          </a:p>
        </p:txBody>
      </p:sp>
      <p:pic>
        <p:nvPicPr>
          <p:cNvPr id="15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568950"/>
            <a:ext cx="14493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Цилиндр 15"/>
          <p:cNvSpPr/>
          <p:nvPr/>
        </p:nvSpPr>
        <p:spPr>
          <a:xfrm>
            <a:off x="1574353" y="5746713"/>
            <a:ext cx="630528" cy="537607"/>
          </a:xfrm>
          <a:prstGeom prst="can">
            <a:avLst>
              <a:gd name="adj" fmla="val 58464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80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 w="31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17650" y="1193800"/>
            <a:ext cx="2994025" cy="15875"/>
          </a:xfrm>
          <a:prstGeom prst="straightConnector1">
            <a:avLst/>
          </a:prstGeom>
          <a:ln w="19050">
            <a:solidFill>
              <a:srgbClr val="2282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892425"/>
            <a:ext cx="514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708150" y="5759450"/>
            <a:ext cx="404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200" b="1">
                <a:solidFill>
                  <a:srgbClr val="002060"/>
                </a:solidFill>
                <a:latin typeface="Arial" panose="020B0604020202020204" pitchFamily="34" charset="0"/>
              </a:rPr>
              <a:t>DB</a:t>
            </a:r>
            <a:endParaRPr lang="ru-RU" altLang="ru-RU" sz="1200" b="1"/>
          </a:p>
        </p:txBody>
      </p:sp>
      <p:sp>
        <p:nvSpPr>
          <p:cNvPr id="20" name="Прямоугольник 50"/>
          <p:cNvSpPr>
            <a:spLocks noChangeArrowheads="1"/>
          </p:cNvSpPr>
          <p:nvPr/>
        </p:nvSpPr>
        <p:spPr bwMode="auto">
          <a:xfrm>
            <a:off x="465138" y="5280025"/>
            <a:ext cx="1571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>
                <a:solidFill>
                  <a:srgbClr val="002060"/>
                </a:solidFill>
                <a:latin typeface="Arial" panose="020B0604020202020204" pitchFamily="34" charset="0"/>
              </a:rPr>
              <a:t>Защищенный канал</a:t>
            </a:r>
            <a:endParaRPr lang="ru-RU" altLang="ru-RU" sz="1100" b="1"/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439738" y="5270500"/>
            <a:ext cx="7937" cy="314325"/>
          </a:xfrm>
          <a:prstGeom prst="straightConnector1">
            <a:avLst/>
          </a:prstGeom>
          <a:ln w="47625">
            <a:solidFill>
              <a:srgbClr val="92D05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55"/>
          <p:cNvSpPr>
            <a:spLocks noChangeArrowheads="1"/>
          </p:cNvSpPr>
          <p:nvPr/>
        </p:nvSpPr>
        <p:spPr bwMode="auto">
          <a:xfrm>
            <a:off x="508000" y="5045075"/>
            <a:ext cx="17287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>
                <a:solidFill>
                  <a:srgbClr val="002060"/>
                </a:solidFill>
                <a:latin typeface="Arial" panose="020B0604020202020204" pitchFamily="34" charset="0"/>
              </a:rPr>
              <a:t>Контролируемая зона</a:t>
            </a:r>
            <a:endParaRPr lang="ru-RU" altLang="ru-RU" sz="1100" b="1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3063" y="2843213"/>
            <a:ext cx="2044700" cy="2208212"/>
          </a:xfrm>
          <a:prstGeom prst="roundRect">
            <a:avLst>
              <a:gd name="adj" fmla="val 5128"/>
            </a:avLst>
          </a:prstGeom>
          <a:solidFill>
            <a:schemeClr val="bg1"/>
          </a:solidFill>
          <a:ln w="127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963863"/>
            <a:ext cx="6683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2951163"/>
            <a:ext cx="685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Цилиндр 25"/>
          <p:cNvSpPr/>
          <p:nvPr/>
        </p:nvSpPr>
        <p:spPr>
          <a:xfrm>
            <a:off x="464063" y="3787314"/>
            <a:ext cx="597832" cy="862153"/>
          </a:xfrm>
          <a:prstGeom prst="can">
            <a:avLst>
              <a:gd name="adj" fmla="val 4881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 w="31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>
            <a:off x="796832" y="3992377"/>
            <a:ext cx="598669" cy="816460"/>
          </a:xfrm>
          <a:prstGeom prst="can">
            <a:avLst>
              <a:gd name="adj" fmla="val 4881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 w="3175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56"/>
          <p:cNvSpPr>
            <a:spLocks noChangeArrowheads="1"/>
          </p:cNvSpPr>
          <p:nvPr/>
        </p:nvSpPr>
        <p:spPr bwMode="auto">
          <a:xfrm>
            <a:off x="431800" y="4303713"/>
            <a:ext cx="992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b="1">
                <a:solidFill>
                  <a:schemeClr val="bg1"/>
                </a:solidFill>
                <a:latin typeface="Arial" panose="020B0604020202020204" pitchFamily="34" charset="0"/>
              </a:rPr>
              <a:t>Кластер БД</a:t>
            </a:r>
            <a:endParaRPr lang="ru-RU" altLang="ru-RU" sz="1100" b="1">
              <a:solidFill>
                <a:schemeClr val="bg1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560638" y="3130550"/>
            <a:ext cx="315912" cy="0"/>
          </a:xfrm>
          <a:prstGeom prst="straightConnector1">
            <a:avLst/>
          </a:prstGeom>
          <a:ln w="47625">
            <a:solidFill>
              <a:srgbClr val="92D05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62"/>
          <p:cNvSpPr>
            <a:spLocks noChangeArrowheads="1"/>
          </p:cNvSpPr>
          <p:nvPr/>
        </p:nvSpPr>
        <p:spPr bwMode="auto">
          <a:xfrm>
            <a:off x="1327150" y="3540125"/>
            <a:ext cx="10493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100" b="1">
                <a:solidFill>
                  <a:srgbClr val="002060"/>
                </a:solidFill>
                <a:latin typeface="Arial" panose="020B0604020202020204" pitchFamily="34" charset="0"/>
              </a:rPr>
              <a:t>WEB </a:t>
            </a:r>
            <a:r>
              <a:rPr lang="ru-RU" altLang="ru-RU" sz="1100" b="1">
                <a:solidFill>
                  <a:srgbClr val="002060"/>
                </a:solidFill>
                <a:latin typeface="Arial" panose="020B0604020202020204" pitchFamily="34" charset="0"/>
              </a:rPr>
              <a:t>сервер</a:t>
            </a:r>
            <a:endParaRPr lang="ru-RU" altLang="ru-RU" sz="1100" b="1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719138" y="1281113"/>
            <a:ext cx="19050" cy="1670050"/>
          </a:xfrm>
          <a:prstGeom prst="straightConnector1">
            <a:avLst/>
          </a:prstGeom>
          <a:ln w="19050">
            <a:solidFill>
              <a:srgbClr val="2282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174750" y="3176588"/>
            <a:ext cx="382588" cy="7937"/>
          </a:xfrm>
          <a:prstGeom prst="straightConnector1">
            <a:avLst/>
          </a:prstGeom>
          <a:ln w="47625">
            <a:solidFill>
              <a:srgbClr val="92D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38188" y="3462338"/>
            <a:ext cx="6350" cy="314325"/>
          </a:xfrm>
          <a:prstGeom prst="straightConnector1">
            <a:avLst/>
          </a:prstGeom>
          <a:ln w="47625">
            <a:solidFill>
              <a:srgbClr val="92D050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1517650" y="4443413"/>
            <a:ext cx="811213" cy="534987"/>
          </a:xfrm>
          <a:prstGeom prst="roundRect">
            <a:avLst>
              <a:gd name="adj" fmla="val 6578"/>
            </a:avLst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ЦИАЦ СГУК </a:t>
            </a:r>
          </a:p>
          <a:p>
            <a:pPr algn="ctr">
              <a:defRPr/>
            </a:pPr>
            <a:r>
              <a:rPr lang="ru-RU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РВ и РАО</a:t>
            </a:r>
            <a:endParaRPr lang="ru-RU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465263"/>
            <a:ext cx="411162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4702175" y="1444625"/>
            <a:ext cx="2424113" cy="169863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Реестр ЗРИ 1</a:t>
            </a:r>
            <a:r>
              <a:rPr lang="en-US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&amp;2 </a:t>
            </a: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</a:p>
        </p:txBody>
      </p:sp>
      <p:pic>
        <p:nvPicPr>
          <p:cNvPr id="37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1866900"/>
            <a:ext cx="37449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5472113" y="1970088"/>
            <a:ext cx="2424112" cy="169862"/>
          </a:xfrm>
          <a:prstGeom prst="roundRect">
            <a:avLst>
              <a:gd name="adj" fmla="val 6578"/>
            </a:avLst>
          </a:prstGeom>
          <a:solidFill>
            <a:schemeClr val="tx2">
              <a:lumMod val="20000"/>
              <a:lumOff val="80000"/>
              <a:alpha val="21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Описание жизненного цикла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информационного обмена строится с учетом особенностей ведения 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ЗРИ 1</a:t>
            </a:r>
            <a:r>
              <a:rPr lang="en-US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категории радиационной опасности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62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88586</TotalTime>
  <Words>2160</Words>
  <Application>Microsoft Office PowerPoint</Application>
  <PresentationFormat>Экран (4:3)</PresentationFormat>
  <Paragraphs>243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b-default</vt:lpstr>
      <vt:lpstr>О практических шагах по построению системы информационного взаимодействия с учетом  результатов выполнения решения третьего заседания Рабочей группы 04.12.2018 </vt:lpstr>
      <vt:lpstr>Решение третьего заседания Рабочей группы 04.12.2018</vt:lpstr>
      <vt:lpstr>Презентация PowerPoint</vt:lpstr>
      <vt:lpstr>Презентация PowerPoint</vt:lpstr>
      <vt:lpstr>Замечания и предложения по доработке документа «Единый порядок и формы обмена информацией…» от Республики Казахстан (1 этап согласования)</vt:lpstr>
      <vt:lpstr>Замечания и предложения по доработке документа «Единый порядок и формы обмена информацией…» от Республики Беларусь(1 этап согласования)</vt:lpstr>
      <vt:lpstr>Рекомендуемый состав данных в подтверждении фактического получения ЗРИ 1 и 2 категории радиационной опасности и порядок его направления</vt:lpstr>
      <vt:lpstr>Рекомендуемый состав данных в запросах на подтверждение фактического получения ЗРИ 1 и 2 категории радиационной опасности и порядок его направления</vt:lpstr>
      <vt:lpstr>Процесс информационного обмена строится с учетом особенностей ведения реестра ЗРИ 1&amp;2 категории радиационной опасности</vt:lpstr>
      <vt:lpstr>Презентация PowerPoint</vt:lpstr>
      <vt:lpstr>Согласование документа «Единый порядок и формы обмена информацией…» основными участниками ВЭД в Российской Федерации (2 этап согласования)</vt:lpstr>
      <vt:lpstr>Согласование документа «Единый порядок и формы обмена информацией…» основными участниками ВЭД в Российской Федерации (2 этап согласования)</vt:lpstr>
      <vt:lpstr>Предложения по дальнейшим шагам реализации Соглашения</vt:lpstr>
      <vt:lpstr>Презентация PowerPoint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Егоров Денис</dc:creator>
  <cp:lastModifiedBy>Пользователь Windows</cp:lastModifiedBy>
  <cp:revision>1024</cp:revision>
  <cp:lastPrinted>2019-07-24T12:26:21Z</cp:lastPrinted>
  <dcterms:created xsi:type="dcterms:W3CDTF">2011-08-02T09:38:54Z</dcterms:created>
  <dcterms:modified xsi:type="dcterms:W3CDTF">2019-07-29T06:21:58Z</dcterms:modified>
</cp:coreProperties>
</file>