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1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8" r:id="rId3"/>
    <p:sldId id="299" r:id="rId4"/>
    <p:sldId id="300" r:id="rId5"/>
    <p:sldId id="271" r:id="rId6"/>
    <p:sldId id="258" r:id="rId7"/>
    <p:sldId id="301" r:id="rId8"/>
    <p:sldId id="302" r:id="rId9"/>
    <p:sldId id="259" r:id="rId10"/>
    <p:sldId id="303" r:id="rId11"/>
    <p:sldId id="289" r:id="rId12"/>
    <p:sldId id="286" r:id="rId13"/>
    <p:sldId id="287" r:id="rId14"/>
    <p:sldId id="288" r:id="rId15"/>
    <p:sldId id="284" r:id="rId16"/>
    <p:sldId id="295" r:id="rId17"/>
    <p:sldId id="306" r:id="rId18"/>
    <p:sldId id="297" r:id="rId19"/>
    <p:sldId id="292" r:id="rId20"/>
    <p:sldId id="305" r:id="rId21"/>
    <p:sldId id="276" r:id="rId22"/>
  </p:sldIdLst>
  <p:sldSz cx="9144000" cy="6858000" type="screen4x3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0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41429" cy="345177"/>
          </a:xfrm>
          <a:prstGeom prst="rect">
            <a:avLst/>
          </a:prstGeom>
        </p:spPr>
        <p:txBody>
          <a:bodyPr vert="horz" lIns="92223" tIns="46111" rIns="92223" bIns="46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6538" y="1"/>
            <a:ext cx="4341429" cy="345177"/>
          </a:xfrm>
          <a:prstGeom prst="rect">
            <a:avLst/>
          </a:prstGeom>
        </p:spPr>
        <p:txBody>
          <a:bodyPr vert="horz" lIns="92223" tIns="46111" rIns="92223" bIns="46111" rtlCol="0"/>
          <a:lstStyle>
            <a:lvl1pPr algn="r">
              <a:defRPr sz="1200"/>
            </a:lvl1pPr>
          </a:lstStyle>
          <a:p>
            <a:fld id="{92D6A613-1E3C-4BA1-B999-C173E703F0FF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542986"/>
            <a:ext cx="4341429" cy="345177"/>
          </a:xfrm>
          <a:prstGeom prst="rect">
            <a:avLst/>
          </a:prstGeom>
        </p:spPr>
        <p:txBody>
          <a:bodyPr vert="horz" lIns="92223" tIns="46111" rIns="92223" bIns="46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6538" y="6542986"/>
            <a:ext cx="4341429" cy="345177"/>
          </a:xfrm>
          <a:prstGeom prst="rect">
            <a:avLst/>
          </a:prstGeom>
        </p:spPr>
        <p:txBody>
          <a:bodyPr vert="horz" lIns="92223" tIns="46111" rIns="92223" bIns="46111" rtlCol="0" anchor="b"/>
          <a:lstStyle>
            <a:lvl1pPr algn="r">
              <a:defRPr sz="1200"/>
            </a:lvl1pPr>
          </a:lstStyle>
          <a:p>
            <a:fld id="{62B22D15-360A-41AD-B0E3-891727DD6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49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2129" cy="345604"/>
          </a:xfrm>
          <a:prstGeom prst="rect">
            <a:avLst/>
          </a:prstGeom>
        </p:spPr>
        <p:txBody>
          <a:bodyPr vert="horz" lIns="92223" tIns="46111" rIns="92223" bIns="46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854" y="1"/>
            <a:ext cx="4342129" cy="345604"/>
          </a:xfrm>
          <a:prstGeom prst="rect">
            <a:avLst/>
          </a:prstGeom>
        </p:spPr>
        <p:txBody>
          <a:bodyPr vert="horz" lIns="92223" tIns="46111" rIns="92223" bIns="46111" rtlCol="0"/>
          <a:lstStyle>
            <a:lvl1pPr algn="r">
              <a:defRPr sz="1200"/>
            </a:lvl1pPr>
          </a:lstStyle>
          <a:p>
            <a:fld id="{8F44E0F5-9D45-4EFC-92C7-454DD84EB2C5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1975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3" tIns="46111" rIns="92223" bIns="461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031" y="3314928"/>
            <a:ext cx="8016239" cy="2712215"/>
          </a:xfrm>
          <a:prstGeom prst="rect">
            <a:avLst/>
          </a:prstGeom>
        </p:spPr>
        <p:txBody>
          <a:bodyPr vert="horz" lIns="92223" tIns="46111" rIns="92223" bIns="4611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42560"/>
            <a:ext cx="4342129" cy="345604"/>
          </a:xfrm>
          <a:prstGeom prst="rect">
            <a:avLst/>
          </a:prstGeom>
        </p:spPr>
        <p:txBody>
          <a:bodyPr vert="horz" lIns="92223" tIns="46111" rIns="92223" bIns="46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854" y="6542560"/>
            <a:ext cx="4342129" cy="345604"/>
          </a:xfrm>
          <a:prstGeom prst="rect">
            <a:avLst/>
          </a:prstGeom>
        </p:spPr>
        <p:txBody>
          <a:bodyPr vert="horz" lIns="92223" tIns="46111" rIns="92223" bIns="46111" rtlCol="0" anchor="b"/>
          <a:lstStyle>
            <a:lvl1pPr algn="r">
              <a:defRPr sz="1200"/>
            </a:lvl1pPr>
          </a:lstStyle>
          <a:p>
            <a:fld id="{A0D140B6-B313-4543-8A51-87AB303F3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3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140B6-B313-4543-8A51-87AB303F390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1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116638" y="636588"/>
            <a:ext cx="2293937" cy="17192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7AF6-E9E7-4EEE-A3A0-5246118DAC8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53BBF-7F59-41CA-A28F-FAC62F1866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3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7092-66D4-4D6E-83F2-EFCAE8AA7DD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5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7092-66D4-4D6E-83F2-EFCAE8AA7DD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5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7092-66D4-4D6E-83F2-EFCAE8AA7DD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54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7092-66D4-4D6E-83F2-EFCAE8AA7DD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02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5B3E7-375A-4D22-ACF6-E5D6DF743E6D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7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BA92-746C-4EC8-92BE-8F6DF0901C81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3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F4A26-CF6A-41FA-A9CD-71FCDB9CD12F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19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00030D7-BB41-4C50-8A15-69AC78DF94D1}" type="datetime1">
              <a:rPr lang="ru-RU" altLang="en-US" smtClean="0"/>
              <a:t>23.09.2019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68D2DE-A146-604C-B2C6-C25BEADE4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9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</p:spPr>
        <p:txBody>
          <a:bodyPr/>
          <a:lstStyle>
            <a:lvl1pPr>
              <a:defRPr>
                <a:solidFill>
                  <a:srgbClr val="898989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fld id="{4D34A697-2680-4849-8D6E-C5A0092C5A5A}" type="datetime1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fld id="{DAB31A3D-49B4-584A-98D0-AAD801F5515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89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088C2-F56E-4FBC-8EBF-1E81FE43F48A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392B-E0B1-4218-BE81-A1F048851BF9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4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1BD3-BDC2-4863-9144-CCC2BF6D5D9F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64E4-654D-4F39-BA29-5D776FCD53AD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27EE3-FE9E-41BB-B4BD-22911F452C3E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81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644F4-7998-490B-B08F-FB45F6A80E34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1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46D5-C06B-4D3F-BCF5-9F1E1AE4E34E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4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4E2A6-13BD-4C9E-8FBD-354FF5784E10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0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9704-E8FE-4810-9794-848CFC17DDB4}" type="datetime1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5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67.png"/><Relationship Id="rId18" Type="http://schemas.openxmlformats.org/officeDocument/2006/relationships/hyperlink" Target="https://ektu.kz/newsevents/seminar_yadernye_tekhnologii_rol_atomnoy_energetiki_v_mirovom_energobalanse_neenergeticheskoye_ispolzovaniye_yadernykh_tekhnology.aspx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5.jpeg"/><Relationship Id="rId5" Type="http://schemas.openxmlformats.org/officeDocument/2006/relationships/image" Target="../media/image45.pn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44.pn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17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g"/><Relationship Id="rId9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ktu.kz/newsevents/atomnaya-poezdka-vkgtu.aspx" TargetMode="External"/><Relationship Id="rId13" Type="http://schemas.openxmlformats.org/officeDocument/2006/relationships/image" Target="../media/image104.png"/><Relationship Id="rId3" Type="http://schemas.openxmlformats.org/officeDocument/2006/relationships/image" Target="../media/image17.jpe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23.png"/><Relationship Id="rId16" Type="http://schemas.openxmlformats.org/officeDocument/2006/relationships/hyperlink" Target="https://bilimdinews.kz/?p=5168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5" Type="http://schemas.openxmlformats.org/officeDocument/2006/relationships/hyperlink" Target="https://ektu.kz/newsevents/vkgtu-prinyal-uchastie-v-mezhdunarodnom-tekhnicheskom-soveshchanii-po-obrazovatel'nym-setyam-v-magate.aspx" TargetMode="External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microsoft.com/office/2007/relationships/hdphoto" Target="../media/hdphoto2.wdp"/><Relationship Id="rId18" Type="http://schemas.openxmlformats.org/officeDocument/2006/relationships/image" Target="../media/image47.png"/><Relationship Id="rId3" Type="http://schemas.openxmlformats.org/officeDocument/2006/relationships/image" Target="../media/image3.png"/><Relationship Id="rId21" Type="http://schemas.openxmlformats.org/officeDocument/2006/relationships/image" Target="../media/image50.png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11" Type="http://schemas.microsoft.com/office/2007/relationships/hdphoto" Target="../media/hdphoto1.wdp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4" Type="http://schemas.openxmlformats.org/officeDocument/2006/relationships/image" Target="../media/image37.jpeg"/><Relationship Id="rId9" Type="http://schemas.openxmlformats.org/officeDocument/2006/relationships/image" Target="../media/image33.gif"/><Relationship Id="rId14" Type="http://schemas.openxmlformats.org/officeDocument/2006/relationships/image" Target="../media/image43.png"/><Relationship Id="rId2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jpeg"/><Relationship Id="rId18" Type="http://schemas.openxmlformats.org/officeDocument/2006/relationships/image" Target="../media/image61.png"/><Relationship Id="rId3" Type="http://schemas.openxmlformats.org/officeDocument/2006/relationships/image" Target="../media/image23.png"/><Relationship Id="rId7" Type="http://schemas.openxmlformats.org/officeDocument/2006/relationships/image" Target="../media/image33.gif"/><Relationship Id="rId12" Type="http://schemas.openxmlformats.org/officeDocument/2006/relationships/image" Target="../media/image56.pn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7.jpeg"/><Relationship Id="rId5" Type="http://schemas.openxmlformats.org/officeDocument/2006/relationships/image" Target="../media/image53.png"/><Relationship Id="rId15" Type="http://schemas.microsoft.com/office/2007/relationships/hdphoto" Target="../media/hdphoto4.wdp"/><Relationship Id="rId10" Type="http://schemas.openxmlformats.org/officeDocument/2006/relationships/image" Target="../media/image55.png"/><Relationship Id="rId19" Type="http://schemas.openxmlformats.org/officeDocument/2006/relationships/image" Target="../media/image62.jpeg"/><Relationship Id="rId4" Type="http://schemas.openxmlformats.org/officeDocument/2006/relationships/image" Target="../media/image52.jpeg"/><Relationship Id="rId9" Type="http://schemas.microsoft.com/office/2007/relationships/hdphoto" Target="../media/hdphoto3.wdp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Kasenova\Downloads\26-01-2016_20-13-24\презинтаций Титульник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2172" y="0"/>
            <a:ext cx="7301828" cy="68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6694" y="2816220"/>
            <a:ext cx="8940800" cy="18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КАДРОВ ДЛЯ АТОМНОЙ ПРОМЫШЛЕННОСТИ РЕСПУБЛИКИ КАЗАХСТАН НА БАЗЕ ВКГТУ им. Д. СЕРИКБАЕВА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7848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УСТРЕМЛЕННЫЙ В БУДУЩЕЕ: ТРАДИЦИИ, ИННОВАЦИИ, УСПЕХ!</a:t>
            </a:r>
          </a:p>
        </p:txBody>
      </p:sp>
      <p:pic>
        <p:nvPicPr>
          <p:cNvPr id="14" name="Picture 2" descr="D:\получ ф 06.05\01ЛОГОТИП_самый послед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092" y="735872"/>
            <a:ext cx="2942004" cy="17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80304" y="486916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Тамара Сегеда,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Центра международных образовательных программ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ВКГТУ им. Д.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Серикбаева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b="45969"/>
          <a:stretch/>
        </p:blipFill>
        <p:spPr bwMode="auto">
          <a:xfrm>
            <a:off x="376722" y="-1563"/>
            <a:ext cx="8748464" cy="362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07704" y="1164592"/>
            <a:ext cx="1406364" cy="136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7524" y="3506592"/>
            <a:ext cx="2232248" cy="92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9676" y="34052"/>
            <a:ext cx="7818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СПЕЦИАЛИСТОВ НА БАЗЕ ВКГТУ ДЛЯ АО «УМЗ»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106687" y="908720"/>
            <a:ext cx="7063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3" y="6040083"/>
            <a:ext cx="541183" cy="541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82" y="6353812"/>
            <a:ext cx="541183" cy="54118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5" y="6318798"/>
            <a:ext cx="541183" cy="541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15" y="6035822"/>
            <a:ext cx="541183" cy="541183"/>
          </a:xfrm>
          <a:prstGeom prst="rect">
            <a:avLst/>
          </a:prstGeom>
        </p:spPr>
      </p:pic>
      <p:pic>
        <p:nvPicPr>
          <p:cNvPr id="41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2"/>
          <a:stretch/>
        </p:blipFill>
        <p:spPr bwMode="auto">
          <a:xfrm>
            <a:off x="1" y="650"/>
            <a:ext cx="971600" cy="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 descr="D:\ITPS_OK_Сегеда_ТА_031018\УМЗ_040718\Росатом_2018\Росатом_ВКГТУ_Презентации_250118\2018.25.01 Росатом в ВКГТУ\2018.25.01 Казатомпром\DSC_287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54" y="4247394"/>
            <a:ext cx="2166620" cy="14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C:\Users\TSegeda\Downloads\20180518_14045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20339" b="-1"/>
          <a:stretch/>
        </p:blipFill>
        <p:spPr bwMode="auto">
          <a:xfrm>
            <a:off x="212624" y="2722966"/>
            <a:ext cx="2149304" cy="1438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Рисунок 44" descr="D:\ITPS_OK_Сегеда_ТА_031018\УМЗ_040718\2018-01-30 Техуниверситет Есымжан\DSC_7733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3923" r="3018" b="1917"/>
          <a:stretch/>
        </p:blipFill>
        <p:spPr bwMode="auto">
          <a:xfrm>
            <a:off x="2519772" y="2670341"/>
            <a:ext cx="2107976" cy="1543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" y="4285757"/>
            <a:ext cx="1907877" cy="16260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" name="Picture 15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81" y="849074"/>
            <a:ext cx="2295901" cy="17306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Picture 12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1" y="980728"/>
            <a:ext cx="2350414" cy="159901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89" y="2659837"/>
            <a:ext cx="2013459" cy="1342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90" y="2722966"/>
            <a:ext cx="2125602" cy="14170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91" y="590813"/>
            <a:ext cx="2983399" cy="1988932"/>
          </a:xfrm>
          <a:prstGeom prst="rect">
            <a:avLst/>
          </a:prstGeom>
        </p:spPr>
      </p:pic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9132" y="6338574"/>
            <a:ext cx="2133600" cy="365125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0854" y="5725302"/>
            <a:ext cx="7107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8"/>
              </a:rPr>
              <a:t>https://ektu.kz/newsevents/seminar_yadernye_tekhnologii_rol_atomnoy_energetiki_v_mirovom_energobalanse_neenergeticheskoye_ispolzovaniye_yadernykh_tekhnology.aspx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20542" y="4247974"/>
            <a:ext cx="48218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25 января 2018г. на базе ВКГТУ проведен семинар </a:t>
            </a:r>
            <a:r>
              <a:rPr lang="ru-RU" dirty="0"/>
              <a:t>«Ядерные технологии: роль атомной энергетики в мировом энергобалансе, неэнергетическое использование ядерных технологий</a:t>
            </a:r>
            <a:r>
              <a:rPr lang="ru-RU" dirty="0" smtClean="0"/>
              <a:t>», организованный ГК «Росатом»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0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4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199" y="1058683"/>
            <a:ext cx="8229600" cy="271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Единая платформа практико-ориентированной подготовки состоит из трех уровней: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Учебные лаборатории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Учебно-производственный комплекс FUTURUM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превосходства 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VERITAS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OGavrilenko\Desktop\Новая папка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221087"/>
            <a:ext cx="3069631" cy="20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7" y="4221087"/>
            <a:ext cx="2679149" cy="2046421"/>
          </a:xfrm>
          <a:prstGeom prst="rect">
            <a:avLst/>
          </a:prstGeom>
        </p:spPr>
      </p:pic>
      <p:pic>
        <p:nvPicPr>
          <p:cNvPr id="9" name="Picture 2" descr="C:\Users\DTitov\Documents\Мои полученные файлы\1(2)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61" y="4221087"/>
            <a:ext cx="2472347" cy="20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73" y="231108"/>
            <a:ext cx="2176428" cy="4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-51241" y="13059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ИНФРАСТРУКТУРА ВКГТУ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ПРЕВОСХОДСТВА «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VERITAS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480" y="4370605"/>
            <a:ext cx="3478785" cy="2171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750"/>
          <a:stretch/>
        </p:blipFill>
        <p:spPr>
          <a:xfrm>
            <a:off x="1082480" y="1997847"/>
            <a:ext cx="3482147" cy="2180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350" y="1997847"/>
            <a:ext cx="3478785" cy="218008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07801" y="976211"/>
            <a:ext cx="868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Научно-производственный комплекс </a:t>
            </a: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Прототипирование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обработка материалов»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(научные исследования, чемпионаты по стандартам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5"/>
          <a:stretch/>
        </p:blipFill>
        <p:spPr>
          <a:xfrm>
            <a:off x="4969933" y="4370605"/>
            <a:ext cx="3462867" cy="2232818"/>
          </a:xfrm>
          <a:prstGeom prst="rect">
            <a:avLst/>
          </a:prstGeom>
        </p:spPr>
      </p:pic>
      <p:pic>
        <p:nvPicPr>
          <p:cNvPr id="15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00100" y="812410"/>
            <a:ext cx="8298892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8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93799" y="257598"/>
            <a:ext cx="77973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ИНФРАСТРУКТУРА ВКГТУ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ПРЕВОСХОДСТВА «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VERITAS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7801" y="1136223"/>
            <a:ext cx="868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аналитических исследований</a:t>
            </a:r>
          </a:p>
          <a:p>
            <a:pPr lvl="0" algn="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03" y="4183789"/>
            <a:ext cx="3305201" cy="2203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588" y="1705157"/>
            <a:ext cx="3566828" cy="2219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03" y="1705156"/>
            <a:ext cx="3343373" cy="2219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23" name="Picture 3" descr="C:\Users\OGAVRI~1\AppData\Local\Temp\Rar$DR55.651\Фото для альбома\_MGL183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588" y="4160510"/>
            <a:ext cx="3566828" cy="2226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extLst/>
        </p:spPr>
      </p:pic>
      <p:pic>
        <p:nvPicPr>
          <p:cNvPr id="14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800100" y="926710"/>
            <a:ext cx="8298892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2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6373" y="735744"/>
            <a:ext cx="8153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УЧЕБНО -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ВКГТУ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85097" y="1258785"/>
            <a:ext cx="2302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FUTURUM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7143" y="1258785"/>
            <a:ext cx="3886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COMPUTER INTERATION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96" y="1795073"/>
            <a:ext cx="3619161" cy="2412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29" y="4473047"/>
            <a:ext cx="3627628" cy="2054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270" y="4330259"/>
            <a:ext cx="3794262" cy="2197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269" y="1809105"/>
            <a:ext cx="3794263" cy="2384630"/>
          </a:xfrm>
          <a:prstGeom prst="rect">
            <a:avLst/>
          </a:prstGeom>
        </p:spPr>
      </p:pic>
      <p:pic>
        <p:nvPicPr>
          <p:cNvPr id="16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49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17278" y="254189"/>
            <a:ext cx="6624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ВКГТУ В ЦИФРОВИЗАЦИИ ВКО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8693" y="918237"/>
            <a:ext cx="6322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Проект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East</a:t>
            </a:r>
            <a:endParaRPr lang="ru-RU" sz="16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18693" y="1210144"/>
            <a:ext cx="6280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Оцифровка архивных и археологических данных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8693" y="1533975"/>
            <a:ext cx="6476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VR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уроки для малокомплектных школ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18693" y="1799468"/>
            <a:ext cx="6343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Умный кампус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09" y="801165"/>
            <a:ext cx="1763190" cy="164902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618693" y="2111636"/>
            <a:ext cx="6476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Хакатоны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-спорт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023" y="2633824"/>
            <a:ext cx="2435339" cy="1623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09" y="2626078"/>
            <a:ext cx="2507705" cy="16313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144" y="2646805"/>
            <a:ext cx="2442760" cy="16285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1" y="4423637"/>
            <a:ext cx="2937933" cy="19586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729" y="4422120"/>
            <a:ext cx="2942485" cy="19616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69" y="4422120"/>
            <a:ext cx="2931999" cy="1954666"/>
          </a:xfrm>
          <a:prstGeom prst="rect">
            <a:avLst/>
          </a:prstGeom>
        </p:spPr>
      </p:pic>
      <p:pic>
        <p:nvPicPr>
          <p:cNvPr id="21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00100" y="710810"/>
            <a:ext cx="8298892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73054" y="4598115"/>
            <a:ext cx="8883849" cy="20474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3055" y="2690943"/>
            <a:ext cx="8883849" cy="1768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3056" y="1058125"/>
            <a:ext cx="8883849" cy="15081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69861" y="148639"/>
            <a:ext cx="7357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ВКГТУ и НИЯУ «МИФИ»:</a:t>
            </a:r>
          </a:p>
          <a:p>
            <a:pPr marL="285750" lvl="0" indent="-285750" algn="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подготовки бакалавров с выдачей двух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дипломов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НИЯУ МИФИ и ВКГТУ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4917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3679" y="1463688"/>
            <a:ext cx="1129087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Ноябрь</a:t>
            </a:r>
          </a:p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г.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9861" y="1108925"/>
            <a:ext cx="73870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Подписание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Меморандума о взаимопонимании между НИЯУ МИФИ и ВКГТУ,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по подготовке кадров для атомной промышленности по программам профильной магистратуры по заказу АО «УМЗ» по направлениям «Техническая физика (бериллий / тантал, ниобий)», «Металлургия» (уран)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701" y="3226119"/>
            <a:ext cx="1520929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2017-2019гг.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9861" y="2667830"/>
            <a:ext cx="738704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Участие четырех ППС НИЯУ МИФИ в подготовке магистров профильного направления по заказу АО УМЗ:</a:t>
            </a:r>
          </a:p>
          <a:p>
            <a:pPr marL="3600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Чернов Иван Ильич</a:t>
            </a:r>
          </a:p>
          <a:p>
            <a:pPr marL="3600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Краснобородько Андрей Альбертович</a:t>
            </a:r>
          </a:p>
          <a:p>
            <a:pPr marL="3600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Глебов Василий Борисович</a:t>
            </a:r>
          </a:p>
          <a:p>
            <a:pPr marL="36000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Момот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Ольга Александровна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9819" y="5132876"/>
            <a:ext cx="149680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Апрель</a:t>
            </a:r>
          </a:p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69862" y="4571103"/>
            <a:ext cx="729633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Подписание дополнительного Соглашения по совместной подготовке бакалавров и магистров по образовательным программам «Материалы для ядерной энергетики», «Инновационные методы получения урановой продукции»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Вступление ВКГТУ в члены международной сети по подготовке специалистов в области ядерных технологий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net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рекомендации НИЯУ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МИФИ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69819" y="1170527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69819" y="2821336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13851" y="4714196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2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73054" y="1051491"/>
            <a:ext cx="8883849" cy="14626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69861" y="148639"/>
            <a:ext cx="7357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ВКГТУ и НИЯУ «МИФИ»:</a:t>
            </a:r>
          </a:p>
          <a:p>
            <a:pPr marL="285750" lvl="0" indent="-285750" algn="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подготовки бакалавров с выдачей двух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дипломов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НИЯУ МИФИ и ВКГТУ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4917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9820" y="1524648"/>
            <a:ext cx="113410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Июль</a:t>
            </a:r>
          </a:p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02327" y="1006007"/>
            <a:ext cx="76638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Магистранты и студенты ВКГТУ участвуют в Международной Летней школе-конференции (г. Обнинск)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ВКГТУ – участник Технического совещания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сетей по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подготовке специалистов в области ядерных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 как участник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(МАГАТЭ 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69819" y="1170527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13851" y="1167572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8" y="2593916"/>
            <a:ext cx="2300573" cy="151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99" y="2584678"/>
            <a:ext cx="2025201" cy="151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9" y="2593917"/>
            <a:ext cx="2025201" cy="151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32" y="2593918"/>
            <a:ext cx="2025198" cy="151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007" y="4124377"/>
            <a:ext cx="8820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https://ektu.kz/newsevents/atomnaya-poezdka-vkgtu.aspx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0" y="4548833"/>
            <a:ext cx="1549932" cy="109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76" y="4532155"/>
            <a:ext cx="1573645" cy="11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61" y="4538109"/>
            <a:ext cx="1565179" cy="110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06" y="4532155"/>
            <a:ext cx="1573646" cy="11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63" y="4532154"/>
            <a:ext cx="618765" cy="110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1" y="4532155"/>
            <a:ext cx="1566339" cy="110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006" y="5657671"/>
            <a:ext cx="8909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5"/>
              </a:rPr>
              <a:t>https://ektu.kz/newsevents/vkgtu-prinyal-uchastie-v-mezhdunarodnom-tekhnicheskom-soveshchanii-po-obrazovatel'nym-setyam-v-magate.aspx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20805" y="6343318"/>
            <a:ext cx="330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6"/>
              </a:rPr>
              <a:t>https://bilimdinews.kz/?p=51688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93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73054" y="4547315"/>
            <a:ext cx="8883849" cy="15281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3055" y="2983043"/>
            <a:ext cx="8883849" cy="1427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3056" y="1540725"/>
            <a:ext cx="8883849" cy="1293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69861" y="148639"/>
            <a:ext cx="7357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ВКГТУ и НИЯУ «МИФИ»:</a:t>
            </a:r>
          </a:p>
          <a:p>
            <a:pPr marL="285750" lvl="0" indent="-285750" algn="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подготовки бакалавров с выдачей двух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дипломов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НИЯУ МИФИ и ВКГТУ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43177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3679" y="1743088"/>
            <a:ext cx="1312945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1-5 июля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 г.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20889" y="1716643"/>
            <a:ext cx="70360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Участие 11 студентов и 4 магистрантов ВКГТУ в Международной летней школе-конференции «Радиационный мониторинг и радиационный контроль» на базе ИАТЭ НИЯУ МИФИ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г. Обнинск)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7701" y="3378519"/>
            <a:ext cx="1698542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13-15 августа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 г.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0889" y="3200116"/>
            <a:ext cx="70360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Соглашения о Совместных (Двухдипломных) ОП по бакалавриату и магистратуре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Физика и химия материалов и процессов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(бакалавриат),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-направления (магистратура)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819" y="4904276"/>
            <a:ext cx="149680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Сентябрь</a:t>
            </a:r>
          </a:p>
          <a:p>
            <a:pPr algn="ctr">
              <a:lnSpc>
                <a:spcPct val="115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20889" y="4607144"/>
            <a:ext cx="69453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отборочных испытаний из числа студентов ВКГТУ на СОП (ДД) ВКГТУ и НИЯУ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МИФИ – приняли участие 111 студентов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Зачисление и отбытие студентов на учебу на московскую площадку НИЯУ МИФИ согласно графику учебного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процесса – к зачислению рекомендованы 64 студента, направляются - 53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69819" y="1653127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69819" y="3113436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13851" y="4663396"/>
            <a:ext cx="279655" cy="279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000" y="1022068"/>
            <a:ext cx="833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образовательные программы подготовки бакалавров с выдачей двух дипломов: НИЯУ МИФИ и ВКГТУ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82217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9400" y="1964263"/>
            <a:ext cx="8692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программы на получение двух дипломов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стороны НИЯУ МИФИ «Физика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химия материалов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процессов»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стороны ВКГТУ: «Материалы для ядерной энергетики», «Инновационные методы получения урановой продукции», «Техническая физика», «Металлургия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на получение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сертификата: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стороны НИЯУ МИФИ «Физика и химия материалов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процессов»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стороны ВКГТУ: «Теплоэнергетика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», «Электроэнергетика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«Безопасность жизнедеятельности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», «Инновационное управление безопасностью ЧС природного и техногенного характера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0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-18714" y="650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92" y="2173312"/>
            <a:ext cx="345331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Площадь: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lang="ru-RU" sz="22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2724,9 тысяч км</a:t>
            </a:r>
            <a:r>
              <a:rPr lang="ru-RU" sz="2200" b="1" baseline="30000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18,3 млн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Столица: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2200" b="1" dirty="0" err="1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</a:t>
            </a:r>
            <a:r>
              <a:rPr lang="ru-RU" sz="22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-Султан</a:t>
            </a:r>
            <a:r>
              <a:rPr lang="ru-RU" sz="2400" dirty="0" smtClean="0">
                <a:latin typeface="Times New Roman" charset="0"/>
              </a:rPr>
              <a:t> </a:t>
            </a:r>
            <a:endParaRPr lang="ru-RU" sz="2400" dirty="0">
              <a:latin typeface="Times New Roman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1898" r="853" b="53524"/>
          <a:stretch/>
        </p:blipFill>
        <p:spPr bwMode="auto">
          <a:xfrm>
            <a:off x="3491880" y="1988839"/>
            <a:ext cx="5616624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8588" y="242065"/>
            <a:ext cx="415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Казахстан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7786" y="1041303"/>
            <a:ext cx="854404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037" y="5086345"/>
            <a:ext cx="9048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 9-е место в мире по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60232" y="6386781"/>
            <a:ext cx="2133600" cy="457200"/>
          </a:xfrm>
        </p:spPr>
        <p:txBody>
          <a:bodyPr/>
          <a:lstStyle/>
          <a:p>
            <a:pPr>
              <a:defRPr/>
            </a:pPr>
            <a:fld id="{0368D2DE-A146-604C-B2C6-C25BEADE436E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11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2"/>
          <a:stretch/>
        </p:blipFill>
        <p:spPr bwMode="auto">
          <a:xfrm>
            <a:off x="1" y="650"/>
            <a:ext cx="971600" cy="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2096" y="1099336"/>
            <a:ext cx="8649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 Республики Казахстан</a:t>
            </a:r>
          </a:p>
          <a:p>
            <a:pPr algn="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Восточное полушарие                        Евразия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80" y="0"/>
            <a:ext cx="9144000" cy="68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43177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23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466575"/>
              </p:ext>
            </p:extLst>
          </p:nvPr>
        </p:nvGraphicFramePr>
        <p:xfrm>
          <a:off x="42981" y="768866"/>
          <a:ext cx="9101019" cy="5865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055"/>
                <a:gridCol w="4147128"/>
                <a:gridCol w="2216727"/>
                <a:gridCol w="1958109"/>
              </a:tblGrid>
              <a:tr h="328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</a:tr>
              <a:tr h="776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на базе ВКГТУ совместного профориентационного центра с НИЯУ МИФИ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Положение о Центре, договор о его создании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ноябрь 2019г.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</a:tr>
              <a:tr h="7870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образовательных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выставок в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Казахстане и участие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представителей ВКГТУ и МИФИ в выставках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Непосредственное участие,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направление в командировки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постоянно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</a:tr>
              <a:tr h="1619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олимпиад НИЯУ МИФИ (по математике и физике – отраслевая олимпиада ГК «Росатом», по физике – «Инженерная олимпиада» НИЯУ МИФИ) на базе ВКГТУ для школьников 7 – 11 классов по физике и математике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Протоколы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олимпиад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 – отборочный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Февраль – заключительный этап (финал)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</a:tr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Совместная работа по привлечению студентов из Индии на СОП НИЯУ МИФИ – ВКГТУ (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материаловедение,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химия,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атомная энергетика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студенты, обучающиеся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площадках ВКГТУ и МИФИ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постоянно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</a:tr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Разработка и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запуск СОП на уровне магистратуры по направлениям: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IT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, менеджмент знаний в области ядерных технологий (в сотрудничестве со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Star-NET,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МАГАТЭ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Согласованные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ОП, обучающиеся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течение 2020г.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15" marR="48415" marT="0" marB="0"/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1669861" y="148639"/>
            <a:ext cx="7357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дальнейшего сотрудничества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49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7D1C-2455-4400-9183-1825C19139CD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52451" y="3495948"/>
            <a:ext cx="594977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708" y="1313940"/>
            <a:ext cx="2413958" cy="224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649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" y="2577765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ru-RU" sz="2400" b="1" i="1" dirty="0" smtClean="0">
                <a:solidFill>
                  <a:schemeClr val="tx2"/>
                </a:solidFill>
                <a:latin typeface="Times New Roman" charset="0"/>
              </a:rPr>
              <a:t>Позиция </a:t>
            </a:r>
            <a:r>
              <a:rPr lang="ru-RU" sz="2400" b="1" i="1" dirty="0">
                <a:solidFill>
                  <a:schemeClr val="tx2"/>
                </a:solidFill>
                <a:latin typeface="Times New Roman" charset="0"/>
              </a:rPr>
              <a:t>Казахстана в мире в соответствии с разведанными запасами</a:t>
            </a:r>
          </a:p>
        </p:txBody>
      </p:sp>
      <p:graphicFrame>
        <p:nvGraphicFramePr>
          <p:cNvPr id="360490" name="Group 4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03005"/>
              </p:ext>
            </p:extLst>
          </p:nvPr>
        </p:nvGraphicFramePr>
        <p:xfrm>
          <a:off x="216024" y="3429000"/>
          <a:ext cx="8676456" cy="280831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870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7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8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ресурс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позиция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ресурс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позиция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Цинк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Флюорит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Вольфрам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Молибден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Уран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(18,9%)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Кобальт 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Серебро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Золото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Свинец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Уголь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(3,1%)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Хром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Нефть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(3,2%)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6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Медь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Железная руда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45691" marB="45691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3352" name="Picture 42" descr="https://im1-tub-kz.yandex.net/i?id=bb82acff9bbf8d14559d5d4011277a3a&amp;n=33&amp;h=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977974"/>
            <a:ext cx="2209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8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2825" y="1043062"/>
            <a:ext cx="2073275" cy="15541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9" name="Picture 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7375" y="1043062"/>
            <a:ext cx="2335213" cy="15541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0" name="Picture 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6" y="1043062"/>
            <a:ext cx="2073845" cy="15546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9890" y="217298"/>
            <a:ext cx="6437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Минеральные ресурсы Казахстана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91167" y="908720"/>
            <a:ext cx="854404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3575" y="6383337"/>
            <a:ext cx="2130425" cy="474663"/>
          </a:xfrm>
        </p:spPr>
        <p:txBody>
          <a:bodyPr/>
          <a:lstStyle/>
          <a:p>
            <a:fld id="{DAB31A3D-49B4-584A-98D0-AAD801F5515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4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2"/>
          <a:stretch/>
        </p:blipFill>
        <p:spPr bwMode="auto">
          <a:xfrm>
            <a:off x="1" y="650"/>
            <a:ext cx="971600" cy="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1714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-3639" y="2957596"/>
            <a:ext cx="895336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283 226 км² (10,4 %, 3-е 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в Казахстане), по территории эквивалентна 9 Бельгиям</a:t>
            </a:r>
          </a:p>
          <a:p>
            <a:pPr algn="just" eaLnBrk="1" hangingPunct="1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1,4 млн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человек, более 100 национальностей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центр: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Усть-Каменогорск </a:t>
            </a:r>
          </a:p>
          <a:p>
            <a:pPr algn="just" eaLnBrk="1" hangingPunct="1"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водных запасов Казахстана сосредоточены в Восточно-Казахстанской области. На территории ВКО протекают около 885 рек длиной более 10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 Имеются 3 крупных ГЭС (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Бухтарминская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Усть-Каменогорская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Шульбинская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808" y="260648"/>
            <a:ext cx="6186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Восточно-Казахстанская область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85800" y="1052736"/>
            <a:ext cx="854404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AA936-0863-45CD-9D10-D0BB512AB843}" type="slidenum">
              <a:rPr lang="ru-RU" smtClean="0"/>
              <a:t>4</a:t>
            </a:fld>
            <a:endParaRPr lang="ru-RU"/>
          </a:p>
        </p:txBody>
      </p:sp>
      <p:pic>
        <p:nvPicPr>
          <p:cNvPr id="13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2"/>
          <a:stretch/>
        </p:blipFill>
        <p:spPr bwMode="auto">
          <a:xfrm>
            <a:off x="1" y="650"/>
            <a:ext cx="971600" cy="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" y="1096735"/>
            <a:ext cx="2469510" cy="1852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" b="7099"/>
          <a:stretch/>
        </p:blipFill>
        <p:spPr>
          <a:xfrm>
            <a:off x="5947973" y="1124745"/>
            <a:ext cx="2857279" cy="1814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1" y="5219797"/>
            <a:ext cx="2304545" cy="1591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22" y="1110070"/>
            <a:ext cx="2736304" cy="18387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48" y="5219797"/>
            <a:ext cx="2409535" cy="16094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" b="4289"/>
          <a:stretch/>
        </p:blipFill>
        <p:spPr>
          <a:xfrm>
            <a:off x="5609226" y="5202384"/>
            <a:ext cx="2459787" cy="16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5136">
            <a:off x="4124147" y="1353322"/>
            <a:ext cx="4537759" cy="4090535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 rot="5400000">
            <a:off x="378734" y="1947148"/>
            <a:ext cx="3546519" cy="397147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59428" y="298680"/>
            <a:ext cx="8184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ВЕДУЩИЕ ПРОМЫШЛЕННЫЕ ПРЕДПРИЯТИЯ ВКО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1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00100" y="710810"/>
            <a:ext cx="8298892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559540" y="5685271"/>
            <a:ext cx="412106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данные ГЦВП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процент трудоустройства выпускников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университета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374" y="2150428"/>
            <a:ext cx="55574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Горнодобывающий комплекс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Металлургический комплекс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Машиностроение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Энергетика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6254" y="1109013"/>
            <a:ext cx="7138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СЕКТОРЫ РЕГИОНАЛЬНОЙ ЭКОНОМИКИ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58805" y="563559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92%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627" y="5666911"/>
            <a:ext cx="868855" cy="69577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4783264" y="1396596"/>
            <a:ext cx="4126494" cy="3530808"/>
            <a:chOff x="4783264" y="1396596"/>
            <a:chExt cx="4126494" cy="353080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5051714" y="1836233"/>
              <a:ext cx="3858044" cy="3055131"/>
              <a:chOff x="4833432" y="2069631"/>
              <a:chExt cx="3858044" cy="3055131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4833432" y="2069631"/>
                <a:ext cx="1763252" cy="176325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4875701" y="3357163"/>
                <a:ext cx="1763252" cy="1763252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6224995" y="2257817"/>
                <a:ext cx="1763252" cy="176325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6012895" y="3361510"/>
                <a:ext cx="1763252" cy="1763252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311014" y="2825437"/>
                <a:ext cx="1450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ВЛАСТЬ</a:t>
                </a:r>
                <a:endParaRPr lang="ru-R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317649" y="4112849"/>
                <a:ext cx="1450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БИЗНЕС</a:t>
                </a:r>
                <a:endParaRPr lang="ru-R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551888" y="4119461"/>
                <a:ext cx="21395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Опорный ВУЗ</a:t>
                </a:r>
              </a:p>
              <a:p>
                <a:r>
                  <a:rPr lang="kk-KZ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региона</a:t>
                </a:r>
                <a:endParaRPr lang="ru-R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596684" y="2968284"/>
                <a:ext cx="1450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ОБЩЕСТВО </a:t>
                </a:r>
                <a:endParaRPr lang="ru-RU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4074" y="4202852"/>
              <a:ext cx="711779" cy="670418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3264" y="1509065"/>
              <a:ext cx="660468" cy="64954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3970" y="4305767"/>
              <a:ext cx="621637" cy="621637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5555" y="1396596"/>
              <a:ext cx="1036179" cy="777134"/>
            </a:xfrm>
            <a:prstGeom prst="rect">
              <a:avLst/>
            </a:prstGeom>
          </p:spPr>
        </p:pic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49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648393" y="4659128"/>
            <a:ext cx="509398" cy="50939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71469" y="3253205"/>
            <a:ext cx="509398" cy="509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9498" y="3308810"/>
            <a:ext cx="33197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НАЦИОНАЛЬНОГО УРОВНЯ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09499" y="1586499"/>
            <a:ext cx="26388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МИРОВОГО УРОВНЯ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9499" y="4764109"/>
            <a:ext cx="36426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РЕГИОНАЛЬНОГО УРОВНЯ</a:t>
            </a:r>
          </a:p>
        </p:txBody>
      </p:sp>
      <p:sp>
        <p:nvSpPr>
          <p:cNvPr id="21" name="Овал 20"/>
          <p:cNvSpPr/>
          <p:nvPr/>
        </p:nvSpPr>
        <p:spPr>
          <a:xfrm>
            <a:off x="675172" y="1501077"/>
            <a:ext cx="509398" cy="509398"/>
          </a:xfrm>
          <a:prstGeom prst="ellipse">
            <a:avLst/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4472" y="1925053"/>
            <a:ext cx="22645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АО «УК ТМК»</a:t>
            </a:r>
            <a:endParaRPr lang="ru-RU" dirty="0"/>
          </a:p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ТОО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</a:rPr>
              <a:t>Казцинк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АО «УМЗ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ТОО «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</a:rPr>
              <a:t>Kazminerals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74472" y="3631798"/>
            <a:ext cx="3595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АО «KEGOC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ТОО «БИПЭК АВТО Казахстан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74473" y="5038277"/>
            <a:ext cx="3611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ТОО «АЗИЯ АВТО»</a:t>
            </a:r>
          </a:p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ТОО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«УК ТЭЦ»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ТОО «УККЗ» и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др.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08813" y="800077"/>
            <a:ext cx="879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Практикоориентированность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тесное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взаимодействие, учитывающее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производственную,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научную специфику и особенности отраслевых </a:t>
            </a:r>
            <a:r>
              <a:rPr lang="ru-RU" sz="16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стейкхолдеров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20910" y="1380625"/>
            <a:ext cx="0" cy="3639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41037" y="1380625"/>
            <a:ext cx="0" cy="2266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45882" y="1380625"/>
            <a:ext cx="0" cy="375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431" y="5122848"/>
            <a:ext cx="1611504" cy="7735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164" y="3497465"/>
            <a:ext cx="1330168" cy="70498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232" y="1870832"/>
            <a:ext cx="761766" cy="76176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762" y="1961628"/>
            <a:ext cx="2006119" cy="71384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0" y="1859192"/>
            <a:ext cx="1034284" cy="78217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799" y="1866969"/>
            <a:ext cx="823840" cy="8238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741" y="3276851"/>
            <a:ext cx="2200992" cy="11719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821" y="5122848"/>
            <a:ext cx="1049912" cy="7541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643" y="5150040"/>
            <a:ext cx="1947761" cy="81156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289" r="1545"/>
          <a:stretch/>
        </p:blipFill>
        <p:spPr bwMode="auto">
          <a:xfrm>
            <a:off x="0" y="-35093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259632" y="1270907"/>
            <a:ext cx="780416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374560" y="1392804"/>
            <a:ext cx="747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Договор с АО «УМЗ» на целевую подготовку бакалавров и магистров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4469" y="2123806"/>
            <a:ext cx="8199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 образовательные программы: </a:t>
            </a:r>
          </a:p>
          <a:p>
            <a:pPr marL="720000" indent="-285750">
              <a:buFont typeface="Times New Roman" panose="02020603050405020304" pitchFamily="18" charset="0"/>
              <a:buChar char="‒"/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Инновационные технологии получения урановой продукции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marL="720000" indent="-285750">
              <a:buFont typeface="Times New Roman" panose="02020603050405020304" pitchFamily="18" charset="0"/>
              <a:buChar char="‒"/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Материалы для ядерной энергетики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2495" y="3436988"/>
            <a:ext cx="799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Совместная разработка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образовательных программ с ведущими профессорами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зарубежных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вузов-партнеров: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Приглашены более 10 ППС</a:t>
            </a:r>
            <a:endParaRPr lang="ru-RU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78608" y="2250271"/>
            <a:ext cx="0" cy="228662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662719" y="2191544"/>
            <a:ext cx="213491" cy="213491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64722" y="3810039"/>
            <a:ext cx="213491" cy="213491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20037" y="139504"/>
            <a:ext cx="70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ВКГТУ им. Д.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Серикбаева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предприятиями АО «НАК 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Казатомпром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(подписано соглашение в марте 2017г.)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9" y="1230318"/>
            <a:ext cx="874078" cy="8740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73914"/>
            <a:ext cx="1438139" cy="1438139"/>
          </a:xfrm>
          <a:prstGeom prst="rect">
            <a:avLst/>
          </a:prstGeom>
        </p:spPr>
      </p:pic>
      <p:pic>
        <p:nvPicPr>
          <p:cNvPr id="16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2"/>
          <a:stretch/>
        </p:blipFill>
        <p:spPr bwMode="auto">
          <a:xfrm>
            <a:off x="1" y="650"/>
            <a:ext cx="971600" cy="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69" y="4624805"/>
            <a:ext cx="3097981" cy="205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63" y="4664058"/>
            <a:ext cx="3097981" cy="205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9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b="45969"/>
          <a:stretch/>
        </p:blipFill>
        <p:spPr bwMode="auto">
          <a:xfrm>
            <a:off x="395536" y="0"/>
            <a:ext cx="8748464" cy="362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75656" y="2100452"/>
            <a:ext cx="5688632" cy="406730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907704" y="1164592"/>
            <a:ext cx="1406364" cy="136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7524" y="3506592"/>
            <a:ext cx="2232248" cy="92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5346" y="32337"/>
            <a:ext cx="7414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РОССИЙСКИМИ ВУЗАМИ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106687" y="908720"/>
            <a:ext cx="7063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08" y="1314839"/>
            <a:ext cx="602290" cy="71072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81588"/>
            <a:ext cx="1140777" cy="683516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400462" y="4459089"/>
            <a:ext cx="42471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 </a:t>
            </a:r>
            <a:r>
              <a:rPr lang="ru-RU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«Инновационные </a:t>
            </a:r>
            <a:r>
              <a:rPr lang="ru-RU" sz="1500" i="1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получения урановой продукции» </a:t>
            </a:r>
            <a:endParaRPr lang="ru-RU" sz="15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 </a:t>
            </a:r>
            <a:r>
              <a:rPr lang="ru-RU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«Материалы </a:t>
            </a:r>
            <a:r>
              <a:rPr lang="ru-RU" sz="1500" i="1" dirty="0">
                <a:latin typeface="Arial" panose="020B0604020202020204" pitchFamily="34" charset="0"/>
                <a:cs typeface="Arial" panose="020B0604020202020204" pitchFamily="34" charset="0"/>
              </a:rPr>
              <a:t>для ядерной энергетики</a:t>
            </a:r>
            <a:r>
              <a:rPr lang="ru-RU" sz="1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5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 b="11390"/>
          <a:stretch/>
        </p:blipFill>
        <p:spPr>
          <a:xfrm>
            <a:off x="1995238" y="1393724"/>
            <a:ext cx="980759" cy="729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61" y="2562845"/>
            <a:ext cx="1257510" cy="1257510"/>
          </a:xfrm>
          <a:prstGeom prst="rect">
            <a:avLst/>
          </a:prstGeom>
        </p:spPr>
      </p:pic>
      <p:pic>
        <p:nvPicPr>
          <p:cNvPr id="19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5"/>
          <a:stretch/>
        </p:blipFill>
        <p:spPr bwMode="auto">
          <a:xfrm>
            <a:off x="2627784" y="2578668"/>
            <a:ext cx="1059893" cy="10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22" y="2836525"/>
            <a:ext cx="459796" cy="4597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11760" y="3659530"/>
            <a:ext cx="376520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C5990"/>
                </a:solidFill>
                <a:latin typeface="Verdana" panose="020B0604030504040204" pitchFamily="34" charset="0"/>
              </a:rPr>
              <a:t>International Technology Postgraduate School </a:t>
            </a:r>
            <a:r>
              <a:rPr lang="en-US" sz="1600" b="1" dirty="0" err="1" smtClean="0">
                <a:solidFill>
                  <a:srgbClr val="2C5990"/>
                </a:solidFill>
                <a:latin typeface="Verdana" panose="020B0604030504040204" pitchFamily="34" charset="0"/>
              </a:rPr>
              <a:t>Oskemen</a:t>
            </a:r>
            <a:r>
              <a:rPr lang="en-US" sz="1600" b="1" dirty="0" smtClean="0">
                <a:solidFill>
                  <a:srgbClr val="2C5990"/>
                </a:solidFill>
                <a:latin typeface="Verdana" panose="020B0604030504040204" pitchFamily="34" charset="0"/>
              </a:rPr>
              <a:t> </a:t>
            </a:r>
            <a:endParaRPr lang="ru-RU" sz="1600" b="1" dirty="0" smtClean="0">
              <a:solidFill>
                <a:srgbClr val="2C5990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2C5990"/>
                </a:solidFill>
                <a:latin typeface="Verdana" panose="020B0604030504040204" pitchFamily="34" charset="0"/>
              </a:rPr>
              <a:t>ITPS </a:t>
            </a:r>
            <a:r>
              <a:rPr lang="en-US" sz="1600" b="1" dirty="0">
                <a:solidFill>
                  <a:srgbClr val="2C5990"/>
                </a:solidFill>
                <a:latin typeface="Verdana" panose="020B0604030504040204" pitchFamily="34" charset="0"/>
              </a:rPr>
              <a:t>OK</a:t>
            </a:r>
            <a:endParaRPr lang="en-US" sz="1600" b="1" i="0" dirty="0">
              <a:solidFill>
                <a:srgbClr val="2C599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12" y="2883688"/>
            <a:ext cx="508312" cy="50831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0" y="4494991"/>
            <a:ext cx="270388" cy="2703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0" y="4944875"/>
            <a:ext cx="270388" cy="27038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3" y="3418549"/>
            <a:ext cx="526077" cy="5260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27" y="1369605"/>
            <a:ext cx="526077" cy="52607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6622"/>
            <a:ext cx="526077" cy="5260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20" y="5840565"/>
            <a:ext cx="526077" cy="52607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92" y="3614674"/>
            <a:ext cx="526077" cy="5260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263252"/>
            <a:ext cx="541183" cy="541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33" y="6267005"/>
            <a:ext cx="541183" cy="54118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76" y="6270854"/>
            <a:ext cx="541183" cy="541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46" y="6263252"/>
            <a:ext cx="541183" cy="5411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27" y="1349689"/>
            <a:ext cx="526077" cy="52607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51" y="1139817"/>
            <a:ext cx="914289" cy="939686"/>
          </a:xfrm>
          <a:prstGeom prst="rect">
            <a:avLst/>
          </a:prstGeom>
        </p:spPr>
      </p:pic>
      <p:pic>
        <p:nvPicPr>
          <p:cNvPr id="1028" name="Picture 4" descr="Уральский федеральный университет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44" y="5883750"/>
            <a:ext cx="10477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pbgti_logo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50" y="3465005"/>
            <a:ext cx="638175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2"/>
          <a:stretch/>
        </p:blipFill>
        <p:spPr bwMode="auto">
          <a:xfrm>
            <a:off x="1" y="650"/>
            <a:ext cx="971600" cy="98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89959" y="5884467"/>
            <a:ext cx="2133600" cy="365125"/>
          </a:xfrm>
        </p:spPr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35" y="1139817"/>
            <a:ext cx="1222940" cy="129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4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871" y="104453"/>
            <a:ext cx="9144000" cy="68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67822"/>
            <a:ext cx="161791" cy="3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081" tIns="40041" rIns="80081" bIns="4004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576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6172" y="287937"/>
            <a:ext cx="6624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АО НАК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Казатомпром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112" y="1146848"/>
            <a:ext cx="775450" cy="915054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779" y="1326450"/>
            <a:ext cx="1012816" cy="606846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84682" y="2356361"/>
            <a:ext cx="6509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«Инновационные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получения урановой продукции»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«Материалы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ядерной энергетики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89" y="1188976"/>
            <a:ext cx="1096792" cy="1096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439" y="1219714"/>
            <a:ext cx="809834" cy="80983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380" y="1298444"/>
            <a:ext cx="696087" cy="69608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556" y="1160794"/>
            <a:ext cx="904588" cy="929715"/>
          </a:xfrm>
          <a:prstGeom prst="rect">
            <a:avLst/>
          </a:prstGeom>
        </p:spPr>
      </p:pic>
      <p:pic>
        <p:nvPicPr>
          <p:cNvPr id="40" name="Picture 2" descr="C:\Users\AsKasenova\Documents\Мои полученные файлы\02 ЛОГОТИП_самый последний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4" y="1331"/>
            <a:ext cx="2344967" cy="7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800100" y="710810"/>
            <a:ext cx="8298892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5378" y="830684"/>
            <a:ext cx="8722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. Подготовка 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</a:rPr>
              <a:t>специалистов для атомной промышленности Казахстана</a:t>
            </a:r>
            <a:endParaRPr lang="ru-RU" sz="160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75378" y="3204586"/>
            <a:ext cx="87223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II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. Проекты</a:t>
            </a:r>
            <a:endParaRPr lang="ru-RU" sz="1600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25698" y="5714972"/>
            <a:ext cx="3663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«Аддитивные технологии»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72" y="5309070"/>
            <a:ext cx="1150357" cy="11503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856" y="5317186"/>
            <a:ext cx="958350" cy="95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985" y="4851158"/>
            <a:ext cx="2311160" cy="738745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181048" y="5007601"/>
            <a:ext cx="369464" cy="620539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206" y="1219714"/>
            <a:ext cx="769244" cy="9743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5378" y="3533129"/>
            <a:ext cx="4265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Разработка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производства изделий медицинского назначения из тантала и ниобия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Выпуск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титановой продукции для дальнейшего использования в медицине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78316" y="3541082"/>
            <a:ext cx="4063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Разработка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производства сверхпроводящего провода для МРТ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536031" y="5432853"/>
            <a:ext cx="333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«Интеллектуальное роботизированное медицинское оборудование»</a:t>
            </a:r>
          </a:p>
        </p:txBody>
      </p:sp>
      <p:sp>
        <p:nvSpPr>
          <p:cNvPr id="39" name="Стрелка вниз 38"/>
          <p:cNvSpPr/>
          <p:nvPr/>
        </p:nvSpPr>
        <p:spPr>
          <a:xfrm>
            <a:off x="4566797" y="5007602"/>
            <a:ext cx="369464" cy="35297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492" y="4171610"/>
            <a:ext cx="1158774" cy="92331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111" y="4189945"/>
            <a:ext cx="944067" cy="83086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869" y="4196023"/>
            <a:ext cx="887987" cy="853833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3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1017</TotalTime>
  <Words>1144</Words>
  <Application>Microsoft Office PowerPoint</Application>
  <PresentationFormat>Экран (4:3)</PresentationFormat>
  <Paragraphs>227</Paragraphs>
  <Slides>21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Асем Касенова(Начальник ОУП)</dc:creator>
  <cp:lastModifiedBy>Windows User</cp:lastModifiedBy>
  <cp:revision>127</cp:revision>
  <cp:lastPrinted>2019-08-20T11:10:57Z</cp:lastPrinted>
  <dcterms:created xsi:type="dcterms:W3CDTF">2019-06-17T04:49:18Z</dcterms:created>
  <dcterms:modified xsi:type="dcterms:W3CDTF">2019-09-23T16:25:59Z</dcterms:modified>
</cp:coreProperties>
</file>