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7" r:id="rId3"/>
    <p:sldId id="266" r:id="rId4"/>
    <p:sldId id="268" r:id="rId5"/>
    <p:sldId id="264" r:id="rId6"/>
    <p:sldId id="269" r:id="rId7"/>
    <p:sldId id="263" r:id="rId8"/>
    <p:sldId id="271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99"/>
    <a:srgbClr val="927FE5"/>
    <a:srgbClr val="776FE3"/>
    <a:srgbClr val="6666FF"/>
    <a:srgbClr val="4B45C1"/>
    <a:srgbClr val="182E8A"/>
    <a:srgbClr val="2240C0"/>
    <a:srgbClr val="1D3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9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CEF77-8C65-4391-9CED-B5BB8E81B1F1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C7DF1-9D98-4332-A4F3-D81F695800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1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C7DF1-9D98-4332-A4F3-D81F695800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7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DC1B-ECDD-47DE-B4F6-7733ADE3FD3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F23-5A10-46F6-80B5-A1CD3CEC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DC1B-ECDD-47DE-B4F6-7733ADE3FD3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F23-5A10-46F6-80B5-A1CD3CEC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DC1B-ECDD-47DE-B4F6-7733ADE3FD3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F23-5A10-46F6-80B5-A1CD3CEC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DC1B-ECDD-47DE-B4F6-7733ADE3FD3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F23-5A10-46F6-80B5-A1CD3CEC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DC1B-ECDD-47DE-B4F6-7733ADE3FD3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F23-5A10-46F6-80B5-A1CD3CEC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DC1B-ECDD-47DE-B4F6-7733ADE3FD3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F23-5A10-46F6-80B5-A1CD3CEC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DC1B-ECDD-47DE-B4F6-7733ADE3FD3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F23-5A10-46F6-80B5-A1CD3CEC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DC1B-ECDD-47DE-B4F6-7733ADE3FD3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F23-5A10-46F6-80B5-A1CD3CEC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DC1B-ECDD-47DE-B4F6-7733ADE3FD3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F23-5A10-46F6-80B5-A1CD3CEC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DC1B-ECDD-47DE-B4F6-7733ADE3FD3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F23-5A10-46F6-80B5-A1CD3CEC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DC1B-ECDD-47DE-B4F6-7733ADE3FD3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F23-5A10-46F6-80B5-A1CD3CEC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DC1B-ECDD-47DE-B4F6-7733ADE3FD3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72F23-5A10-46F6-80B5-A1CD3CECD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28800" y="76200"/>
            <a:ext cx="7315200" cy="152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6F85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  </a:t>
            </a:r>
            <a:r>
              <a:rPr lang="en-US" sz="2000" b="1" dirty="0" err="1" smtClean="0">
                <a:solidFill>
                  <a:srgbClr val="616199"/>
                </a:solidFill>
                <a:latin typeface="Sylfaen" pitchFamily="18" charset="0"/>
                <a:ea typeface="+mj-ea"/>
                <a:cs typeface="+mj-cs"/>
              </a:rPr>
              <a:t>НАЦИОНАЛЬНЫЙ</a:t>
            </a:r>
            <a:r>
              <a:rPr lang="en-US" sz="2000" b="1" dirty="0" smtClean="0">
                <a:solidFill>
                  <a:srgbClr val="616199"/>
                </a:solidFill>
                <a:latin typeface="Sylfaen" pitchFamily="18" charset="0"/>
                <a:ea typeface="+mj-ea"/>
                <a:cs typeface="+mj-cs"/>
              </a:rPr>
              <a:t> </a:t>
            </a:r>
            <a:r>
              <a:rPr lang="en-US" sz="2000" b="1" dirty="0" err="1" smtClean="0">
                <a:solidFill>
                  <a:srgbClr val="616199"/>
                </a:solidFill>
                <a:latin typeface="Sylfaen" pitchFamily="18" charset="0"/>
                <a:ea typeface="+mj-ea"/>
                <a:cs typeface="+mj-cs"/>
              </a:rPr>
              <a:t>ПОЛИТЕХНИЧЕСКИЙ</a:t>
            </a:r>
            <a:r>
              <a:rPr lang="en-US" sz="2000" b="1" dirty="0" smtClean="0">
                <a:solidFill>
                  <a:srgbClr val="616199"/>
                </a:solidFill>
                <a:latin typeface="Sylfaen" pitchFamily="18" charset="0"/>
                <a:ea typeface="+mj-ea"/>
                <a:cs typeface="+mj-cs"/>
              </a:rPr>
              <a:t> </a:t>
            </a:r>
            <a:r>
              <a:rPr lang="en-US" sz="2000" b="1" dirty="0" err="1" smtClean="0">
                <a:solidFill>
                  <a:srgbClr val="616199"/>
                </a:solidFill>
                <a:latin typeface="Sylfaen" pitchFamily="18" charset="0"/>
                <a:ea typeface="+mj-ea"/>
                <a:cs typeface="+mj-cs"/>
              </a:rPr>
              <a:t>УНИВЕРСИТЕТ</a:t>
            </a:r>
            <a:r>
              <a:rPr lang="en-US" sz="2000" b="1" dirty="0" smtClean="0">
                <a:solidFill>
                  <a:srgbClr val="616199"/>
                </a:solidFill>
                <a:latin typeface="Sylfaen" pitchFamily="18" charset="0"/>
                <a:ea typeface="+mj-ea"/>
                <a:cs typeface="+mj-cs"/>
              </a:rPr>
              <a:t> </a:t>
            </a:r>
            <a:r>
              <a:rPr lang="en-US" sz="2000" b="1" dirty="0" err="1" smtClean="0">
                <a:solidFill>
                  <a:srgbClr val="616199"/>
                </a:solidFill>
                <a:latin typeface="Sylfaen" pitchFamily="18" charset="0"/>
                <a:ea typeface="+mj-ea"/>
                <a:cs typeface="+mj-cs"/>
              </a:rPr>
              <a:t>АРМЕНИИ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616199"/>
              </a:solidFill>
              <a:effectLst/>
              <a:uLnTx/>
              <a:uFillTx/>
              <a:latin typeface="Sylfaen" pitchFamily="18" charset="0"/>
              <a:ea typeface="+mj-ea"/>
              <a:cs typeface="+mj-cs"/>
            </a:endParaRPr>
          </a:p>
          <a:p>
            <a:pPr lvl="0" algn="ctr">
              <a:defRPr/>
            </a:pPr>
            <a:endParaRPr lang="en-US" sz="2000" b="1" dirty="0" smtClean="0">
              <a:solidFill>
                <a:srgbClr val="616199"/>
              </a:solidFill>
              <a:latin typeface="Sylfaen" pitchFamily="18" charset="0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8200" y="5334000"/>
            <a:ext cx="685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>
                <a:srgbClr val="3333CC"/>
              </a:buClr>
              <a:buSzPct val="116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smtClean="0">
                <a:solidFill>
                  <a:srgbClr val="616199"/>
                </a:solidFill>
                <a:latin typeface="Sylfaen" pitchFamily="18" charset="0"/>
              </a:rPr>
              <a:t>А. Геворгян</a:t>
            </a:r>
            <a:r>
              <a:rPr lang="ru-RU" sz="2000" b="1" smtClean="0">
                <a:solidFill>
                  <a:srgbClr val="616199"/>
                </a:solidFill>
                <a:latin typeface="Sylfaen" pitchFamily="18" charset="0"/>
              </a:rPr>
              <a:t> </a:t>
            </a:r>
            <a:endParaRPr lang="ru-RU" sz="2000" b="1" dirty="0">
              <a:solidFill>
                <a:srgbClr val="616199"/>
              </a:solidFill>
              <a:latin typeface="Sylfaen" pitchFamily="18" charset="0"/>
            </a:endParaRPr>
          </a:p>
          <a:p>
            <a:pPr algn="ctr">
              <a:buClr>
                <a:srgbClr val="3333CC"/>
              </a:buClr>
              <a:buSzPct val="116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616199"/>
                </a:solidFill>
                <a:latin typeface="Sylfaen" pitchFamily="18" charset="0"/>
              </a:rPr>
              <a:t>Зам. директора </a:t>
            </a:r>
            <a:r>
              <a:rPr lang="en-US" sz="2000" b="1" smtClean="0">
                <a:solidFill>
                  <a:srgbClr val="616199"/>
                </a:solidFill>
                <a:latin typeface="Sylfaen" pitchFamily="18" charset="0"/>
              </a:rPr>
              <a:t>Института </a:t>
            </a:r>
            <a:r>
              <a:rPr lang="en-US" sz="2000" b="1">
                <a:solidFill>
                  <a:srgbClr val="616199"/>
                </a:solidFill>
                <a:latin typeface="Sylfaen" pitchFamily="18" charset="0"/>
              </a:rPr>
              <a:t>Энергетики и Электротехники</a:t>
            </a:r>
            <a:endParaRPr lang="en-GB" sz="2000" dirty="0">
              <a:solidFill>
                <a:srgbClr val="414A59"/>
              </a:solidFill>
              <a:latin typeface="Sylfae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1738"/>
              </a:spcBef>
              <a:buClr>
                <a:srgbClr val="3333CC"/>
              </a:buClr>
              <a:buSzPct val="116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err="1" smtClean="0">
                <a:solidFill>
                  <a:srgbClr val="616199"/>
                </a:solidFill>
                <a:latin typeface="Sylfaen" pitchFamily="18" charset="0"/>
              </a:rPr>
              <a:t>МОСКВА</a:t>
            </a:r>
            <a:r>
              <a:rPr lang="en-US" b="1" smtClean="0">
                <a:solidFill>
                  <a:srgbClr val="616199"/>
                </a:solidFill>
                <a:latin typeface="Sylfaen" pitchFamily="18" charset="0"/>
              </a:rPr>
              <a:t> 2019 г.</a:t>
            </a:r>
            <a:endParaRPr lang="en-GB" b="1" dirty="0">
              <a:solidFill>
                <a:srgbClr val="616199"/>
              </a:solidFill>
              <a:latin typeface="Sylfae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" y="2171700"/>
            <a:ext cx="9144000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ru-RU" sz="2800" b="1">
                <a:solidFill>
                  <a:srgbClr val="182E8A"/>
                </a:solidFill>
                <a:latin typeface="Sylfaen" pitchFamily="18" charset="0"/>
              </a:rPr>
              <a:t>«Конференция национальных центров базовой организации: подготовка кадров для национальных программ развития мирных ядерных технологий государств-участников </a:t>
            </a:r>
            <a:r>
              <a:rPr lang="ru-RU" sz="2800" b="1" smtClean="0">
                <a:solidFill>
                  <a:srgbClr val="182E8A"/>
                </a:solidFill>
                <a:latin typeface="Sylfaen" pitchFamily="18" charset="0"/>
              </a:rPr>
              <a:t>СНГ</a:t>
            </a:r>
            <a:endParaRPr lang="ru-RU" sz="2800" b="1" dirty="0" smtClean="0">
              <a:solidFill>
                <a:srgbClr val="182E8A"/>
              </a:solidFill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457200"/>
            <a:ext cx="7239000" cy="561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СОТРУДНИЧЕСТВО</a:t>
            </a:r>
            <a:r>
              <a:rPr lang="en-US" sz="2600" b="1" dirty="0" smtClean="0">
                <a:solidFill>
                  <a:srgbClr val="616F85"/>
                </a:solidFill>
                <a:latin typeface="Sylfaen" pitchFamily="18" charset="0"/>
              </a:rPr>
              <a:t> С </a:t>
            </a: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НИЯУ</a:t>
            </a:r>
            <a:r>
              <a:rPr lang="en-US" sz="2600" b="1" dirty="0" smtClean="0">
                <a:solidFill>
                  <a:srgbClr val="616F85"/>
                </a:solidFill>
                <a:latin typeface="Sylfaen" pitchFamily="18" charset="0"/>
              </a:rPr>
              <a:t> </a:t>
            </a:r>
            <a:r>
              <a:rPr lang="en-US" sz="2600" b="1" dirty="0" smtClean="0">
                <a:solidFill>
                  <a:srgbClr val="616F85"/>
                </a:solidFill>
                <a:latin typeface="Sylfaen"/>
              </a:rPr>
              <a:t>«</a:t>
            </a: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МИФИ</a:t>
            </a:r>
            <a:r>
              <a:rPr lang="en-US" sz="2600" b="1" smtClean="0">
                <a:solidFill>
                  <a:srgbClr val="616F85"/>
                </a:solidFill>
                <a:latin typeface="Sylfaen"/>
              </a:rPr>
              <a:t>»: </a:t>
            </a:r>
            <a:endParaRPr lang="en-US" sz="2600" b="1" dirty="0" smtClean="0">
              <a:solidFill>
                <a:srgbClr val="616F85"/>
              </a:solidFill>
              <a:latin typeface="Sylfaen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220" y="1828800"/>
            <a:ext cx="856438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Sylfaen"/>
            </a:endParaRPr>
          </a:p>
          <a:p>
            <a:pPr marL="449263" algn="just">
              <a:buClr>
                <a:srgbClr val="3333CC"/>
              </a:buClr>
              <a:buSzPct val="116000"/>
              <a:tabLst>
                <a:tab pos="9144000" algn="l"/>
                <a:tab pos="10058400" algn="l"/>
              </a:tabLst>
            </a:pPr>
            <a:r>
              <a:rPr lang="en-US" sz="2400" smtClean="0">
                <a:latin typeface="Sylfaen"/>
              </a:rPr>
              <a:t>Руководствуясь </a:t>
            </a:r>
            <a:r>
              <a:rPr lang="en-US" sz="2400">
                <a:latin typeface="Sylfaen"/>
              </a:rPr>
              <a:t>важностью задачи подготовки кадров для национальных программ развития ядерных технологий государств-участников </a:t>
            </a:r>
            <a:r>
              <a:rPr lang="en-US" sz="2400" smtClean="0">
                <a:latin typeface="Sylfaen"/>
              </a:rPr>
              <a:t>СНГ, разработана Рамочная </a:t>
            </a:r>
            <a:r>
              <a:rPr lang="en-US" sz="2400">
                <a:latin typeface="Sylfaen"/>
              </a:rPr>
              <a:t>программа сотрудничества государств-участников СНГ в области мирного использования атомной энергии на период до 2020 года «СОТРУДНИЧЕСТВО «</a:t>
            </a:r>
            <a:r>
              <a:rPr lang="en-US" sz="2400" smtClean="0">
                <a:latin typeface="Sylfaen"/>
              </a:rPr>
              <a:t>АТОМ-СНГ». В </a:t>
            </a:r>
            <a:r>
              <a:rPr lang="en-US" sz="2400">
                <a:latin typeface="Sylfaen"/>
              </a:rPr>
              <a:t>рамках </a:t>
            </a:r>
            <a:r>
              <a:rPr lang="en-US" sz="2400" smtClean="0">
                <a:latin typeface="Sylfaen"/>
              </a:rPr>
              <a:t>которого </a:t>
            </a:r>
            <a:r>
              <a:rPr lang="en-US" sz="2400">
                <a:latin typeface="Sylfaen"/>
              </a:rPr>
              <a:t>в 2011 году был подписан Меморандум о сотрудничестве </a:t>
            </a:r>
            <a:r>
              <a:rPr lang="en-US" sz="2400" smtClean="0">
                <a:latin typeface="Sylfaen" pitchFamily="18" charset="0"/>
              </a:rPr>
              <a:t>НИЯУ </a:t>
            </a:r>
            <a:r>
              <a:rPr lang="en-US" sz="2400" smtClean="0">
                <a:latin typeface="Sylfaen"/>
              </a:rPr>
              <a:t>«МИФИ» и НПУА.</a:t>
            </a:r>
          </a:p>
          <a:p>
            <a:pPr marL="449263" algn="just">
              <a:buClr>
                <a:srgbClr val="3333CC"/>
              </a:buClr>
              <a:buSzPct val="116000"/>
              <a:tabLst>
                <a:tab pos="9144000" algn="l"/>
                <a:tab pos="10058400" algn="l"/>
              </a:tabLst>
            </a:pPr>
            <a:endParaRPr lang="en-US" sz="2400" dirty="0" smtClean="0">
              <a:latin typeface="Sylfaen" pitchFamily="18" charset="0"/>
            </a:endParaRPr>
          </a:p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 smtClean="0">
              <a:latin typeface="Sylfaen" pitchFamily="18" charset="0"/>
            </a:endParaRPr>
          </a:p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latin typeface="Sylfaen" pitchFamily="18" charset="0"/>
              </a:rPr>
              <a:t>       </a:t>
            </a:r>
          </a:p>
          <a:p>
            <a:pPr algn="just">
              <a:buClr>
                <a:srgbClr val="3333CC"/>
              </a:buClr>
              <a:buSzPct val="116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414A59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6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381000"/>
            <a:ext cx="7239000" cy="561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СОТРУДНИЧЕСТВО</a:t>
            </a:r>
            <a:r>
              <a:rPr lang="en-US" sz="2600" b="1" dirty="0" smtClean="0">
                <a:solidFill>
                  <a:srgbClr val="616F85"/>
                </a:solidFill>
                <a:latin typeface="Sylfaen" pitchFamily="18" charset="0"/>
              </a:rPr>
              <a:t> С </a:t>
            </a: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НИЯУ</a:t>
            </a:r>
            <a:r>
              <a:rPr lang="en-US" sz="2600" b="1" dirty="0" smtClean="0">
                <a:solidFill>
                  <a:srgbClr val="616F85"/>
                </a:solidFill>
                <a:latin typeface="Sylfaen" pitchFamily="18" charset="0"/>
              </a:rPr>
              <a:t> </a:t>
            </a:r>
            <a:r>
              <a:rPr lang="en-US" sz="2600" b="1" dirty="0" smtClean="0">
                <a:solidFill>
                  <a:srgbClr val="616F85"/>
                </a:solidFill>
                <a:latin typeface="Sylfaen"/>
              </a:rPr>
              <a:t>«</a:t>
            </a: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МИФИ</a:t>
            </a:r>
            <a:r>
              <a:rPr lang="en-US" sz="2600" b="1" smtClean="0">
                <a:solidFill>
                  <a:srgbClr val="616F85"/>
                </a:solidFill>
                <a:latin typeface="Sylfaen"/>
              </a:rPr>
              <a:t>»: </a:t>
            </a:r>
            <a:endParaRPr lang="en-US" sz="2600" b="1" dirty="0" smtClean="0">
              <a:solidFill>
                <a:srgbClr val="616F85"/>
              </a:solidFill>
              <a:latin typeface="Sylfaen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76200" y="1828800"/>
            <a:ext cx="9296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lvl="0" indent="-342900" algn="just">
              <a:buFontTx/>
              <a:buAutoNum type="arabicPeriod"/>
            </a:pPr>
            <a:r>
              <a:rPr lang="ru-RU" sz="2000" smtClean="0"/>
              <a:t>СОГЛАШЕНИЕ </a:t>
            </a:r>
            <a:r>
              <a:rPr lang="ru-RU" sz="2000"/>
              <a:t>об учреждении научно-образовательного консорциума “Межгосударственный институт госу</a:t>
            </a:r>
            <a:r>
              <a:rPr lang="en-US" sz="2000"/>
              <a:t>д</a:t>
            </a:r>
            <a:r>
              <a:rPr lang="ru-RU" sz="2000"/>
              <a:t>арств – участников СНГ по направлениям ядерного образования</a:t>
            </a:r>
            <a:r>
              <a:rPr lang="ru-RU" sz="2000" smtClean="0"/>
              <a:t>”</a:t>
            </a:r>
            <a:r>
              <a:rPr lang="en-US" sz="2000" smtClean="0"/>
              <a:t>,</a:t>
            </a:r>
            <a:r>
              <a:rPr lang="ru-RU" sz="2000" smtClean="0"/>
              <a:t> </a:t>
            </a:r>
            <a:r>
              <a:rPr lang="ru-RU" sz="2000"/>
              <a:t>04.03. </a:t>
            </a:r>
            <a:r>
              <a:rPr lang="ru-RU" sz="2000" smtClean="0"/>
              <a:t>2013</a:t>
            </a:r>
            <a:r>
              <a:rPr lang="en-US" sz="2000" smtClean="0"/>
              <a:t> </a:t>
            </a:r>
            <a:r>
              <a:rPr lang="ru-RU" sz="2000" smtClean="0"/>
              <a:t>г.</a:t>
            </a:r>
            <a:r>
              <a:rPr lang="en-US" sz="2000" smtClean="0"/>
              <a:t>;</a:t>
            </a:r>
            <a:r>
              <a:rPr lang="ru-RU" sz="2000" smtClean="0"/>
              <a:t> </a:t>
            </a:r>
            <a:endParaRPr lang="en-US" sz="2000"/>
          </a:p>
          <a:p>
            <a:pPr marL="342900" indent="-342900" algn="just">
              <a:buAutoNum type="arabicPeriod"/>
            </a:pPr>
            <a:r>
              <a:rPr lang="ru-RU" sz="2000" smtClean="0"/>
              <a:t>МЕМОРАНДУМ </a:t>
            </a:r>
            <a:r>
              <a:rPr lang="ru-RU" sz="2000"/>
              <a:t>о сотрудничестве между </a:t>
            </a:r>
            <a:r>
              <a:rPr lang="ru-RU" sz="2000" smtClean="0"/>
              <a:t>Национальн</a:t>
            </a:r>
            <a:r>
              <a:rPr lang="en-US" sz="2000" smtClean="0"/>
              <a:t>ым</a:t>
            </a:r>
            <a:r>
              <a:rPr lang="ru-RU" sz="2000" smtClean="0"/>
              <a:t> исследовательск</a:t>
            </a:r>
            <a:r>
              <a:rPr lang="en-US" sz="2000" smtClean="0"/>
              <a:t>им </a:t>
            </a:r>
            <a:r>
              <a:rPr lang="ru-RU" sz="2000" smtClean="0"/>
              <a:t>ядерн</a:t>
            </a:r>
            <a:r>
              <a:rPr lang="en-US" sz="2000" smtClean="0"/>
              <a:t>ым </a:t>
            </a:r>
            <a:r>
              <a:rPr lang="ru-RU" sz="2000" smtClean="0"/>
              <a:t>универс</a:t>
            </a:r>
            <a:r>
              <a:rPr lang="en-US" sz="2000" smtClean="0"/>
              <a:t>и</a:t>
            </a:r>
            <a:r>
              <a:rPr lang="ru-RU" sz="2000" smtClean="0"/>
              <a:t>тет</a:t>
            </a:r>
            <a:r>
              <a:rPr lang="en-US" sz="2000" smtClean="0"/>
              <a:t>ом</a:t>
            </a:r>
            <a:r>
              <a:rPr lang="ru-RU" sz="2000" smtClean="0"/>
              <a:t> </a:t>
            </a:r>
            <a:r>
              <a:rPr lang="ru-RU" sz="2000"/>
              <a:t>“МИФИ” РФ </a:t>
            </a:r>
            <a:r>
              <a:rPr lang="ru-RU" sz="2000" smtClean="0"/>
              <a:t>и </a:t>
            </a:r>
            <a:r>
              <a:rPr lang="ru-RU" sz="2000"/>
              <a:t>Фондом “Национальный </a:t>
            </a:r>
            <a:r>
              <a:rPr lang="ru-RU" sz="2000" smtClean="0"/>
              <a:t>политехнический университ</a:t>
            </a:r>
            <a:r>
              <a:rPr lang="en-US" sz="2000" smtClean="0"/>
              <a:t>ет</a:t>
            </a:r>
            <a:r>
              <a:rPr lang="ru-RU" sz="2000" smtClean="0"/>
              <a:t> </a:t>
            </a:r>
            <a:r>
              <a:rPr lang="ru-RU" sz="2000"/>
              <a:t>Армении</a:t>
            </a:r>
            <a:r>
              <a:rPr lang="ru-RU" sz="2000" smtClean="0"/>
              <a:t>”,  </a:t>
            </a:r>
            <a:r>
              <a:rPr lang="ru-RU" sz="2000"/>
              <a:t>04.03. </a:t>
            </a:r>
            <a:r>
              <a:rPr lang="ru-RU" sz="2000" smtClean="0"/>
              <a:t>2013г</a:t>
            </a:r>
            <a:r>
              <a:rPr lang="en-US" sz="2000" smtClean="0"/>
              <a:t>. 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/>
              <a:t>МЕМОРАНДУМ о </a:t>
            </a:r>
            <a:r>
              <a:rPr lang="en-US" sz="2000"/>
              <a:t>намерениях по формированию Ассоциации образовательных организаций высшего образования Российской </a:t>
            </a:r>
            <a:r>
              <a:rPr lang="ru-RU" sz="2000"/>
              <a:t>Федера</a:t>
            </a:r>
            <a:r>
              <a:rPr lang="en-US" sz="2000"/>
              <a:t>ции и Республики Армения</a:t>
            </a:r>
            <a:r>
              <a:rPr lang="ru-RU" sz="2000"/>
              <a:t>,  0</a:t>
            </a:r>
            <a:r>
              <a:rPr lang="en-US" sz="2000"/>
              <a:t>3</a:t>
            </a:r>
            <a:r>
              <a:rPr lang="ru-RU" sz="2000"/>
              <a:t>.</a:t>
            </a:r>
            <a:r>
              <a:rPr lang="en-US" sz="2000"/>
              <a:t>11</a:t>
            </a:r>
            <a:r>
              <a:rPr lang="ru-RU" sz="2000"/>
              <a:t>. 201</a:t>
            </a:r>
            <a:r>
              <a:rPr lang="en-US" sz="2000"/>
              <a:t>5</a:t>
            </a:r>
            <a:r>
              <a:rPr lang="ru-RU" sz="2000"/>
              <a:t>г</a:t>
            </a:r>
            <a:r>
              <a:rPr lang="en-US" sz="2000"/>
              <a:t>.; из РФ - </a:t>
            </a:r>
            <a:r>
              <a:rPr lang="ru-RU" sz="2000"/>
              <a:t>“Национальный исследовательский ядерный универс</a:t>
            </a:r>
            <a:r>
              <a:rPr lang="en-US" sz="2000"/>
              <a:t>и</a:t>
            </a:r>
            <a:r>
              <a:rPr lang="ru-RU" sz="2000"/>
              <a:t>тет “МИФИ”</a:t>
            </a:r>
            <a:r>
              <a:rPr lang="en-US" sz="2000"/>
              <a:t>, Тамбовский государственый технический </a:t>
            </a:r>
            <a:r>
              <a:rPr lang="ru-RU" sz="2000"/>
              <a:t> универс</a:t>
            </a:r>
            <a:r>
              <a:rPr lang="en-US" sz="2000"/>
              <a:t>и</a:t>
            </a:r>
            <a:r>
              <a:rPr lang="ru-RU" sz="2000"/>
              <a:t>тет</a:t>
            </a:r>
            <a:r>
              <a:rPr lang="en-US" sz="2000"/>
              <a:t>, Московский физико-технический институт, из РА – НПУА, ЕГУ, Российско- Армянский </a:t>
            </a:r>
            <a:r>
              <a:rPr lang="ru-RU" sz="2000"/>
              <a:t>универс</a:t>
            </a:r>
            <a:r>
              <a:rPr lang="en-US" sz="2000"/>
              <a:t>и</a:t>
            </a:r>
            <a:r>
              <a:rPr lang="ru-RU" sz="2000"/>
              <a:t>тет</a:t>
            </a:r>
            <a:endParaRPr lang="en-US" sz="2000"/>
          </a:p>
          <a:p>
            <a:pPr marL="342900" indent="-342900">
              <a:buAutoNum type="arabicPeriod"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315094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381000"/>
            <a:ext cx="7239000" cy="561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СОТРУДНИЧЕСТВО</a:t>
            </a:r>
            <a:r>
              <a:rPr lang="en-US" sz="2600" b="1" dirty="0" smtClean="0">
                <a:solidFill>
                  <a:srgbClr val="616F85"/>
                </a:solidFill>
                <a:latin typeface="Sylfaen" pitchFamily="18" charset="0"/>
              </a:rPr>
              <a:t> С </a:t>
            </a: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НИЯУ</a:t>
            </a:r>
            <a:r>
              <a:rPr lang="en-US" sz="2600" b="1" dirty="0" smtClean="0">
                <a:solidFill>
                  <a:srgbClr val="616F85"/>
                </a:solidFill>
                <a:latin typeface="Sylfaen" pitchFamily="18" charset="0"/>
              </a:rPr>
              <a:t> </a:t>
            </a:r>
            <a:r>
              <a:rPr lang="en-US" sz="2600" b="1" dirty="0" smtClean="0">
                <a:solidFill>
                  <a:srgbClr val="616F85"/>
                </a:solidFill>
                <a:latin typeface="Sylfaen"/>
              </a:rPr>
              <a:t>«</a:t>
            </a: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МИФИ</a:t>
            </a:r>
            <a:r>
              <a:rPr lang="en-US" sz="2600" b="1" smtClean="0">
                <a:solidFill>
                  <a:srgbClr val="616F85"/>
                </a:solidFill>
                <a:latin typeface="Sylfaen"/>
              </a:rPr>
              <a:t>»: </a:t>
            </a:r>
            <a:endParaRPr lang="en-US" sz="2600" b="1" dirty="0" smtClean="0">
              <a:solidFill>
                <a:srgbClr val="616F85"/>
              </a:solidFill>
              <a:latin typeface="Sylfaen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909778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/>
            <a:r>
              <a:rPr lang="en-US" smtClean="0"/>
              <a:t>Решением Совета глав государств СНГ </a:t>
            </a:r>
            <a:r>
              <a:rPr lang="ru-RU" smtClean="0"/>
              <a:t>Национальн</a:t>
            </a:r>
            <a:r>
              <a:rPr lang="en-US" smtClean="0"/>
              <a:t>ому</a:t>
            </a:r>
            <a:r>
              <a:rPr lang="ru-RU" smtClean="0"/>
              <a:t> исследовательск</a:t>
            </a:r>
            <a:r>
              <a:rPr lang="en-US" smtClean="0"/>
              <a:t>ому</a:t>
            </a:r>
            <a:r>
              <a:rPr lang="ru-RU" smtClean="0"/>
              <a:t> ядерн</a:t>
            </a:r>
            <a:r>
              <a:rPr lang="en-US" smtClean="0"/>
              <a:t>ому</a:t>
            </a:r>
            <a:r>
              <a:rPr lang="ru-RU" smtClean="0"/>
              <a:t> </a:t>
            </a:r>
            <a:r>
              <a:rPr lang="ru-RU"/>
              <a:t>универс</a:t>
            </a:r>
            <a:r>
              <a:rPr lang="en-US"/>
              <a:t>и</a:t>
            </a:r>
            <a:r>
              <a:rPr lang="ru-RU" smtClean="0"/>
              <a:t>тет</a:t>
            </a:r>
            <a:r>
              <a:rPr lang="en-US" smtClean="0"/>
              <a:t>у</a:t>
            </a:r>
            <a:r>
              <a:rPr lang="ru-RU" smtClean="0"/>
              <a:t> </a:t>
            </a:r>
            <a:r>
              <a:rPr lang="ru-RU"/>
              <a:t>“МИФИ” РФ </a:t>
            </a:r>
            <a:r>
              <a:rPr lang="en-US" smtClean="0"/>
              <a:t>дан статус базовой организации по направлениям ядерного образования. </a:t>
            </a:r>
          </a:p>
          <a:p>
            <a:pPr marL="342900" indent="-342900">
              <a:buFont typeface="+mj-lt"/>
              <a:buAutoNum type="arabicPeriod"/>
            </a:pPr>
            <a:r>
              <a:rPr lang="ru-RU" smtClean="0"/>
              <a:t>МЕМОРАНДУМ </a:t>
            </a:r>
            <a:r>
              <a:rPr lang="ru-RU"/>
              <a:t>о сотрудничестве базовой организации </a:t>
            </a:r>
            <a:r>
              <a:rPr lang="ru-RU" smtClean="0"/>
              <a:t>госу</a:t>
            </a:r>
            <a:r>
              <a:rPr lang="en-US" smtClean="0"/>
              <a:t>д</a:t>
            </a:r>
            <a:r>
              <a:rPr lang="ru-RU" smtClean="0"/>
              <a:t>арств </a:t>
            </a:r>
            <a:r>
              <a:rPr lang="ru-RU"/>
              <a:t>– участников СНГ по подготовке, профессиональной переподготовке и </a:t>
            </a:r>
            <a:r>
              <a:rPr lang="ru-RU" smtClean="0"/>
              <a:t>пов</a:t>
            </a:r>
            <a:r>
              <a:rPr lang="en-US" smtClean="0"/>
              <a:t>ы</a:t>
            </a:r>
            <a:r>
              <a:rPr lang="ru-RU" smtClean="0"/>
              <a:t>шению </a:t>
            </a:r>
            <a:r>
              <a:rPr lang="ru-RU"/>
              <a:t>квалификации кадров в области использования атомной энергии в мирных целях и Национального политехнического </a:t>
            </a:r>
            <a:r>
              <a:rPr lang="ru-RU" smtClean="0"/>
              <a:t>университ</a:t>
            </a:r>
            <a:r>
              <a:rPr lang="en-US" smtClean="0"/>
              <a:t>ет</a:t>
            </a:r>
            <a:r>
              <a:rPr lang="ru-RU" smtClean="0"/>
              <a:t>а </a:t>
            </a:r>
            <a:r>
              <a:rPr lang="ru-RU"/>
              <a:t>Армении, 2015</a:t>
            </a:r>
            <a:r>
              <a:rPr lang="en-US"/>
              <a:t> г.; На основании </a:t>
            </a:r>
            <a:r>
              <a:rPr lang="en-US" smtClean="0"/>
              <a:t>Меморандума в НПУА была создана площадка базовой организации.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mtClean="0"/>
              <a:t>МЕМОРАНДУМ о взаимопонимании между Национальн</a:t>
            </a:r>
            <a:r>
              <a:rPr lang="en-US" smtClean="0"/>
              <a:t>ым</a:t>
            </a:r>
            <a:r>
              <a:rPr lang="ru-RU" smtClean="0"/>
              <a:t> исследовательск</a:t>
            </a:r>
            <a:r>
              <a:rPr lang="en-US" smtClean="0"/>
              <a:t>им</a:t>
            </a:r>
            <a:r>
              <a:rPr lang="ru-RU" smtClean="0"/>
              <a:t> ядерн</a:t>
            </a:r>
            <a:r>
              <a:rPr lang="en-US" smtClean="0"/>
              <a:t>ым</a:t>
            </a:r>
            <a:r>
              <a:rPr lang="ru-RU" smtClean="0"/>
              <a:t> универс</a:t>
            </a:r>
            <a:r>
              <a:rPr lang="en-US" smtClean="0"/>
              <a:t>и</a:t>
            </a:r>
            <a:r>
              <a:rPr lang="ru-RU" smtClean="0"/>
              <a:t>тет</a:t>
            </a:r>
            <a:r>
              <a:rPr lang="en-US" smtClean="0"/>
              <a:t>ом</a:t>
            </a:r>
            <a:r>
              <a:rPr lang="ru-RU" smtClean="0"/>
              <a:t> “МИФИ” РФ и Фондом “Национальный политехнический университ</a:t>
            </a:r>
            <a:r>
              <a:rPr lang="en-US" smtClean="0"/>
              <a:t>ет</a:t>
            </a:r>
            <a:r>
              <a:rPr lang="ru-RU" smtClean="0"/>
              <a:t> Армении”, 01.06.2016г.</a:t>
            </a:r>
            <a:r>
              <a:rPr lang="en-US" smtClean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mtClean="0"/>
              <a:t> </a:t>
            </a:r>
            <a:r>
              <a:rPr lang="ru-RU" smtClean="0"/>
              <a:t>МЕМОРАНДУМ о </a:t>
            </a:r>
            <a:r>
              <a:rPr lang="en-US" smtClean="0"/>
              <a:t>взаимопонимании между </a:t>
            </a:r>
            <a:r>
              <a:rPr lang="ru-RU" smtClean="0"/>
              <a:t>Национальн</a:t>
            </a:r>
            <a:r>
              <a:rPr lang="en-US" smtClean="0"/>
              <a:t>ым</a:t>
            </a:r>
            <a:r>
              <a:rPr lang="ru-RU" smtClean="0"/>
              <a:t> исследовательск</a:t>
            </a:r>
            <a:r>
              <a:rPr lang="en-US" smtClean="0"/>
              <a:t>им</a:t>
            </a:r>
            <a:r>
              <a:rPr lang="ru-RU" smtClean="0"/>
              <a:t> ядерн</a:t>
            </a:r>
            <a:r>
              <a:rPr lang="en-US" smtClean="0"/>
              <a:t>ым</a:t>
            </a:r>
            <a:r>
              <a:rPr lang="ru-RU" smtClean="0"/>
              <a:t> универс</a:t>
            </a:r>
            <a:r>
              <a:rPr lang="en-US" smtClean="0"/>
              <a:t>и</a:t>
            </a:r>
            <a:r>
              <a:rPr lang="ru-RU" smtClean="0"/>
              <a:t>тет</a:t>
            </a:r>
            <a:r>
              <a:rPr lang="en-US" smtClean="0"/>
              <a:t>ом</a:t>
            </a:r>
            <a:r>
              <a:rPr lang="ru-RU" smtClean="0"/>
              <a:t> “МИФИ” РФ и Национальн</a:t>
            </a:r>
            <a:r>
              <a:rPr lang="en-US" smtClean="0"/>
              <a:t>ым Политехническим Университетом Армении, 2018 г.</a:t>
            </a:r>
          </a:p>
          <a:p>
            <a:pPr algn="just"/>
            <a:r>
              <a:rPr lang="en-US" smtClean="0"/>
              <a:t>В </a:t>
            </a:r>
            <a:r>
              <a:rPr lang="ru-RU" smtClean="0"/>
              <a:t>Национальном политехническом университ</a:t>
            </a:r>
            <a:r>
              <a:rPr lang="en-US" smtClean="0"/>
              <a:t>ет</a:t>
            </a:r>
            <a:r>
              <a:rPr lang="ru-RU" smtClean="0"/>
              <a:t>е Армении,  как </a:t>
            </a:r>
            <a:r>
              <a:rPr lang="en-US" smtClean="0"/>
              <a:t>на </a:t>
            </a:r>
            <a:r>
              <a:rPr lang="ru-RU" smtClean="0"/>
              <a:t>площадк</a:t>
            </a:r>
            <a:r>
              <a:rPr lang="en-US" smtClean="0"/>
              <a:t>е </a:t>
            </a:r>
            <a:r>
              <a:rPr lang="ru-RU" smtClean="0"/>
              <a:t>базовой организации госу</a:t>
            </a:r>
            <a:r>
              <a:rPr lang="en-US" smtClean="0"/>
              <a:t>д</a:t>
            </a:r>
            <a:r>
              <a:rPr lang="ru-RU" smtClean="0"/>
              <a:t>арств – участников СНГ, регулярно провод</a:t>
            </a:r>
            <a:r>
              <a:rPr lang="en-US" smtClean="0"/>
              <a:t>я</a:t>
            </a:r>
            <a:r>
              <a:rPr lang="ru-RU" smtClean="0"/>
              <a:t>тся  вебинар</a:t>
            </a:r>
            <a:r>
              <a:rPr lang="en-US" smtClean="0"/>
              <a:t>ы</a:t>
            </a:r>
            <a:r>
              <a:rPr lang="ru-RU" smtClean="0"/>
              <a:t>, семинары, ол</a:t>
            </a:r>
            <a:r>
              <a:rPr lang="en-US" smtClean="0"/>
              <a:t>и</a:t>
            </a:r>
            <a:r>
              <a:rPr lang="ru-RU" smtClean="0"/>
              <a:t>мпиад</a:t>
            </a:r>
            <a:r>
              <a:rPr lang="en-US" smtClean="0"/>
              <a:t>ы.</a:t>
            </a:r>
            <a:r>
              <a:rPr lang="ru-RU" smtClean="0"/>
              <a:t> </a:t>
            </a:r>
            <a:endParaRPr lang="en-US" smtClean="0"/>
          </a:p>
          <a:p>
            <a:endParaRPr lang="en-US"/>
          </a:p>
          <a:p>
            <a:pPr marL="60325" indent="388938" algn="just">
              <a:buClr>
                <a:srgbClr val="3333CC"/>
              </a:buClr>
              <a:buSzPct val="116000"/>
              <a:tabLst>
                <a:tab pos="9144000" algn="l"/>
                <a:tab pos="10058400" algn="l"/>
              </a:tabLst>
            </a:pPr>
            <a:endParaRPr lang="en-US" dirty="0" smtClean="0">
              <a:latin typeface="Sylfaen"/>
            </a:endParaRPr>
          </a:p>
          <a:p>
            <a:pPr marL="792163" indent="-342900" algn="just">
              <a:buClr>
                <a:srgbClr val="3333CC"/>
              </a:buClr>
              <a:buSzPct val="116000"/>
              <a:buFont typeface="+mj-lt"/>
              <a:buAutoNum type="arabicPeriod"/>
              <a:tabLst>
                <a:tab pos="9144000" algn="l"/>
                <a:tab pos="10058400" algn="l"/>
              </a:tabLst>
            </a:pPr>
            <a:endParaRPr lang="en-US" dirty="0" smtClean="0">
              <a:latin typeface="Sylfaen" pitchFamily="18" charset="0"/>
            </a:endParaRPr>
          </a:p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 dirty="0" smtClean="0">
              <a:latin typeface="Sylfaen" pitchFamily="18" charset="0"/>
            </a:endParaRPr>
          </a:p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latin typeface="Sylfaen" pitchFamily="18" charset="0"/>
              </a:rPr>
              <a:t>       </a:t>
            </a:r>
          </a:p>
          <a:p>
            <a:pPr algn="just">
              <a:buClr>
                <a:srgbClr val="3333CC"/>
              </a:buClr>
              <a:buSzPct val="116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414A59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6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81000"/>
            <a:ext cx="7239000" cy="561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ПРАКТИКА</a:t>
            </a:r>
            <a:r>
              <a:rPr lang="en-US" sz="2600" b="1" dirty="0" smtClean="0">
                <a:solidFill>
                  <a:srgbClr val="616F85"/>
                </a:solidFill>
                <a:latin typeface="Sylfaen" pitchFamily="18" charset="0"/>
              </a:rPr>
              <a:t> И </a:t>
            </a: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ПЕРСПЕКТИВЫ</a:t>
            </a:r>
            <a:endParaRPr lang="en-US" sz="2600" b="1" dirty="0">
              <a:solidFill>
                <a:srgbClr val="616F85"/>
              </a:solidFill>
              <a:latin typeface="Sylfae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220" y="1828800"/>
            <a:ext cx="886918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latin typeface="Sylfaen" pitchFamily="18" charset="0"/>
              </a:rPr>
              <a:t>       </a:t>
            </a:r>
            <a:r>
              <a:rPr lang="en-US" dirty="0" smtClean="0">
                <a:latin typeface="Sylfaen"/>
              </a:rPr>
              <a:t> </a:t>
            </a:r>
            <a:endParaRPr lang="en-US" sz="1200" dirty="0" smtClean="0">
              <a:latin typeface="Sylfaen"/>
            </a:endParaRPr>
          </a:p>
          <a:p>
            <a:pPr marL="792163" indent="-342900" algn="just">
              <a:buClr>
                <a:srgbClr val="3333CC"/>
              </a:buClr>
              <a:buSzPct val="116000"/>
              <a:buFont typeface="+mj-lt"/>
              <a:buAutoNum type="arabicPeriod"/>
              <a:tabLst>
                <a:tab pos="9144000" algn="l"/>
                <a:tab pos="10058400" algn="l"/>
              </a:tabLst>
            </a:pPr>
            <a:r>
              <a:rPr lang="en-US" dirty="0" smtClean="0">
                <a:latin typeface="Sylfaen"/>
              </a:rPr>
              <a:t>В 2016 </a:t>
            </a:r>
            <a:r>
              <a:rPr lang="en-US" err="1" smtClean="0">
                <a:latin typeface="Sylfaen"/>
              </a:rPr>
              <a:t>году</a:t>
            </a:r>
            <a:r>
              <a:rPr lang="en-US" smtClean="0">
                <a:latin typeface="Sylfaen"/>
              </a:rPr>
              <a:t> в первые </a:t>
            </a:r>
            <a:r>
              <a:rPr lang="en-US" dirty="0" err="1" smtClean="0">
                <a:latin typeface="Sylfaen"/>
              </a:rPr>
              <a:t>на</a:t>
            </a:r>
            <a:r>
              <a:rPr lang="en-US" dirty="0" smtClean="0">
                <a:latin typeface="Sylfaen"/>
              </a:rPr>
              <a:t> </a:t>
            </a:r>
            <a:r>
              <a:rPr lang="en-US" dirty="0" err="1" smtClean="0">
                <a:latin typeface="Sylfaen"/>
              </a:rPr>
              <a:t>площадке</a:t>
            </a:r>
            <a:r>
              <a:rPr lang="en-US" dirty="0" smtClean="0">
                <a:latin typeface="Sylfaen"/>
              </a:rPr>
              <a:t> </a:t>
            </a:r>
            <a:r>
              <a:rPr lang="en-US" dirty="0" err="1" smtClean="0">
                <a:latin typeface="Sylfaen"/>
              </a:rPr>
              <a:t>НПУА</a:t>
            </a:r>
            <a:r>
              <a:rPr lang="en-US" dirty="0" smtClean="0">
                <a:latin typeface="Sylfaen"/>
              </a:rPr>
              <a:t> </a:t>
            </a:r>
            <a:r>
              <a:rPr lang="en-US" dirty="0" err="1" smtClean="0">
                <a:latin typeface="Sylfaen"/>
              </a:rPr>
              <a:t>сотрудниками</a:t>
            </a:r>
            <a:r>
              <a:rPr lang="en-US" dirty="0" smtClean="0">
                <a:latin typeface="Sylfaen"/>
              </a:rPr>
              <a:t> </a:t>
            </a:r>
            <a:r>
              <a:rPr lang="en-US" dirty="0" err="1" smtClean="0">
                <a:latin typeface="Sylfaen" pitchFamily="18" charset="0"/>
              </a:rPr>
              <a:t>НИЯУ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smtClean="0">
                <a:latin typeface="Sylfaen"/>
              </a:rPr>
              <a:t>«</a:t>
            </a:r>
            <a:r>
              <a:rPr lang="en-US" dirty="0" err="1" smtClean="0">
                <a:latin typeface="Sylfaen"/>
              </a:rPr>
              <a:t>МИФИ</a:t>
            </a:r>
            <a:r>
              <a:rPr lang="en-US" dirty="0" smtClean="0">
                <a:latin typeface="Sylfaen"/>
              </a:rPr>
              <a:t>» </a:t>
            </a:r>
            <a:r>
              <a:rPr lang="en-US" err="1" smtClean="0">
                <a:latin typeface="Sylfaen"/>
              </a:rPr>
              <a:t>была</a:t>
            </a:r>
            <a:r>
              <a:rPr lang="en-US" smtClean="0">
                <a:latin typeface="Sylfaen"/>
              </a:rPr>
              <a:t> проведена </a:t>
            </a:r>
            <a:r>
              <a:rPr lang="en-US" dirty="0" err="1" smtClean="0">
                <a:latin typeface="Sylfaen"/>
              </a:rPr>
              <a:t>олимпиада</a:t>
            </a:r>
            <a:r>
              <a:rPr lang="en-US" dirty="0" smtClean="0">
                <a:latin typeface="Sylfaen"/>
              </a:rPr>
              <a:t> </a:t>
            </a:r>
            <a:r>
              <a:rPr lang="en-US" dirty="0" err="1" smtClean="0">
                <a:latin typeface="Sylfaen"/>
              </a:rPr>
              <a:t>по</a:t>
            </a:r>
            <a:r>
              <a:rPr lang="en-US" dirty="0" smtClean="0">
                <a:latin typeface="Sylfaen"/>
              </a:rPr>
              <a:t> 4 </a:t>
            </a:r>
            <a:r>
              <a:rPr lang="en-US" dirty="0" err="1" smtClean="0">
                <a:latin typeface="Sylfaen"/>
              </a:rPr>
              <a:t>направлениям</a:t>
            </a:r>
            <a:r>
              <a:rPr lang="en-US" smtClean="0">
                <a:latin typeface="Sylfaen"/>
              </a:rPr>
              <a:t>, в том </a:t>
            </a:r>
            <a:r>
              <a:rPr lang="en-US" dirty="0" err="1" smtClean="0">
                <a:latin typeface="Sylfaen"/>
              </a:rPr>
              <a:t>числе</a:t>
            </a:r>
            <a:r>
              <a:rPr lang="en-US" dirty="0" smtClean="0">
                <a:latin typeface="Sylfaen"/>
              </a:rPr>
              <a:t> </a:t>
            </a:r>
            <a:r>
              <a:rPr lang="en-US" dirty="0" err="1" smtClean="0">
                <a:latin typeface="Sylfaen"/>
              </a:rPr>
              <a:t>ядерная</a:t>
            </a:r>
            <a:r>
              <a:rPr lang="en-US" dirty="0" smtClean="0">
                <a:latin typeface="Sylfaen"/>
              </a:rPr>
              <a:t> </a:t>
            </a:r>
            <a:r>
              <a:rPr lang="en-US" dirty="0" err="1" smtClean="0">
                <a:latin typeface="Sylfaen"/>
              </a:rPr>
              <a:t>энергетика</a:t>
            </a:r>
            <a:r>
              <a:rPr lang="en-US" dirty="0" smtClean="0">
                <a:latin typeface="Sylfaen"/>
              </a:rPr>
              <a:t> и </a:t>
            </a:r>
            <a:r>
              <a:rPr lang="en-US" dirty="0" err="1" smtClean="0">
                <a:latin typeface="Sylfaen"/>
              </a:rPr>
              <a:t>физика</a:t>
            </a:r>
            <a:r>
              <a:rPr lang="en-US" dirty="0" smtClean="0">
                <a:latin typeface="Sylfaen"/>
              </a:rPr>
              <a:t>, </a:t>
            </a:r>
            <a:r>
              <a:rPr lang="en-US" dirty="0" err="1" smtClean="0">
                <a:latin typeface="Sylfaen"/>
              </a:rPr>
              <a:t>для</a:t>
            </a:r>
            <a:r>
              <a:rPr lang="en-US" dirty="0" smtClean="0">
                <a:latin typeface="Sylfaen"/>
              </a:rPr>
              <a:t> </a:t>
            </a:r>
            <a:r>
              <a:rPr lang="en-US" dirty="0" err="1" smtClean="0">
                <a:latin typeface="Sylfaen"/>
              </a:rPr>
              <a:t>студентов</a:t>
            </a:r>
            <a:r>
              <a:rPr lang="en-US" dirty="0" smtClean="0">
                <a:latin typeface="Sylfaen"/>
              </a:rPr>
              <a:t> 3-</a:t>
            </a:r>
            <a:r>
              <a:rPr lang="en-US" dirty="0" err="1" smtClean="0">
                <a:latin typeface="Sylfaen"/>
              </a:rPr>
              <a:t>го</a:t>
            </a:r>
            <a:r>
              <a:rPr lang="en-US" dirty="0" smtClean="0">
                <a:latin typeface="Sylfaen"/>
              </a:rPr>
              <a:t> и </a:t>
            </a:r>
            <a:r>
              <a:rPr lang="en-US" smtClean="0">
                <a:latin typeface="Sylfaen"/>
              </a:rPr>
              <a:t>4-</a:t>
            </a:r>
            <a:r>
              <a:rPr lang="en-US" err="1" smtClean="0">
                <a:latin typeface="Sylfaen"/>
              </a:rPr>
              <a:t>ко</a:t>
            </a:r>
            <a:r>
              <a:rPr lang="en-US" smtClean="0">
                <a:latin typeface="Sylfaen"/>
              </a:rPr>
              <a:t> курсов </a:t>
            </a:r>
            <a:r>
              <a:rPr lang="en-US" dirty="0" err="1" smtClean="0">
                <a:latin typeface="Sylfaen"/>
              </a:rPr>
              <a:t>бакалавриата</a:t>
            </a:r>
            <a:r>
              <a:rPr lang="en-US" smtClean="0">
                <a:latin typeface="Sylfaen"/>
              </a:rPr>
              <a:t>.  Планируется и </a:t>
            </a:r>
            <a:r>
              <a:rPr lang="ru-RU" smtClean="0">
                <a:latin typeface="Sylfaen"/>
              </a:rPr>
              <a:t>осуществля</a:t>
            </a:r>
            <a:r>
              <a:rPr lang="en-US" smtClean="0">
                <a:latin typeface="Sylfaen"/>
              </a:rPr>
              <a:t>ются организационные работы для проведения олимпиады в 2017-2020 г.</a:t>
            </a:r>
            <a:endParaRPr lang="en-US" sz="1200" smtClean="0">
              <a:latin typeface="Sylfaen"/>
            </a:endParaRPr>
          </a:p>
          <a:p>
            <a:pPr marL="792163" indent="-342900" algn="just">
              <a:buClr>
                <a:srgbClr val="3333CC"/>
              </a:buClr>
              <a:buSzPct val="116000"/>
              <a:buFont typeface="+mj-lt"/>
              <a:buAutoNum type="arabicPeriod"/>
              <a:tabLst>
                <a:tab pos="9144000" algn="l"/>
                <a:tab pos="10058400" algn="l"/>
              </a:tabLst>
            </a:pPr>
            <a:r>
              <a:rPr lang="en-US" smtClean="0">
                <a:latin typeface="Sylfaen"/>
              </a:rPr>
              <a:t>С целью профессиональной переподготовки и повыщения квалификации кадров в области атомной энергетики Армении было предоставлено в 2017г. 5 </a:t>
            </a:r>
            <a:r>
              <a:rPr lang="en-US">
                <a:latin typeface="Sylfaen"/>
              </a:rPr>
              <a:t>магистерских </a:t>
            </a:r>
            <a:r>
              <a:rPr lang="en-US" smtClean="0">
                <a:latin typeface="Sylfaen"/>
              </a:rPr>
              <a:t>мест </a:t>
            </a:r>
            <a:r>
              <a:rPr lang="en-US">
                <a:latin typeface="Sylfaen"/>
              </a:rPr>
              <a:t>в </a:t>
            </a:r>
            <a:r>
              <a:rPr lang="en-US" smtClean="0">
                <a:latin typeface="Sylfaen" pitchFamily="18" charset="0"/>
              </a:rPr>
              <a:t>НИЯУ </a:t>
            </a:r>
            <a:r>
              <a:rPr lang="en-US">
                <a:latin typeface="Sylfaen"/>
              </a:rPr>
              <a:t>«МИФИ» на бюджетной </a:t>
            </a:r>
            <a:r>
              <a:rPr lang="en-US" smtClean="0">
                <a:latin typeface="Sylfaen"/>
              </a:rPr>
              <a:t>основе (поступили </a:t>
            </a:r>
            <a:r>
              <a:rPr lang="en-US">
                <a:latin typeface="Sylfaen"/>
              </a:rPr>
              <a:t>4 </a:t>
            </a:r>
            <a:r>
              <a:rPr lang="en-US" smtClean="0">
                <a:latin typeface="Sylfaen"/>
              </a:rPr>
              <a:t>магистра из </a:t>
            </a:r>
            <a:r>
              <a:rPr lang="en-US">
                <a:latin typeface="Sylfaen"/>
              </a:rPr>
              <a:t>НПУА и 1 </a:t>
            </a:r>
            <a:r>
              <a:rPr lang="en-US" smtClean="0">
                <a:latin typeface="Sylfaen"/>
              </a:rPr>
              <a:t>магистр из ЕГУ) и в 2018г. 3 магистерских </a:t>
            </a:r>
            <a:r>
              <a:rPr lang="en-US">
                <a:latin typeface="Sylfaen"/>
              </a:rPr>
              <a:t>мест в </a:t>
            </a:r>
            <a:r>
              <a:rPr lang="en-US">
                <a:latin typeface="Sylfaen" pitchFamily="18" charset="0"/>
              </a:rPr>
              <a:t>НИЯУ </a:t>
            </a:r>
            <a:r>
              <a:rPr lang="en-US">
                <a:latin typeface="Sylfaen"/>
              </a:rPr>
              <a:t>«МИФИ» на бюджетной </a:t>
            </a:r>
            <a:r>
              <a:rPr lang="en-US" smtClean="0">
                <a:latin typeface="Sylfaen"/>
              </a:rPr>
              <a:t>основе </a:t>
            </a:r>
            <a:r>
              <a:rPr lang="en-US">
                <a:latin typeface="Sylfaen"/>
              </a:rPr>
              <a:t>(поступили </a:t>
            </a:r>
            <a:r>
              <a:rPr lang="en-US" smtClean="0">
                <a:latin typeface="Sylfaen"/>
              </a:rPr>
              <a:t>3 магистра </a:t>
            </a:r>
            <a:r>
              <a:rPr lang="en-US">
                <a:latin typeface="Sylfaen"/>
              </a:rPr>
              <a:t>из </a:t>
            </a:r>
            <a:r>
              <a:rPr lang="en-US" smtClean="0">
                <a:latin typeface="Sylfaen"/>
              </a:rPr>
              <a:t>НПУА).</a:t>
            </a:r>
          </a:p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 dirty="0" smtClean="0">
              <a:latin typeface="Sylfaen" pitchFamily="18" charset="0"/>
            </a:endParaRPr>
          </a:p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latin typeface="Sylfaen" pitchFamily="18" charset="0"/>
              </a:rPr>
              <a:t>       </a:t>
            </a:r>
          </a:p>
          <a:p>
            <a:pPr algn="just">
              <a:buClr>
                <a:srgbClr val="3333CC"/>
              </a:buClr>
              <a:buSzPct val="116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414A59"/>
              </a:solidFill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81000"/>
            <a:ext cx="7239000" cy="561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ПРАКТИКА</a:t>
            </a:r>
            <a:r>
              <a:rPr lang="en-US" sz="2600" b="1" dirty="0" smtClean="0">
                <a:solidFill>
                  <a:srgbClr val="616F85"/>
                </a:solidFill>
                <a:latin typeface="Sylfaen" pitchFamily="18" charset="0"/>
              </a:rPr>
              <a:t> И </a:t>
            </a: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ПЕРСПЕКТИВЫ</a:t>
            </a:r>
            <a:endParaRPr lang="en-US" sz="2600" b="1" dirty="0">
              <a:solidFill>
                <a:srgbClr val="616F85"/>
              </a:solidFill>
              <a:latin typeface="Sylfae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220" y="1828800"/>
            <a:ext cx="886918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latin typeface="Sylfaen" pitchFamily="18" charset="0"/>
              </a:rPr>
              <a:t>       </a:t>
            </a:r>
            <a:r>
              <a:rPr lang="en-US" dirty="0" smtClean="0">
                <a:latin typeface="Sylfaen"/>
              </a:rPr>
              <a:t> </a:t>
            </a:r>
            <a:endParaRPr lang="en-US" sz="1200" dirty="0" smtClean="0">
              <a:latin typeface="Sylfaen"/>
            </a:endParaRPr>
          </a:p>
          <a:p>
            <a:pPr marL="282575" indent="-282575" algn="just">
              <a:buClr>
                <a:srgbClr val="3333CC"/>
              </a:buClr>
              <a:buSzPct val="116000"/>
              <a:buFont typeface="+mj-lt"/>
              <a:buAutoNum type="arabicPeriod"/>
              <a:tabLst>
                <a:tab pos="9144000" algn="l"/>
                <a:tab pos="10058400" algn="l"/>
              </a:tabLst>
            </a:pPr>
            <a:r>
              <a:rPr lang="en-US" sz="2400" smtClean="0">
                <a:latin typeface="Sylfaen"/>
              </a:rPr>
              <a:t> В </a:t>
            </a:r>
            <a:r>
              <a:rPr lang="en-US" sz="2400" dirty="0" smtClean="0">
                <a:latin typeface="Sylfaen"/>
              </a:rPr>
              <a:t>2016 </a:t>
            </a:r>
            <a:r>
              <a:rPr lang="en-US" sz="2400" err="1" smtClean="0">
                <a:latin typeface="Sylfaen"/>
              </a:rPr>
              <a:t>году</a:t>
            </a:r>
            <a:r>
              <a:rPr lang="en-US" sz="2400" smtClean="0">
                <a:latin typeface="Sylfaen"/>
              </a:rPr>
              <a:t> в первые </a:t>
            </a:r>
            <a:r>
              <a:rPr lang="en-US" sz="2400" dirty="0" err="1" smtClean="0">
                <a:latin typeface="Sylfaen"/>
              </a:rPr>
              <a:t>на</a:t>
            </a:r>
            <a:r>
              <a:rPr lang="en-US" sz="2400" dirty="0" smtClean="0">
                <a:latin typeface="Sylfaen"/>
              </a:rPr>
              <a:t> </a:t>
            </a:r>
            <a:r>
              <a:rPr lang="en-US" sz="2400" dirty="0" err="1" smtClean="0">
                <a:latin typeface="Sylfaen"/>
              </a:rPr>
              <a:t>площадке</a:t>
            </a:r>
            <a:r>
              <a:rPr lang="en-US" sz="2400" dirty="0" smtClean="0">
                <a:latin typeface="Sylfaen"/>
              </a:rPr>
              <a:t> </a:t>
            </a:r>
            <a:r>
              <a:rPr lang="en-US" sz="2400" dirty="0" err="1" smtClean="0">
                <a:latin typeface="Sylfaen"/>
              </a:rPr>
              <a:t>НПУА</a:t>
            </a:r>
            <a:r>
              <a:rPr lang="en-US" sz="2400" dirty="0" smtClean="0">
                <a:latin typeface="Sylfaen"/>
              </a:rPr>
              <a:t> </a:t>
            </a:r>
            <a:r>
              <a:rPr lang="en-US" sz="2400" dirty="0" err="1" smtClean="0">
                <a:latin typeface="Sylfaen"/>
              </a:rPr>
              <a:t>сотрудниками</a:t>
            </a:r>
            <a:r>
              <a:rPr lang="en-US" sz="2400" dirty="0" smtClean="0">
                <a:latin typeface="Sylfaen"/>
              </a:rPr>
              <a:t> </a:t>
            </a:r>
            <a:r>
              <a:rPr lang="en-US" sz="2400" dirty="0" err="1" smtClean="0">
                <a:latin typeface="Sylfaen" pitchFamily="18" charset="0"/>
              </a:rPr>
              <a:t>НИЯУ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en-US" sz="2400" dirty="0" smtClean="0">
                <a:latin typeface="Sylfaen"/>
              </a:rPr>
              <a:t>«</a:t>
            </a:r>
            <a:r>
              <a:rPr lang="en-US" sz="2400" dirty="0" err="1" smtClean="0">
                <a:latin typeface="Sylfaen"/>
              </a:rPr>
              <a:t>МИФИ</a:t>
            </a:r>
            <a:r>
              <a:rPr lang="en-US" sz="2400" dirty="0" smtClean="0">
                <a:latin typeface="Sylfaen"/>
              </a:rPr>
              <a:t>» </a:t>
            </a:r>
            <a:r>
              <a:rPr lang="en-US" sz="2400" err="1" smtClean="0">
                <a:latin typeface="Sylfaen"/>
              </a:rPr>
              <a:t>была</a:t>
            </a:r>
            <a:r>
              <a:rPr lang="en-US" sz="2400" smtClean="0">
                <a:latin typeface="Sylfaen"/>
              </a:rPr>
              <a:t> проведена </a:t>
            </a:r>
            <a:r>
              <a:rPr lang="en-US" sz="2400" dirty="0" err="1" smtClean="0">
                <a:latin typeface="Sylfaen"/>
              </a:rPr>
              <a:t>олимпиада</a:t>
            </a:r>
            <a:r>
              <a:rPr lang="en-US" sz="2400" dirty="0" smtClean="0">
                <a:latin typeface="Sylfaen"/>
              </a:rPr>
              <a:t> </a:t>
            </a:r>
            <a:r>
              <a:rPr lang="en-US" sz="2400" dirty="0" err="1" smtClean="0">
                <a:latin typeface="Sylfaen"/>
              </a:rPr>
              <a:t>по</a:t>
            </a:r>
            <a:r>
              <a:rPr lang="en-US" sz="2400" dirty="0" smtClean="0">
                <a:latin typeface="Sylfaen"/>
              </a:rPr>
              <a:t> 4 </a:t>
            </a:r>
            <a:r>
              <a:rPr lang="en-US" sz="2400" dirty="0" err="1" smtClean="0">
                <a:latin typeface="Sylfaen"/>
              </a:rPr>
              <a:t>направлениям</a:t>
            </a:r>
            <a:r>
              <a:rPr lang="en-US" sz="2400" dirty="0" smtClean="0">
                <a:latin typeface="Sylfaen"/>
              </a:rPr>
              <a:t>, </a:t>
            </a:r>
            <a:r>
              <a:rPr lang="en-US" sz="2400" dirty="0" err="1" smtClean="0">
                <a:latin typeface="Sylfaen"/>
              </a:rPr>
              <a:t>том</a:t>
            </a:r>
            <a:r>
              <a:rPr lang="en-US" sz="2400" dirty="0" smtClean="0">
                <a:latin typeface="Sylfaen"/>
              </a:rPr>
              <a:t> </a:t>
            </a:r>
            <a:r>
              <a:rPr lang="en-US" sz="2400" dirty="0" err="1" smtClean="0">
                <a:latin typeface="Sylfaen"/>
              </a:rPr>
              <a:t>числе</a:t>
            </a:r>
            <a:r>
              <a:rPr lang="en-US" sz="2400" dirty="0" smtClean="0">
                <a:latin typeface="Sylfaen"/>
              </a:rPr>
              <a:t> </a:t>
            </a:r>
            <a:r>
              <a:rPr lang="en-US" sz="2400" dirty="0" err="1" smtClean="0">
                <a:latin typeface="Sylfaen"/>
              </a:rPr>
              <a:t>ядерная</a:t>
            </a:r>
            <a:r>
              <a:rPr lang="en-US" sz="2400" dirty="0" smtClean="0">
                <a:latin typeface="Sylfaen"/>
              </a:rPr>
              <a:t> </a:t>
            </a:r>
            <a:r>
              <a:rPr lang="en-US" sz="2400" dirty="0" err="1" smtClean="0">
                <a:latin typeface="Sylfaen"/>
              </a:rPr>
              <a:t>энергетика</a:t>
            </a:r>
            <a:r>
              <a:rPr lang="en-US" sz="2400" dirty="0" smtClean="0">
                <a:latin typeface="Sylfaen"/>
              </a:rPr>
              <a:t> и </a:t>
            </a:r>
            <a:r>
              <a:rPr lang="en-US" sz="2400" dirty="0" err="1" smtClean="0">
                <a:latin typeface="Sylfaen"/>
              </a:rPr>
              <a:t>физика</a:t>
            </a:r>
            <a:r>
              <a:rPr lang="en-US" sz="2400" dirty="0" smtClean="0">
                <a:latin typeface="Sylfaen"/>
              </a:rPr>
              <a:t>, </a:t>
            </a:r>
            <a:r>
              <a:rPr lang="en-US" sz="2400" dirty="0" err="1" smtClean="0">
                <a:latin typeface="Sylfaen"/>
              </a:rPr>
              <a:t>для</a:t>
            </a:r>
            <a:r>
              <a:rPr lang="en-US" sz="2400" dirty="0" smtClean="0">
                <a:latin typeface="Sylfaen"/>
              </a:rPr>
              <a:t> </a:t>
            </a:r>
            <a:r>
              <a:rPr lang="en-US" sz="2400" dirty="0" err="1" smtClean="0">
                <a:latin typeface="Sylfaen"/>
              </a:rPr>
              <a:t>студентов</a:t>
            </a:r>
            <a:r>
              <a:rPr lang="en-US" sz="2400" dirty="0" smtClean="0">
                <a:latin typeface="Sylfaen"/>
              </a:rPr>
              <a:t> 3-</a:t>
            </a:r>
            <a:r>
              <a:rPr lang="en-US" sz="2400" dirty="0" err="1" smtClean="0">
                <a:latin typeface="Sylfaen"/>
              </a:rPr>
              <a:t>го</a:t>
            </a:r>
            <a:r>
              <a:rPr lang="en-US" sz="2400" dirty="0" smtClean="0">
                <a:latin typeface="Sylfaen"/>
              </a:rPr>
              <a:t> и </a:t>
            </a:r>
            <a:r>
              <a:rPr lang="en-US" sz="2400" smtClean="0">
                <a:latin typeface="Sylfaen"/>
              </a:rPr>
              <a:t>4-</a:t>
            </a:r>
            <a:r>
              <a:rPr lang="en-US" sz="2400" err="1" smtClean="0">
                <a:latin typeface="Sylfaen"/>
              </a:rPr>
              <a:t>ко</a:t>
            </a:r>
            <a:r>
              <a:rPr lang="en-US" sz="2400" smtClean="0">
                <a:latin typeface="Sylfaen"/>
              </a:rPr>
              <a:t> курсов </a:t>
            </a:r>
            <a:r>
              <a:rPr lang="en-US" sz="2400" dirty="0" err="1" smtClean="0">
                <a:latin typeface="Sylfaen"/>
              </a:rPr>
              <a:t>бакалавриата</a:t>
            </a:r>
            <a:r>
              <a:rPr lang="en-US" sz="2400" smtClean="0">
                <a:latin typeface="Sylfaen"/>
              </a:rPr>
              <a:t>.  Регулярно проводятся олимпиады.</a:t>
            </a:r>
          </a:p>
          <a:p>
            <a:pPr marL="282575" indent="-282575" algn="just">
              <a:buClr>
                <a:srgbClr val="3333CC"/>
              </a:buClr>
              <a:buSzPct val="116000"/>
              <a:buFont typeface="+mj-lt"/>
              <a:buAutoNum type="arabicPeriod"/>
              <a:tabLst>
                <a:tab pos="9144000" algn="l"/>
                <a:tab pos="10058400" algn="l"/>
              </a:tabLst>
            </a:pPr>
            <a:r>
              <a:rPr lang="en-US" sz="2400" smtClean="0">
                <a:latin typeface="Sylfaen"/>
              </a:rPr>
              <a:t> С целью профессиональной переподготовки и повышения квалификации кадров в области атомной энергетики Армении было предоставлено в 2017г. 5 </a:t>
            </a:r>
            <a:r>
              <a:rPr lang="en-US" sz="2400">
                <a:latin typeface="Sylfaen"/>
              </a:rPr>
              <a:t>магистерских </a:t>
            </a:r>
            <a:r>
              <a:rPr lang="en-US" sz="2400" smtClean="0">
                <a:latin typeface="Sylfaen"/>
              </a:rPr>
              <a:t>мест </a:t>
            </a:r>
            <a:r>
              <a:rPr lang="en-US" sz="2400">
                <a:latin typeface="Sylfaen"/>
              </a:rPr>
              <a:t>в </a:t>
            </a:r>
            <a:r>
              <a:rPr lang="en-US" sz="2400" smtClean="0">
                <a:latin typeface="Sylfaen" pitchFamily="18" charset="0"/>
              </a:rPr>
              <a:t>НИЯУ </a:t>
            </a:r>
            <a:r>
              <a:rPr lang="en-US" sz="2400">
                <a:latin typeface="Sylfaen"/>
              </a:rPr>
              <a:t>«МИФИ» на бюджетной </a:t>
            </a:r>
            <a:r>
              <a:rPr lang="en-US" sz="2400" smtClean="0">
                <a:latin typeface="Sylfaen"/>
              </a:rPr>
              <a:t>основе (поступили </a:t>
            </a:r>
            <a:r>
              <a:rPr lang="en-US" sz="2400">
                <a:latin typeface="Sylfaen"/>
              </a:rPr>
              <a:t>4 </a:t>
            </a:r>
            <a:r>
              <a:rPr lang="en-US" sz="2400" smtClean="0">
                <a:latin typeface="Sylfaen"/>
              </a:rPr>
              <a:t>магистра из </a:t>
            </a:r>
            <a:r>
              <a:rPr lang="en-US" sz="2400">
                <a:latin typeface="Sylfaen"/>
              </a:rPr>
              <a:t>НПУА и 1 </a:t>
            </a:r>
            <a:r>
              <a:rPr lang="en-US" sz="2400" smtClean="0">
                <a:latin typeface="Sylfaen"/>
              </a:rPr>
              <a:t>магистр из ЕГУ) и в 2018г. 3 магистерских </a:t>
            </a:r>
            <a:r>
              <a:rPr lang="en-US" sz="2400">
                <a:latin typeface="Sylfaen"/>
              </a:rPr>
              <a:t>мест в </a:t>
            </a:r>
            <a:r>
              <a:rPr lang="en-US" sz="2400">
                <a:latin typeface="Sylfaen" pitchFamily="18" charset="0"/>
              </a:rPr>
              <a:t>НИЯУ </a:t>
            </a:r>
            <a:r>
              <a:rPr lang="en-US" sz="2400">
                <a:latin typeface="Sylfaen"/>
              </a:rPr>
              <a:t>«МИФИ» на бюджетной </a:t>
            </a:r>
            <a:r>
              <a:rPr lang="en-US" sz="2400" smtClean="0">
                <a:latin typeface="Sylfaen"/>
              </a:rPr>
              <a:t>основе </a:t>
            </a:r>
            <a:r>
              <a:rPr lang="en-US" sz="2400">
                <a:latin typeface="Sylfaen"/>
              </a:rPr>
              <a:t>(поступили </a:t>
            </a:r>
            <a:r>
              <a:rPr lang="en-US" sz="2400" smtClean="0">
                <a:latin typeface="Sylfaen"/>
              </a:rPr>
              <a:t>3 магистра </a:t>
            </a:r>
            <a:r>
              <a:rPr lang="en-US" sz="2400">
                <a:latin typeface="Sylfaen"/>
              </a:rPr>
              <a:t>из </a:t>
            </a:r>
            <a:r>
              <a:rPr lang="en-US" sz="2400" smtClean="0">
                <a:latin typeface="Sylfaen"/>
              </a:rPr>
              <a:t>НПУА).</a:t>
            </a:r>
          </a:p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 dirty="0" smtClean="0">
              <a:latin typeface="Sylfaen" pitchFamily="18" charset="0"/>
            </a:endParaRPr>
          </a:p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Sylfaen" pitchFamily="18" charset="0"/>
              </a:rPr>
              <a:t>       </a:t>
            </a:r>
            <a:endParaRPr lang="en-US">
              <a:latin typeface="Sylfaen"/>
            </a:endParaRPr>
          </a:p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>
              <a:latin typeface="Sylfaen" pitchFamily="18" charset="0"/>
            </a:endParaRPr>
          </a:p>
          <a:p>
            <a:pPr algn="just">
              <a:buClr>
                <a:srgbClr val="3333CC"/>
              </a:buClr>
              <a:buSzPct val="116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414A59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9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81000"/>
            <a:ext cx="7239000" cy="561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ПРАКТИКА</a:t>
            </a:r>
            <a:r>
              <a:rPr lang="en-US" sz="2600" b="1" dirty="0" smtClean="0">
                <a:solidFill>
                  <a:srgbClr val="616F85"/>
                </a:solidFill>
                <a:latin typeface="Sylfaen" pitchFamily="18" charset="0"/>
              </a:rPr>
              <a:t> </a:t>
            </a: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СОТРУДНИЧЕСТВО</a:t>
            </a:r>
            <a:endParaRPr lang="en-US" sz="2600" b="1" dirty="0">
              <a:solidFill>
                <a:srgbClr val="616F85"/>
              </a:solidFill>
              <a:latin typeface="Sylfae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76400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Sylfaen" pitchFamily="18" charset="0"/>
              </a:rPr>
              <a:t>В 2011 </a:t>
            </a:r>
            <a:r>
              <a:rPr lang="en-US" dirty="0" err="1" smtClean="0">
                <a:latin typeface="Sylfaen" pitchFamily="18" charset="0"/>
              </a:rPr>
              <a:t>году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во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исполнение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решения</a:t>
            </a:r>
            <a:r>
              <a:rPr lang="en-US" dirty="0" smtClean="0">
                <a:latin typeface="Sylfaen" pitchFamily="18" charset="0"/>
              </a:rPr>
              <a:t> 12-го </a:t>
            </a:r>
            <a:r>
              <a:rPr lang="en-US" dirty="0" err="1" smtClean="0">
                <a:latin typeface="Sylfaen" pitchFamily="18" charset="0"/>
              </a:rPr>
              <a:t>заседания</a:t>
            </a:r>
            <a:r>
              <a:rPr lang="en-US" dirty="0" smtClean="0">
                <a:latin typeface="Sylfaen" pitchFamily="18" charset="0"/>
              </a:rPr>
              <a:t> Комиссии </a:t>
            </a:r>
            <a:r>
              <a:rPr lang="en-US" dirty="0" err="1" smtClean="0">
                <a:latin typeface="Sylfaen" pitchFamily="18" charset="0"/>
              </a:rPr>
              <a:t>государств-участников</a:t>
            </a:r>
            <a:r>
              <a:rPr lang="en-US" dirty="0" smtClean="0">
                <a:latin typeface="Sylfaen" pitchFamily="18" charset="0"/>
              </a:rPr>
              <a:t> СНГ в </a:t>
            </a:r>
            <a:r>
              <a:rPr lang="en-US" dirty="0" err="1" smtClean="0">
                <a:latin typeface="Sylfaen" pitchFamily="18" charset="0"/>
              </a:rPr>
              <a:t>рамках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Между</a:t>
            </a:r>
            <a:r>
              <a:rPr lang="ru-RU" dirty="0" smtClean="0">
                <a:latin typeface="Sylfaen" pitchFamily="18" charset="0"/>
              </a:rPr>
              <a:t>нар</a:t>
            </a:r>
            <a:r>
              <a:rPr lang="en-US" dirty="0" err="1" smtClean="0">
                <a:latin typeface="Sylfaen" pitchFamily="18" charset="0"/>
              </a:rPr>
              <a:t>одного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молодежного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проекта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smtClean="0">
                <a:latin typeface="Sylfaen"/>
              </a:rPr>
              <a:t>«</a:t>
            </a:r>
            <a:r>
              <a:rPr lang="en-US" dirty="0" err="1" smtClean="0">
                <a:latin typeface="Sylfaen"/>
              </a:rPr>
              <a:t>Атомное</a:t>
            </a:r>
            <a:r>
              <a:rPr lang="en-US" dirty="0" smtClean="0">
                <a:latin typeface="Sylfaen"/>
              </a:rPr>
              <a:t> </a:t>
            </a:r>
            <a:r>
              <a:rPr lang="en-US" dirty="0" err="1" smtClean="0">
                <a:latin typeface="Sylfaen"/>
              </a:rPr>
              <a:t>содружество</a:t>
            </a:r>
            <a:r>
              <a:rPr lang="en-US" dirty="0" smtClean="0">
                <a:latin typeface="Sylfaen"/>
              </a:rPr>
              <a:t> XXI» </a:t>
            </a:r>
            <a:r>
              <a:rPr lang="en-US" dirty="0" smtClean="0">
                <a:latin typeface="Sylfaen" pitchFamily="18" charset="0"/>
              </a:rPr>
              <a:t>в НПУА </a:t>
            </a:r>
            <a:r>
              <a:rPr lang="en-US" dirty="0" err="1" smtClean="0">
                <a:latin typeface="Sylfaen" pitchFamily="18" charset="0"/>
              </a:rPr>
              <a:t>был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проведен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семинар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smtClean="0">
                <a:latin typeface="Sylfaen"/>
              </a:rPr>
              <a:t>«</a:t>
            </a:r>
            <a:r>
              <a:rPr lang="en-US" dirty="0" err="1" smtClean="0">
                <a:latin typeface="Sylfaen"/>
              </a:rPr>
              <a:t>Атомное</a:t>
            </a:r>
            <a:r>
              <a:rPr lang="en-US" dirty="0" smtClean="0">
                <a:latin typeface="Sylfaen"/>
              </a:rPr>
              <a:t> </a:t>
            </a:r>
            <a:r>
              <a:rPr lang="en-US" dirty="0" err="1" smtClean="0">
                <a:latin typeface="Sylfaen"/>
              </a:rPr>
              <a:t>содружест</a:t>
            </a:r>
            <a:r>
              <a:rPr lang="en-US" dirty="0" smtClean="0">
                <a:latin typeface="Sylfaen"/>
              </a:rPr>
              <a:t>- </a:t>
            </a:r>
            <a:r>
              <a:rPr lang="en-US" dirty="0" err="1" smtClean="0">
                <a:latin typeface="Sylfaen"/>
              </a:rPr>
              <a:t>во</a:t>
            </a:r>
            <a:r>
              <a:rPr lang="en-US" dirty="0" smtClean="0">
                <a:latin typeface="Sylfaen"/>
              </a:rPr>
              <a:t>: </a:t>
            </a:r>
            <a:r>
              <a:rPr lang="en-US" dirty="0" err="1" smtClean="0">
                <a:latin typeface="Sylfaen"/>
              </a:rPr>
              <a:t>наследие</a:t>
            </a:r>
            <a:r>
              <a:rPr lang="en-US" dirty="0" smtClean="0">
                <a:latin typeface="Sylfaen"/>
              </a:rPr>
              <a:t>, </a:t>
            </a:r>
            <a:r>
              <a:rPr lang="en-US" dirty="0" err="1" smtClean="0">
                <a:latin typeface="Sylfaen"/>
              </a:rPr>
              <a:t>партнерство</a:t>
            </a:r>
            <a:r>
              <a:rPr lang="en-US" dirty="0" smtClean="0">
                <a:latin typeface="Sylfaen"/>
              </a:rPr>
              <a:t>, </a:t>
            </a:r>
            <a:r>
              <a:rPr lang="en-US" dirty="0" err="1" smtClean="0">
                <a:latin typeface="Sylfaen"/>
              </a:rPr>
              <a:t>развитие</a:t>
            </a:r>
            <a:r>
              <a:rPr lang="en-US" dirty="0" smtClean="0">
                <a:latin typeface="Sylfaen"/>
              </a:rPr>
              <a:t>»</a:t>
            </a:r>
            <a:r>
              <a:rPr lang="en-US" dirty="0" smtClean="0">
                <a:latin typeface="Sylfaen" pitchFamily="18" charset="0"/>
              </a:rPr>
              <a:t>  </a:t>
            </a:r>
            <a:endParaRPr lang="en-US" dirty="0"/>
          </a:p>
        </p:txBody>
      </p:sp>
      <p:pic>
        <p:nvPicPr>
          <p:cNvPr id="2052" name="Picture 4" descr="C:\Users\Admin\Desktop\Moskva2016\My\File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505199"/>
            <a:ext cx="5029200" cy="3352801"/>
          </a:xfrm>
          <a:prstGeom prst="rect">
            <a:avLst/>
          </a:prstGeom>
          <a:noFill/>
        </p:spPr>
      </p:pic>
      <p:pic>
        <p:nvPicPr>
          <p:cNvPr id="2051" name="Picture 3" descr="C:\Users\Admin\Desktop\Moskva2016\My\File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4343400" cy="3054699"/>
          </a:xfrm>
          <a:prstGeom prst="rect">
            <a:avLst/>
          </a:prstGeom>
          <a:noFill/>
        </p:spPr>
      </p:pic>
      <p:pic>
        <p:nvPicPr>
          <p:cNvPr id="2050" name="Picture 2" descr="C:\Users\Admin\Desktop\Moskva2016\My\File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495800"/>
            <a:ext cx="40386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81000"/>
            <a:ext cx="7239000" cy="561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ПРАКТИКА</a:t>
            </a:r>
            <a:r>
              <a:rPr lang="en-US" sz="2600" b="1" dirty="0" smtClean="0">
                <a:solidFill>
                  <a:srgbClr val="616F85"/>
                </a:solidFill>
                <a:latin typeface="Sylfaen" pitchFamily="18" charset="0"/>
              </a:rPr>
              <a:t> И </a:t>
            </a: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ПЕРСПЕКТИВЫ</a:t>
            </a:r>
            <a:endParaRPr lang="en-US" sz="2600" b="1" dirty="0">
              <a:solidFill>
                <a:srgbClr val="616F85"/>
              </a:solidFill>
              <a:latin typeface="Sylfae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220" y="1828800"/>
            <a:ext cx="886918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latin typeface="Sylfaen" pitchFamily="18" charset="0"/>
              </a:rPr>
              <a:t>       </a:t>
            </a:r>
            <a:r>
              <a:rPr lang="en-US" dirty="0" smtClean="0">
                <a:latin typeface="Sylfaen"/>
              </a:rPr>
              <a:t> </a:t>
            </a:r>
            <a:endParaRPr lang="en-US" sz="1200" dirty="0" smtClean="0">
              <a:latin typeface="Sylfaen"/>
            </a:endParaRPr>
          </a:p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 dirty="0" smtClean="0">
              <a:latin typeface="Sylfaen" pitchFamily="18" charset="0"/>
            </a:endParaRPr>
          </a:p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smtClean="0">
                <a:latin typeface="Sylfaen"/>
              </a:rPr>
              <a:t>Региональная </a:t>
            </a:r>
            <a:r>
              <a:rPr lang="en-US" sz="2800">
                <a:latin typeface="Sylfaen"/>
              </a:rPr>
              <a:t>сеть «Образования и подготовки специалистов в области ядерных технологий (STAR-NET)», которая создана в 2015 году с целью управления и сохранения ядерных технологий и обеспечения </a:t>
            </a:r>
            <a:r>
              <a:rPr lang="en-US" sz="2800" smtClean="0">
                <a:latin typeface="Sylfaen"/>
              </a:rPr>
              <a:t>квалифицированных </a:t>
            </a:r>
            <a:r>
              <a:rPr lang="en-US" sz="2800">
                <a:latin typeface="Sylfaen"/>
              </a:rPr>
              <a:t>человеческих ресурсов в ядерной области в </a:t>
            </a:r>
            <a:r>
              <a:rPr lang="en-US" sz="2800" smtClean="0">
                <a:latin typeface="Sylfaen"/>
              </a:rPr>
              <a:t>странах-участниках</a:t>
            </a:r>
            <a:r>
              <a:rPr lang="en-US" sz="2800">
                <a:latin typeface="Sylfaen"/>
              </a:rPr>
              <a:t>.</a:t>
            </a:r>
          </a:p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dirty="0" smtClean="0">
              <a:latin typeface="Sylfaen" pitchFamily="18" charset="0"/>
            </a:endParaRPr>
          </a:p>
          <a:p>
            <a:pPr algn="just">
              <a:buClr>
                <a:srgbClr val="3333CC"/>
              </a:buClr>
              <a:buSzPct val="116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>
              <a:solidFill>
                <a:srgbClr val="414A59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2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81000"/>
            <a:ext cx="7239000" cy="561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ПРАКТИКА</a:t>
            </a:r>
            <a:r>
              <a:rPr lang="en-US" sz="2600" b="1" dirty="0" smtClean="0">
                <a:solidFill>
                  <a:srgbClr val="616F85"/>
                </a:solidFill>
                <a:latin typeface="Sylfaen" pitchFamily="18" charset="0"/>
              </a:rPr>
              <a:t> И </a:t>
            </a:r>
            <a:r>
              <a:rPr lang="en-US" sz="2600" b="1" dirty="0" err="1" smtClean="0">
                <a:solidFill>
                  <a:srgbClr val="616F85"/>
                </a:solidFill>
                <a:latin typeface="Sylfaen" pitchFamily="18" charset="0"/>
              </a:rPr>
              <a:t>ПЕРСПЕКТИВЫ</a:t>
            </a:r>
            <a:endParaRPr lang="en-US" sz="2600" b="1" dirty="0">
              <a:solidFill>
                <a:srgbClr val="616F85"/>
              </a:solidFill>
              <a:latin typeface="Sylfae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220" y="1828800"/>
            <a:ext cx="886918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 dirty="0" smtClean="0">
              <a:latin typeface="Sylfaen" pitchFamily="18" charset="0"/>
            </a:endParaRPr>
          </a:p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latin typeface="Sylfaen" pitchFamily="18" charset="0"/>
              </a:rPr>
              <a:t>       </a:t>
            </a:r>
          </a:p>
          <a:p>
            <a:pPr algn="just">
              <a:buClr>
                <a:srgbClr val="3333CC"/>
              </a:buClr>
              <a:buSzPct val="116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/>
              <a:t>В рамках Комиссии государств – участников СНГ в области использования атомной энергии в мирных целях была </a:t>
            </a:r>
            <a:r>
              <a:rPr lang="ru-RU" sz="2400" smtClean="0"/>
              <a:t>организована </a:t>
            </a:r>
            <a:r>
              <a:rPr lang="ru-RU" sz="2400"/>
              <a:t>Секция 4 «Совершенствование системы подготовки кадров для решения задач ядерной, радиационной безопасности, аварийной готовности и физической защиты ядерно и радиационно опасных объектов», 1-е заседание состоялось 6-го декабря 2016 г.</a:t>
            </a:r>
            <a:endParaRPr lang="en-US" sz="2400"/>
          </a:p>
          <a:p>
            <a:pPr algn="just">
              <a:buClr>
                <a:srgbClr val="3333CC"/>
              </a:buClr>
              <a:buSzPct val="116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>
              <a:solidFill>
                <a:srgbClr val="414A59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4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769</Words>
  <Application>Microsoft Office PowerPoint</Application>
  <PresentationFormat>Экран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58</cp:revision>
  <dcterms:created xsi:type="dcterms:W3CDTF">2016-06-28T14:19:06Z</dcterms:created>
  <dcterms:modified xsi:type="dcterms:W3CDTF">2019-09-19T06:25:47Z</dcterms:modified>
</cp:coreProperties>
</file>