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3" r:id="rId4"/>
    <p:sldId id="261" r:id="rId5"/>
    <p:sldId id="262" r:id="rId6"/>
    <p:sldId id="260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ACF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84C73-36EF-4742-83E4-85EA1AFD13F6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FB5B1-58CA-4660-B22D-763D2984EC6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FB5B1-58CA-4660-B22D-763D2984EC6B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1901950"/>
            <a:ext cx="7772400" cy="16227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3887114"/>
            <a:ext cx="6400800" cy="137434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291130"/>
            <a:ext cx="8229600" cy="3918803"/>
          </a:xfrm>
        </p:spPr>
        <p:txBody>
          <a:bodyPr/>
          <a:lstStyle>
            <a:lvl1pPr>
              <a:defRPr sz="2800">
                <a:solidFill>
                  <a:srgbClr val="018ACF"/>
                </a:solidFill>
              </a:defRPr>
            </a:lvl1pPr>
            <a:lvl2pPr>
              <a:defRPr>
                <a:solidFill>
                  <a:srgbClr val="018ACF"/>
                </a:solidFill>
              </a:defRPr>
            </a:lvl2pPr>
            <a:lvl3pPr>
              <a:defRPr>
                <a:solidFill>
                  <a:srgbClr val="018ACF"/>
                </a:solidFill>
              </a:defRPr>
            </a:lvl3pPr>
            <a:lvl4pPr>
              <a:defRPr>
                <a:solidFill>
                  <a:srgbClr val="018ACF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18AC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138425"/>
            <a:ext cx="7016195" cy="4275740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27208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18AC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190195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27208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18AC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190195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jpeg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gif"/><Relationship Id="rId11" Type="http://schemas.openxmlformats.org/officeDocument/2006/relationships/image" Target="../media/image14.png"/><Relationship Id="rId5" Type="http://schemas.openxmlformats.org/officeDocument/2006/relationships/image" Target="../media/image8.jpeg"/><Relationship Id="rId10" Type="http://schemas.openxmlformats.org/officeDocument/2006/relationships/image" Target="../media/image13.pn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5770" y="222195"/>
            <a:ext cx="5793640" cy="150894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Об объединении усилий для реагирования на вызовы и решения задач в области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обеспечения ЯРБ</a:t>
            </a:r>
            <a:r>
              <a:rPr lang="ru-RU" sz="2800" dirty="0"/>
              <a:t/>
            </a:r>
            <a:br>
              <a:rPr lang="ru-RU" sz="2800" dirty="0"/>
            </a:b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4345230"/>
            <a:ext cx="4275741" cy="1832459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Департамент по ядерной и радиационной безопасности МЧС Республики Беларусь</a:t>
            </a:r>
          </a:p>
          <a:p>
            <a:pPr algn="ctr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Луговская О.М.</a:t>
            </a:r>
            <a:endParaRPr lang="en-US" sz="2200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42330" y="6492875"/>
            <a:ext cx="601669" cy="365125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pPr algn="ctr"/>
            <a:fld id="{B82CCC60-E8CD-4174-8B1A-7DF615B22EEF}" type="slidenum">
              <a:rPr lang="en-US" b="1" smtClean="0"/>
              <a:pPr algn="ctr"/>
              <a:t>1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900" y="222195"/>
            <a:ext cx="7024430" cy="91623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>Вызовы</a:t>
            </a:r>
            <a:r>
              <a:rPr lang="en-US" sz="3200" b="1" dirty="0" smtClean="0"/>
              <a:t> </a:t>
            </a:r>
            <a:r>
              <a:rPr lang="ru-RU" sz="3200" b="1" dirty="0" smtClean="0"/>
              <a:t>и задачи в области регулирования Я и РБ: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65195" y="1291130"/>
            <a:ext cx="7635250" cy="244328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42330" y="6492875"/>
            <a:ext cx="601669" cy="365125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pPr algn="ctr"/>
            <a:fld id="{B82CCC60-E8CD-4174-8B1A-7DF615B22EEF}" type="slidenum">
              <a:rPr lang="en-US" b="1" smtClean="0"/>
              <a:pPr algn="ctr"/>
              <a:t>2</a:t>
            </a:fld>
            <a:endParaRPr lang="en-US" b="1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508750" y="1443835"/>
            <a:ext cx="7635250" cy="519196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Разработка</a:t>
            </a:r>
            <a:r>
              <a:rPr kumimoji="0" lang="ru-RU" sz="88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установление требований ядерной и радиационной безопасности с учетом развития науки и техники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kumimoji="0" lang="ru-RU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Проведение экспертизы безопасности в области использования ИИИ и </a:t>
            </a:r>
            <a:r>
              <a:rPr lang="ru-RU" sz="8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атомной энергии (осуществление вероятностного и детерминистического анализа безопасности)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Экспертная поддержка надзорной деятельности</a:t>
            </a:r>
          </a:p>
          <a:p>
            <a:pPr marL="342900" lvl="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ru-RU" sz="8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Экспертная поддержка в ходе аварийного реагирования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88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Управление знаниями в области ядерной и радиационной безопасности</a:t>
            </a:r>
          </a:p>
          <a:p>
            <a:pPr marL="342900" lvl="0" indent="-3429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8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влияния модификаций на безопасность, изучение вопросов, связанных со старением оборудования АЭС</a:t>
            </a:r>
          </a:p>
          <a:p>
            <a:pPr marL="342900" lvl="0" indent="-3429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8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Применение и совершенствование специализированного программного обеспечения (кодов) для анализа безопасности АЭС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8800" b="0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65195" y="374900"/>
            <a:ext cx="7016195" cy="610820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/>
              <a:t>Контекст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65195" y="1291130"/>
            <a:ext cx="7635250" cy="30541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000" dirty="0" smtClean="0"/>
              <a:t>Беларусь реализует первую ядерную энергетическую программу и развивает регулирующую инфраструктуру ЯРБ</a:t>
            </a:r>
            <a:endParaRPr lang="en-US" sz="30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000" dirty="0" smtClean="0"/>
              <a:t>Госатомнадзор изучает передовой опыт и практики, участвует в:</a:t>
            </a:r>
            <a:endParaRPr lang="en-US" sz="3000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42330" y="6492875"/>
            <a:ext cx="601669" cy="365125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pPr algn="ctr"/>
            <a:fld id="{B82CCC60-E8CD-4174-8B1A-7DF615B22EEF}" type="slidenum">
              <a:rPr lang="en-US" b="1" smtClean="0"/>
              <a:pPr algn="ctr"/>
              <a:t>3</a:t>
            </a:fld>
            <a:endParaRPr lang="en-US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35525" y="4956050"/>
            <a:ext cx="1641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all" dirty="0" smtClean="0"/>
              <a:t>WWER FORUM</a:t>
            </a:r>
            <a:endParaRPr lang="en-US" b="1" cap="all" dirty="0"/>
          </a:p>
        </p:txBody>
      </p:sp>
      <p:pic>
        <p:nvPicPr>
          <p:cNvPr id="8" name="Picture 2" descr="rcf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6015" y="4650640"/>
            <a:ext cx="1274624" cy="91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D:\Госатомнадзор\Информационная работа\Сайт Госатомнадзора\2019\2019_10 WENRA\wenr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0360" y="4650640"/>
            <a:ext cx="2168306" cy="985902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5280" y="4192525"/>
            <a:ext cx="1567606" cy="1802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324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65195" y="222195"/>
            <a:ext cx="7016195" cy="61082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Тенденции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2490" y="985719"/>
            <a:ext cx="7931510" cy="442844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Выявление общих проблем в области </a:t>
            </a:r>
            <a:r>
              <a:rPr lang="ru-RU" dirty="0" err="1" smtClean="0"/>
              <a:t>ЯиРБ</a:t>
            </a:r>
            <a:r>
              <a:rPr lang="ru-RU" dirty="0" smtClean="0"/>
              <a:t>, создание платформ и площадок для проведения оперативных консультаций для решения сложных задач в рамка больших объединений регуляторов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Создание международных объединений регуляторов и их ОТП по территориальному и (или) языковому признаку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Формирование совместных проектов</a:t>
            </a:r>
            <a:r>
              <a:rPr lang="en-US" dirty="0" smtClean="0"/>
              <a:t>, </a:t>
            </a:r>
            <a:r>
              <a:rPr lang="ru-RU" dirty="0" smtClean="0"/>
              <a:t>программ</a:t>
            </a:r>
            <a:r>
              <a:rPr lang="en-US" dirty="0" smtClean="0"/>
              <a:t>,</a:t>
            </a:r>
            <a:r>
              <a:rPr lang="ru-RU" dirty="0" smtClean="0"/>
              <a:t> структур и институтов</a:t>
            </a:r>
            <a:endParaRPr lang="en-US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42330" y="6492875"/>
            <a:ext cx="601669" cy="365125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pPr algn="ctr"/>
            <a:fld id="{B82CCC60-E8CD-4174-8B1A-7DF615B22EEF}" type="slidenum">
              <a:rPr lang="en-US" b="1" smtClean="0"/>
              <a:pPr algn="ctr"/>
              <a:t>4</a:t>
            </a:fld>
            <a:endParaRPr lang="en-US" b="1" dirty="0"/>
          </a:p>
        </p:txBody>
      </p:sp>
      <p:pic>
        <p:nvPicPr>
          <p:cNvPr id="2050" name="Picture 2" descr="Похожее изображени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4130" y="5695950"/>
            <a:ext cx="2352675" cy="1162050"/>
          </a:xfrm>
          <a:prstGeom prst="rect">
            <a:avLst/>
          </a:prstGeom>
          <a:noFill/>
        </p:spPr>
      </p:pic>
      <p:pic>
        <p:nvPicPr>
          <p:cNvPr id="2052" name="Picture 4" descr="Картинки по запросу eu joint research centr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705" y="5719575"/>
            <a:ext cx="2595985" cy="1138425"/>
          </a:xfrm>
          <a:prstGeom prst="rect">
            <a:avLst/>
          </a:prstGeom>
          <a:noFill/>
        </p:spPr>
      </p:pic>
      <p:pic>
        <p:nvPicPr>
          <p:cNvPr id="11" name="Picture 12" descr="ÐÐµÑÐ¼Ð°Ð½Ð¸Ñ&#10; country flag 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17900" y="5566870"/>
            <a:ext cx="476860" cy="317906"/>
          </a:xfrm>
          <a:prstGeom prst="rect">
            <a:avLst/>
          </a:prstGeom>
          <a:noFill/>
        </p:spPr>
      </p:pic>
      <p:pic>
        <p:nvPicPr>
          <p:cNvPr id="12" name="Picture 16" descr="Ð¤ÑÐ°Ð½ÑÐ¸Ñ&#10; country flag ic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70605" y="6330395"/>
            <a:ext cx="458115" cy="305410"/>
          </a:xfrm>
          <a:prstGeom prst="rect">
            <a:avLst/>
          </a:prstGeom>
          <a:noFill/>
        </p:spPr>
      </p:pic>
      <p:pic>
        <p:nvPicPr>
          <p:cNvPr id="13" name="Picture 12" descr="ÐÐµÑÐ¼Ð°Ð½Ð¸Ñ&#10; country flag 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8805" y="5261460"/>
            <a:ext cx="476860" cy="317906"/>
          </a:xfrm>
          <a:prstGeom prst="rect">
            <a:avLst/>
          </a:prstGeom>
          <a:noFill/>
        </p:spPr>
      </p:pic>
      <p:pic>
        <p:nvPicPr>
          <p:cNvPr id="2056" name="Picture 8" descr="Flag of Spain.sv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89625" y="5261460"/>
            <a:ext cx="457201" cy="305410"/>
          </a:xfrm>
          <a:prstGeom prst="rect">
            <a:avLst/>
          </a:prstGeom>
          <a:noFill/>
        </p:spPr>
      </p:pic>
      <p:pic>
        <p:nvPicPr>
          <p:cNvPr id="2058" name="Picture 10" descr="Flag of Belgium.sv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78805" y="6177690"/>
            <a:ext cx="458115" cy="397644"/>
          </a:xfrm>
          <a:prstGeom prst="rect">
            <a:avLst/>
          </a:prstGeom>
          <a:noFill/>
        </p:spPr>
      </p:pic>
      <p:pic>
        <p:nvPicPr>
          <p:cNvPr id="2060" name="Picture 12" descr="Flag of Italy.sv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389625" y="5719575"/>
            <a:ext cx="457200" cy="305410"/>
          </a:xfrm>
          <a:prstGeom prst="rect">
            <a:avLst/>
          </a:prstGeom>
          <a:noFill/>
        </p:spPr>
      </p:pic>
      <p:pic>
        <p:nvPicPr>
          <p:cNvPr id="2062" name="Picture 14" descr="Flag of the Netherlands.sv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778805" y="5719575"/>
            <a:ext cx="458115" cy="3060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65195" y="69490"/>
            <a:ext cx="7016195" cy="61082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Предпосылки к объединению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65195" y="680310"/>
            <a:ext cx="7635251" cy="519197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Есть потребность интенсификации взаимодействия русскоязычных экспертов и технических специалистов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Есть схожие центры с техническими компетенциями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Отсутствуют языковые  проблемы в общении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Есть желание экспертов к совместной работе на постоянной, системной основе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Общее историческое наследие: технологии, стандарты, образовательные и методологические подходы</a:t>
            </a: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-RU" b="1" dirty="0" smtClean="0"/>
              <a:t>Нужен формат!</a:t>
            </a:r>
            <a:endParaRPr lang="en-US" b="1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42330" y="6492875"/>
            <a:ext cx="601669" cy="365125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pPr algn="ctr"/>
            <a:fld id="{B82CCC60-E8CD-4174-8B1A-7DF615B22EEF}" type="slidenum">
              <a:rPr lang="en-US" b="1" smtClean="0"/>
              <a:pPr algn="ctr"/>
              <a:t>5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5525" y="2054654"/>
            <a:ext cx="3664920" cy="137434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Спасибо за внимание!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6" y="5414164"/>
            <a:ext cx="6862574" cy="106893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42330" y="6492875"/>
            <a:ext cx="601669" cy="365125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pPr algn="ctr"/>
            <a:fld id="{B82CCC60-E8CD-4174-8B1A-7DF615B22EEF}" type="slidenum">
              <a:rPr lang="en-US" b="1" smtClean="0"/>
              <a:pPr algn="ctr"/>
              <a:t>6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1854</TotalTime>
  <Words>232</Words>
  <Application>Microsoft Office PowerPoint</Application>
  <PresentationFormat>Экран (4:3)</PresentationFormat>
  <Paragraphs>35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 Об объединении усилий для реагирования на вызовы и решения задач в области обеспечения ЯРБ </vt:lpstr>
      <vt:lpstr>Вызовы и задачи в области регулирования Я и РБ:</vt:lpstr>
      <vt:lpstr>Контекст</vt:lpstr>
      <vt:lpstr>Тенденции</vt:lpstr>
      <vt:lpstr>Предпосылки к объединению</vt:lpstr>
      <vt:lpstr>Спасибо за внимание!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Toshiba Selector</cp:lastModifiedBy>
  <cp:revision>61</cp:revision>
  <dcterms:created xsi:type="dcterms:W3CDTF">2013-08-21T19:17:07Z</dcterms:created>
  <dcterms:modified xsi:type="dcterms:W3CDTF">2019-11-20T08:52:01Z</dcterms:modified>
</cp:coreProperties>
</file>