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652" r:id="rId5"/>
  </p:sldMasterIdLst>
  <p:notesMasterIdLst>
    <p:notesMasterId r:id="rId20"/>
  </p:notesMasterIdLst>
  <p:handoutMasterIdLst>
    <p:handoutMasterId r:id="rId21"/>
  </p:handoutMasterIdLst>
  <p:sldIdLst>
    <p:sldId id="580" r:id="rId6"/>
    <p:sldId id="581" r:id="rId7"/>
    <p:sldId id="583" r:id="rId8"/>
    <p:sldId id="584" r:id="rId9"/>
    <p:sldId id="582" r:id="rId10"/>
    <p:sldId id="601" r:id="rId11"/>
    <p:sldId id="598" r:id="rId12"/>
    <p:sldId id="590" r:id="rId13"/>
    <p:sldId id="594" r:id="rId14"/>
    <p:sldId id="592" r:id="rId15"/>
    <p:sldId id="595" r:id="rId16"/>
    <p:sldId id="602" r:id="rId17"/>
    <p:sldId id="600" r:id="rId18"/>
    <p:sldId id="586" r:id="rId19"/>
  </p:sldIdLst>
  <p:sldSz cx="10691813" cy="7559675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97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955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932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910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88768" algn="l" defTabSz="9955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986522" algn="l" defTabSz="9955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484275" algn="l" defTabSz="9955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982029" algn="l" defTabSz="9955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linova-nb" initials="t" lastIdx="7" clrIdx="0"/>
  <p:cmAuthor id="1" name="Maslak.A.S" initials="M" lastIdx="10" clrIdx="1"/>
  <p:cmAuthor id="2" name=" Manilovskaya " initials=" G.L." lastIdx="1" clrIdx="2"/>
  <p:cmAuthor id="3" name="Администратор" initials="А" lastIdx="3" clrIdx="3"/>
  <p:cmAuthor id="4" name="Г.Л.Маниловская" initials="МГЛ" lastIdx="10" clrIdx="4">
    <p:extLst>
      <p:ext uri="{19B8F6BF-5375-455C-9EA6-DF929625EA0E}">
        <p15:presenceInfo xmlns:p15="http://schemas.microsoft.com/office/powerpoint/2012/main" userId="Г.Л.Маниловска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74"/>
    <a:srgbClr val="BDE8FB"/>
    <a:srgbClr val="D9E9FF"/>
    <a:srgbClr val="003B8A"/>
    <a:srgbClr val="FFFFFF"/>
    <a:srgbClr val="66CCFF"/>
    <a:srgbClr val="9BC6FF"/>
    <a:srgbClr val="A7B3C4"/>
    <a:srgbClr val="CC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60" autoAdjust="0"/>
    <p:restoredTop sz="96187" autoAdjust="0"/>
  </p:normalViewPr>
  <p:slideViewPr>
    <p:cSldViewPr>
      <p:cViewPr varScale="1">
        <p:scale>
          <a:sx n="88" d="100"/>
          <a:sy n="88" d="100"/>
        </p:scale>
        <p:origin x="108" y="7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819BA-B783-4D3E-8A9E-963E6A93A720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2ACDD1D-8C08-4006-A475-9D1E07881299}">
      <dgm:prSet phldrT="[Текст]" custT="1"/>
      <dgm:spPr/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     </a:t>
          </a:r>
          <a:r>
            <a:rPr lang="ru-RU" sz="16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Объект «Пункт захоронения радиоактивных отходов в пос. Сосны», расположен по адресу: Республика Беларусь, Минская обл., Минский р-н, </a:t>
          </a:r>
          <a:r>
            <a:rPr lang="ru-RU" sz="1600" kern="1200" dirty="0" err="1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Луговослободской</a:t>
          </a:r>
          <a:r>
            <a:rPr lang="ru-RU" sz="16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с/с, 1520 м севернее д. </a:t>
          </a:r>
          <a:r>
            <a:rPr lang="ru-RU" sz="1600" kern="1200" dirty="0" err="1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Обчак</a:t>
          </a:r>
          <a:r>
            <a:rPr lang="ru-RU" sz="16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.           </a:t>
          </a:r>
        </a:p>
        <a:p>
          <a:pPr algn="l" rtl="0" fontAlgn="base">
            <a:spcBef>
              <a:spcPct val="0"/>
            </a:spcBef>
            <a:spcAft>
              <a:spcPct val="0"/>
            </a:spcAft>
          </a:pPr>
          <a:endParaRPr lang="ru-RU" sz="1600" kern="1200" dirty="0" smtClean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sz="16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     Эксплуатирующая организация: Коммунальное унитарное предприятие по обращению с отходами «</a:t>
          </a:r>
          <a:r>
            <a:rPr lang="ru-RU" sz="1600" kern="1200" dirty="0" err="1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Экорес</a:t>
          </a:r>
          <a:r>
            <a:rPr lang="ru-RU" sz="16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» </a:t>
          </a:r>
          <a:endParaRPr lang="ru-RU" sz="16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452210D9-FFC9-46ED-B118-DEA0D847FC67}" type="parTrans" cxnId="{892F1FA7-DF24-4E40-8625-C4F58413154A}">
      <dgm:prSet/>
      <dgm:spPr/>
      <dgm:t>
        <a:bodyPr/>
        <a:lstStyle/>
        <a:p>
          <a:endParaRPr lang="ru-RU"/>
        </a:p>
      </dgm:t>
    </dgm:pt>
    <dgm:pt modelId="{B1D359F1-E6AF-4864-822B-F16A71C17516}" type="sibTrans" cxnId="{892F1FA7-DF24-4E40-8625-C4F58413154A}">
      <dgm:prSet/>
      <dgm:spPr/>
      <dgm:t>
        <a:bodyPr/>
        <a:lstStyle/>
        <a:p>
          <a:endParaRPr lang="ru-RU"/>
        </a:p>
      </dgm:t>
    </dgm:pt>
    <dgm:pt modelId="{CCCE6FCA-B652-4F3C-A2DA-36EADFB7153D}">
      <dgm:prSet phldrT="[Текст]" custT="1"/>
      <dgm:spPr/>
      <dgm:t>
        <a:bodyPr/>
        <a:lstStyle/>
        <a:p>
          <a:pPr algn="l"/>
          <a:r>
            <a:rPr lang="ru-RU" sz="12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     </a:t>
          </a:r>
          <a:r>
            <a:rPr lang="ru-RU" sz="16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Объект был создан в </a:t>
          </a: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1963 году </a:t>
          </a:r>
          <a:r>
            <a:rPr lang="ru-RU" sz="16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для обеспечения эксплуатации исследовательских реакторов Института ядерной энергетики АН БССР. </a:t>
          </a:r>
        </a:p>
        <a:p>
          <a:pPr algn="l"/>
          <a:r>
            <a:rPr lang="ru-RU" sz="16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     В дальнейшем, являясь единственным предприятием такого рода, пункт обеспечил прием на захоронение широкой номенклатуры радиоактивных отходов, образующихся при использовании радиоактивных изотопов на территории Республики Беларусь. </a:t>
          </a:r>
        </a:p>
        <a:p>
          <a:pPr algn="l"/>
          <a:r>
            <a:rPr lang="ru-RU" sz="16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     По конструкции и организации технологии этот объект является типичным приповерхностным хранилищем типа «Радон».</a:t>
          </a:r>
          <a:endParaRPr lang="ru-RU" sz="16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6C1B7203-52DA-4C4C-8930-8C3378DB8C39}" type="parTrans" cxnId="{230AE08B-FC7D-4603-8235-82F529BE7DAD}">
      <dgm:prSet/>
      <dgm:spPr/>
      <dgm:t>
        <a:bodyPr/>
        <a:lstStyle/>
        <a:p>
          <a:endParaRPr lang="ru-RU"/>
        </a:p>
      </dgm:t>
    </dgm:pt>
    <dgm:pt modelId="{EA53531E-1CB3-4328-8C25-6A6D61302B49}" type="sibTrans" cxnId="{230AE08B-FC7D-4603-8235-82F529BE7DAD}">
      <dgm:prSet/>
      <dgm:spPr/>
      <dgm:t>
        <a:bodyPr/>
        <a:lstStyle/>
        <a:p>
          <a:endParaRPr lang="ru-RU"/>
        </a:p>
      </dgm:t>
    </dgm:pt>
    <dgm:pt modelId="{450F3B4F-DB7A-43E5-B646-EB43F6895469}">
      <dgm:prSet phldrT="[Текст]" custT="1"/>
      <dgm:spPr/>
      <dgm:t>
        <a:bodyPr/>
        <a:lstStyle/>
        <a:p>
          <a:endParaRPr lang="ru-RU" sz="12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3F3115AB-8B52-4E41-A0F5-204F091BCFEE}" type="parTrans" cxnId="{8255F57F-D7DE-4AB1-8CCE-41B55796A9C2}">
      <dgm:prSet/>
      <dgm:spPr/>
      <dgm:t>
        <a:bodyPr/>
        <a:lstStyle/>
        <a:p>
          <a:endParaRPr lang="ru-RU"/>
        </a:p>
      </dgm:t>
    </dgm:pt>
    <dgm:pt modelId="{B9255CF9-A07D-4064-AC43-D7AFB9122D13}" type="sibTrans" cxnId="{8255F57F-D7DE-4AB1-8CCE-41B55796A9C2}">
      <dgm:prSet/>
      <dgm:spPr/>
      <dgm:t>
        <a:bodyPr/>
        <a:lstStyle/>
        <a:p>
          <a:endParaRPr lang="ru-RU"/>
        </a:p>
      </dgm:t>
    </dgm:pt>
    <dgm:pt modelId="{044EBA6C-0494-4B7A-B3C1-4348FFCC1F63}">
      <dgm:prSet/>
      <dgm:spPr/>
      <dgm:t>
        <a:bodyPr/>
        <a:lstStyle/>
        <a:p>
          <a:endParaRPr lang="ru-RU" b="1" dirty="0"/>
        </a:p>
      </dgm:t>
    </dgm:pt>
    <dgm:pt modelId="{A04A37FF-D873-4B3D-926C-3B56A80C0C55}" type="parTrans" cxnId="{97E8C24E-A48D-43EA-B6EF-392FAA1F1513}">
      <dgm:prSet/>
      <dgm:spPr/>
      <dgm:t>
        <a:bodyPr/>
        <a:lstStyle/>
        <a:p>
          <a:endParaRPr lang="ru-RU"/>
        </a:p>
      </dgm:t>
    </dgm:pt>
    <dgm:pt modelId="{5BF0A859-640D-429A-8538-5CA61EF374CD}" type="sibTrans" cxnId="{97E8C24E-A48D-43EA-B6EF-392FAA1F1513}">
      <dgm:prSet/>
      <dgm:spPr/>
      <dgm:t>
        <a:bodyPr/>
        <a:lstStyle/>
        <a:p>
          <a:endParaRPr lang="ru-RU"/>
        </a:p>
      </dgm:t>
    </dgm:pt>
    <dgm:pt modelId="{BD494721-A1DA-4A38-963F-399F9ABCE5C4}">
      <dgm:prSet/>
      <dgm:spPr/>
      <dgm:t>
        <a:bodyPr/>
        <a:lstStyle/>
        <a:p>
          <a:endParaRPr lang="ru-RU" b="1" dirty="0"/>
        </a:p>
      </dgm:t>
    </dgm:pt>
    <dgm:pt modelId="{86F5D3ED-C67A-4FFD-932C-889A878DC103}" type="parTrans" cxnId="{4C8B8C04-BC21-44F9-9193-48C85BC8CC8E}">
      <dgm:prSet/>
      <dgm:spPr/>
      <dgm:t>
        <a:bodyPr/>
        <a:lstStyle/>
        <a:p>
          <a:endParaRPr lang="ru-RU"/>
        </a:p>
      </dgm:t>
    </dgm:pt>
    <dgm:pt modelId="{A63FD56F-8559-497D-A8D1-72B61EF84333}" type="sibTrans" cxnId="{4C8B8C04-BC21-44F9-9193-48C85BC8CC8E}">
      <dgm:prSet/>
      <dgm:spPr/>
      <dgm:t>
        <a:bodyPr/>
        <a:lstStyle/>
        <a:p>
          <a:endParaRPr lang="ru-RU"/>
        </a:p>
      </dgm:t>
    </dgm:pt>
    <dgm:pt modelId="{AD6F0E8F-4E4B-4CD0-96E2-4FC2876B5F4E}">
      <dgm:prSet/>
      <dgm:spPr/>
      <dgm:t>
        <a:bodyPr/>
        <a:lstStyle/>
        <a:p>
          <a:endParaRPr lang="ru-RU"/>
        </a:p>
      </dgm:t>
    </dgm:pt>
    <dgm:pt modelId="{6EA7A595-6470-4936-809E-14A54CEED3BE}" type="parTrans" cxnId="{386FF325-9ED7-40E0-8D43-4DE9CAB914E3}">
      <dgm:prSet/>
      <dgm:spPr/>
      <dgm:t>
        <a:bodyPr/>
        <a:lstStyle/>
        <a:p>
          <a:endParaRPr lang="ru-RU"/>
        </a:p>
      </dgm:t>
    </dgm:pt>
    <dgm:pt modelId="{EE56A5F6-BEA3-41F6-AC06-B56EC51CBAEC}" type="sibTrans" cxnId="{386FF325-9ED7-40E0-8D43-4DE9CAB914E3}">
      <dgm:prSet/>
      <dgm:spPr/>
      <dgm:t>
        <a:bodyPr/>
        <a:lstStyle/>
        <a:p>
          <a:endParaRPr lang="ru-RU"/>
        </a:p>
      </dgm:t>
    </dgm:pt>
    <dgm:pt modelId="{1A17F1BD-4302-47E4-A33F-1086E47C3B8D}">
      <dgm:prSet phldrT="[Текст]" custScaleX="212095" custScaleY="176970" custLinFactNeighborX="-35468" custLinFactNeighborY="-77287"/>
      <dgm:spPr/>
      <dgm:t>
        <a:bodyPr/>
        <a:lstStyle/>
        <a:p>
          <a:endParaRPr lang="ru-RU"/>
        </a:p>
      </dgm:t>
    </dgm:pt>
    <dgm:pt modelId="{353C9553-BD6E-4318-AB72-936C50F46984}" type="parTrans" cxnId="{FF0ED76E-224E-4BA9-93AA-7D602459B1F5}">
      <dgm:prSet/>
      <dgm:spPr/>
      <dgm:t>
        <a:bodyPr/>
        <a:lstStyle/>
        <a:p>
          <a:endParaRPr lang="ru-RU"/>
        </a:p>
      </dgm:t>
    </dgm:pt>
    <dgm:pt modelId="{3BDDB918-5D30-4CC3-97AC-4792E50F2F45}" type="sibTrans" cxnId="{FF0ED76E-224E-4BA9-93AA-7D602459B1F5}">
      <dgm:prSet/>
      <dgm:spPr/>
      <dgm:t>
        <a:bodyPr/>
        <a:lstStyle/>
        <a:p>
          <a:endParaRPr lang="ru-RU"/>
        </a:p>
      </dgm:t>
    </dgm:pt>
    <dgm:pt modelId="{7A74BD59-E416-469C-BA30-AD8114CAEF5A}">
      <dgm:prSet/>
      <dgm:spPr/>
      <dgm:t>
        <a:bodyPr/>
        <a:lstStyle/>
        <a:p>
          <a:endParaRPr lang="ru-RU"/>
        </a:p>
      </dgm:t>
    </dgm:pt>
    <dgm:pt modelId="{92D3E64F-53D1-4544-8C23-03D8AAA69CCA}" type="parTrans" cxnId="{B65045F3-DC10-499E-A048-8ED8B01E704E}">
      <dgm:prSet/>
      <dgm:spPr/>
      <dgm:t>
        <a:bodyPr/>
        <a:lstStyle/>
        <a:p>
          <a:endParaRPr lang="ru-RU"/>
        </a:p>
      </dgm:t>
    </dgm:pt>
    <dgm:pt modelId="{17A615A9-D53C-4D0B-9D94-ACA7B350BA3D}" type="sibTrans" cxnId="{B65045F3-DC10-499E-A048-8ED8B01E704E}">
      <dgm:prSet/>
      <dgm:spPr/>
      <dgm:t>
        <a:bodyPr/>
        <a:lstStyle/>
        <a:p>
          <a:endParaRPr lang="ru-RU"/>
        </a:p>
      </dgm:t>
    </dgm:pt>
    <dgm:pt modelId="{334E3794-AF25-4E78-A398-FC009D14104E}">
      <dgm:prSet/>
      <dgm:spPr/>
      <dgm:t>
        <a:bodyPr/>
        <a:lstStyle/>
        <a:p>
          <a:endParaRPr lang="ru-RU"/>
        </a:p>
      </dgm:t>
    </dgm:pt>
    <dgm:pt modelId="{FDDD8848-61C0-4091-8E8E-3EADE6268435}" type="parTrans" cxnId="{BB6E2850-A5EC-4600-BD81-184DA2EA84FB}">
      <dgm:prSet/>
      <dgm:spPr/>
      <dgm:t>
        <a:bodyPr/>
        <a:lstStyle/>
        <a:p>
          <a:endParaRPr lang="ru-RU"/>
        </a:p>
      </dgm:t>
    </dgm:pt>
    <dgm:pt modelId="{726F0CFD-FC85-457F-9B53-ADD7D74FDC42}" type="sibTrans" cxnId="{BB6E2850-A5EC-4600-BD81-184DA2EA84FB}">
      <dgm:prSet/>
      <dgm:spPr/>
      <dgm:t>
        <a:bodyPr/>
        <a:lstStyle/>
        <a:p>
          <a:endParaRPr lang="ru-RU"/>
        </a:p>
      </dgm:t>
    </dgm:pt>
    <dgm:pt modelId="{6B291517-CA21-4F90-B80B-2D538032C4F6}" type="pres">
      <dgm:prSet presAssocID="{855819BA-B783-4D3E-8A9E-963E6A93A72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6404C-6E25-4997-9BC3-DC7CEF229D8F}" type="pres">
      <dgm:prSet presAssocID="{855819BA-B783-4D3E-8A9E-963E6A93A720}" presName="arrow" presStyleLbl="bgShp" presStyleIdx="0" presStyleCnt="1" custLinFactNeighborX="1821" custLinFactNeighborY="3963"/>
      <dgm:spPr/>
    </dgm:pt>
    <dgm:pt modelId="{6D0DD803-D6F9-414B-8299-481AEC68A188}" type="pres">
      <dgm:prSet presAssocID="{855819BA-B783-4D3E-8A9E-963E6A93A720}" presName="arrowDiagram5" presStyleCnt="0"/>
      <dgm:spPr/>
    </dgm:pt>
    <dgm:pt modelId="{5713B8AE-0729-46E9-B4A7-7A6AC862F33C}" type="pres">
      <dgm:prSet presAssocID="{72ACDD1D-8C08-4006-A475-9D1E07881299}" presName="bullet5a" presStyleLbl="node1" presStyleIdx="0" presStyleCnt="5" custLinFactY="250015" custLinFactNeighborX="97559" custLinFactNeighborY="300000"/>
      <dgm:spPr/>
    </dgm:pt>
    <dgm:pt modelId="{BDF009AB-B791-4FF4-AB35-0BDEFF650FDC}" type="pres">
      <dgm:prSet presAssocID="{72ACDD1D-8C08-4006-A475-9D1E07881299}" presName="textBox5a" presStyleLbl="revTx" presStyleIdx="0" presStyleCnt="5" custScaleX="391521" custScaleY="176970" custLinFactNeighborX="672" custLinFactNeighborY="-44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86417-58F1-4A66-8544-8F95FD36E92C}" type="pres">
      <dgm:prSet presAssocID="{CCCE6FCA-B652-4F3C-A2DA-36EADFB7153D}" presName="bullet5b" presStyleLbl="node1" presStyleIdx="1" presStyleCnt="5" custLinFactX="42966" custLinFactY="287349" custLinFactNeighborX="100000" custLinFactNeighborY="300000"/>
      <dgm:spPr/>
    </dgm:pt>
    <dgm:pt modelId="{6B570A57-2109-445D-A3CD-3F1A3815DB92}" type="pres">
      <dgm:prSet presAssocID="{CCCE6FCA-B652-4F3C-A2DA-36EADFB7153D}" presName="textBox5b" presStyleLbl="revTx" presStyleIdx="1" presStyleCnt="5" custScaleX="402733" custScaleY="88891" custLinFactX="100000" custLinFactY="-25930" custLinFactNeighborX="1221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D8D60-EDF6-46A2-B408-4AEE6D5F1D5D}" type="pres">
      <dgm:prSet presAssocID="{450F3B4F-DB7A-43E5-B646-EB43F6895469}" presName="bullet5c" presStyleLbl="node1" presStyleIdx="2" presStyleCnt="5" custLinFactY="200000" custLinFactNeighborX="-65541" custLinFactNeighborY="214415"/>
      <dgm:spPr/>
    </dgm:pt>
    <dgm:pt modelId="{104E00AB-2C29-4802-BC44-514F1C564FDA}" type="pres">
      <dgm:prSet presAssocID="{450F3B4F-DB7A-43E5-B646-EB43F6895469}" presName="textBox5c" presStyleLbl="revTx" presStyleIdx="2" presStyleCnt="5" custScaleX="74638" custScaleY="51054" custLinFactX="57591" custLinFactNeighborX="100000" custLinFactNeighborY="-8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5D1CD-F860-49B0-82F5-F7A173A87005}" type="pres">
      <dgm:prSet presAssocID="{7A74BD59-E416-469C-BA30-AD8114CAEF5A}" presName="bullet5d" presStyleLbl="node1" presStyleIdx="3" presStyleCnt="5" custLinFactY="100000" custLinFactNeighborX="45859" custLinFactNeighborY="173179"/>
      <dgm:spPr/>
    </dgm:pt>
    <dgm:pt modelId="{D9D39883-3C03-4680-A770-69387DA54C25}" type="pres">
      <dgm:prSet presAssocID="{7A74BD59-E416-469C-BA30-AD8114CAEF5A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92BDD-24CE-4240-B059-A8954157F749}" type="pres">
      <dgm:prSet presAssocID="{044EBA6C-0494-4B7A-B3C1-4348FFCC1F63}" presName="bullet5e" presStyleLbl="node1" presStyleIdx="4" presStyleCnt="5" custLinFactY="100000" custLinFactNeighborX="48348" custLinFactNeighborY="113954"/>
      <dgm:spPr/>
    </dgm:pt>
    <dgm:pt modelId="{464D1BED-5B10-44C2-B26D-CA3F9C798BF8}" type="pres">
      <dgm:prSet presAssocID="{044EBA6C-0494-4B7A-B3C1-4348FFCC1F6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045F3-DC10-499E-A048-8ED8B01E704E}" srcId="{855819BA-B783-4D3E-8A9E-963E6A93A720}" destId="{7A74BD59-E416-469C-BA30-AD8114CAEF5A}" srcOrd="3" destOrd="0" parTransId="{92D3E64F-53D1-4544-8C23-03D8AAA69CCA}" sibTransId="{17A615A9-D53C-4D0B-9D94-ACA7B350BA3D}"/>
    <dgm:cxn modelId="{60D01ED6-C65F-4A0C-8272-513F2C61A915}" type="presOf" srcId="{7A74BD59-E416-469C-BA30-AD8114CAEF5A}" destId="{D9D39883-3C03-4680-A770-69387DA54C25}" srcOrd="0" destOrd="0" presId="urn:microsoft.com/office/officeart/2005/8/layout/arrow2"/>
    <dgm:cxn modelId="{227FA4E1-AAAC-4F3F-BEF2-F6E39DE555D1}" type="presOf" srcId="{CCCE6FCA-B652-4F3C-A2DA-36EADFB7153D}" destId="{6B570A57-2109-445D-A3CD-3F1A3815DB92}" srcOrd="0" destOrd="0" presId="urn:microsoft.com/office/officeart/2005/8/layout/arrow2"/>
    <dgm:cxn modelId="{230AE08B-FC7D-4603-8235-82F529BE7DAD}" srcId="{855819BA-B783-4D3E-8A9E-963E6A93A720}" destId="{CCCE6FCA-B652-4F3C-A2DA-36EADFB7153D}" srcOrd="1" destOrd="0" parTransId="{6C1B7203-52DA-4C4C-8930-8C3378DB8C39}" sibTransId="{EA53531E-1CB3-4328-8C25-6A6D61302B49}"/>
    <dgm:cxn modelId="{8255F57F-D7DE-4AB1-8CCE-41B55796A9C2}" srcId="{855819BA-B783-4D3E-8A9E-963E6A93A720}" destId="{450F3B4F-DB7A-43E5-B646-EB43F6895469}" srcOrd="2" destOrd="0" parTransId="{3F3115AB-8B52-4E41-A0F5-204F091BCFEE}" sibTransId="{B9255CF9-A07D-4064-AC43-D7AFB9122D13}"/>
    <dgm:cxn modelId="{97E8C24E-A48D-43EA-B6EF-392FAA1F1513}" srcId="{855819BA-B783-4D3E-8A9E-963E6A93A720}" destId="{044EBA6C-0494-4B7A-B3C1-4348FFCC1F63}" srcOrd="4" destOrd="0" parTransId="{A04A37FF-D873-4B3D-926C-3B56A80C0C55}" sibTransId="{5BF0A859-640D-429A-8538-5CA61EF374CD}"/>
    <dgm:cxn modelId="{892F1FA7-DF24-4E40-8625-C4F58413154A}" srcId="{855819BA-B783-4D3E-8A9E-963E6A93A720}" destId="{72ACDD1D-8C08-4006-A475-9D1E07881299}" srcOrd="0" destOrd="0" parTransId="{452210D9-FFC9-46ED-B118-DEA0D847FC67}" sibTransId="{B1D359F1-E6AF-4864-822B-F16A71C17516}"/>
    <dgm:cxn modelId="{4C8B8C04-BC21-44F9-9193-48C85BC8CC8E}" srcId="{855819BA-B783-4D3E-8A9E-963E6A93A720}" destId="{BD494721-A1DA-4A38-963F-399F9ABCE5C4}" srcOrd="5" destOrd="0" parTransId="{86F5D3ED-C67A-4FFD-932C-889A878DC103}" sibTransId="{A63FD56F-8559-497D-A8D1-72B61EF84333}"/>
    <dgm:cxn modelId="{FF0ED76E-224E-4BA9-93AA-7D602459B1F5}" srcId="{855819BA-B783-4D3E-8A9E-963E6A93A720}" destId="{1A17F1BD-4302-47E4-A33F-1086E47C3B8D}" srcOrd="7" destOrd="0" parTransId="{353C9553-BD6E-4318-AB72-936C50F46984}" sibTransId="{3BDDB918-5D30-4CC3-97AC-4792E50F2F45}"/>
    <dgm:cxn modelId="{BB6E2850-A5EC-4600-BD81-184DA2EA84FB}" srcId="{855819BA-B783-4D3E-8A9E-963E6A93A720}" destId="{334E3794-AF25-4E78-A398-FC009D14104E}" srcOrd="8" destOrd="0" parTransId="{FDDD8848-61C0-4091-8E8E-3EADE6268435}" sibTransId="{726F0CFD-FC85-457F-9B53-ADD7D74FDC42}"/>
    <dgm:cxn modelId="{386FF325-9ED7-40E0-8D43-4DE9CAB914E3}" srcId="{855819BA-B783-4D3E-8A9E-963E6A93A720}" destId="{AD6F0E8F-4E4B-4CD0-96E2-4FC2876B5F4E}" srcOrd="6" destOrd="0" parTransId="{6EA7A595-6470-4936-809E-14A54CEED3BE}" sibTransId="{EE56A5F6-BEA3-41F6-AC06-B56EC51CBAEC}"/>
    <dgm:cxn modelId="{9506EFFB-DABD-40B3-9374-00A5FD00C047}" type="presOf" srcId="{044EBA6C-0494-4B7A-B3C1-4348FFCC1F63}" destId="{464D1BED-5B10-44C2-B26D-CA3F9C798BF8}" srcOrd="0" destOrd="0" presId="urn:microsoft.com/office/officeart/2005/8/layout/arrow2"/>
    <dgm:cxn modelId="{372DF481-7981-4252-B1D9-5DF78D246056}" type="presOf" srcId="{72ACDD1D-8C08-4006-A475-9D1E07881299}" destId="{BDF009AB-B791-4FF4-AB35-0BDEFF650FDC}" srcOrd="0" destOrd="0" presId="urn:microsoft.com/office/officeart/2005/8/layout/arrow2"/>
    <dgm:cxn modelId="{304EDDC8-C91B-489F-AA57-71E34A6F3BEB}" type="presOf" srcId="{450F3B4F-DB7A-43E5-B646-EB43F6895469}" destId="{104E00AB-2C29-4802-BC44-514F1C564FDA}" srcOrd="0" destOrd="0" presId="urn:microsoft.com/office/officeart/2005/8/layout/arrow2"/>
    <dgm:cxn modelId="{7BA603B9-8A32-4073-894E-1A7E52E5BAD7}" type="presOf" srcId="{855819BA-B783-4D3E-8A9E-963E6A93A720}" destId="{6B291517-CA21-4F90-B80B-2D538032C4F6}" srcOrd="0" destOrd="0" presId="urn:microsoft.com/office/officeart/2005/8/layout/arrow2"/>
    <dgm:cxn modelId="{638969E6-19B1-44BE-AC4B-696FA3AA5C5C}" type="presParOf" srcId="{6B291517-CA21-4F90-B80B-2D538032C4F6}" destId="{B596404C-6E25-4997-9BC3-DC7CEF229D8F}" srcOrd="0" destOrd="0" presId="urn:microsoft.com/office/officeart/2005/8/layout/arrow2"/>
    <dgm:cxn modelId="{945AFF49-436B-48C9-815D-DC0FFF03E847}" type="presParOf" srcId="{6B291517-CA21-4F90-B80B-2D538032C4F6}" destId="{6D0DD803-D6F9-414B-8299-481AEC68A188}" srcOrd="1" destOrd="0" presId="urn:microsoft.com/office/officeart/2005/8/layout/arrow2"/>
    <dgm:cxn modelId="{C5FB76B2-D102-47B1-ADE5-B0ECBFCFDF60}" type="presParOf" srcId="{6D0DD803-D6F9-414B-8299-481AEC68A188}" destId="{5713B8AE-0729-46E9-B4A7-7A6AC862F33C}" srcOrd="0" destOrd="0" presId="urn:microsoft.com/office/officeart/2005/8/layout/arrow2"/>
    <dgm:cxn modelId="{C4AAFC34-02C4-4A16-84A7-92680D6AD018}" type="presParOf" srcId="{6D0DD803-D6F9-414B-8299-481AEC68A188}" destId="{BDF009AB-B791-4FF4-AB35-0BDEFF650FDC}" srcOrd="1" destOrd="0" presId="urn:microsoft.com/office/officeart/2005/8/layout/arrow2"/>
    <dgm:cxn modelId="{857E464F-7BA1-4722-922F-1C5B53777CE1}" type="presParOf" srcId="{6D0DD803-D6F9-414B-8299-481AEC68A188}" destId="{9A086417-58F1-4A66-8544-8F95FD36E92C}" srcOrd="2" destOrd="0" presId="urn:microsoft.com/office/officeart/2005/8/layout/arrow2"/>
    <dgm:cxn modelId="{18744C75-4E00-4769-94F2-0FFE1DCAA953}" type="presParOf" srcId="{6D0DD803-D6F9-414B-8299-481AEC68A188}" destId="{6B570A57-2109-445D-A3CD-3F1A3815DB92}" srcOrd="3" destOrd="0" presId="urn:microsoft.com/office/officeart/2005/8/layout/arrow2"/>
    <dgm:cxn modelId="{38CE5B25-1084-44ED-94A3-5ACFDC6289F9}" type="presParOf" srcId="{6D0DD803-D6F9-414B-8299-481AEC68A188}" destId="{88FD8D60-EDF6-46A2-B408-4AEE6D5F1D5D}" srcOrd="4" destOrd="0" presId="urn:microsoft.com/office/officeart/2005/8/layout/arrow2"/>
    <dgm:cxn modelId="{CC4DE534-9523-4AEC-925F-9B52A6EB0EE8}" type="presParOf" srcId="{6D0DD803-D6F9-414B-8299-481AEC68A188}" destId="{104E00AB-2C29-4802-BC44-514F1C564FDA}" srcOrd="5" destOrd="0" presId="urn:microsoft.com/office/officeart/2005/8/layout/arrow2"/>
    <dgm:cxn modelId="{3438F203-4134-426E-862F-80D27B9318FA}" type="presParOf" srcId="{6D0DD803-D6F9-414B-8299-481AEC68A188}" destId="{C4D5D1CD-F860-49B0-82F5-F7A173A87005}" srcOrd="6" destOrd="0" presId="urn:microsoft.com/office/officeart/2005/8/layout/arrow2"/>
    <dgm:cxn modelId="{485BAE26-8C7C-4EB3-8620-0A8BFA5EF87C}" type="presParOf" srcId="{6D0DD803-D6F9-414B-8299-481AEC68A188}" destId="{D9D39883-3C03-4680-A770-69387DA54C25}" srcOrd="7" destOrd="0" presId="urn:microsoft.com/office/officeart/2005/8/layout/arrow2"/>
    <dgm:cxn modelId="{9F396096-DDC2-40C8-B151-2F8CF316304C}" type="presParOf" srcId="{6D0DD803-D6F9-414B-8299-481AEC68A188}" destId="{71792BDD-24CE-4240-B059-A8954157F749}" srcOrd="8" destOrd="0" presId="urn:microsoft.com/office/officeart/2005/8/layout/arrow2"/>
    <dgm:cxn modelId="{8A8770C9-AFBD-47E7-89CB-A0BEB67CD510}" type="presParOf" srcId="{6D0DD803-D6F9-414B-8299-481AEC68A188}" destId="{464D1BED-5B10-44C2-B26D-CA3F9C798BF8}" srcOrd="9" destOrd="0" presId="urn:microsoft.com/office/officeart/2005/8/layout/arrow2"/>
  </dgm:cxnLst>
  <dgm:bg>
    <a:noFill/>
  </dgm:bg>
  <dgm:whole>
    <a:ln>
      <a:solidFill>
        <a:srgbClr val="003B8A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7B67C-E223-42C1-9831-A3240DB46B52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276151-E50B-40D3-8BD2-D7E1F9539EC1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b="1" i="1" smtClean="0">
              <a:solidFill>
                <a:srgbClr val="003274"/>
              </a:solidFill>
            </a:rPr>
            <a:t>Подготовительные </a:t>
          </a:r>
        </a:p>
        <a:p>
          <a:r>
            <a:rPr lang="ru-RU" sz="1800" b="1" i="1" smtClean="0">
              <a:solidFill>
                <a:srgbClr val="003274"/>
              </a:solidFill>
            </a:rPr>
            <a:t>работы</a:t>
          </a:r>
        </a:p>
        <a:p>
          <a:r>
            <a:rPr lang="ru-RU" sz="1800" b="1" i="1" smtClean="0">
              <a:solidFill>
                <a:srgbClr val="003274"/>
              </a:solidFill>
            </a:rPr>
            <a:t>2014 – 2017 годы </a:t>
          </a:r>
          <a:endParaRPr lang="ru-RU" sz="1800" b="1" i="1" dirty="0">
            <a:solidFill>
              <a:srgbClr val="003274"/>
            </a:solidFill>
          </a:endParaRPr>
        </a:p>
      </dgm:t>
    </dgm:pt>
    <dgm:pt modelId="{7525B9F7-276B-4B6D-8CC4-62C07DEC8DBC}" type="parTrans" cxnId="{7BB7A9D0-BA09-43E5-BC4C-C8218A1C99BB}">
      <dgm:prSet/>
      <dgm:spPr/>
      <dgm:t>
        <a:bodyPr/>
        <a:lstStyle/>
        <a:p>
          <a:endParaRPr lang="ru-RU"/>
        </a:p>
      </dgm:t>
    </dgm:pt>
    <dgm:pt modelId="{DF89C4BB-FD7C-439E-87CA-6FC3CEC2706D}" type="sibTrans" cxnId="{7BB7A9D0-BA09-43E5-BC4C-C8218A1C99BB}">
      <dgm:prSet/>
      <dgm:spPr/>
      <dgm:t>
        <a:bodyPr/>
        <a:lstStyle/>
        <a:p>
          <a:endParaRPr lang="ru-RU"/>
        </a:p>
      </dgm:t>
    </dgm:pt>
    <dgm:pt modelId="{A8A3CC32-E15F-44AB-BB95-B4A51A8D6369}">
      <dgm:prSet phldrT="[Текст]" custT="1"/>
      <dgm:spPr/>
      <dgm:t>
        <a:bodyPr/>
        <a:lstStyle/>
        <a:p>
          <a:pPr algn="l"/>
          <a:endParaRPr lang="ru-RU" sz="11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F9E484A9-D7C3-46A6-AA1F-D9594E636B74}" type="parTrans" cxnId="{6F2BEC40-F783-4C50-B907-19AF33E28272}">
      <dgm:prSet/>
      <dgm:spPr/>
      <dgm:t>
        <a:bodyPr/>
        <a:lstStyle/>
        <a:p>
          <a:endParaRPr lang="ru-RU"/>
        </a:p>
      </dgm:t>
    </dgm:pt>
    <dgm:pt modelId="{44B23E4D-C89A-4366-AB03-1F2DA54E0170}" type="sibTrans" cxnId="{6F2BEC40-F783-4C50-B907-19AF33E28272}">
      <dgm:prSet/>
      <dgm:spPr/>
      <dgm:t>
        <a:bodyPr/>
        <a:lstStyle/>
        <a:p>
          <a:endParaRPr lang="ru-RU"/>
        </a:p>
      </dgm:t>
    </dgm:pt>
    <dgm:pt modelId="{2A4755CF-4A98-4AAE-B1DF-DBE1B34D097D}">
      <dgm:prSet phldrT="[Текст]" custT="1"/>
      <dgm:spPr/>
      <dgm:t>
        <a:bodyPr/>
        <a:lstStyle/>
        <a:p>
          <a:pPr algn="just"/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Вынесение вопроса на Заседание Совета по сотрудничеству в области использования атомной энергии в мирных целях при Интеграционном Комитете Евразийского экономического сообщества;</a:t>
          </a:r>
          <a:endParaRPr lang="ru-RU" sz="11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42880FCB-E0BE-4F47-923A-960AB4EE7449}" type="parTrans" cxnId="{44921D6E-4DA8-4279-BC2E-C5B7F4A54137}">
      <dgm:prSet/>
      <dgm:spPr/>
      <dgm:t>
        <a:bodyPr/>
        <a:lstStyle/>
        <a:p>
          <a:endParaRPr lang="ru-RU"/>
        </a:p>
      </dgm:t>
    </dgm:pt>
    <dgm:pt modelId="{4743F10A-69EF-4DFF-B7C1-64EA99C32F30}" type="sibTrans" cxnId="{44921D6E-4DA8-4279-BC2E-C5B7F4A54137}">
      <dgm:prSet/>
      <dgm:spPr/>
      <dgm:t>
        <a:bodyPr/>
        <a:lstStyle/>
        <a:p>
          <a:endParaRPr lang="ru-RU"/>
        </a:p>
      </dgm:t>
    </dgm:pt>
    <dgm:pt modelId="{CE93924A-CD3B-48F2-B564-881220D22717}">
      <dgm:prSet phldrT="[Текст]" custT="1"/>
      <dgm:spPr/>
      <dgm:t>
        <a:bodyPr/>
        <a:lstStyle/>
        <a:p>
          <a:pPr algn="just"/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Привлечение к решению проблем государственных служб (Госкорпорации «Росатом», Министерство энергетики Республики Беларусь, Минский городской исполнительный комитет, ГО «Минское городское жилищное хозяйство», МЧС Республики Беларусь и др.).</a:t>
          </a:r>
          <a:endParaRPr lang="ru-RU" sz="11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81F4A76E-49CF-44A7-A4B6-1B8E0341A953}" type="parTrans" cxnId="{42C62075-96D7-4BE9-A5A9-683090F1AD45}">
      <dgm:prSet/>
      <dgm:spPr/>
      <dgm:t>
        <a:bodyPr/>
        <a:lstStyle/>
        <a:p>
          <a:endParaRPr lang="ru-RU"/>
        </a:p>
      </dgm:t>
    </dgm:pt>
    <dgm:pt modelId="{EC8A336C-938B-48B5-8560-CF39E1FBE52B}" type="sibTrans" cxnId="{42C62075-96D7-4BE9-A5A9-683090F1AD45}">
      <dgm:prSet/>
      <dgm:spPr/>
      <dgm:t>
        <a:bodyPr/>
        <a:lstStyle/>
        <a:p>
          <a:endParaRPr lang="ru-RU"/>
        </a:p>
      </dgm:t>
    </dgm:pt>
    <dgm:pt modelId="{3CCC8422-406B-4DB6-AC25-44C2D72776E6}">
      <dgm:prSet phldrT="[Текст]" custT="1"/>
      <dgm:spPr/>
      <dgm:t>
        <a:bodyPr/>
        <a:lstStyle/>
        <a:p>
          <a:pPr algn="just"/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93F7CD44-769D-4733-9174-36F5A746DEB3}" type="parTrans" cxnId="{3C5A833F-55D9-41A6-A2C4-3B57E2D38594}">
      <dgm:prSet/>
      <dgm:spPr/>
      <dgm:t>
        <a:bodyPr/>
        <a:lstStyle/>
        <a:p>
          <a:endParaRPr lang="ru-RU"/>
        </a:p>
      </dgm:t>
    </dgm:pt>
    <dgm:pt modelId="{7BDCA0D9-1832-4C4F-8CFA-8AD96AEF6917}" type="sibTrans" cxnId="{3C5A833F-55D9-41A6-A2C4-3B57E2D38594}">
      <dgm:prSet/>
      <dgm:spPr/>
      <dgm:t>
        <a:bodyPr/>
        <a:lstStyle/>
        <a:p>
          <a:endParaRPr lang="ru-RU"/>
        </a:p>
      </dgm:t>
    </dgm:pt>
    <dgm:pt modelId="{F32CBBE5-B16F-4258-976D-A4DA454C8E31}">
      <dgm:prSet phldrT="[Текст]" custT="1"/>
      <dgm:spPr/>
      <dgm:t>
        <a:bodyPr/>
        <a:lstStyle/>
        <a:p>
          <a:pPr algn="just"/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Инициатива Рабочей группы Комиссии государств – участников СНГ по использованию атомной энергии в мирных целях «Создание платформы для практического сотрудничества в области вывода из эксплуатации </a:t>
          </a:r>
          <a:r>
            <a:rPr lang="ru-RU" sz="2000" kern="1200" dirty="0" err="1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ядерно</a:t>
          </a: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и радиационно- опасных объектов, обращения с РАО и ОЯТ и реабилитации территорий»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и проведение заседаний;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60A90422-8EB7-4A96-8BBF-D88A71E86107}" type="parTrans" cxnId="{18F28FEE-4922-4B12-815F-AFC08E8563EF}">
      <dgm:prSet/>
      <dgm:spPr/>
    </dgm:pt>
    <dgm:pt modelId="{FEB686C3-4D40-4443-B76F-F7F426B7E7EF}" type="sibTrans" cxnId="{18F28FEE-4922-4B12-815F-AFC08E8563EF}">
      <dgm:prSet/>
      <dgm:spPr/>
    </dgm:pt>
    <dgm:pt modelId="{CFD7E8BC-78D8-4DEB-8597-A8F30EFBF2D0}">
      <dgm:prSet phldrT="[Текст]" custT="1"/>
      <dgm:spPr/>
      <dgm:t>
        <a:bodyPr/>
        <a:lstStyle/>
        <a:p>
          <a:pPr algn="just"/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Сбор информации и определение проблемы;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E3C4813A-B244-4C13-840B-3B52B2D8DB35}" type="parTrans" cxnId="{B25F6948-F53D-43A7-8BBE-A3397B5A4174}">
      <dgm:prSet/>
      <dgm:spPr/>
    </dgm:pt>
    <dgm:pt modelId="{308C7E44-4DDF-4EA5-B13C-3271857DA90F}" type="sibTrans" cxnId="{B25F6948-F53D-43A7-8BBE-A3397B5A4174}">
      <dgm:prSet/>
      <dgm:spPr/>
    </dgm:pt>
    <dgm:pt modelId="{6E8CB972-312A-4AAA-B8CC-2B81CDF045FB}" type="pres">
      <dgm:prSet presAssocID="{C2D7B67C-E223-42C1-9831-A3240DB46B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34631B-4E90-466C-A7C7-13F8D8AB6472}" type="pres">
      <dgm:prSet presAssocID="{B4276151-E50B-40D3-8BD2-D7E1F9539EC1}" presName="composite" presStyleCnt="0"/>
      <dgm:spPr/>
    </dgm:pt>
    <dgm:pt modelId="{5D9939C7-5BA0-433A-B21E-13489A3A109B}" type="pres">
      <dgm:prSet presAssocID="{B4276151-E50B-40D3-8BD2-D7E1F9539EC1}" presName="parentText" presStyleLbl="alignNode1" presStyleIdx="0" presStyleCnt="1" custScaleX="95976" custScaleY="94193" custLinFactNeighborX="489" custLinFactNeighborY="96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2E66C-0E63-466E-890A-DE484708475B}" type="pres">
      <dgm:prSet presAssocID="{B4276151-E50B-40D3-8BD2-D7E1F9539EC1}" presName="descendantText" presStyleLbl="alignAcc1" presStyleIdx="0" presStyleCnt="1" custScaleX="98380" custScaleY="209494" custLinFactNeighborX="-392" custLinFactNeighborY="-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85BA7-C622-411D-B24B-91A64AFF24C5}" type="presOf" srcId="{A8A3CC32-E15F-44AB-BB95-B4A51A8D6369}" destId="{FEF2E66C-0E63-466E-890A-DE484708475B}" srcOrd="0" destOrd="5" presId="urn:microsoft.com/office/officeart/2005/8/layout/chevron2"/>
    <dgm:cxn modelId="{D5D25990-CBE9-4C34-AC43-D3099BA708BD}" type="presOf" srcId="{C2D7B67C-E223-42C1-9831-A3240DB46B52}" destId="{6E8CB972-312A-4AAA-B8CC-2B81CDF045FB}" srcOrd="0" destOrd="0" presId="urn:microsoft.com/office/officeart/2005/8/layout/chevron2"/>
    <dgm:cxn modelId="{7BB7A9D0-BA09-43E5-BC4C-C8218A1C99BB}" srcId="{C2D7B67C-E223-42C1-9831-A3240DB46B52}" destId="{B4276151-E50B-40D3-8BD2-D7E1F9539EC1}" srcOrd="0" destOrd="0" parTransId="{7525B9F7-276B-4B6D-8CC4-62C07DEC8DBC}" sibTransId="{DF89C4BB-FD7C-439E-87CA-6FC3CEC2706D}"/>
    <dgm:cxn modelId="{44921D6E-4DA8-4279-BC2E-C5B7F4A54137}" srcId="{B4276151-E50B-40D3-8BD2-D7E1F9539EC1}" destId="{2A4755CF-4A98-4AAE-B1DF-DBE1B34D097D}" srcOrd="3" destOrd="0" parTransId="{42880FCB-E0BE-4F47-923A-960AB4EE7449}" sibTransId="{4743F10A-69EF-4DFF-B7C1-64EA99C32F30}"/>
    <dgm:cxn modelId="{42C62075-96D7-4BE9-A5A9-683090F1AD45}" srcId="{B4276151-E50B-40D3-8BD2-D7E1F9539EC1}" destId="{CE93924A-CD3B-48F2-B564-881220D22717}" srcOrd="4" destOrd="0" parTransId="{81F4A76E-49CF-44A7-A4B6-1B8E0341A953}" sibTransId="{EC8A336C-938B-48B5-8560-CF39E1FBE52B}"/>
    <dgm:cxn modelId="{B25F6948-F53D-43A7-8BBE-A3397B5A4174}" srcId="{B4276151-E50B-40D3-8BD2-D7E1F9539EC1}" destId="{CFD7E8BC-78D8-4DEB-8597-A8F30EFBF2D0}" srcOrd="1" destOrd="0" parTransId="{E3C4813A-B244-4C13-840B-3B52B2D8DB35}" sibTransId="{308C7E44-4DDF-4EA5-B13C-3271857DA90F}"/>
    <dgm:cxn modelId="{3C5A833F-55D9-41A6-A2C4-3B57E2D38594}" srcId="{B4276151-E50B-40D3-8BD2-D7E1F9539EC1}" destId="{3CCC8422-406B-4DB6-AC25-44C2D72776E6}" srcOrd="0" destOrd="0" parTransId="{93F7CD44-769D-4733-9174-36F5A746DEB3}" sibTransId="{7BDCA0D9-1832-4C4F-8CFA-8AD96AEF6917}"/>
    <dgm:cxn modelId="{79C18AF0-65F8-44D5-AA91-F392566DDD13}" type="presOf" srcId="{F32CBBE5-B16F-4258-976D-A4DA454C8E31}" destId="{FEF2E66C-0E63-466E-890A-DE484708475B}" srcOrd="0" destOrd="2" presId="urn:microsoft.com/office/officeart/2005/8/layout/chevron2"/>
    <dgm:cxn modelId="{4FB3DEAB-3B28-4BD7-BC0B-AE0F1AFAE8CA}" type="presOf" srcId="{B4276151-E50B-40D3-8BD2-D7E1F9539EC1}" destId="{5D9939C7-5BA0-433A-B21E-13489A3A109B}" srcOrd="0" destOrd="0" presId="urn:microsoft.com/office/officeart/2005/8/layout/chevron2"/>
    <dgm:cxn modelId="{C819DBCE-8533-4674-8C7D-EA52AD03C08D}" type="presOf" srcId="{CE93924A-CD3B-48F2-B564-881220D22717}" destId="{FEF2E66C-0E63-466E-890A-DE484708475B}" srcOrd="0" destOrd="4" presId="urn:microsoft.com/office/officeart/2005/8/layout/chevron2"/>
    <dgm:cxn modelId="{0F38F9FE-C4C0-4B7F-9D37-1B954882FA78}" type="presOf" srcId="{3CCC8422-406B-4DB6-AC25-44C2D72776E6}" destId="{FEF2E66C-0E63-466E-890A-DE484708475B}" srcOrd="0" destOrd="0" presId="urn:microsoft.com/office/officeart/2005/8/layout/chevron2"/>
    <dgm:cxn modelId="{D573B1FF-E417-4F50-8732-64DA0C9CB061}" type="presOf" srcId="{2A4755CF-4A98-4AAE-B1DF-DBE1B34D097D}" destId="{FEF2E66C-0E63-466E-890A-DE484708475B}" srcOrd="0" destOrd="3" presId="urn:microsoft.com/office/officeart/2005/8/layout/chevron2"/>
    <dgm:cxn modelId="{C80128F7-ABE3-4EA7-A4FE-05C92F23A359}" type="presOf" srcId="{CFD7E8BC-78D8-4DEB-8597-A8F30EFBF2D0}" destId="{FEF2E66C-0E63-466E-890A-DE484708475B}" srcOrd="0" destOrd="1" presId="urn:microsoft.com/office/officeart/2005/8/layout/chevron2"/>
    <dgm:cxn modelId="{6F2BEC40-F783-4C50-B907-19AF33E28272}" srcId="{B4276151-E50B-40D3-8BD2-D7E1F9539EC1}" destId="{A8A3CC32-E15F-44AB-BB95-B4A51A8D6369}" srcOrd="5" destOrd="0" parTransId="{F9E484A9-D7C3-46A6-AA1F-D9594E636B74}" sibTransId="{44B23E4D-C89A-4366-AB03-1F2DA54E0170}"/>
    <dgm:cxn modelId="{18F28FEE-4922-4B12-815F-AFC08E8563EF}" srcId="{B4276151-E50B-40D3-8BD2-D7E1F9539EC1}" destId="{F32CBBE5-B16F-4258-976D-A4DA454C8E31}" srcOrd="2" destOrd="0" parTransId="{60A90422-8EB7-4A96-8BBF-D88A71E86107}" sibTransId="{FEB686C3-4D40-4443-B76F-F7F426B7E7EF}"/>
    <dgm:cxn modelId="{C9594DDE-6BA6-489E-8143-54A7FE0B4C95}" type="presParOf" srcId="{6E8CB972-312A-4AAA-B8CC-2B81CDF045FB}" destId="{EC34631B-4E90-466C-A7C7-13F8D8AB6472}" srcOrd="0" destOrd="0" presId="urn:microsoft.com/office/officeart/2005/8/layout/chevron2"/>
    <dgm:cxn modelId="{D632B267-A6A5-4078-9764-BA12275558EA}" type="presParOf" srcId="{EC34631B-4E90-466C-A7C7-13F8D8AB6472}" destId="{5D9939C7-5BA0-433A-B21E-13489A3A109B}" srcOrd="0" destOrd="0" presId="urn:microsoft.com/office/officeart/2005/8/layout/chevron2"/>
    <dgm:cxn modelId="{812A799D-0DA3-40F9-A327-FD4B5728F678}" type="presParOf" srcId="{EC34631B-4E90-466C-A7C7-13F8D8AB6472}" destId="{FEF2E66C-0E63-466E-890A-DE484708475B}" srcOrd="1" destOrd="0" presId="urn:microsoft.com/office/officeart/2005/8/layout/chevron2"/>
  </dgm:cxnLst>
  <dgm:bg>
    <a:effectLst>
      <a:outerShdw blurRad="76200" dist="12700" dir="2700000" sy="-23000" kx="-8004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7B67C-E223-42C1-9831-A3240DB46B52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96081F-53F9-4D0C-B972-BFB5ECC3D08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i="1" dirty="0" smtClean="0">
              <a:solidFill>
                <a:srgbClr val="003274"/>
              </a:solidFill>
            </a:rPr>
            <a:t>Утверждение проекта</a:t>
          </a:r>
        </a:p>
        <a:p>
          <a:r>
            <a:rPr lang="ru-RU" sz="2000" b="1" i="1" dirty="0" smtClean="0">
              <a:solidFill>
                <a:srgbClr val="003274"/>
              </a:solidFill>
            </a:rPr>
            <a:t>2017 – 2018 годы</a:t>
          </a:r>
          <a:endParaRPr lang="ru-RU" sz="2000" b="1" i="1" dirty="0">
            <a:solidFill>
              <a:srgbClr val="003274"/>
            </a:solidFill>
          </a:endParaRPr>
        </a:p>
      </dgm:t>
    </dgm:pt>
    <dgm:pt modelId="{711EE07E-6252-49CC-8502-B7DC6516DBB0}" type="parTrans" cxnId="{DADE0296-D724-4413-8DDA-AA7722604386}">
      <dgm:prSet/>
      <dgm:spPr/>
      <dgm:t>
        <a:bodyPr/>
        <a:lstStyle/>
        <a:p>
          <a:endParaRPr lang="ru-RU"/>
        </a:p>
      </dgm:t>
    </dgm:pt>
    <dgm:pt modelId="{DF5F9EF4-10F3-4992-89F6-DF2876D998AD}" type="sibTrans" cxnId="{DADE0296-D724-4413-8DDA-AA7722604386}">
      <dgm:prSet/>
      <dgm:spPr/>
      <dgm:t>
        <a:bodyPr/>
        <a:lstStyle/>
        <a:p>
          <a:endParaRPr lang="ru-RU"/>
        </a:p>
      </dgm:t>
    </dgm:pt>
    <dgm:pt modelId="{EB41795A-8E50-4E81-8955-9D57B5904957}">
      <dgm:prSet phldrT="[Текст]" custT="1"/>
      <dgm:spPr/>
      <dgm:t>
        <a:bodyPr/>
        <a:lstStyle/>
        <a:p>
          <a:pPr algn="just"/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511D7502-685A-43FC-B334-A13954D9A655}" type="parTrans" cxnId="{F25443E0-53E5-4401-815D-77084AF3ACB7}">
      <dgm:prSet/>
      <dgm:spPr/>
      <dgm:t>
        <a:bodyPr/>
        <a:lstStyle/>
        <a:p>
          <a:endParaRPr lang="ru-RU"/>
        </a:p>
      </dgm:t>
    </dgm:pt>
    <dgm:pt modelId="{21A530F6-697F-4C1B-81B7-C33832BFBE7F}" type="sibTrans" cxnId="{F25443E0-53E5-4401-815D-77084AF3ACB7}">
      <dgm:prSet/>
      <dgm:spPr/>
      <dgm:t>
        <a:bodyPr/>
        <a:lstStyle/>
        <a:p>
          <a:endParaRPr lang="ru-RU"/>
        </a:p>
      </dgm:t>
    </dgm:pt>
    <dgm:pt modelId="{CF18E07B-A025-40E8-99F0-9EA4CEF70545}">
      <dgm:prSet phldrT="[Текст]" custT="1"/>
      <dgm:spPr/>
      <dgm:t>
        <a:bodyPr/>
        <a:lstStyle/>
        <a:p>
          <a:pPr algn="just"/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Финансирование проекта (Консолидированное финансирование работ: республиканский бюджет Республики Беларусь и бюджет г. Минска);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752F34BF-3DDE-4A40-80D1-42E5AF07D16F}" type="parTrans" cxnId="{1948C4F8-8745-4709-816A-45E29E49D663}">
      <dgm:prSet/>
      <dgm:spPr/>
      <dgm:t>
        <a:bodyPr/>
        <a:lstStyle/>
        <a:p>
          <a:endParaRPr lang="ru-RU"/>
        </a:p>
      </dgm:t>
    </dgm:pt>
    <dgm:pt modelId="{C23A60FF-39C5-4FD3-942E-C9A7AC4BC633}" type="sibTrans" cxnId="{1948C4F8-8745-4709-816A-45E29E49D663}">
      <dgm:prSet/>
      <dgm:spPr/>
      <dgm:t>
        <a:bodyPr/>
        <a:lstStyle/>
        <a:p>
          <a:endParaRPr lang="ru-RU"/>
        </a:p>
      </dgm:t>
    </dgm:pt>
    <dgm:pt modelId="{9FDB0123-8053-4869-A3D2-CAB2E21D7CC6}">
      <dgm:prSet phldrT="[Текст]" custT="1"/>
      <dgm:spPr/>
      <dgm:t>
        <a:bodyPr/>
        <a:lstStyle/>
        <a:p>
          <a:pPr algn="just"/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Помощь в формировании Технического задания и контрактной документации проекта, привлечение в качестве субподрядчиков специализированных организаций;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A15345A1-67A4-474F-9AB3-28EB56A14394}" type="parTrans" cxnId="{7BC8405C-D654-4101-88D9-C724D5B8FB6F}">
      <dgm:prSet/>
      <dgm:spPr/>
      <dgm:t>
        <a:bodyPr/>
        <a:lstStyle/>
        <a:p>
          <a:endParaRPr lang="ru-RU"/>
        </a:p>
      </dgm:t>
    </dgm:pt>
    <dgm:pt modelId="{34A8E940-4957-434A-8F49-06E7627C893C}" type="sibTrans" cxnId="{7BC8405C-D654-4101-88D9-C724D5B8FB6F}">
      <dgm:prSet/>
      <dgm:spPr/>
      <dgm:t>
        <a:bodyPr/>
        <a:lstStyle/>
        <a:p>
          <a:endParaRPr lang="ru-RU"/>
        </a:p>
      </dgm:t>
    </dgm:pt>
    <dgm:pt modelId="{7BC9C60A-2EDD-471C-8A03-26AAB734EED5}">
      <dgm:prSet phldrT="[Текст]" custT="1"/>
      <dgm:spPr/>
      <dgm:t>
        <a:bodyPr/>
        <a:lstStyle/>
        <a:p>
          <a:pPr algn="just"/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Получение/помощь в получения всех необходимых разрешительных документов;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65103365-743C-46D9-8B9E-DCA6F02DF6C4}" type="parTrans" cxnId="{D880DEEF-B0DD-428B-87E4-91F7CAA8DE05}">
      <dgm:prSet/>
      <dgm:spPr/>
      <dgm:t>
        <a:bodyPr/>
        <a:lstStyle/>
        <a:p>
          <a:endParaRPr lang="ru-RU"/>
        </a:p>
      </dgm:t>
    </dgm:pt>
    <dgm:pt modelId="{DEF20B91-0EF2-4A59-8705-E320AC43C452}" type="sibTrans" cxnId="{D880DEEF-B0DD-428B-87E4-91F7CAA8DE05}">
      <dgm:prSet/>
      <dgm:spPr/>
      <dgm:t>
        <a:bodyPr/>
        <a:lstStyle/>
        <a:p>
          <a:endParaRPr lang="ru-RU"/>
        </a:p>
      </dgm:t>
    </dgm:pt>
    <dgm:pt modelId="{3F9553C8-B997-47E6-8372-6981112AFAB9}">
      <dgm:prSet phldrT="[Текст]" custT="1"/>
      <dgm:spPr/>
      <dgm:t>
        <a:bodyPr/>
        <a:lstStyle/>
        <a:p>
          <a:pPr algn="just"/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Разработка, обсуждение и согласование Программы комплексного инженерного и радиационного обследования хранилищ РАО на площадке размещения ПЗРО УП «</a:t>
          </a:r>
          <a:r>
            <a:rPr lang="ru-RU" sz="2000" kern="1200" dirty="0" err="1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Экорес</a:t>
          </a: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».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CF249E70-F305-4883-803F-DF0103B7272C}" type="parTrans" cxnId="{6F45171F-B7B1-4950-898B-6DBCBC039B0E}">
      <dgm:prSet/>
      <dgm:spPr/>
      <dgm:t>
        <a:bodyPr/>
        <a:lstStyle/>
        <a:p>
          <a:endParaRPr lang="ru-RU"/>
        </a:p>
      </dgm:t>
    </dgm:pt>
    <dgm:pt modelId="{FE360D08-7614-4657-A8AA-A0AD551D2446}" type="sibTrans" cxnId="{6F45171F-B7B1-4950-898B-6DBCBC039B0E}">
      <dgm:prSet/>
      <dgm:spPr/>
      <dgm:t>
        <a:bodyPr/>
        <a:lstStyle/>
        <a:p>
          <a:endParaRPr lang="ru-RU"/>
        </a:p>
      </dgm:t>
    </dgm:pt>
    <dgm:pt modelId="{75979F5D-0E3E-47F3-9655-2C6733C0164F}">
      <dgm:prSet phldrT="[Текст]" custT="1"/>
      <dgm:spPr/>
      <dgm:t>
        <a:bodyPr/>
        <a:lstStyle/>
        <a:p>
          <a:pPr algn="just"/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681393B7-5398-45B8-8C6A-F31F6A7E955F}" type="parTrans" cxnId="{DB6FEB3A-7C73-4CC9-8454-70C17056E415}">
      <dgm:prSet/>
      <dgm:spPr/>
    </dgm:pt>
    <dgm:pt modelId="{93C61BB2-F819-4AAB-9AA5-C4E42D9B8E49}" type="sibTrans" cxnId="{DB6FEB3A-7C73-4CC9-8454-70C17056E415}">
      <dgm:prSet/>
      <dgm:spPr/>
    </dgm:pt>
    <dgm:pt modelId="{FB78E519-70F9-4DDD-AE57-D497A9BE6B3C}">
      <dgm:prSet phldrT="[Текст]" custT="1"/>
      <dgm:spPr/>
      <dgm:t>
        <a:bodyPr/>
        <a:lstStyle/>
        <a:p>
          <a:pPr algn="just"/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2AD51ED0-5FE1-4323-A256-70E48F9A9978}" type="parTrans" cxnId="{E0BB50C7-4864-41E7-B190-FCB1529F318C}">
      <dgm:prSet/>
      <dgm:spPr/>
    </dgm:pt>
    <dgm:pt modelId="{6FAD4788-AD5C-4042-B860-1F6B811733D8}" type="sibTrans" cxnId="{E0BB50C7-4864-41E7-B190-FCB1529F318C}">
      <dgm:prSet/>
      <dgm:spPr/>
    </dgm:pt>
    <dgm:pt modelId="{F2009D9D-49EB-4244-B846-9E6F528AD373}">
      <dgm:prSet phldrT="[Текст]" custT="1"/>
      <dgm:spPr/>
      <dgm:t>
        <a:bodyPr/>
        <a:lstStyle/>
        <a:p>
          <a:pPr algn="just"/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D34D6123-1DA2-4591-8B5C-2F2A3D8EF044}" type="parTrans" cxnId="{4E0BD129-6B7C-401B-AD5A-D57DA623F7ED}">
      <dgm:prSet/>
      <dgm:spPr/>
    </dgm:pt>
    <dgm:pt modelId="{5BF78009-7BCD-486E-8113-174A2C0568DA}" type="sibTrans" cxnId="{4E0BD129-6B7C-401B-AD5A-D57DA623F7ED}">
      <dgm:prSet/>
      <dgm:spPr/>
    </dgm:pt>
    <dgm:pt modelId="{6E8CB972-312A-4AAA-B8CC-2B81CDF045FB}" type="pres">
      <dgm:prSet presAssocID="{C2D7B67C-E223-42C1-9831-A3240DB46B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1D348-9E47-4DB8-990E-1D598B9460DD}" type="pres">
      <dgm:prSet presAssocID="{5796081F-53F9-4D0C-B972-BFB5ECC3D086}" presName="composite" presStyleCnt="0"/>
      <dgm:spPr/>
    </dgm:pt>
    <dgm:pt modelId="{9C816EBB-B016-49ED-AE16-8FF71B6CCE12}" type="pres">
      <dgm:prSet presAssocID="{5796081F-53F9-4D0C-B972-BFB5ECC3D086}" presName="parentText" presStyleLbl="alignNode1" presStyleIdx="0" presStyleCnt="1" custScaleX="95356" custScaleY="91428" custLinFactNeighborX="-1010" custLinFactNeighborY="-573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C92FC-C99F-4875-BE38-461F02E4D498}" type="pres">
      <dgm:prSet presAssocID="{5796081F-53F9-4D0C-B972-BFB5ECC3D086}" presName="descendantText" presStyleLbl="alignAcc1" presStyleIdx="0" presStyleCnt="1" custScaleX="98258" custScaleY="209826" custLinFactNeighborX="8091" custLinFactNeighborY="-34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FEB3A-7C73-4CC9-8454-70C17056E415}" srcId="{5796081F-53F9-4D0C-B972-BFB5ECC3D086}" destId="{75979F5D-0E3E-47F3-9655-2C6733C0164F}" srcOrd="2" destOrd="0" parTransId="{681393B7-5398-45B8-8C6A-F31F6A7E955F}" sibTransId="{93C61BB2-F819-4AAB-9AA5-C4E42D9B8E49}"/>
    <dgm:cxn modelId="{4CDCF0A6-55FE-4032-8016-DC856D3D0C94}" type="presOf" srcId="{FB78E519-70F9-4DDD-AE57-D497A9BE6B3C}" destId="{26CC92FC-C99F-4875-BE38-461F02E4D498}" srcOrd="0" destOrd="4" presId="urn:microsoft.com/office/officeart/2005/8/layout/chevron2"/>
    <dgm:cxn modelId="{75097512-67BD-42CE-B86C-2DEF5AE60B11}" type="presOf" srcId="{3F9553C8-B997-47E6-8372-6981112AFAB9}" destId="{26CC92FC-C99F-4875-BE38-461F02E4D498}" srcOrd="0" destOrd="7" presId="urn:microsoft.com/office/officeart/2005/8/layout/chevron2"/>
    <dgm:cxn modelId="{7B3793A3-E9F8-474C-8515-D1D6481C77A7}" type="presOf" srcId="{75979F5D-0E3E-47F3-9655-2C6733C0164F}" destId="{26CC92FC-C99F-4875-BE38-461F02E4D498}" srcOrd="0" destOrd="2" presId="urn:microsoft.com/office/officeart/2005/8/layout/chevron2"/>
    <dgm:cxn modelId="{56189401-74B9-43B2-BEFA-022A8090366F}" type="presOf" srcId="{9FDB0123-8053-4869-A3D2-CAB2E21D7CC6}" destId="{26CC92FC-C99F-4875-BE38-461F02E4D498}" srcOrd="0" destOrd="3" presId="urn:microsoft.com/office/officeart/2005/8/layout/chevron2"/>
    <dgm:cxn modelId="{6F45171F-B7B1-4950-898B-6DBCBC039B0E}" srcId="{5796081F-53F9-4D0C-B972-BFB5ECC3D086}" destId="{3F9553C8-B997-47E6-8372-6981112AFAB9}" srcOrd="7" destOrd="0" parTransId="{CF249E70-F305-4883-803F-DF0103B7272C}" sibTransId="{FE360D08-7614-4657-A8AA-A0AD551D2446}"/>
    <dgm:cxn modelId="{BD3FC11E-ECE4-4D91-80CA-C4AD5EF9252B}" type="presOf" srcId="{C2D7B67C-E223-42C1-9831-A3240DB46B52}" destId="{6E8CB972-312A-4AAA-B8CC-2B81CDF045FB}" srcOrd="0" destOrd="0" presId="urn:microsoft.com/office/officeart/2005/8/layout/chevron2"/>
    <dgm:cxn modelId="{DADE0296-D724-4413-8DDA-AA7722604386}" srcId="{C2D7B67C-E223-42C1-9831-A3240DB46B52}" destId="{5796081F-53F9-4D0C-B972-BFB5ECC3D086}" srcOrd="0" destOrd="0" parTransId="{711EE07E-6252-49CC-8502-B7DC6516DBB0}" sibTransId="{DF5F9EF4-10F3-4992-89F6-DF2876D998AD}"/>
    <dgm:cxn modelId="{B3D5A218-A0C0-4CFB-9FA9-D5C702CCD9A5}" type="presOf" srcId="{7BC9C60A-2EDD-471C-8A03-26AAB734EED5}" destId="{26CC92FC-C99F-4875-BE38-461F02E4D498}" srcOrd="0" destOrd="5" presId="urn:microsoft.com/office/officeart/2005/8/layout/chevron2"/>
    <dgm:cxn modelId="{66942CA7-C755-4C07-BB0F-B4B2EEE2D076}" type="presOf" srcId="{EB41795A-8E50-4E81-8955-9D57B5904957}" destId="{26CC92FC-C99F-4875-BE38-461F02E4D498}" srcOrd="0" destOrd="0" presId="urn:microsoft.com/office/officeart/2005/8/layout/chevron2"/>
    <dgm:cxn modelId="{E0BB50C7-4864-41E7-B190-FCB1529F318C}" srcId="{5796081F-53F9-4D0C-B972-BFB5ECC3D086}" destId="{FB78E519-70F9-4DDD-AE57-D497A9BE6B3C}" srcOrd="4" destOrd="0" parTransId="{2AD51ED0-5FE1-4323-A256-70E48F9A9978}" sibTransId="{6FAD4788-AD5C-4042-B860-1F6B811733D8}"/>
    <dgm:cxn modelId="{1948C4F8-8745-4709-816A-45E29E49D663}" srcId="{5796081F-53F9-4D0C-B972-BFB5ECC3D086}" destId="{CF18E07B-A025-40E8-99F0-9EA4CEF70545}" srcOrd="1" destOrd="0" parTransId="{752F34BF-3DDE-4A40-80D1-42E5AF07D16F}" sibTransId="{C23A60FF-39C5-4FD3-942E-C9A7AC4BC633}"/>
    <dgm:cxn modelId="{4E0BD129-6B7C-401B-AD5A-D57DA623F7ED}" srcId="{5796081F-53F9-4D0C-B972-BFB5ECC3D086}" destId="{F2009D9D-49EB-4244-B846-9E6F528AD373}" srcOrd="6" destOrd="0" parTransId="{D34D6123-1DA2-4591-8B5C-2F2A3D8EF044}" sibTransId="{5BF78009-7BCD-486E-8113-174A2C0568DA}"/>
    <dgm:cxn modelId="{7BC8405C-D654-4101-88D9-C724D5B8FB6F}" srcId="{5796081F-53F9-4D0C-B972-BFB5ECC3D086}" destId="{9FDB0123-8053-4869-A3D2-CAB2E21D7CC6}" srcOrd="3" destOrd="0" parTransId="{A15345A1-67A4-474F-9AB3-28EB56A14394}" sibTransId="{34A8E940-4957-434A-8F49-06E7627C893C}"/>
    <dgm:cxn modelId="{3D5D9A20-DE79-4995-A4E2-1F49B90DC21A}" type="presOf" srcId="{F2009D9D-49EB-4244-B846-9E6F528AD373}" destId="{26CC92FC-C99F-4875-BE38-461F02E4D498}" srcOrd="0" destOrd="6" presId="urn:microsoft.com/office/officeart/2005/8/layout/chevron2"/>
    <dgm:cxn modelId="{16577895-EA0A-49B2-871B-D267D7599B46}" type="presOf" srcId="{CF18E07B-A025-40E8-99F0-9EA4CEF70545}" destId="{26CC92FC-C99F-4875-BE38-461F02E4D498}" srcOrd="0" destOrd="1" presId="urn:microsoft.com/office/officeart/2005/8/layout/chevron2"/>
    <dgm:cxn modelId="{F25443E0-53E5-4401-815D-77084AF3ACB7}" srcId="{5796081F-53F9-4D0C-B972-BFB5ECC3D086}" destId="{EB41795A-8E50-4E81-8955-9D57B5904957}" srcOrd="0" destOrd="0" parTransId="{511D7502-685A-43FC-B334-A13954D9A655}" sibTransId="{21A530F6-697F-4C1B-81B7-C33832BFBE7F}"/>
    <dgm:cxn modelId="{D880DEEF-B0DD-428B-87E4-91F7CAA8DE05}" srcId="{5796081F-53F9-4D0C-B972-BFB5ECC3D086}" destId="{7BC9C60A-2EDD-471C-8A03-26AAB734EED5}" srcOrd="5" destOrd="0" parTransId="{65103365-743C-46D9-8B9E-DCA6F02DF6C4}" sibTransId="{DEF20B91-0EF2-4A59-8705-E320AC43C452}"/>
    <dgm:cxn modelId="{ED183ECB-FDEF-43F2-A13E-CFBD5E97AEDE}" type="presOf" srcId="{5796081F-53F9-4D0C-B972-BFB5ECC3D086}" destId="{9C816EBB-B016-49ED-AE16-8FF71B6CCE12}" srcOrd="0" destOrd="0" presId="urn:microsoft.com/office/officeart/2005/8/layout/chevron2"/>
    <dgm:cxn modelId="{C7D22B27-D857-4FD2-A5E0-C1C15483D063}" type="presParOf" srcId="{6E8CB972-312A-4AAA-B8CC-2B81CDF045FB}" destId="{DAB1D348-9E47-4DB8-990E-1D598B9460DD}" srcOrd="0" destOrd="0" presId="urn:microsoft.com/office/officeart/2005/8/layout/chevron2"/>
    <dgm:cxn modelId="{7EEE896D-8D56-4F41-A672-62C285B35BE5}" type="presParOf" srcId="{DAB1D348-9E47-4DB8-990E-1D598B9460DD}" destId="{9C816EBB-B016-49ED-AE16-8FF71B6CCE12}" srcOrd="0" destOrd="0" presId="urn:microsoft.com/office/officeart/2005/8/layout/chevron2"/>
    <dgm:cxn modelId="{E108F2CA-DA17-43EB-8A38-FB7F4E04E25F}" type="presParOf" srcId="{DAB1D348-9E47-4DB8-990E-1D598B9460DD}" destId="{26CC92FC-C99F-4875-BE38-461F02E4D498}" srcOrd="1" destOrd="0" presId="urn:microsoft.com/office/officeart/2005/8/layout/chevron2"/>
  </dgm:cxnLst>
  <dgm:bg>
    <a:effectLst>
      <a:outerShdw blurRad="76200" dist="12700" dir="2700000" sy="-23000" kx="-8004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462D07-640E-40BB-8844-DA0CF7EB180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C5BC3E-87D1-467A-A5FD-D4B6E88051BC}">
      <dgm:prSet phldrT="[Текст]" custT="1"/>
      <dgm:spPr>
        <a:solidFill>
          <a:schemeClr val="accent5"/>
        </a:solidFill>
        <a:ln>
          <a:solidFill>
            <a:schemeClr val="accent2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rgbClr val="003274"/>
              </a:solidFill>
            </a:rPr>
            <a:t>Принятие решения по выводу из эксплуатации (немедленный, отложенный…).</a:t>
          </a:r>
          <a:endParaRPr lang="ru-RU" sz="2400" baseline="0" dirty="0">
            <a:solidFill>
              <a:srgbClr val="003274"/>
            </a:solidFill>
          </a:endParaRPr>
        </a:p>
      </dgm:t>
    </dgm:pt>
    <dgm:pt modelId="{E71A58CA-0427-422E-857F-D6B61AA2E2BC}" type="parTrans" cxnId="{64248297-72A5-4420-9918-E82C4CD91C02}">
      <dgm:prSet/>
      <dgm:spPr/>
      <dgm:t>
        <a:bodyPr/>
        <a:lstStyle/>
        <a:p>
          <a:endParaRPr lang="ru-RU"/>
        </a:p>
      </dgm:t>
    </dgm:pt>
    <dgm:pt modelId="{EE1BD3AC-F603-4060-BE94-AAD8ECCBCE48}" type="sibTrans" cxnId="{64248297-72A5-4420-9918-E82C4CD91C02}">
      <dgm:prSet/>
      <dgm:spPr/>
      <dgm:t>
        <a:bodyPr/>
        <a:lstStyle/>
        <a:p>
          <a:endParaRPr lang="ru-RU"/>
        </a:p>
      </dgm:t>
    </dgm:pt>
    <dgm:pt modelId="{B3E25B0F-2393-4E83-8117-841978F89377}">
      <dgm:prSet phldrT="[Текст]" custT="1"/>
      <dgm:spPr>
        <a:solidFill>
          <a:schemeClr val="accent5"/>
        </a:solidFill>
        <a:ln>
          <a:solidFill>
            <a:srgbClr val="003274"/>
          </a:solidFill>
        </a:ln>
      </dgm:spPr>
      <dgm:t>
        <a:bodyPr/>
        <a:lstStyle/>
        <a:p>
          <a:r>
            <a:rPr lang="ru-RU" sz="2400" dirty="0" smtClean="0">
              <a:solidFill>
                <a:srgbClr val="003274"/>
              </a:solidFill>
            </a:rPr>
            <a:t>Определение подходов по безопасному извлечению отходов, кондиционированию и приведению в соответствие с критериями применимости.</a:t>
          </a:r>
          <a:endParaRPr lang="ru-RU" sz="2400" dirty="0">
            <a:solidFill>
              <a:srgbClr val="003274"/>
            </a:solidFill>
          </a:endParaRPr>
        </a:p>
      </dgm:t>
    </dgm:pt>
    <dgm:pt modelId="{265E77A3-03A9-472B-B047-3C16E5B18BDD}" type="parTrans" cxnId="{30CBEBCF-E930-4745-AEB5-0781AEA10B74}">
      <dgm:prSet/>
      <dgm:spPr/>
      <dgm:t>
        <a:bodyPr/>
        <a:lstStyle/>
        <a:p>
          <a:endParaRPr lang="ru-RU"/>
        </a:p>
      </dgm:t>
    </dgm:pt>
    <dgm:pt modelId="{FA9490C6-1BFC-42FC-BD7E-120CB1228215}" type="sibTrans" cxnId="{30CBEBCF-E930-4745-AEB5-0781AEA10B74}">
      <dgm:prSet/>
      <dgm:spPr/>
      <dgm:t>
        <a:bodyPr/>
        <a:lstStyle/>
        <a:p>
          <a:endParaRPr lang="ru-RU"/>
        </a:p>
      </dgm:t>
    </dgm:pt>
    <dgm:pt modelId="{354DEBAF-4803-4925-9C8F-265C962ADD70}">
      <dgm:prSet phldrT="[Текст]" custT="1"/>
      <dgm:spPr>
        <a:solidFill>
          <a:schemeClr val="accent5"/>
        </a:solidFill>
        <a:ln>
          <a:solidFill>
            <a:srgbClr val="003274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rgbClr val="003274"/>
              </a:solidFill>
            </a:rPr>
            <a:t>Проектирование, согласование с заинтересованными организациями, проведение экспертизы.</a:t>
          </a:r>
          <a:endParaRPr lang="ru-RU" sz="2400" dirty="0">
            <a:solidFill>
              <a:srgbClr val="003274"/>
            </a:solidFill>
          </a:endParaRPr>
        </a:p>
      </dgm:t>
    </dgm:pt>
    <dgm:pt modelId="{54F215AE-5BB7-4D7A-A39C-DFB355898DFF}" type="parTrans" cxnId="{E1D92BC6-D516-4F7D-B232-D6CFB4A8D51C}">
      <dgm:prSet/>
      <dgm:spPr/>
      <dgm:t>
        <a:bodyPr/>
        <a:lstStyle/>
        <a:p>
          <a:endParaRPr lang="ru-RU"/>
        </a:p>
      </dgm:t>
    </dgm:pt>
    <dgm:pt modelId="{E9D02691-C907-485A-A64C-9943EE4B64A9}" type="sibTrans" cxnId="{E1D92BC6-D516-4F7D-B232-D6CFB4A8D51C}">
      <dgm:prSet/>
      <dgm:spPr/>
      <dgm:t>
        <a:bodyPr/>
        <a:lstStyle/>
        <a:p>
          <a:endParaRPr lang="ru-RU"/>
        </a:p>
      </dgm:t>
    </dgm:pt>
    <dgm:pt modelId="{670884BE-A0CE-4E03-9085-5DAF80712E8D}">
      <dgm:prSet custT="1"/>
      <dgm:spPr>
        <a:solidFill>
          <a:schemeClr val="accent5"/>
        </a:solidFill>
        <a:ln>
          <a:solidFill>
            <a:srgbClr val="003274"/>
          </a:solidFill>
        </a:ln>
      </dgm:spPr>
      <dgm:t>
        <a:bodyPr/>
        <a:lstStyle/>
        <a:p>
          <a:r>
            <a:rPr lang="ru-RU" sz="2400" dirty="0" smtClean="0">
              <a:solidFill>
                <a:srgbClr val="003274"/>
              </a:solidFill>
            </a:rPr>
            <a:t>Физические работы по извлечению, упаковке РАО и выводу из эксплуатации хранилищ.</a:t>
          </a:r>
          <a:endParaRPr lang="ru-RU" sz="2400" dirty="0">
            <a:solidFill>
              <a:srgbClr val="003274"/>
            </a:solidFill>
          </a:endParaRPr>
        </a:p>
      </dgm:t>
    </dgm:pt>
    <dgm:pt modelId="{6707FA97-5BD3-4C92-9482-A51476E0EFAD}" type="parTrans" cxnId="{AB47FA11-0B2E-4D35-B2D8-BCEE33FAB8B4}">
      <dgm:prSet/>
      <dgm:spPr/>
      <dgm:t>
        <a:bodyPr/>
        <a:lstStyle/>
        <a:p>
          <a:endParaRPr lang="ru-RU"/>
        </a:p>
      </dgm:t>
    </dgm:pt>
    <dgm:pt modelId="{B9C58EE6-3140-4214-AEC5-40C89D2FFA5F}" type="sibTrans" cxnId="{AB47FA11-0B2E-4D35-B2D8-BCEE33FAB8B4}">
      <dgm:prSet/>
      <dgm:spPr/>
      <dgm:t>
        <a:bodyPr/>
        <a:lstStyle/>
        <a:p>
          <a:endParaRPr lang="ru-RU"/>
        </a:p>
      </dgm:t>
    </dgm:pt>
    <dgm:pt modelId="{80A4CB29-5AC4-4AE6-B6E8-162FA8040493}" type="pres">
      <dgm:prSet presAssocID="{AF462D07-640E-40BB-8844-DA0CF7EB18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CBED4-B4BB-4E20-A8C1-95F2E556F60B}" type="pres">
      <dgm:prSet presAssocID="{E4C5BC3E-87D1-467A-A5FD-D4B6E88051BC}" presName="parentLin" presStyleCnt="0"/>
      <dgm:spPr/>
    </dgm:pt>
    <dgm:pt modelId="{A8297A0E-A559-4B93-B52F-446F420D4D2F}" type="pres">
      <dgm:prSet presAssocID="{E4C5BC3E-87D1-467A-A5FD-D4B6E880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D82ED05-E3EA-470E-A719-49A79C3A0C2E}" type="pres">
      <dgm:prSet presAssocID="{E4C5BC3E-87D1-467A-A5FD-D4B6E88051BC}" presName="parentText" presStyleLbl="node1" presStyleIdx="0" presStyleCnt="4" custScaleX="138697" custScaleY="192059" custLinFactNeighborX="-8079" custLinFactNeighborY="2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E36EC-26F2-47A1-B098-4A263AA62EB0}" type="pres">
      <dgm:prSet presAssocID="{E4C5BC3E-87D1-467A-A5FD-D4B6E88051BC}" presName="negativeSpace" presStyleCnt="0"/>
      <dgm:spPr/>
    </dgm:pt>
    <dgm:pt modelId="{14C39BAA-C18A-4FEE-AD27-99CF4C56BDEA}" type="pres">
      <dgm:prSet presAssocID="{E4C5BC3E-87D1-467A-A5FD-D4B6E88051BC}" presName="childText" presStyleLbl="conFgAcc1" presStyleIdx="0" presStyleCnt="4">
        <dgm:presLayoutVars>
          <dgm:bulletEnabled val="1"/>
        </dgm:presLayoutVars>
      </dgm:prSet>
      <dgm:spPr/>
    </dgm:pt>
    <dgm:pt modelId="{CBFCA9CD-B46C-41EE-ACB8-2E441031694D}" type="pres">
      <dgm:prSet presAssocID="{EE1BD3AC-F603-4060-BE94-AAD8ECCBCE48}" presName="spaceBetweenRectangles" presStyleCnt="0"/>
      <dgm:spPr/>
    </dgm:pt>
    <dgm:pt modelId="{9C977B15-8790-48AA-95F3-B40521AD94AD}" type="pres">
      <dgm:prSet presAssocID="{B3E25B0F-2393-4E83-8117-841978F89377}" presName="parentLin" presStyleCnt="0"/>
      <dgm:spPr/>
    </dgm:pt>
    <dgm:pt modelId="{A186AE4E-2889-49D1-BA2D-E2D089012E7F}" type="pres">
      <dgm:prSet presAssocID="{B3E25B0F-2393-4E83-8117-841978F8937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3F99448-D0FC-4CA5-BC5C-7742D0A7C657}" type="pres">
      <dgm:prSet presAssocID="{B3E25B0F-2393-4E83-8117-841978F89377}" presName="parentText" presStyleLbl="node1" presStyleIdx="1" presStyleCnt="4" custScaleX="134602" custScaleY="209549" custLinFactNeighborX="-796" custLinFactNeighborY="79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2B82A-71C6-4572-8A26-9399B14F4088}" type="pres">
      <dgm:prSet presAssocID="{B3E25B0F-2393-4E83-8117-841978F89377}" presName="negativeSpace" presStyleCnt="0"/>
      <dgm:spPr/>
    </dgm:pt>
    <dgm:pt modelId="{4C17A441-87A7-408A-AA66-7EA97D29960D}" type="pres">
      <dgm:prSet presAssocID="{B3E25B0F-2393-4E83-8117-841978F89377}" presName="childText" presStyleLbl="conFgAcc1" presStyleIdx="1" presStyleCnt="4" custLinFactNeighborX="-4" custLinFactNeighborY="60786">
        <dgm:presLayoutVars>
          <dgm:bulletEnabled val="1"/>
        </dgm:presLayoutVars>
      </dgm:prSet>
      <dgm:spPr/>
    </dgm:pt>
    <dgm:pt modelId="{FF93DF82-B2A6-4925-A994-22F90789F9D8}" type="pres">
      <dgm:prSet presAssocID="{FA9490C6-1BFC-42FC-BD7E-120CB1228215}" presName="spaceBetweenRectangles" presStyleCnt="0"/>
      <dgm:spPr/>
    </dgm:pt>
    <dgm:pt modelId="{2FD08D94-9162-480D-B8BA-636453AB139C}" type="pres">
      <dgm:prSet presAssocID="{354DEBAF-4803-4925-9C8F-265C962ADD70}" presName="parentLin" presStyleCnt="0"/>
      <dgm:spPr/>
    </dgm:pt>
    <dgm:pt modelId="{A88E0287-A4D7-4813-A952-956478BBA4B3}" type="pres">
      <dgm:prSet presAssocID="{354DEBAF-4803-4925-9C8F-265C962ADD7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2D263C7-AD44-4618-BFDD-8E823F6BDB2F}" type="pres">
      <dgm:prSet presAssocID="{354DEBAF-4803-4925-9C8F-265C962ADD70}" presName="parentText" presStyleLbl="node1" presStyleIdx="2" presStyleCnt="4" custScaleX="134909" custScaleY="212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153EF-15A3-41FE-883A-644DF72F5C0A}" type="pres">
      <dgm:prSet presAssocID="{354DEBAF-4803-4925-9C8F-265C962ADD70}" presName="negativeSpace" presStyleCnt="0"/>
      <dgm:spPr/>
    </dgm:pt>
    <dgm:pt modelId="{AC0D64CD-59D1-423C-BB71-297F88207001}" type="pres">
      <dgm:prSet presAssocID="{354DEBAF-4803-4925-9C8F-265C962ADD70}" presName="childText" presStyleLbl="conFgAcc1" presStyleIdx="2" presStyleCnt="4">
        <dgm:presLayoutVars>
          <dgm:bulletEnabled val="1"/>
        </dgm:presLayoutVars>
      </dgm:prSet>
      <dgm:spPr/>
    </dgm:pt>
    <dgm:pt modelId="{E75DC5B1-21E2-4A83-BC14-2A78705C6A9C}" type="pres">
      <dgm:prSet presAssocID="{E9D02691-C907-485A-A64C-9943EE4B64A9}" presName="spaceBetweenRectangles" presStyleCnt="0"/>
      <dgm:spPr/>
    </dgm:pt>
    <dgm:pt modelId="{A12687EB-DA3F-4211-9ECA-79FBBCB5129F}" type="pres">
      <dgm:prSet presAssocID="{670884BE-A0CE-4E03-9085-5DAF80712E8D}" presName="parentLin" presStyleCnt="0"/>
      <dgm:spPr/>
    </dgm:pt>
    <dgm:pt modelId="{7AC4E237-F46A-4D50-BF91-1DDB2C61B28D}" type="pres">
      <dgm:prSet presAssocID="{670884BE-A0CE-4E03-9085-5DAF80712E8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41408A8-C499-4B84-9ECA-9E1ADDB3EDEA}" type="pres">
      <dgm:prSet presAssocID="{670884BE-A0CE-4E03-9085-5DAF80712E8D}" presName="parentText" presStyleLbl="node1" presStyleIdx="3" presStyleCnt="4" custScaleX="134437" custScaleY="2293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15F59-475F-43C0-8DBA-95C76749628D}" type="pres">
      <dgm:prSet presAssocID="{670884BE-A0CE-4E03-9085-5DAF80712E8D}" presName="negativeSpace" presStyleCnt="0"/>
      <dgm:spPr/>
    </dgm:pt>
    <dgm:pt modelId="{2AB4A935-19A0-405F-82E6-90BDCA824B76}" type="pres">
      <dgm:prSet presAssocID="{670884BE-A0CE-4E03-9085-5DAF80712E8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4DE730A-A268-4715-8316-29A7A290FC9D}" type="presOf" srcId="{354DEBAF-4803-4925-9C8F-265C962ADD70}" destId="{02D263C7-AD44-4618-BFDD-8E823F6BDB2F}" srcOrd="1" destOrd="0" presId="urn:microsoft.com/office/officeart/2005/8/layout/list1"/>
    <dgm:cxn modelId="{7CE7F785-3B80-4DA8-BC53-48229E5E5FE9}" type="presOf" srcId="{B3E25B0F-2393-4E83-8117-841978F89377}" destId="{63F99448-D0FC-4CA5-BC5C-7742D0A7C657}" srcOrd="1" destOrd="0" presId="urn:microsoft.com/office/officeart/2005/8/layout/list1"/>
    <dgm:cxn modelId="{166B86BF-C71E-4D58-B7B4-D22A57D178FB}" type="presOf" srcId="{E4C5BC3E-87D1-467A-A5FD-D4B6E88051BC}" destId="{3D82ED05-E3EA-470E-A719-49A79C3A0C2E}" srcOrd="1" destOrd="0" presId="urn:microsoft.com/office/officeart/2005/8/layout/list1"/>
    <dgm:cxn modelId="{64248297-72A5-4420-9918-E82C4CD91C02}" srcId="{AF462D07-640E-40BB-8844-DA0CF7EB1808}" destId="{E4C5BC3E-87D1-467A-A5FD-D4B6E88051BC}" srcOrd="0" destOrd="0" parTransId="{E71A58CA-0427-422E-857F-D6B61AA2E2BC}" sibTransId="{EE1BD3AC-F603-4060-BE94-AAD8ECCBCE48}"/>
    <dgm:cxn modelId="{F7859D89-D1F4-4D07-B7BF-644FE0A03713}" type="presOf" srcId="{670884BE-A0CE-4E03-9085-5DAF80712E8D}" destId="{7AC4E237-F46A-4D50-BF91-1DDB2C61B28D}" srcOrd="0" destOrd="0" presId="urn:microsoft.com/office/officeart/2005/8/layout/list1"/>
    <dgm:cxn modelId="{2EF93BEC-7B3F-423D-8243-258EB58B8274}" type="presOf" srcId="{670884BE-A0CE-4E03-9085-5DAF80712E8D}" destId="{541408A8-C499-4B84-9ECA-9E1ADDB3EDEA}" srcOrd="1" destOrd="0" presId="urn:microsoft.com/office/officeart/2005/8/layout/list1"/>
    <dgm:cxn modelId="{96EE1200-26A4-4D1C-B6AA-9AF029382A01}" type="presOf" srcId="{354DEBAF-4803-4925-9C8F-265C962ADD70}" destId="{A88E0287-A4D7-4813-A952-956478BBA4B3}" srcOrd="0" destOrd="0" presId="urn:microsoft.com/office/officeart/2005/8/layout/list1"/>
    <dgm:cxn modelId="{FBD8F719-84F3-41CE-A228-732721384F6A}" type="presOf" srcId="{B3E25B0F-2393-4E83-8117-841978F89377}" destId="{A186AE4E-2889-49D1-BA2D-E2D089012E7F}" srcOrd="0" destOrd="0" presId="urn:microsoft.com/office/officeart/2005/8/layout/list1"/>
    <dgm:cxn modelId="{AB47FA11-0B2E-4D35-B2D8-BCEE33FAB8B4}" srcId="{AF462D07-640E-40BB-8844-DA0CF7EB1808}" destId="{670884BE-A0CE-4E03-9085-5DAF80712E8D}" srcOrd="3" destOrd="0" parTransId="{6707FA97-5BD3-4C92-9482-A51476E0EFAD}" sibTransId="{B9C58EE6-3140-4214-AEC5-40C89D2FFA5F}"/>
    <dgm:cxn modelId="{B6EBB834-84AC-424C-90BE-C86797B76708}" type="presOf" srcId="{AF462D07-640E-40BB-8844-DA0CF7EB1808}" destId="{80A4CB29-5AC4-4AE6-B6E8-162FA8040493}" srcOrd="0" destOrd="0" presId="urn:microsoft.com/office/officeart/2005/8/layout/list1"/>
    <dgm:cxn modelId="{61FE5A39-B7EF-4B09-8550-98E6BC38FE92}" type="presOf" srcId="{E4C5BC3E-87D1-467A-A5FD-D4B6E88051BC}" destId="{A8297A0E-A559-4B93-B52F-446F420D4D2F}" srcOrd="0" destOrd="0" presId="urn:microsoft.com/office/officeart/2005/8/layout/list1"/>
    <dgm:cxn modelId="{30CBEBCF-E930-4745-AEB5-0781AEA10B74}" srcId="{AF462D07-640E-40BB-8844-DA0CF7EB1808}" destId="{B3E25B0F-2393-4E83-8117-841978F89377}" srcOrd="1" destOrd="0" parTransId="{265E77A3-03A9-472B-B047-3C16E5B18BDD}" sibTransId="{FA9490C6-1BFC-42FC-BD7E-120CB1228215}"/>
    <dgm:cxn modelId="{E1D92BC6-D516-4F7D-B232-D6CFB4A8D51C}" srcId="{AF462D07-640E-40BB-8844-DA0CF7EB1808}" destId="{354DEBAF-4803-4925-9C8F-265C962ADD70}" srcOrd="2" destOrd="0" parTransId="{54F215AE-5BB7-4D7A-A39C-DFB355898DFF}" sibTransId="{E9D02691-C907-485A-A64C-9943EE4B64A9}"/>
    <dgm:cxn modelId="{A52D157C-A819-42D7-A1E1-04D4558AFD56}" type="presParOf" srcId="{80A4CB29-5AC4-4AE6-B6E8-162FA8040493}" destId="{991CBED4-B4BB-4E20-A8C1-95F2E556F60B}" srcOrd="0" destOrd="0" presId="urn:microsoft.com/office/officeart/2005/8/layout/list1"/>
    <dgm:cxn modelId="{066F8F95-4689-4DFD-855D-EAEBABF2540A}" type="presParOf" srcId="{991CBED4-B4BB-4E20-A8C1-95F2E556F60B}" destId="{A8297A0E-A559-4B93-B52F-446F420D4D2F}" srcOrd="0" destOrd="0" presId="urn:microsoft.com/office/officeart/2005/8/layout/list1"/>
    <dgm:cxn modelId="{A78AE1B3-96A4-429C-A750-09179BF30F4E}" type="presParOf" srcId="{991CBED4-B4BB-4E20-A8C1-95F2E556F60B}" destId="{3D82ED05-E3EA-470E-A719-49A79C3A0C2E}" srcOrd="1" destOrd="0" presId="urn:microsoft.com/office/officeart/2005/8/layout/list1"/>
    <dgm:cxn modelId="{64D04F94-DBF5-4A4A-9A9C-E51E2A636966}" type="presParOf" srcId="{80A4CB29-5AC4-4AE6-B6E8-162FA8040493}" destId="{2E0E36EC-26F2-47A1-B098-4A263AA62EB0}" srcOrd="1" destOrd="0" presId="urn:microsoft.com/office/officeart/2005/8/layout/list1"/>
    <dgm:cxn modelId="{228C3DB1-08DA-495F-95CF-6E0E331101D8}" type="presParOf" srcId="{80A4CB29-5AC4-4AE6-B6E8-162FA8040493}" destId="{14C39BAA-C18A-4FEE-AD27-99CF4C56BDEA}" srcOrd="2" destOrd="0" presId="urn:microsoft.com/office/officeart/2005/8/layout/list1"/>
    <dgm:cxn modelId="{E56D1984-2130-4645-9390-1142F728D19A}" type="presParOf" srcId="{80A4CB29-5AC4-4AE6-B6E8-162FA8040493}" destId="{CBFCA9CD-B46C-41EE-ACB8-2E441031694D}" srcOrd="3" destOrd="0" presId="urn:microsoft.com/office/officeart/2005/8/layout/list1"/>
    <dgm:cxn modelId="{D022CE86-F2C0-4AC3-8FF5-A1B863FC9F1A}" type="presParOf" srcId="{80A4CB29-5AC4-4AE6-B6E8-162FA8040493}" destId="{9C977B15-8790-48AA-95F3-B40521AD94AD}" srcOrd="4" destOrd="0" presId="urn:microsoft.com/office/officeart/2005/8/layout/list1"/>
    <dgm:cxn modelId="{BBFCD023-1738-41AD-AC0C-2C5C533213E7}" type="presParOf" srcId="{9C977B15-8790-48AA-95F3-B40521AD94AD}" destId="{A186AE4E-2889-49D1-BA2D-E2D089012E7F}" srcOrd="0" destOrd="0" presId="urn:microsoft.com/office/officeart/2005/8/layout/list1"/>
    <dgm:cxn modelId="{F5AFA617-378E-4F75-B609-BE3AA21FCDB1}" type="presParOf" srcId="{9C977B15-8790-48AA-95F3-B40521AD94AD}" destId="{63F99448-D0FC-4CA5-BC5C-7742D0A7C657}" srcOrd="1" destOrd="0" presId="urn:microsoft.com/office/officeart/2005/8/layout/list1"/>
    <dgm:cxn modelId="{E28710D7-1F16-42A3-B09A-31463EA19F76}" type="presParOf" srcId="{80A4CB29-5AC4-4AE6-B6E8-162FA8040493}" destId="{2A02B82A-71C6-4572-8A26-9399B14F4088}" srcOrd="5" destOrd="0" presId="urn:microsoft.com/office/officeart/2005/8/layout/list1"/>
    <dgm:cxn modelId="{E9EE8DBE-75E6-4E45-9BC4-85A5E406C81D}" type="presParOf" srcId="{80A4CB29-5AC4-4AE6-B6E8-162FA8040493}" destId="{4C17A441-87A7-408A-AA66-7EA97D29960D}" srcOrd="6" destOrd="0" presId="urn:microsoft.com/office/officeart/2005/8/layout/list1"/>
    <dgm:cxn modelId="{156C7F70-2369-419F-8CDF-4F025774EDD8}" type="presParOf" srcId="{80A4CB29-5AC4-4AE6-B6E8-162FA8040493}" destId="{FF93DF82-B2A6-4925-A994-22F90789F9D8}" srcOrd="7" destOrd="0" presId="urn:microsoft.com/office/officeart/2005/8/layout/list1"/>
    <dgm:cxn modelId="{D9FAAA72-2024-4871-AEAB-125B1BDBADB0}" type="presParOf" srcId="{80A4CB29-5AC4-4AE6-B6E8-162FA8040493}" destId="{2FD08D94-9162-480D-B8BA-636453AB139C}" srcOrd="8" destOrd="0" presId="urn:microsoft.com/office/officeart/2005/8/layout/list1"/>
    <dgm:cxn modelId="{60FD3A92-653E-48D3-885E-F3F91F11C605}" type="presParOf" srcId="{2FD08D94-9162-480D-B8BA-636453AB139C}" destId="{A88E0287-A4D7-4813-A952-956478BBA4B3}" srcOrd="0" destOrd="0" presId="urn:microsoft.com/office/officeart/2005/8/layout/list1"/>
    <dgm:cxn modelId="{27D0EED2-8A23-44D9-A786-153A4CBC2469}" type="presParOf" srcId="{2FD08D94-9162-480D-B8BA-636453AB139C}" destId="{02D263C7-AD44-4618-BFDD-8E823F6BDB2F}" srcOrd="1" destOrd="0" presId="urn:microsoft.com/office/officeart/2005/8/layout/list1"/>
    <dgm:cxn modelId="{4E25A510-D2CB-4481-8B1C-A8BBE1C8D622}" type="presParOf" srcId="{80A4CB29-5AC4-4AE6-B6E8-162FA8040493}" destId="{617153EF-15A3-41FE-883A-644DF72F5C0A}" srcOrd="9" destOrd="0" presId="urn:microsoft.com/office/officeart/2005/8/layout/list1"/>
    <dgm:cxn modelId="{A2C2791E-E07F-49DB-91F9-BE9DC9BA6EA9}" type="presParOf" srcId="{80A4CB29-5AC4-4AE6-B6E8-162FA8040493}" destId="{AC0D64CD-59D1-423C-BB71-297F88207001}" srcOrd="10" destOrd="0" presId="urn:microsoft.com/office/officeart/2005/8/layout/list1"/>
    <dgm:cxn modelId="{9D6CBD7B-EF12-4B09-A654-2DF0BF1315C1}" type="presParOf" srcId="{80A4CB29-5AC4-4AE6-B6E8-162FA8040493}" destId="{E75DC5B1-21E2-4A83-BC14-2A78705C6A9C}" srcOrd="11" destOrd="0" presId="urn:microsoft.com/office/officeart/2005/8/layout/list1"/>
    <dgm:cxn modelId="{3B408709-E24F-4D55-8A50-0AF76BD66B8E}" type="presParOf" srcId="{80A4CB29-5AC4-4AE6-B6E8-162FA8040493}" destId="{A12687EB-DA3F-4211-9ECA-79FBBCB5129F}" srcOrd="12" destOrd="0" presId="urn:microsoft.com/office/officeart/2005/8/layout/list1"/>
    <dgm:cxn modelId="{CC3D9B20-62A2-4223-A642-A64D1C059BDC}" type="presParOf" srcId="{A12687EB-DA3F-4211-9ECA-79FBBCB5129F}" destId="{7AC4E237-F46A-4D50-BF91-1DDB2C61B28D}" srcOrd="0" destOrd="0" presId="urn:microsoft.com/office/officeart/2005/8/layout/list1"/>
    <dgm:cxn modelId="{426D578D-B5FC-413F-9A87-E5B4D0B51FE1}" type="presParOf" srcId="{A12687EB-DA3F-4211-9ECA-79FBBCB5129F}" destId="{541408A8-C499-4B84-9ECA-9E1ADDB3EDEA}" srcOrd="1" destOrd="0" presId="urn:microsoft.com/office/officeart/2005/8/layout/list1"/>
    <dgm:cxn modelId="{3F57C7F3-1BE3-4996-859F-C39E4DB2F27A}" type="presParOf" srcId="{80A4CB29-5AC4-4AE6-B6E8-162FA8040493}" destId="{45215F59-475F-43C0-8DBA-95C76749628D}" srcOrd="13" destOrd="0" presId="urn:microsoft.com/office/officeart/2005/8/layout/list1"/>
    <dgm:cxn modelId="{DA0D450D-B3DE-444C-9E98-61E971A652D9}" type="presParOf" srcId="{80A4CB29-5AC4-4AE6-B6E8-162FA8040493}" destId="{2AB4A935-19A0-405F-82E6-90BDCA824B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9C7-5BA0-433A-B21E-13489A3A109B}">
      <dsp:nvSpPr>
        <dsp:cNvPr id="0" name=""/>
        <dsp:cNvSpPr/>
      </dsp:nvSpPr>
      <dsp:spPr>
        <a:xfrm rot="5400000">
          <a:off x="-477197" y="2731345"/>
          <a:ext cx="3830522" cy="2732121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3274"/>
              </a:solidFill>
            </a:rPr>
            <a:t>Подготовительные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3274"/>
              </a:solidFill>
            </a:rPr>
            <a:t>работы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003274"/>
              </a:solidFill>
            </a:rPr>
            <a:t>2014 – 2017 годы </a:t>
          </a:r>
          <a:endParaRPr lang="ru-RU" sz="1800" b="1" i="1" kern="1200" dirty="0">
            <a:solidFill>
              <a:srgbClr val="003274"/>
            </a:solidFill>
          </a:endParaRPr>
        </a:p>
      </dsp:txBody>
      <dsp:txXfrm rot="-5400000">
        <a:off x="72004" y="3548206"/>
        <a:ext cx="2732121" cy="1098401"/>
      </dsp:txXfrm>
    </dsp:sp>
    <dsp:sp modelId="{FEF2E66C-0E63-466E-890A-DE484708475B}">
      <dsp:nvSpPr>
        <dsp:cNvPr id="0" name=""/>
        <dsp:cNvSpPr/>
      </dsp:nvSpPr>
      <dsp:spPr>
        <a:xfrm rot="5400000">
          <a:off x="3685388" y="-576636"/>
          <a:ext cx="5537635" cy="7152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Сбор информации и определение проблемы;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Инициатива Рабочей группы Комиссии государств – участников СНГ по использованию атомной энергии в мирных целях «Создание платформы для практического сотрудничества в области вывода из эксплуатации </a:t>
          </a:r>
          <a:r>
            <a:rPr lang="ru-RU" sz="2000" kern="1200" dirty="0" err="1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ядерно</a:t>
          </a: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и радиационно- опасных объектов, обращения с РАО и ОЯТ и реабилитации территорий»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и проведение заседаний;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Вынесение вопроса на Заседание Совета по сотрудничеству в области использования атомной энергии в мирных целях при Интеграционном Комитете Евразийского экономического сообщества;</a:t>
          </a:r>
          <a:endParaRPr lang="ru-RU" sz="11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Привлечение к решению проблем государственных служб (Госкорпорации «Росатом», Министерство энергетики Республики Беларусь, Минский городской исполнительный комитет, ГО «Минское городское жилищное хозяйство», МЧС Республики Беларусь и др.).</a:t>
          </a:r>
          <a:endParaRPr lang="ru-RU" sz="11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sp:txBody>
      <dsp:txXfrm rot="-5400000">
        <a:off x="2877871" y="501206"/>
        <a:ext cx="6882345" cy="4996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16EBB-B016-49ED-AE16-8FF71B6CCE12}">
      <dsp:nvSpPr>
        <dsp:cNvPr id="0" name=""/>
        <dsp:cNvSpPr/>
      </dsp:nvSpPr>
      <dsp:spPr>
        <a:xfrm rot="5400000">
          <a:off x="-449572" y="485329"/>
          <a:ext cx="3596016" cy="2625358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3274"/>
              </a:solidFill>
            </a:rPr>
            <a:t>Утверждение проекта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3274"/>
              </a:solidFill>
            </a:rPr>
            <a:t>2017 – 2018 годы</a:t>
          </a:r>
          <a:endParaRPr lang="ru-RU" sz="2000" b="1" i="1" kern="1200" dirty="0">
            <a:solidFill>
              <a:srgbClr val="003274"/>
            </a:solidFill>
          </a:endParaRPr>
        </a:p>
      </dsp:txBody>
      <dsp:txXfrm rot="-5400000">
        <a:off x="35757" y="1312679"/>
        <a:ext cx="2625358" cy="970658"/>
      </dsp:txXfrm>
    </dsp:sp>
    <dsp:sp modelId="{26CC92FC-C99F-4875-BE38-461F02E4D498}">
      <dsp:nvSpPr>
        <dsp:cNvPr id="0" name=""/>
        <dsp:cNvSpPr/>
      </dsp:nvSpPr>
      <dsp:spPr>
        <a:xfrm rot="5400000">
          <a:off x="3762200" y="-882585"/>
          <a:ext cx="5364325" cy="7129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Финансирование проекта (Консолидированное финансирование работ: республиканский бюджет Республики Беларусь и бюджет г. Минска);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Помощь в формировании Технического задания и контрактной документации проекта, привлечение в качестве субподрядчиков специализированных организаций;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Получение/помощь в получения всех необходимых разрешительных документов;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 Разработка, обсуждение и согласование Программы комплексного инженерного и радиационного обследования хранилищ РАО на площадке размещения ПЗРО УП «</a:t>
          </a:r>
          <a:r>
            <a:rPr lang="ru-RU" sz="2000" kern="1200" dirty="0" err="1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Экорес</a:t>
          </a:r>
          <a:r>
            <a:rPr lang="ru-RU" sz="2000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».</a:t>
          </a:r>
          <a:endParaRPr lang="ru-RU" sz="2000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sp:txBody>
      <dsp:txXfrm rot="-5400000">
        <a:off x="2879615" y="261865"/>
        <a:ext cx="6867631" cy="4840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39BAA-C18A-4FEE-AD27-99CF4C56BDEA}">
      <dsp:nvSpPr>
        <dsp:cNvPr id="0" name=""/>
        <dsp:cNvSpPr/>
      </dsp:nvSpPr>
      <dsp:spPr>
        <a:xfrm>
          <a:off x="0" y="817845"/>
          <a:ext cx="98874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2ED05-E3EA-470E-A719-49A79C3A0C2E}">
      <dsp:nvSpPr>
        <dsp:cNvPr id="0" name=""/>
        <dsp:cNvSpPr/>
      </dsp:nvSpPr>
      <dsp:spPr>
        <a:xfrm>
          <a:off x="445114" y="33836"/>
          <a:ext cx="9402682" cy="1077220"/>
        </a:xfrm>
        <a:prstGeom prst="roundRect">
          <a:avLst/>
        </a:prstGeom>
        <a:solidFill>
          <a:schemeClr val="accent5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606" tIns="0" rIns="26160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rgbClr val="003274"/>
              </a:solidFill>
            </a:rPr>
            <a:t>Принятие решения по выводу из эксплуатации (немедленный, отложенный…).</a:t>
          </a:r>
          <a:endParaRPr lang="ru-RU" sz="2400" kern="1200" baseline="0" dirty="0">
            <a:solidFill>
              <a:srgbClr val="003274"/>
            </a:solidFill>
          </a:endParaRPr>
        </a:p>
      </dsp:txBody>
      <dsp:txXfrm>
        <a:off x="497700" y="86422"/>
        <a:ext cx="9297510" cy="972048"/>
      </dsp:txXfrm>
    </dsp:sp>
    <dsp:sp modelId="{4C17A441-87A7-408A-AA66-7EA97D29960D}">
      <dsp:nvSpPr>
        <dsp:cNvPr id="0" name=""/>
        <dsp:cNvSpPr/>
      </dsp:nvSpPr>
      <dsp:spPr>
        <a:xfrm>
          <a:off x="0" y="2356490"/>
          <a:ext cx="98874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99448-D0FC-4CA5-BC5C-7742D0A7C657}">
      <dsp:nvSpPr>
        <dsp:cNvPr id="0" name=""/>
        <dsp:cNvSpPr/>
      </dsp:nvSpPr>
      <dsp:spPr>
        <a:xfrm>
          <a:off x="490438" y="1443846"/>
          <a:ext cx="9316123" cy="1175318"/>
        </a:xfrm>
        <a:prstGeom prst="roundRect">
          <a:avLst/>
        </a:prstGeom>
        <a:solidFill>
          <a:schemeClr val="accent5"/>
        </a:solidFill>
        <a:ln>
          <a:solidFill>
            <a:srgbClr val="00327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606" tIns="0" rIns="2616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3274"/>
              </a:solidFill>
            </a:rPr>
            <a:t>Определение подходов по безопасному извлечению отходов, кондиционированию и приведению в соответствие с критериями применимости.</a:t>
          </a:r>
          <a:endParaRPr lang="ru-RU" sz="2400" kern="1200" dirty="0">
            <a:solidFill>
              <a:srgbClr val="003274"/>
            </a:solidFill>
          </a:endParaRPr>
        </a:p>
      </dsp:txBody>
      <dsp:txXfrm>
        <a:off x="547812" y="1501220"/>
        <a:ext cx="9201375" cy="1060570"/>
      </dsp:txXfrm>
    </dsp:sp>
    <dsp:sp modelId="{AC0D64CD-59D1-423C-BB71-297F88207001}">
      <dsp:nvSpPr>
        <dsp:cNvPr id="0" name=""/>
        <dsp:cNvSpPr/>
      </dsp:nvSpPr>
      <dsp:spPr>
        <a:xfrm>
          <a:off x="0" y="3788013"/>
          <a:ext cx="98874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263C7-AD44-4618-BFDD-8E823F6BDB2F}">
      <dsp:nvSpPr>
        <dsp:cNvPr id="0" name=""/>
        <dsp:cNvSpPr/>
      </dsp:nvSpPr>
      <dsp:spPr>
        <a:xfrm>
          <a:off x="494374" y="2875523"/>
          <a:ext cx="9337372" cy="1192930"/>
        </a:xfrm>
        <a:prstGeom prst="roundRect">
          <a:avLst/>
        </a:prstGeom>
        <a:solidFill>
          <a:schemeClr val="accent5"/>
        </a:solidFill>
        <a:ln>
          <a:solidFill>
            <a:srgbClr val="00327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606" tIns="0" rIns="26160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rgbClr val="003274"/>
              </a:solidFill>
            </a:rPr>
            <a:t>Проектирование, согласование с заинтересованными организациями, проведение экспертизы.</a:t>
          </a:r>
          <a:endParaRPr lang="ru-RU" sz="2400" kern="1200" dirty="0">
            <a:solidFill>
              <a:srgbClr val="003274"/>
            </a:solidFill>
          </a:endParaRPr>
        </a:p>
      </dsp:txBody>
      <dsp:txXfrm>
        <a:off x="552608" y="2933757"/>
        <a:ext cx="9220904" cy="1076462"/>
      </dsp:txXfrm>
    </dsp:sp>
    <dsp:sp modelId="{2AB4A935-19A0-405F-82E6-90BDCA824B76}">
      <dsp:nvSpPr>
        <dsp:cNvPr id="0" name=""/>
        <dsp:cNvSpPr/>
      </dsp:nvSpPr>
      <dsp:spPr>
        <a:xfrm>
          <a:off x="0" y="5375436"/>
          <a:ext cx="988748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408A8-C499-4B84-9ECA-9E1ADDB3EDEA}">
      <dsp:nvSpPr>
        <dsp:cNvPr id="0" name=""/>
        <dsp:cNvSpPr/>
      </dsp:nvSpPr>
      <dsp:spPr>
        <a:xfrm>
          <a:off x="494374" y="4369413"/>
          <a:ext cx="9304703" cy="1286462"/>
        </a:xfrm>
        <a:prstGeom prst="roundRect">
          <a:avLst/>
        </a:prstGeom>
        <a:solidFill>
          <a:schemeClr val="accent5"/>
        </a:solidFill>
        <a:ln>
          <a:solidFill>
            <a:srgbClr val="00327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606" tIns="0" rIns="2616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3274"/>
              </a:solidFill>
            </a:rPr>
            <a:t>Физические работы по извлечению, упаковке РАО и выводу из эксплуатации хранилищ.</a:t>
          </a:r>
          <a:endParaRPr lang="ru-RU" sz="2400" kern="1200" dirty="0">
            <a:solidFill>
              <a:srgbClr val="003274"/>
            </a:solidFill>
          </a:endParaRPr>
        </a:p>
      </dsp:txBody>
      <dsp:txXfrm>
        <a:off x="557174" y="4432213"/>
        <a:ext cx="9179103" cy="116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3494" cy="49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4" tIns="46040" rIns="92084" bIns="46040" numCol="1" anchor="t" anchorCtr="0" compatLnSpc="1">
            <a:prstTxWarp prst="textNoShape">
              <a:avLst/>
            </a:prstTxWarp>
          </a:bodyPr>
          <a:lstStyle>
            <a:lvl1pPr defTabSz="918927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29" y="0"/>
            <a:ext cx="2943493" cy="49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4" tIns="46040" rIns="92084" bIns="46040" numCol="1" anchor="t" anchorCtr="0" compatLnSpc="1">
            <a:prstTxWarp prst="textNoShape">
              <a:avLst/>
            </a:prstTxWarp>
          </a:bodyPr>
          <a:lstStyle>
            <a:lvl1pPr algn="r" defTabSz="918927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2144"/>
            <a:ext cx="2943494" cy="49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4" tIns="46040" rIns="92084" bIns="46040" numCol="1" anchor="b" anchorCtr="0" compatLnSpc="1">
            <a:prstTxWarp prst="textNoShape">
              <a:avLst/>
            </a:prstTxWarp>
          </a:bodyPr>
          <a:lstStyle>
            <a:lvl1pPr defTabSz="918927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29" y="9432144"/>
            <a:ext cx="2943493" cy="49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4" tIns="46040" rIns="92084" bIns="46040" numCol="1" anchor="b" anchorCtr="0" compatLnSpc="1">
            <a:prstTxWarp prst="textNoShape">
              <a:avLst/>
            </a:prstTxWarp>
          </a:bodyPr>
          <a:lstStyle>
            <a:lvl1pPr algn="r" defTabSz="918927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168F54F-3CCD-44E1-9573-060D62E89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05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3494" cy="49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4" tIns="46040" rIns="92084" bIns="46040" numCol="1" anchor="t" anchorCtr="0" compatLnSpc="1">
            <a:prstTxWarp prst="textNoShape">
              <a:avLst/>
            </a:prstTxWarp>
          </a:bodyPr>
          <a:lstStyle>
            <a:lvl1pPr defTabSz="918927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29" y="0"/>
            <a:ext cx="2943493" cy="49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4" tIns="46040" rIns="92084" bIns="46040" numCol="1" anchor="t" anchorCtr="0" compatLnSpc="1">
            <a:prstTxWarp prst="textNoShape">
              <a:avLst/>
            </a:prstTxWarp>
          </a:bodyPr>
          <a:lstStyle>
            <a:lvl1pPr algn="r" defTabSz="918927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6573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661" y="4717655"/>
            <a:ext cx="5437178" cy="446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4" tIns="46040" rIns="92084" bIns="46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144"/>
            <a:ext cx="2943494" cy="49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4" tIns="46040" rIns="92084" bIns="46040" numCol="1" anchor="b" anchorCtr="0" compatLnSpc="1">
            <a:prstTxWarp prst="textNoShape">
              <a:avLst/>
            </a:prstTxWarp>
          </a:bodyPr>
          <a:lstStyle>
            <a:lvl1pPr defTabSz="918927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29" y="9432144"/>
            <a:ext cx="2943493" cy="49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4" tIns="46040" rIns="92084" bIns="46040" numCol="1" anchor="b" anchorCtr="0" compatLnSpc="1">
            <a:prstTxWarp prst="textNoShape">
              <a:avLst/>
            </a:prstTxWarp>
          </a:bodyPr>
          <a:lstStyle>
            <a:lvl1pPr algn="r" defTabSz="918927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41EEDAE-1628-4422-9439-01E7DE68F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9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6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97754" algn="l" rtl="0" eaLnBrk="0" fontAlgn="base" hangingPunct="0">
      <a:spcBef>
        <a:spcPct val="30000"/>
      </a:spcBef>
      <a:spcAft>
        <a:spcPct val="0"/>
      </a:spcAft>
      <a:defRPr sz="1306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95507" algn="l" rtl="0" eaLnBrk="0" fontAlgn="base" hangingPunct="0">
      <a:spcBef>
        <a:spcPct val="30000"/>
      </a:spcBef>
      <a:spcAft>
        <a:spcPct val="0"/>
      </a:spcAft>
      <a:defRPr sz="1306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93261" algn="l" rtl="0" eaLnBrk="0" fontAlgn="base" hangingPunct="0">
      <a:spcBef>
        <a:spcPct val="30000"/>
      </a:spcBef>
      <a:spcAft>
        <a:spcPct val="0"/>
      </a:spcAft>
      <a:defRPr sz="1306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91015" algn="l" rtl="0" eaLnBrk="0" fontAlgn="base" hangingPunct="0">
      <a:spcBef>
        <a:spcPct val="30000"/>
      </a:spcBef>
      <a:spcAft>
        <a:spcPct val="0"/>
      </a:spcAft>
      <a:defRPr sz="1306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Поправить </a:t>
            </a:r>
            <a:r>
              <a:rPr lang="ru-RU" dirty="0" err="1" smtClean="0"/>
              <a:t>тестовку</a:t>
            </a:r>
            <a:endParaRPr lang="ru-RU" dirty="0" smtClean="0"/>
          </a:p>
          <a:p>
            <a:r>
              <a:rPr lang="ru-RU" dirty="0" smtClean="0"/>
              <a:t>Четко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EEDAE-1628-4422-9439-01E7DE68F0B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5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о создании БО</a:t>
            </a:r>
          </a:p>
          <a:p>
            <a:r>
              <a:rPr lang="ru-RU" dirty="0" smtClean="0"/>
              <a:t>Положение о БО </a:t>
            </a:r>
          </a:p>
          <a:p>
            <a:r>
              <a:rPr lang="ru-RU" dirty="0" smtClean="0"/>
              <a:t>План работы </a:t>
            </a:r>
          </a:p>
          <a:p>
            <a:r>
              <a:rPr lang="ru-RU" dirty="0" smtClean="0"/>
              <a:t>Совещательный орган (избран, приступил к работе)</a:t>
            </a:r>
          </a:p>
          <a:p>
            <a:r>
              <a:rPr lang="ru-RU" dirty="0" smtClean="0"/>
              <a:t>Договор с ГК поддержка</a:t>
            </a:r>
            <a:r>
              <a:rPr lang="ru-RU" baseline="0" dirty="0" smtClean="0"/>
              <a:t> работы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EEDAE-1628-4422-9439-01E7DE68F0B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1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EEDAE-1628-4422-9439-01E7DE68F0B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9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EEDAE-1628-4422-9439-01E7DE68F0B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4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929" cy="756210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4097" y="431465"/>
            <a:ext cx="3180823" cy="1728192"/>
          </a:xfr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7774" y="4319897"/>
            <a:ext cx="6097147" cy="2484276"/>
          </a:xfrm>
        </p:spPr>
        <p:txBody>
          <a:bodyPr/>
          <a:lstStyle>
            <a:lvl1pPr algn="r">
              <a:defRPr lang="ru-RU" sz="5400" b="1" dirty="0">
                <a:solidFill>
                  <a:schemeClr val="bg1"/>
                </a:solidFill>
                <a:latin typeface="Myriad Pro Light Cond" panose="020B0406030403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85367" y="6588149"/>
            <a:ext cx="223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3274"/>
                </a:solidFill>
                <a:latin typeface="Myriad Pro" panose="020B0503030403020204" pitchFamily="34" charset="0"/>
              </a:rPr>
              <a:t>Москва</a:t>
            </a:r>
            <a:endParaRPr lang="ru-RU" sz="3600" dirty="0">
              <a:solidFill>
                <a:srgbClr val="003274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591" y="1438261"/>
            <a:ext cx="9622632" cy="5516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" y="0"/>
            <a:ext cx="10693929" cy="75621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74" y="1331565"/>
            <a:ext cx="9088041" cy="1501435"/>
          </a:xfrm>
        </p:spPr>
        <p:txBody>
          <a:bodyPr anchor="t"/>
          <a:lstStyle>
            <a:lvl1pPr algn="l">
              <a:defRPr sz="4000" b="1" cap="all">
                <a:latin typeface="Myriad Pro Light Cond" panose="020B0406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591" y="1347086"/>
            <a:ext cx="4722217" cy="4989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5" y="1347086"/>
            <a:ext cx="4722217" cy="4989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71425"/>
            <a:ext cx="8375711" cy="72008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115541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115541"/>
            <a:ext cx="472593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923779"/>
          </a:xfrm>
          <a:prstGeom prst="rect">
            <a:avLst/>
          </a:prstGeom>
        </p:spPr>
      </p:pic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10157222" y="7202692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54A8FB33-81DE-402A-9BC6-5983BDDD8B76}" type="slidenum">
              <a:rPr lang="ru-RU" sz="1200" b="1">
                <a:solidFill>
                  <a:srgbClr val="002060"/>
                </a:solidFill>
                <a:latin typeface="Myriad Pro" panose="020B0503030403020204" pitchFamily="34" charset="0"/>
              </a:rPr>
              <a:pPr>
                <a:defRPr/>
              </a:pPr>
              <a:t>‹#›</a:t>
            </a:fld>
            <a:endParaRPr lang="ru-RU" sz="12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5245671" y="7400432"/>
            <a:ext cx="32372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800" b="1" dirty="0">
                <a:solidFill>
                  <a:schemeClr val="bg1"/>
                </a:solidFill>
              </a:rPr>
              <a:t>ДЕПАРТАМЕНТ </a:t>
            </a:r>
            <a:r>
              <a:rPr lang="ru-RU" sz="800" dirty="0">
                <a:solidFill>
                  <a:schemeClr val="bg1"/>
                </a:solidFill>
              </a:rPr>
              <a:t>ИНВЕСТИЦИОННОЙ ПОЛИТИКИ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2" y="136496"/>
            <a:ext cx="8347584" cy="5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081071"/>
            <a:ext cx="9622632" cy="612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rgbClr val="00357F"/>
          </a:solidFill>
          <a:latin typeface="Myriad Pro" panose="020B0503030403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A74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A74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A74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A74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A74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A74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A74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06A74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A74"/>
        </a:buClr>
        <a:buFont typeface="Wingdings" pitchFamily="2" charset="2"/>
        <a:buChar char=""/>
        <a:defRPr sz="3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A74"/>
        </a:buClr>
        <a:buFont typeface="Wingdings" pitchFamily="2" charset="2"/>
        <a:buChar char=""/>
        <a:defRPr sz="2800">
          <a:solidFill>
            <a:schemeClr val="tx1"/>
          </a:solidFill>
          <a:latin typeface="Myriad Pro" panose="020B0503030403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A74"/>
        </a:buClr>
        <a:buFont typeface="Wingdings" pitchFamily="2" charset="2"/>
        <a:buChar char="ü"/>
        <a:defRPr sz="2400">
          <a:solidFill>
            <a:schemeClr val="tx1"/>
          </a:solidFill>
          <a:latin typeface="Myriad Pro" panose="020B0503030403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A74"/>
        </a:buClr>
        <a:buChar char="–"/>
        <a:defRPr sz="2000">
          <a:solidFill>
            <a:schemeClr val="tx1"/>
          </a:solidFill>
          <a:latin typeface="Myriad Pro" panose="020B0503030403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A74"/>
        </a:buClr>
        <a:buChar char="»"/>
        <a:defRPr sz="2000">
          <a:solidFill>
            <a:schemeClr val="tx1"/>
          </a:solidFill>
          <a:latin typeface="Myriad Pro" panose="020B0503030403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606A74"/>
        </a:buClr>
        <a:buChar char="»"/>
        <a:defRPr sz="2000">
          <a:solidFill>
            <a:srgbClr val="00357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606A74"/>
        </a:buClr>
        <a:buChar char="»"/>
        <a:defRPr sz="2000">
          <a:solidFill>
            <a:srgbClr val="00357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606A74"/>
        </a:buClr>
        <a:buChar char="»"/>
        <a:defRPr sz="2000">
          <a:solidFill>
            <a:srgbClr val="00357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606A74"/>
        </a:buClr>
        <a:buChar char="»"/>
        <a:defRPr sz="2000">
          <a:solidFill>
            <a:srgbClr val="00357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350" y="647489"/>
            <a:ext cx="4572508" cy="2221515"/>
          </a:xfrm>
        </p:spPr>
        <p:txBody>
          <a:bodyPr/>
          <a:lstStyle/>
          <a:p>
            <a:r>
              <a:rPr lang="ru-RU" dirty="0" smtClean="0">
                <a:ea typeface="Microsoft Yi Baiti" panose="03000500000000000000" pitchFamily="66" charset="0"/>
              </a:rPr>
              <a:t>АО «Логистический центр ЯТЦ»</a:t>
            </a:r>
            <a:br>
              <a:rPr lang="ru-RU" dirty="0" smtClean="0">
                <a:ea typeface="Microsoft Yi Baiti" panose="03000500000000000000" pitchFamily="66" charset="0"/>
              </a:rPr>
            </a:br>
            <a:r>
              <a:rPr lang="ru-RU" dirty="0" smtClean="0">
                <a:ea typeface="Microsoft Yi Baiti" panose="03000500000000000000" pitchFamily="66" charset="0"/>
              </a:rPr>
              <a:t/>
            </a:r>
            <a:br>
              <a:rPr lang="ru-RU" dirty="0" smtClean="0">
                <a:ea typeface="Microsoft Yi Baiti" panose="03000500000000000000" pitchFamily="66" charset="0"/>
              </a:rPr>
            </a:br>
            <a:r>
              <a:rPr lang="ru-RU" sz="1400" kern="1200" dirty="0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</a:t>
            </a:r>
            <a:r>
              <a:rPr lang="ru-RU" sz="1400" kern="1200" dirty="0" err="1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Госкорпорации</a:t>
            </a:r>
            <a:r>
              <a:rPr lang="ru-RU" sz="1400" kern="1200" dirty="0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</a:t>
            </a:r>
            <a:r>
              <a:rPr lang="ru-RU" sz="1400" kern="1200" dirty="0" err="1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Росатом</a:t>
            </a:r>
            <a:r>
              <a:rPr lang="ru-RU" sz="1400" kern="1200" dirty="0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449362" y="5400017"/>
            <a:ext cx="45365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357F"/>
                </a:solidFill>
                <a:latin typeface="Myriad Pro Light Cond" panose="020B0406030403020204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9pPr>
          </a:lstStyle>
          <a:p>
            <a:endParaRPr lang="ru-RU" sz="1400" dirty="0" smtClean="0">
              <a:solidFill>
                <a:srgbClr val="003274"/>
              </a:solidFill>
              <a:latin typeface="Arial Narrow" panose="020B0606020202030204" pitchFamily="34" charset="0"/>
            </a:endParaRPr>
          </a:p>
          <a:p>
            <a:endParaRPr lang="ru-RU" sz="1400" dirty="0">
              <a:solidFill>
                <a:srgbClr val="003274"/>
              </a:solidFill>
              <a:latin typeface="Arial Narrow" panose="020B0606020202030204" pitchFamily="34" charset="0"/>
            </a:endParaRPr>
          </a:p>
          <a:p>
            <a:endParaRPr lang="ru-RU" sz="1400" dirty="0" smtClean="0">
              <a:solidFill>
                <a:srgbClr val="003274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</a:t>
            </a:r>
            <a:r>
              <a:rPr lang="ru-RU" sz="1400" dirty="0" smtClean="0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окладчик: Голиней </a:t>
            </a:r>
            <a:r>
              <a:rPr lang="ru-RU" sz="1400" dirty="0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А.И.</a:t>
            </a:r>
          </a:p>
          <a:p>
            <a:endParaRPr lang="ru-RU" sz="1400" dirty="0">
              <a:solidFill>
                <a:srgbClr val="00327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400" dirty="0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Москва</a:t>
            </a:r>
          </a:p>
        </p:txBody>
      </p:sp>
      <p:pic>
        <p:nvPicPr>
          <p:cNvPr id="1026" name="Рисунок 2" descr="cid:image003.png@01D271AC.D42A6E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23" y="1403573"/>
            <a:ext cx="1000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5489922" y="251445"/>
            <a:ext cx="4896544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357F"/>
                </a:solidFill>
                <a:latin typeface="Myriad Pro Light Cond" panose="020B0406030403020204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9pPr>
          </a:lstStyle>
          <a:p>
            <a:r>
              <a:rPr lang="ru-RU" sz="2400" dirty="0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Базовая организация государств-участников Содружества Независимых Государств по вопросам обращения с ОЯТ, РАО и вывода из эксплуатации ядерно- и </a:t>
            </a:r>
            <a:r>
              <a:rPr lang="ru-RU" sz="2400" dirty="0" err="1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радиационно</a:t>
            </a:r>
            <a:r>
              <a:rPr lang="ru-RU" sz="2400" dirty="0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опасных объектов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5993978" y="4391905"/>
            <a:ext cx="2088232" cy="13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357F"/>
                </a:solidFill>
                <a:latin typeface="Myriad Pro Light Cond" panose="020B0406030403020204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A74"/>
                </a:solidFill>
                <a:latin typeface="Arial" pitchFamily="34" charset="0"/>
              </a:defRPr>
            </a:lvl9pPr>
          </a:lstStyle>
          <a:p>
            <a:endParaRPr lang="ru-RU" sz="2000" dirty="0" smtClean="0">
              <a:solidFill>
                <a:srgbClr val="003274"/>
              </a:solidFill>
              <a:latin typeface="Arial Narrow" panose="020B0606020202030204" pitchFamily="34" charset="0"/>
            </a:endParaRPr>
          </a:p>
          <a:p>
            <a:endParaRPr lang="ru-RU" sz="2000" dirty="0">
              <a:solidFill>
                <a:srgbClr val="003274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dirty="0">
                <a:solidFill>
                  <a:srgbClr val="00327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26025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«Минский» проект. Что сделано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813331"/>
              </p:ext>
            </p:extLst>
          </p:nvPr>
        </p:nvGraphicFramePr>
        <p:xfrm>
          <a:off x="341350" y="1223553"/>
          <a:ext cx="10117124" cy="601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47" y="1367569"/>
            <a:ext cx="280831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«Минский» проект. Что сделано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471709"/>
              </p:ext>
            </p:extLst>
          </p:nvPr>
        </p:nvGraphicFramePr>
        <p:xfrm>
          <a:off x="341350" y="1187549"/>
          <a:ext cx="100091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50" y="4859957"/>
            <a:ext cx="254864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«Минский» проект. Что сделано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1007529"/>
            <a:ext cx="4517815" cy="301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9493" y="1562656"/>
            <a:ext cx="3689961" cy="245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6" y="4211885"/>
            <a:ext cx="4547954" cy="3031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0794" y="1562655"/>
            <a:ext cx="3689961" cy="245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22" y="4723574"/>
            <a:ext cx="428447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05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дальше ? …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Приведение хранилищ в безопасное состояние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983872"/>
              </p:ext>
            </p:extLst>
          </p:nvPr>
        </p:nvGraphicFramePr>
        <p:xfrm>
          <a:off x="534988" y="1079537"/>
          <a:ext cx="9887482" cy="587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6393" y="0"/>
            <a:ext cx="1185420" cy="887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92" y="1277015"/>
            <a:ext cx="709510" cy="669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992" y="5697263"/>
            <a:ext cx="707197" cy="664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992" y="4108658"/>
            <a:ext cx="707197" cy="664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218" y="2649834"/>
            <a:ext cx="70719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9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854312" y="2483693"/>
            <a:ext cx="6984776" cy="193899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</a:rPr>
              <a:t>СПАСИБО </a:t>
            </a:r>
          </a:p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5656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Государства </a:t>
            </a:r>
            <a:r>
              <a:rPr lang="ru-RU" sz="2000" b="1" dirty="0"/>
              <a:t>– участники Содружества Независимых Государств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4" descr="http://t-neo.ru/images/untitled_2_1319537864_i9dgwl8et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7" y="1195890"/>
            <a:ext cx="9707861" cy="56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life-live.my1.ru/_nw/2/896275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303" y="1839310"/>
            <a:ext cx="1351069" cy="9001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3" name="Picture 2" descr="L:\Щетинина\Презентации\Клип-арт для презентаций\1306222752_Partnersh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470" y="2980728"/>
            <a:ext cx="2041316" cy="204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L:\Щетинина\Презентации\Флаги\Белоруссия.gif"/>
          <p:cNvPicPr>
            <a:picLocks noChangeAspect="1" noChangeArrowheads="1"/>
          </p:cNvPicPr>
          <p:nvPr/>
        </p:nvPicPr>
        <p:blipFill>
          <a:blip r:embed="rId5" cstate="print"/>
          <a:srcRect r="11240"/>
          <a:stretch>
            <a:fillRect/>
          </a:stretch>
        </p:blipFill>
        <p:spPr bwMode="auto">
          <a:xfrm>
            <a:off x="1889522" y="2447409"/>
            <a:ext cx="1351069" cy="8604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5" name="Picture 5" descr="L:\Щетинина\Презентации\Флаги\Казахстан.gif"/>
          <p:cNvPicPr>
            <a:picLocks noChangeAspect="1" noChangeArrowheads="1"/>
          </p:cNvPicPr>
          <p:nvPr/>
        </p:nvPicPr>
        <p:blipFill>
          <a:blip r:embed="rId6" cstate="print"/>
          <a:srcRect l="3046" r="8192"/>
          <a:stretch>
            <a:fillRect/>
          </a:stretch>
        </p:blipFill>
        <p:spPr bwMode="auto">
          <a:xfrm>
            <a:off x="1922220" y="4196559"/>
            <a:ext cx="1362478" cy="8604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889523" y="3373403"/>
            <a:ext cx="135106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274"/>
                </a:solidFill>
              </a:rPr>
              <a:t>Беларусь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9522" y="5095935"/>
            <a:ext cx="1365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274"/>
                </a:solidFill>
              </a:rPr>
              <a:t>Казахстан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587" y="2955021"/>
            <a:ext cx="1005927" cy="4328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245" y="2497782"/>
            <a:ext cx="1396105" cy="89009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4880" y="4296617"/>
            <a:ext cx="1377815" cy="8657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6075" y="5482917"/>
            <a:ext cx="1399933" cy="8672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1514" y="5009340"/>
            <a:ext cx="1609278" cy="174290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3372" y="6366996"/>
            <a:ext cx="1347333" cy="43285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5995" y="3382379"/>
            <a:ext cx="1048603" cy="43285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10535" y="5155470"/>
            <a:ext cx="1377815" cy="43285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4140" y="6349485"/>
            <a:ext cx="13839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150" y="1200418"/>
            <a:ext cx="9901100" cy="6003568"/>
          </a:xfrm>
          <a:prstGeom prst="rect">
            <a:avLst/>
          </a:prstGeom>
          <a:solidFill>
            <a:srgbClr val="FFFFFF"/>
          </a:solidFill>
          <a:effectLst>
            <a:innerShdw blurRad="63500" dist="50800" dir="162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brightRoom" dir="t"/>
          </a:scene3d>
          <a:sp3d prstMaterial="softEdge">
            <a:bevelT prst="relaxedInse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функции базовой организации</a:t>
            </a: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064182" y="3862339"/>
            <a:ext cx="3714028" cy="954107"/>
          </a:xfrm>
          <a:prstGeom prst="rect">
            <a:avLst/>
          </a:prstGeom>
          <a:noFill/>
          <a:ln w="254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</a:rPr>
              <a:t>Базовая организация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73398" y="1671752"/>
            <a:ext cx="4082598" cy="18158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</a:rPr>
              <a:t>Содействие в реализации интегрированных проектов и программ в области обращения с ОЯТ, РАО и вывода из эксплуатации ядерно- и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</a:rPr>
              <a:t>радиационно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</a:rPr>
              <a:t>опасных объектов, включая реабилитацию территорий с радиоактивными загрязнениями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534038" y="2399054"/>
            <a:ext cx="3600400" cy="156966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</a:rPr>
              <a:t>Обмен, консолидация и систематизация передовых научно- технических знаний в области обращения с ОЯТ, РАО и вывода из эксплуатации ядерно- и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</a:rPr>
              <a:t>радиационно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</a:rPr>
              <a:t>опасных объектов</a:t>
            </a:r>
            <a:endParaRPr lang="ru-RU" sz="16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393167" y="5091696"/>
            <a:ext cx="3191134" cy="132343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</a:rPr>
              <a:t>Обеспечение выработки единых подходов в сферах технологического развития и инновационной политики на заключительной стадии ЯТЦ</a:t>
            </a:r>
            <a:endParaRPr lang="ru-RU" sz="16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10862" y="4792165"/>
            <a:ext cx="3251468" cy="107721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itchFamily="34" charset="0"/>
              </a:rPr>
              <a:t>Совершенствование системы подготовки кадров для решения задач ядерной и радиационной безопасности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4" y="1304210"/>
            <a:ext cx="688908" cy="68281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772" y="1995910"/>
            <a:ext cx="688908" cy="68281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318" y="4431651"/>
            <a:ext cx="688908" cy="68281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13" y="4750290"/>
            <a:ext cx="6889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673" y="3353080"/>
            <a:ext cx="4450466" cy="853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Ключевые события 2019 года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4098" y="32425"/>
            <a:ext cx="759367" cy="7593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1446227" y="4524804"/>
            <a:ext cx="8744140" cy="83099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Подготовлена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электронная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база/реестр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нормативно-правовых документов (НПД) 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623" y="3114637"/>
            <a:ext cx="688908" cy="682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58" y="4665461"/>
            <a:ext cx="688908" cy="68281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629382" y="2805974"/>
            <a:ext cx="8748972" cy="156966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Подготовлена электронная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база/реестр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действующих, остановленных и подлежащих ВЭ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ЯРОО,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включая объекты «ядерного наследия», подлежащие рекультивации.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29382" y="5638099"/>
            <a:ext cx="8451072" cy="156966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Реализация проекта по проведению комплексного инженерного и радиационного обследования законсервированных и выводимых из эксплуатации хранилищ радиоактивных отходов УП «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</a:rPr>
              <a:t>Экорес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459" y="6081523"/>
            <a:ext cx="688908" cy="6828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58" y="1436471"/>
            <a:ext cx="688908" cy="68281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1446227" y="1070601"/>
            <a:ext cx="8504822" cy="156966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Одобрены и утверждены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основные документы, регламентирующие деятельность Базовой организации и Совещательного органа Базовой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организации.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7900" t="9041" r="24854" b="6184"/>
          <a:stretch/>
        </p:blipFill>
        <p:spPr>
          <a:xfrm>
            <a:off x="7290122" y="3045776"/>
            <a:ext cx="2842022" cy="4120032"/>
          </a:xfrm>
          <a:prstGeom prst="rect">
            <a:avLst/>
          </a:prstGeom>
          <a:ln>
            <a:solidFill>
              <a:srgbClr val="003274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Базовая организация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3338" y="1079537"/>
            <a:ext cx="3334871" cy="4680520"/>
          </a:xfrm>
          <a:prstGeom prst="rect">
            <a:avLst/>
          </a:prstGeom>
          <a:ln>
            <a:solidFill>
              <a:srgbClr val="003274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242" y="1343995"/>
            <a:ext cx="1586132" cy="14332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90" y="6008012"/>
            <a:ext cx="1172949" cy="1172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225" y="1079537"/>
            <a:ext cx="3813895" cy="2732724"/>
          </a:xfrm>
          <a:prstGeom prst="rect">
            <a:avLst/>
          </a:prstGeom>
          <a:ln>
            <a:solidFill>
              <a:srgbClr val="00327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3302" y="3062770"/>
            <a:ext cx="2985688" cy="4118191"/>
          </a:xfrm>
          <a:prstGeom prst="rect">
            <a:avLst/>
          </a:prstGeom>
          <a:ln>
            <a:solidFill>
              <a:srgbClr val="003274"/>
            </a:solidFill>
          </a:ln>
        </p:spPr>
      </p:pic>
    </p:spTree>
    <p:extLst>
      <p:ext uri="{BB962C8B-B14F-4D97-AF65-F5344CB8AC3E}">
        <p14:creationId xmlns:p14="http://schemas.microsoft.com/office/powerpoint/2010/main" val="18933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Ключевые события 2019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42" y="1151545"/>
            <a:ext cx="4722217" cy="4989035"/>
          </a:xfrm>
        </p:spPr>
        <p:txBody>
          <a:bodyPr/>
          <a:lstStyle/>
          <a:p>
            <a:pPr>
              <a:buFontTx/>
              <a:buChar char="-"/>
            </a:pPr>
            <a:endParaRPr lang="ru-RU" sz="2400" b="1" i="1" kern="1200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buFontTx/>
              <a:buChar char="-"/>
            </a:pPr>
            <a:endParaRPr lang="ru-RU" sz="2400" b="1" i="1" kern="12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20739" r="5641" b="4474"/>
          <a:stretch/>
        </p:blipFill>
        <p:spPr>
          <a:xfrm>
            <a:off x="5296966" y="1347087"/>
            <a:ext cx="5233516" cy="4989034"/>
          </a:xfrm>
          <a:prstGeom prst="rect">
            <a:avLst/>
          </a:prstGeom>
          <a:ln>
            <a:solidFill>
              <a:srgbClr val="003274"/>
            </a:solidFill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269341" y="1019366"/>
            <a:ext cx="4972004" cy="397031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Получена необходимая информация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от стран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участников</a:t>
            </a: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Использованы иные источники информации (нац. доклады, стратегический мастер план и т.д.)</a:t>
            </a:r>
          </a:p>
          <a:p>
            <a:pPr>
              <a:buFontTx/>
              <a:buChar char="-"/>
            </a:pP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Обозначены основные объекты</a:t>
            </a:r>
          </a:p>
          <a:p>
            <a:pPr>
              <a:buFontTx/>
              <a:buChar char="-"/>
            </a:pP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Проведено ранжирование объектов по степени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опасности, видам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собственности, ведомственной принадлежности и иным характеристикам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69341" y="5058848"/>
            <a:ext cx="4972003" cy="230832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стратегического мастер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плана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Подготовка «дорожной карты» проектов</a:t>
            </a:r>
          </a:p>
          <a:p>
            <a:pPr>
              <a:buFontTx/>
              <a:buChar char="-"/>
            </a:pP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Определение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ресурсов и механизмов достижения целей </a:t>
            </a:r>
          </a:p>
        </p:txBody>
      </p:sp>
    </p:spTree>
    <p:extLst>
      <p:ext uri="{BB962C8B-B14F-4D97-AF65-F5344CB8AC3E}">
        <p14:creationId xmlns:p14="http://schemas.microsoft.com/office/powerpoint/2010/main" val="25014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Ключевые события 2019 </a:t>
            </a:r>
            <a:r>
              <a:rPr lang="ru-RU" b="1" dirty="0" smtClean="0"/>
              <a:t>года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" t="20497" r="2177" b="3726"/>
          <a:stretch/>
        </p:blipFill>
        <p:spPr>
          <a:xfrm>
            <a:off x="271988" y="1079537"/>
            <a:ext cx="5649982" cy="6034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6101990" y="1187549"/>
            <a:ext cx="4273782" cy="286232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Получена необходимая информация от стран участников</a:t>
            </a:r>
          </a:p>
          <a:p>
            <a:pPr>
              <a:buFontTx/>
              <a:buChar char="-"/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Обозначено более 600  НТД</a:t>
            </a:r>
          </a:p>
          <a:p>
            <a:pPr>
              <a:buFontTx/>
              <a:buChar char="-"/>
            </a:pP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Сформирована разбивка на области нормативного регулирования и Страны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101990" y="4096615"/>
            <a:ext cx="4273782" cy="28315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озможность проведения сравнительного анализа необходимой документации</a:t>
            </a:r>
          </a:p>
          <a:p>
            <a:pPr>
              <a:buFontTx/>
              <a:buChar char="-"/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озможность использования существующих НТД других стран для разработки аналогов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1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«Минский» проект. </a:t>
            </a:r>
            <a:br>
              <a:rPr lang="ru-RU" b="1" dirty="0" smtClean="0"/>
            </a:br>
            <a:r>
              <a:rPr lang="ru-RU" b="1" dirty="0" smtClean="0"/>
              <a:t>Пример реализации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336502"/>
              </p:ext>
            </p:extLst>
          </p:nvPr>
        </p:nvGraphicFramePr>
        <p:xfrm>
          <a:off x="288138" y="1079537"/>
          <a:ext cx="10117124" cy="583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769722"/>
            <a:ext cx="4895750" cy="31072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54" y="1259557"/>
            <a:ext cx="3826803" cy="21242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014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«Минский» проект. Исходное состояние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183" y="2925824"/>
            <a:ext cx="6399411" cy="427439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69342" y="1284297"/>
            <a:ext cx="10009112" cy="5915920"/>
            <a:chOff x="2856338" y="-1513826"/>
            <a:chExt cx="5749491" cy="33332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259976" y="143999"/>
              <a:ext cx="1345853" cy="16754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2856338" y="-1513826"/>
              <a:ext cx="1613167" cy="1675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7629" tIns="0" rIns="0" bIns="0" numCol="1" spcCol="1270" anchor="t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2060"/>
                  </a:solidFill>
                  <a:latin typeface="Arial" pitchFamily="34" charset="0"/>
                  <a:ea typeface="+mn-ea"/>
                  <a:cs typeface="+mn-cs"/>
                </a:rPr>
                <a:t>В настоящее время на площадке объекта расположены:</a:t>
              </a: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lvl="0" algn="just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</a:rPr>
                <a:t>Два </a:t>
              </a: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</a:rPr>
                <a:t>законсервированных хранилища «первого поколения» (Каньон № 1 и Каньон № 2), выполненных по типовому проекту ТП-4891 Московского проектного института. Период эксплуатации хранилищ с 1963 по 1979 </a:t>
              </a:r>
              <a:r>
                <a:rPr lang="ru-RU" sz="1600" dirty="0" err="1">
                  <a:solidFill>
                    <a:srgbClr val="002060"/>
                  </a:solidFill>
                  <a:latin typeface="Arial" pitchFamily="34" charset="0"/>
                </a:rPr>
                <a:t>г.г</a:t>
              </a: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</a:rPr>
                <a:t>.;</a:t>
              </a:r>
            </a:p>
            <a:p>
              <a:pPr lvl="0" algn="just"/>
              <a:endParaRPr lang="ru-RU" sz="16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lvl="0" algn="just"/>
              <a:endParaRPr lang="ru-RU" sz="16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lvl="0" algn="just"/>
              <a:endParaRPr lang="ru-RU" sz="1600" dirty="0" smtClean="0">
                <a:solidFill>
                  <a:srgbClr val="002060"/>
                </a:solidFill>
                <a:latin typeface="Arial" pitchFamily="34" charset="0"/>
              </a:endParaRPr>
            </a:p>
            <a:p>
              <a:pPr lvl="0" algn="just"/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</a:rPr>
                <a:t>Д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</a:rPr>
                <a:t>ействующие </a:t>
              </a: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</a:rPr>
                <a:t>хранилища ТРО и </a:t>
              </a:r>
              <a:r>
                <a:rPr lang="ru-RU" sz="1600" dirty="0" err="1">
                  <a:solidFill>
                    <a:srgbClr val="002060"/>
                  </a:solidFill>
                  <a:latin typeface="Arial" pitchFamily="34" charset="0"/>
                </a:rPr>
                <a:t>ЗРнИ</a:t>
              </a: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</a:rPr>
                <a:t>, а также здание инфраструктуры объекта          (в рамках настоящей работы обследованию не подлежат).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37694" y="1187549"/>
            <a:ext cx="6408711" cy="4741149"/>
            <a:chOff x="7587807" y="1116123"/>
            <a:chExt cx="2428678" cy="429772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956890" y="1116123"/>
              <a:ext cx="1868575" cy="42977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7587807" y="1116123"/>
              <a:ext cx="2428678" cy="4297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097" tIns="0" rIns="0" bIns="0" numCol="1" spcCol="1270" anchor="t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</a:rPr>
                <a:t>Д</a:t>
              </a:r>
              <a:r>
                <a:rPr lang="ru-RU" sz="1600" kern="1200" dirty="0" smtClean="0">
                  <a:solidFill>
                    <a:srgbClr val="002060"/>
                  </a:solidFill>
                  <a:latin typeface="Arial" pitchFamily="34" charset="0"/>
                </a:rPr>
                <a:t>ва приповерхностных хранилища «второго поколения» (Хранилище № 1 и Хранилище № 2), построенных в 1977 г. по типовому проекту ТП-416-9-1 Московского проектного института. Период эксплуатации хранилищ с 1979 по 2013 </a:t>
              </a:r>
              <a:r>
                <a:rPr lang="ru-RU" sz="1600" kern="1200" dirty="0" err="1" smtClean="0">
                  <a:solidFill>
                    <a:srgbClr val="002060"/>
                  </a:solidFill>
                  <a:latin typeface="Arial" pitchFamily="34" charset="0"/>
                </a:rPr>
                <a:t>г.г</a:t>
              </a:r>
              <a:r>
                <a:rPr lang="ru-RU" sz="1600" kern="1200" dirty="0" smtClean="0">
                  <a:solidFill>
                    <a:srgbClr val="002060"/>
                  </a:solidFill>
                  <a:latin typeface="Arial" pitchFamily="34" charset="0"/>
                </a:rPr>
                <a:t>. Помимо основных отсеков в хранилищах «второго поколения» расположено по два колодца для захоронения отработавших закрытых </a:t>
              </a:r>
              <a:r>
                <a:rPr lang="ru-RU" sz="1600" kern="1200" dirty="0" err="1" smtClean="0">
                  <a:solidFill>
                    <a:srgbClr val="002060"/>
                  </a:solidFill>
                  <a:latin typeface="Arial" pitchFamily="34" charset="0"/>
                </a:rPr>
                <a:t>радионуклидных</a:t>
              </a:r>
              <a:r>
                <a:rPr lang="ru-RU" sz="1600" kern="1200" dirty="0" smtClean="0">
                  <a:solidFill>
                    <a:srgbClr val="002060"/>
                  </a:solidFill>
                  <a:latin typeface="Arial" pitchFamily="34" charset="0"/>
                </a:rPr>
                <a:t> источников излучения (</a:t>
              </a:r>
              <a:r>
                <a:rPr lang="ru-RU" sz="1600" kern="1200" dirty="0" err="1" smtClean="0">
                  <a:solidFill>
                    <a:srgbClr val="002060"/>
                  </a:solidFill>
                  <a:latin typeface="Arial" pitchFamily="34" charset="0"/>
                </a:rPr>
                <a:t>ЗРнИ</a:t>
              </a:r>
              <a:r>
                <a:rPr lang="ru-RU" sz="1600" kern="1200" dirty="0" smtClean="0">
                  <a:solidFill>
                    <a:srgbClr val="002060"/>
                  </a:solidFill>
                  <a:latin typeface="Arial" pitchFamily="34" charset="0"/>
                </a:rPr>
                <a:t>)</a:t>
              </a:r>
              <a:r>
                <a:rPr lang="ru-RU" sz="1600" u="none" kern="1200" dirty="0" smtClean="0"/>
                <a:t>;</a:t>
              </a:r>
              <a:endParaRPr lang="ru-RU" sz="1600" u="none" kern="1200"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10" y="3395628"/>
            <a:ext cx="1780186" cy="18106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001" y="3687867"/>
            <a:ext cx="1445910" cy="9201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25879">
            <a:off x="7406440" y="3138259"/>
            <a:ext cx="1292702" cy="8226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957" y="4300962"/>
            <a:ext cx="1737511" cy="17436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700601">
            <a:off x="4820876" y="6091339"/>
            <a:ext cx="701520" cy="9462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218" y="4823052"/>
            <a:ext cx="1074563" cy="10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21__x0441__x044b__x043b__x043a__x0430__x0020__x043d__x0430__x0020__x0441__x0442__x0430__x043d__x0434__x0430__x0440__x0442__x044b__x0020__x041e__x0431__x0449__x0435__x0441__x0442__x0432__x0430_ xmlns="945322d7-b234-494c-a1ef-d72e74736791">
      <Url xsi:nil="true"/>
      <Description xsi:nil="true"/>
    </_x0421__x0441__x044b__x043b__x043a__x0430__x0020__x043d__x0430__x0020__x0441__x0442__x0430__x043d__x0434__x0430__x0440__x0442__x044b__x0020__x041e__x0431__x0449__x0435__x0441__x0442__x0432__x0430_>
    <_dlc_DocId xmlns="64f3fcc9-e6e2-4c50-83b5-feb8e0dc4703">FSNK6DQETDR2-38-2903</_dlc_DocId>
    <_dlc_DocIdUrl xmlns="64f3fcc9-e6e2-4c50-83b5-feb8e0dc4703">
      <Url>http://tenex-portal/_layouts/15/DocIdRedir.aspx?ID=FSNK6DQETDR2-38-2903</Url>
      <Description>FSNK6DQETDR2-38-2903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37FA7138CD74499A92ADD0BD39073C" ma:contentTypeVersion="2" ma:contentTypeDescription="Создание документа." ma:contentTypeScope="" ma:versionID="0137bf9c08c75bb85e3d0429a5225a61">
  <xsd:schema xmlns:xsd="http://www.w3.org/2001/XMLSchema" xmlns:xs="http://www.w3.org/2001/XMLSchema" xmlns:p="http://schemas.microsoft.com/office/2006/metadata/properties" xmlns:ns2="945322d7-b234-494c-a1ef-d72e74736791" xmlns:ns3="64f3fcc9-e6e2-4c50-83b5-feb8e0dc4703" targetNamespace="http://schemas.microsoft.com/office/2006/metadata/properties" ma:root="true" ma:fieldsID="85a59354912e2ab7dc00fd90beef6a49" ns2:_="" ns3:_="">
    <xsd:import namespace="945322d7-b234-494c-a1ef-d72e74736791"/>
    <xsd:import namespace="64f3fcc9-e6e2-4c50-83b5-feb8e0dc4703"/>
    <xsd:element name="properties">
      <xsd:complexType>
        <xsd:sequence>
          <xsd:element name="documentManagement">
            <xsd:complexType>
              <xsd:all>
                <xsd:element ref="ns2:_x0421__x0441__x044b__x043b__x043a__x0430__x0020__x043d__x0430__x0020__x0441__x0442__x0430__x043d__x0434__x0430__x0440__x0442__x044b__x0020__x041e__x0431__x0449__x0435__x0441__x0442__x0432__x0430_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322d7-b234-494c-a1ef-d72e74736791" elementFormDefault="qualified">
    <xsd:import namespace="http://schemas.microsoft.com/office/2006/documentManagement/types"/>
    <xsd:import namespace="http://schemas.microsoft.com/office/infopath/2007/PartnerControls"/>
    <xsd:element name="_x0421__x0441__x044b__x043b__x043a__x0430__x0020__x043d__x0430__x0020__x0441__x0442__x0430__x043d__x0434__x0430__x0440__x0442__x044b__x0020__x041e__x0431__x0449__x0435__x0441__x0442__x0432__x0430_" ma:index="8" nillable="true" ma:displayName="Ссылка на стандарты Общества" ma:format="Hyperlink" ma:internalName="_x0421__x0441__x044b__x043b__x043a__x0430__x0020__x043d__x0430__x0020__x0441__x0442__x0430__x043d__x0434__x0430__x0440__x0442__x044b__x0020__x041e__x0431__x0449__x0435__x0441__x0442__x0432__x0430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3fcc9-e6e2-4c50-83b5-feb8e0dc4703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08E300-7176-4E1F-97EF-D096B452A1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5F4722-7652-47D8-B08B-DC89B2C5E6E5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4f3fcc9-e6e2-4c50-83b5-feb8e0dc4703"/>
    <ds:schemaRef ds:uri="945322d7-b234-494c-a1ef-d72e74736791"/>
  </ds:schemaRefs>
</ds:datastoreItem>
</file>

<file path=customXml/itemProps3.xml><?xml version="1.0" encoding="utf-8"?>
<ds:datastoreItem xmlns:ds="http://schemas.openxmlformats.org/officeDocument/2006/customXml" ds:itemID="{F3AB718E-A40B-487C-9D33-D3DD0182DD7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C888C14-8B9D-41CE-9656-F053F594A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322d7-b234-494c-a1ef-d72e74736791"/>
    <ds:schemaRef ds:uri="64f3fcc9-e6e2-4c50-83b5-feb8e0dc4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94963</TotalTime>
  <Words>724</Words>
  <Application>Microsoft Office PowerPoint</Application>
  <PresentationFormat>Произвольный</PresentationFormat>
  <Paragraphs>98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Arial Narrow</vt:lpstr>
      <vt:lpstr>Microsoft Yi Baiti</vt:lpstr>
      <vt:lpstr>Myriad Pro</vt:lpstr>
      <vt:lpstr>Myriad Pro Light Cond</vt:lpstr>
      <vt:lpstr>Wingdings</vt:lpstr>
      <vt:lpstr>1_Оформление по умолчанию</vt:lpstr>
      <vt:lpstr>АО «Логистический центр ЯТЦ»  Организация Госкорпорации «Росатом»</vt:lpstr>
      <vt:lpstr>Государства – участники Содружества Независимых Государств</vt:lpstr>
      <vt:lpstr>Основные функции базовой организации</vt:lpstr>
      <vt:lpstr>Ключевые события 2019 года</vt:lpstr>
      <vt:lpstr>Базовая организация</vt:lpstr>
      <vt:lpstr>Ключевые события 2019 года</vt:lpstr>
      <vt:lpstr>Ключевые события 2019 года</vt:lpstr>
      <vt:lpstr>«Минский» проект.  Пример реализации</vt:lpstr>
      <vt:lpstr>«Минский» проект. Исходное состояние</vt:lpstr>
      <vt:lpstr>«Минский» проект. Что сделано</vt:lpstr>
      <vt:lpstr>«Минский» проект. Что сделано</vt:lpstr>
      <vt:lpstr>«Минский» проект. Что сделано</vt:lpstr>
      <vt:lpstr> Что дальше ? … Приведение хранилищ в безопасное состояние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kovalevskiy-av</dc:creator>
  <cp:lastModifiedBy>Комиссарова Наталья Станиславовна</cp:lastModifiedBy>
  <cp:revision>3948</cp:revision>
  <cp:lastPrinted>2019-11-06T06:23:32Z</cp:lastPrinted>
  <dcterms:created xsi:type="dcterms:W3CDTF">2008-01-22T07:59:53Z</dcterms:created>
  <dcterms:modified xsi:type="dcterms:W3CDTF">2019-11-07T12:41:24Z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d557a0d6-7a4f-454a-b98c-09cd4a720872</vt:lpwstr>
  </property>
  <property fmtid="{D5CDD505-2E9C-101B-9397-08002B2CF9AE}" pid="3" name="ContentTypeId">
    <vt:lpwstr>0x0101003737FA7138CD74499A92ADD0BD39073C</vt:lpwstr>
  </property>
</Properties>
</file>