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62" r:id="rId15"/>
    <p:sldId id="266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4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3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E2C9-DA7D-48C8-8105-630B7E66A6EF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4D97-9BE1-4B47-A557-48B8ECFF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9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648" y="671987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 ходе </a:t>
            </a:r>
            <a:r>
              <a:rPr lang="ru-RU" sz="4000" b="1" dirty="0">
                <a:solidFill>
                  <a:srgbClr val="C00000"/>
                </a:solidFill>
              </a:rPr>
              <a:t>выполнения Программы научных исследований на </a:t>
            </a:r>
            <a:r>
              <a:rPr lang="ru-RU" sz="4000" b="1" dirty="0" err="1" smtClean="0">
                <a:solidFill>
                  <a:srgbClr val="C00000"/>
                </a:solidFill>
              </a:rPr>
              <a:t>токамаке</a:t>
            </a:r>
            <a:r>
              <a:rPr lang="ru-RU" sz="4000" b="1" dirty="0" smtClean="0">
                <a:solidFill>
                  <a:srgbClr val="C00000"/>
                </a:solidFill>
              </a:rPr>
              <a:t> КТМ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 </a:t>
            </a:r>
            <a:r>
              <a:rPr lang="ru-RU" sz="4000" b="1" dirty="0">
                <a:solidFill>
                  <a:srgbClr val="C00000"/>
                </a:solidFill>
              </a:rPr>
              <a:t>2018-2020 </a:t>
            </a:r>
            <a:r>
              <a:rPr lang="ru-RU" sz="4000" b="1" dirty="0" smtClean="0">
                <a:solidFill>
                  <a:srgbClr val="C00000"/>
                </a:solidFill>
              </a:rPr>
              <a:t>годы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20-е заседание Комиссии государств –участников СНГ по использованию энергии в мирных целях.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 ноября 2019 года,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Минск, Республика Беларусь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И.Л. </a:t>
            </a:r>
            <a:r>
              <a:rPr lang="ru-RU" dirty="0" err="1" smtClean="0">
                <a:solidFill>
                  <a:srgbClr val="002060"/>
                </a:solidFill>
              </a:rPr>
              <a:t>Тажибаева</a:t>
            </a:r>
            <a:r>
              <a:rPr lang="ru-RU" dirty="0" smtClean="0">
                <a:solidFill>
                  <a:srgbClr val="002060"/>
                </a:solidFill>
              </a:rPr>
              <a:t>- председатель РГ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189730"/>
            <a:ext cx="1282131" cy="13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Проведение исследований по </a:t>
            </a:r>
            <a:r>
              <a:rPr lang="ru-RU" b="1" dirty="0">
                <a:solidFill>
                  <a:srgbClr val="C00000"/>
                </a:solidFill>
              </a:rPr>
              <a:t>физике </a:t>
            </a:r>
            <a:r>
              <a:rPr lang="ru-RU" b="1" dirty="0" smtClean="0">
                <a:solidFill>
                  <a:srgbClr val="C00000"/>
                </a:solidFill>
              </a:rPr>
              <a:t>	плазмы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40" y="13943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ИЗМЕРЕНИЕ ПАРАМЕТРОВ ВОДОРОДНОЙ ПЛАЗМЫ ТОКАМАКА КТМ РАСЧЕТНО-ЭКСПЕРИМЕНТАЛЬНЫМИ </a:t>
            </a:r>
            <a:r>
              <a:rPr lang="ru-RU" altLang="en-US" sz="24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МЕТОДАМИ</a:t>
            </a:r>
          </a:p>
          <a:p>
            <a:endParaRPr lang="ru-RU" alt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11" descr="D:\Архив доков\Всякая моя писанина\Отчеты\2019\Пуски\3490 (водород)\USDM_VCAM\JAI_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52" y="2078965"/>
            <a:ext cx="3923062" cy="27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61029" y="5340163"/>
            <a:ext cx="549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Кадр свечения рабочего газа 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(водород)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с видеокамеры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2078965"/>
            <a:ext cx="4084458" cy="20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7868" y="4105253"/>
            <a:ext cx="215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Полный ток плазмы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0" y="4056487"/>
            <a:ext cx="3524017" cy="17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74059" y="5828747"/>
            <a:ext cx="2755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Спектр излучения плазмы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3739276" y="4628356"/>
            <a:ext cx="1039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1100"/>
              <a:t>H</a:t>
            </a:r>
            <a:r>
              <a:rPr lang="en-US" altLang="ru-RU" sz="1100" baseline="-25000">
                <a:sym typeface="Symbol" pitchFamily="18" charset="2"/>
              </a:rPr>
              <a:t></a:t>
            </a:r>
            <a:r>
              <a:rPr lang="en-US" altLang="ru-RU" sz="1100"/>
              <a:t> </a:t>
            </a:r>
            <a:r>
              <a:rPr lang="ru-RU" altLang="ru-RU" sz="1100"/>
              <a:t>(486,1 нм) </a:t>
            </a: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5325188" y="4201319"/>
            <a:ext cx="1098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1100"/>
              <a:t>H</a:t>
            </a:r>
            <a:r>
              <a:rPr lang="en-US" altLang="ru-RU" sz="1100" baseline="-25000">
                <a:sym typeface="Symbol" pitchFamily="18" charset="2"/>
              </a:rPr>
              <a:t></a:t>
            </a:r>
            <a:r>
              <a:rPr lang="en-US" altLang="ru-RU" sz="1100"/>
              <a:t> </a:t>
            </a:r>
            <a:r>
              <a:rPr lang="ru-RU" altLang="ru-RU" sz="1100"/>
              <a:t>(656,3 нм)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099638" y="4890294"/>
            <a:ext cx="160338" cy="24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396626" y="4380706"/>
            <a:ext cx="215900" cy="247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068" y="18397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Проведение </a:t>
            </a:r>
            <a:r>
              <a:rPr lang="ru-RU" b="1" dirty="0">
                <a:solidFill>
                  <a:srgbClr val="C00000"/>
                </a:solidFill>
              </a:rPr>
              <a:t>исследований по </a:t>
            </a:r>
            <a:r>
              <a:rPr lang="ru-RU" b="1" dirty="0" smtClean="0">
                <a:solidFill>
                  <a:srgbClr val="C00000"/>
                </a:solidFill>
              </a:rPr>
              <a:t>	физике 					плазмы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62" y="1420184"/>
            <a:ext cx="10515600" cy="47526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Получение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и исследование процесса формирования плазменного шнура на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токамаке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 КТМ в режиме омического нагрева с использованием водорода в качестве рабочего газа</a:t>
            </a:r>
          </a:p>
        </p:txBody>
      </p:sp>
      <p:pic>
        <p:nvPicPr>
          <p:cNvPr id="3074" name="Picture 2" descr="G:\Кадр свечения плаз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61" y="2853286"/>
            <a:ext cx="5089585" cy="37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9" y="26565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755" y="301990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Расчеты сценария пробоя осуществлены по программе </a:t>
            </a:r>
            <a:r>
              <a:rPr lang="en-US" sz="2800" dirty="0">
                <a:solidFill>
                  <a:srgbClr val="002060"/>
                </a:solidFill>
              </a:rPr>
              <a:t>TRANSMAK </a:t>
            </a:r>
            <a:r>
              <a:rPr lang="ru-RU" sz="2800" dirty="0">
                <a:solidFill>
                  <a:srgbClr val="002060"/>
                </a:solidFill>
              </a:rPr>
              <a:t>  (НИИЭФА им. Ефремова), эволюции плазменного шнура по программе </a:t>
            </a:r>
            <a:r>
              <a:rPr lang="en-US" sz="2800" dirty="0">
                <a:solidFill>
                  <a:srgbClr val="002060"/>
                </a:solidFill>
              </a:rPr>
              <a:t>DINA</a:t>
            </a:r>
            <a:r>
              <a:rPr lang="ru-RU" sz="2800" dirty="0">
                <a:solidFill>
                  <a:srgbClr val="002060"/>
                </a:solidFill>
              </a:rPr>
              <a:t> (НИЦ Курчатовский институт, ТРИНИТИ).</a:t>
            </a:r>
          </a:p>
        </p:txBody>
      </p:sp>
    </p:spTree>
    <p:extLst>
      <p:ext uri="{BB962C8B-B14F-4D97-AF65-F5344CB8AC3E}">
        <p14:creationId xmlns:p14="http://schemas.microsoft.com/office/powerpoint/2010/main" val="2767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958" y="-7482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Второй этап физического пуска КТМ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77" y="955343"/>
            <a:ext cx="10515600" cy="5527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Второй этап физического пуска КТМ состоялся 13 ноября 2019 года. </a:t>
            </a:r>
            <a:r>
              <a:rPr lang="ru-RU" dirty="0">
                <a:solidFill>
                  <a:srgbClr val="002060"/>
                </a:solidFill>
              </a:rPr>
              <a:t>В рамках этого этапа проведена отработка начальной фазы сценария плазменного разряда и получения пробоя, отработка сценария развития плазменного шнура и достижение параметров плазменного разряда, соответствующих расчетным.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параметры плазменного разряда: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ток в импульсе плазменного разряда  ~ 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импульса плазменного разряда ~ 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мс</a:t>
            </a:r>
          </a:p>
          <a:p>
            <a:pPr marL="285750" indent="-28575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 тороидального поля 50 кА (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0.9 Тл)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круглое сечение плазменного шнура</a:t>
            </a:r>
          </a:p>
          <a:p>
            <a:pPr marL="285750" indent="-285750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плотность плазмы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превышала – 5·10</a:t>
            </a:r>
            <a:r>
              <a:rPr lang="ru-RU" altLang="ru-RU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altLang="ru-RU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работах приняли участие специалисты Национального Ядерного Центра Республики </a:t>
            </a:r>
            <a:r>
              <a:rPr lang="ru-RU" dirty="0" smtClean="0">
                <a:solidFill>
                  <a:srgbClr val="002060"/>
                </a:solidFill>
              </a:rPr>
              <a:t>Казахстан, Курчатовского комплекса </a:t>
            </a:r>
            <a:r>
              <a:rPr lang="ru-RU" dirty="0">
                <a:solidFill>
                  <a:srgbClr val="002060"/>
                </a:solidFill>
              </a:rPr>
              <a:t>термоядерной энергетики и плазменных технологий Национального Исследовательского Центра «Курчатовский Институт</a:t>
            </a:r>
            <a:r>
              <a:rPr lang="ru-RU" dirty="0" smtClean="0">
                <a:solidFill>
                  <a:srgbClr val="002060"/>
                </a:solidFill>
              </a:rPr>
              <a:t>», РФ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97" y="-12658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Второй этап физического пуска КТМ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322" y="1015710"/>
            <a:ext cx="5181600" cy="524485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 время экспериментов проведено численное моделирование сценариев плазменных разрядов, сравнение их с результатами измерений, корректировка сценария разряда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исследования плазменного разряда применены следующие диагностики: электромагнитные датчики, пироэлектрический болометр, AXUV-монитор, обзорный спектрометр, монитор интенсивности излучения линии водорода </a:t>
            </a:r>
            <a:r>
              <a:rPr lang="ru-RU" dirty="0" err="1">
                <a:solidFill>
                  <a:srgbClr val="002060"/>
                </a:solidFill>
              </a:rPr>
              <a:t>Ha-Da</a:t>
            </a:r>
            <a:r>
              <a:rPr lang="ru-RU" dirty="0">
                <a:solidFill>
                  <a:srgbClr val="002060"/>
                </a:solidFill>
              </a:rPr>
              <a:t>, монитор </a:t>
            </a:r>
            <a:r>
              <a:rPr lang="ru-RU" dirty="0" err="1">
                <a:solidFill>
                  <a:srgbClr val="002060"/>
                </a:solidFill>
              </a:rPr>
              <a:t>среднехордовой</a:t>
            </a:r>
            <a:r>
              <a:rPr lang="ru-RU" dirty="0">
                <a:solidFill>
                  <a:srgbClr val="002060"/>
                </a:solidFill>
              </a:rPr>
              <a:t> плотности плазмы, быстродействующая видеокамера с частотой регистрации до 1000 кадр/с.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MyDocuments from Alexei\КТМ 2017 Физпуск\Физпуск КТМ\На ИП второй этап\Пуски рабочие\3606\image1 (360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47" y="1015710"/>
            <a:ext cx="2782018" cy="20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yDocuments from Alexei\КТМ 2017 Физпуск\Физпуск КТМ\На ИП второй этап\Пуски рабочие\3606\image2 (3606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5" y="1015710"/>
            <a:ext cx="2743199" cy="20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MyDocuments from Alexei\КТМ 2017 Физпуск\Физпуск КТМ\На ИП второй этап\Пуски рабочие\3606\image3 (3606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47" y="3159430"/>
            <a:ext cx="2746009" cy="20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yDocuments from Alexei\КТМ 2017 Физпуск\Физпуск КТМ\На ИП второй этап\Пуски рабочие\3606\image4 (3606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85" y="3161530"/>
            <a:ext cx="2743199" cy="20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717" y="175344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Организационные 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53" y="129078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Назначены ответственные организации - администраторы программы с каждой стороны: со стороны РК - Министерство энергетики, со стороны </a:t>
            </a:r>
            <a:r>
              <a:rPr lang="ru-RU" dirty="0" smtClean="0">
                <a:solidFill>
                  <a:srgbClr val="002060"/>
                </a:solidFill>
              </a:rPr>
              <a:t>РФ- </a:t>
            </a:r>
            <a:r>
              <a:rPr lang="ru-RU" dirty="0">
                <a:solidFill>
                  <a:srgbClr val="002060"/>
                </a:solidFill>
              </a:rPr>
              <a:t>КГ РОСАТОМ, со стороны РБ- Национальная академия наук.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Создан </a:t>
            </a:r>
            <a:r>
              <a:rPr lang="ru-RU" dirty="0">
                <a:solidFill>
                  <a:srgbClr val="002060"/>
                </a:solidFill>
              </a:rPr>
              <a:t>международный научно- технический совет по совместной программе работ, разработано Положение о НТС. Состав НТС и Положение будут </a:t>
            </a:r>
            <a:r>
              <a:rPr lang="ru-RU" dirty="0" smtClean="0">
                <a:solidFill>
                  <a:srgbClr val="002060"/>
                </a:solidFill>
              </a:rPr>
              <a:t>утверждены.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Задачами </a:t>
            </a:r>
            <a:r>
              <a:rPr lang="ru-RU" dirty="0">
                <a:solidFill>
                  <a:srgbClr val="002060"/>
                </a:solidFill>
              </a:rPr>
              <a:t>НТС по программе КТМ </a:t>
            </a:r>
            <a:r>
              <a:rPr lang="ru-RU" dirty="0" smtClean="0">
                <a:solidFill>
                  <a:srgbClr val="002060"/>
                </a:solidFill>
              </a:rPr>
              <a:t>будут являться: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координация </a:t>
            </a:r>
            <a:r>
              <a:rPr lang="ru-RU" dirty="0">
                <a:solidFill>
                  <a:srgbClr val="002060"/>
                </a:solidFill>
              </a:rPr>
              <a:t>и обсуждение совместных исследований, планирование стажировок, совместные публикации по программе и апробация результатов совместных работ на международных конференциях, патентные работы, а также привлечение иностранных инвестиций и зарубежных контрактов на выполнение исследований на КТМ. </a:t>
            </a:r>
          </a:p>
          <a:p>
            <a:r>
              <a:rPr lang="ru-RU" dirty="0">
                <a:solidFill>
                  <a:srgbClr val="002060"/>
                </a:solidFill>
              </a:rPr>
              <a:t>разработка проекта совместной программы работ на 2021-2025 гг. и </a:t>
            </a:r>
            <a:r>
              <a:rPr lang="ru-RU" dirty="0" smtClean="0">
                <a:solidFill>
                  <a:srgbClr val="002060"/>
                </a:solidFill>
              </a:rPr>
              <a:t>последующие годы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2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Этапы программы совместных работ 	на </a:t>
            </a:r>
            <a:r>
              <a:rPr lang="ru-RU" b="1" dirty="0" err="1" smtClean="0">
                <a:solidFill>
                  <a:srgbClr val="C00000"/>
                </a:solidFill>
              </a:rPr>
              <a:t>токамаке</a:t>
            </a:r>
            <a:r>
              <a:rPr lang="ru-RU" b="1" dirty="0" smtClean="0">
                <a:solidFill>
                  <a:srgbClr val="C00000"/>
                </a:solidFill>
              </a:rPr>
              <a:t> КТМ на 2021-2025 гг.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23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Модернизация диагностической системы </a:t>
            </a:r>
            <a:r>
              <a:rPr lang="ru-RU" dirty="0" err="1">
                <a:solidFill>
                  <a:srgbClr val="002060"/>
                </a:solidFill>
              </a:rPr>
              <a:t>токамака</a:t>
            </a:r>
            <a:r>
              <a:rPr lang="ru-RU" dirty="0">
                <a:solidFill>
                  <a:srgbClr val="002060"/>
                </a:solidFill>
              </a:rPr>
              <a:t> КТМ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Отработка </a:t>
            </a:r>
            <a:r>
              <a:rPr lang="ru-RU" dirty="0">
                <a:solidFill>
                  <a:srgbClr val="002060"/>
                </a:solidFill>
              </a:rPr>
              <a:t>сценариев и проведение исследований по физике плазмы в </a:t>
            </a:r>
            <a:r>
              <a:rPr lang="ru-RU" dirty="0" smtClean="0">
                <a:solidFill>
                  <a:srgbClr val="002060"/>
                </a:solidFill>
              </a:rPr>
              <a:t>круглой и </a:t>
            </a:r>
            <a:r>
              <a:rPr lang="ru-RU" dirty="0" err="1" smtClean="0">
                <a:solidFill>
                  <a:srgbClr val="002060"/>
                </a:solidFill>
              </a:rPr>
              <a:t>диверторной</a:t>
            </a:r>
            <a:r>
              <a:rPr lang="ru-RU" dirty="0" smtClean="0">
                <a:solidFill>
                  <a:srgbClr val="002060"/>
                </a:solidFill>
              </a:rPr>
              <a:t> конфигурации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Совершенствование способов управления плазмой, сбора данных и автоматизации </a:t>
            </a:r>
            <a:r>
              <a:rPr lang="ru-RU" dirty="0" smtClean="0">
                <a:solidFill>
                  <a:srgbClr val="002060"/>
                </a:solidFill>
              </a:rPr>
              <a:t>экспериментов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Отработка </a:t>
            </a:r>
            <a:r>
              <a:rPr lang="ru-RU" dirty="0">
                <a:solidFill>
                  <a:srgbClr val="002060"/>
                </a:solidFill>
              </a:rPr>
              <a:t>режимов дополнительного ВЧ- нагрева плазмы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Отработка сценариев и проведение исследований по физике плазмы с использованием системы дополнительного нагрева плазмы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Исследование </a:t>
            </a:r>
            <a:r>
              <a:rPr lang="ru-RU" dirty="0">
                <a:solidFill>
                  <a:srgbClr val="002060"/>
                </a:solidFill>
              </a:rPr>
              <a:t>физико-химических свойств </a:t>
            </a:r>
            <a:r>
              <a:rPr lang="ru-RU" dirty="0" err="1">
                <a:solidFill>
                  <a:srgbClr val="002060"/>
                </a:solidFill>
              </a:rPr>
              <a:t>плазмо</a:t>
            </a:r>
            <a:r>
              <a:rPr lang="ru-RU" dirty="0">
                <a:solidFill>
                  <a:srgbClr val="002060"/>
                </a:solidFill>
              </a:rPr>
              <a:t>-обращенных материалов после испытаний на </a:t>
            </a:r>
            <a:r>
              <a:rPr lang="ru-RU" dirty="0" err="1">
                <a:solidFill>
                  <a:srgbClr val="002060"/>
                </a:solidFill>
              </a:rPr>
              <a:t>токамаке</a:t>
            </a:r>
            <a:r>
              <a:rPr lang="ru-RU" dirty="0">
                <a:solidFill>
                  <a:srgbClr val="002060"/>
                </a:solidFill>
              </a:rPr>
              <a:t> КТМ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Испытания макетов литиевых </a:t>
            </a:r>
            <a:r>
              <a:rPr lang="ru-RU" dirty="0" err="1">
                <a:solidFill>
                  <a:srgbClr val="002060"/>
                </a:solidFill>
              </a:rPr>
              <a:t>диверторов</a:t>
            </a:r>
            <a:r>
              <a:rPr lang="ru-RU" dirty="0">
                <a:solidFill>
                  <a:srgbClr val="002060"/>
                </a:solidFill>
              </a:rPr>
              <a:t> на основе капиллярно-пористой системы с различными системами </a:t>
            </a:r>
            <a:r>
              <a:rPr lang="ru-RU" dirty="0" smtClean="0">
                <a:solidFill>
                  <a:srgbClr val="002060"/>
                </a:solidFill>
              </a:rPr>
              <a:t>охлаждения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Внедрение </a:t>
            </a:r>
            <a:r>
              <a:rPr lang="ru-RU" dirty="0">
                <a:solidFill>
                  <a:srgbClr val="002060"/>
                </a:solidFill>
              </a:rPr>
              <a:t>системы коллективного пользования и обработки результатов экспериментов на </a:t>
            </a:r>
            <a:r>
              <a:rPr lang="ru-RU" dirty="0" smtClean="0">
                <a:solidFill>
                  <a:srgbClr val="002060"/>
                </a:solidFill>
              </a:rPr>
              <a:t>КТМ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6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0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	</a:t>
            </a:r>
            <a:r>
              <a:rPr lang="ru-RU" b="1" dirty="0" smtClean="0">
                <a:solidFill>
                  <a:srgbClr val="C00000"/>
                </a:solidFill>
              </a:rPr>
              <a:t>Этапы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Рабочей группы – 2012 год, ноябрь</a:t>
            </a:r>
          </a:p>
          <a:p>
            <a:r>
              <a:rPr lang="ru-RU" dirty="0">
                <a:solidFill>
                  <a:srgbClr val="002060"/>
                </a:solidFill>
              </a:rPr>
              <a:t>Соглашение о совместном использовании </a:t>
            </a:r>
            <a:r>
              <a:rPr lang="ru-RU" dirty="0" err="1">
                <a:solidFill>
                  <a:srgbClr val="002060"/>
                </a:solidFill>
              </a:rPr>
              <a:t>токамака</a:t>
            </a:r>
            <a:r>
              <a:rPr lang="ru-RU" dirty="0">
                <a:solidFill>
                  <a:srgbClr val="002060"/>
                </a:solidFill>
              </a:rPr>
              <a:t> КТМ (далее Соглашение) </a:t>
            </a:r>
            <a:r>
              <a:rPr lang="ru-RU" dirty="0" smtClean="0">
                <a:solidFill>
                  <a:srgbClr val="002060"/>
                </a:solidFill>
              </a:rPr>
              <a:t>подписано </a:t>
            </a:r>
            <a:r>
              <a:rPr lang="ru-RU" dirty="0">
                <a:solidFill>
                  <a:srgbClr val="002060"/>
                </a:solidFill>
              </a:rPr>
              <a:t>26 мая 2017 года в г. Казань. Соглашение подписали шесть стран: Россия, Казахстан, Беларусь, Армения, Кыргызстан и Таджикистан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Соглашение вступило в силу 18 февраля 2018 года после процесса ратификации странами –участницами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Программа </a:t>
            </a:r>
            <a:r>
              <a:rPr lang="ru-RU" dirty="0">
                <a:solidFill>
                  <a:srgbClr val="002060"/>
                </a:solidFill>
              </a:rPr>
              <a:t>совместных научных исследований на 2018-2020 гг., в которой в настоящий момент принимают участие Казахстан, Россия и Беларусь. Программа совместных работ на </a:t>
            </a:r>
            <a:r>
              <a:rPr lang="ru-RU" dirty="0" err="1">
                <a:solidFill>
                  <a:srgbClr val="002060"/>
                </a:solidFill>
              </a:rPr>
              <a:t>токамаке</a:t>
            </a:r>
            <a:r>
              <a:rPr lang="ru-RU" dirty="0">
                <a:solidFill>
                  <a:srgbClr val="002060"/>
                </a:solidFill>
              </a:rPr>
              <a:t> КТМ одобрена и подписана на заседании Экономического Совета СНГ 2 марта 2018 года в </a:t>
            </a:r>
            <a:r>
              <a:rPr lang="ru-RU" dirty="0" err="1">
                <a:solidFill>
                  <a:srgbClr val="002060"/>
                </a:solidFill>
              </a:rPr>
              <a:t>г.Москва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181104"/>
            <a:ext cx="1282131" cy="13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65" y="28574"/>
            <a:ext cx="1083334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направления работ по </a:t>
            </a:r>
            <a:r>
              <a:rPr lang="ru-RU" b="1" dirty="0" smtClean="0">
                <a:solidFill>
                  <a:srgbClr val="C00000"/>
                </a:solidFill>
              </a:rPr>
              <a:t>	Программе </a:t>
            </a:r>
            <a:r>
              <a:rPr lang="ru-RU" b="1" dirty="0">
                <a:solidFill>
                  <a:srgbClr val="C00000"/>
                </a:solidFill>
              </a:rPr>
              <a:t>совместных научных </a:t>
            </a:r>
            <a:r>
              <a:rPr lang="ru-RU" b="1" dirty="0" smtClean="0">
                <a:solidFill>
                  <a:srgbClr val="C00000"/>
                </a:solidFill>
              </a:rPr>
              <a:t>	исследований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 err="1">
                <a:solidFill>
                  <a:srgbClr val="C00000"/>
                </a:solidFill>
              </a:rPr>
              <a:t>токамаке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КТМ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68" y="194639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1.Проведение </a:t>
            </a:r>
            <a:r>
              <a:rPr lang="ru-RU" dirty="0">
                <a:solidFill>
                  <a:srgbClr val="002060"/>
                </a:solidFill>
              </a:rPr>
              <a:t>исследований по физике плазмы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2.Проведение исследований по физике взаимодействия плазмы с материалами первой стенки и </a:t>
            </a:r>
            <a:r>
              <a:rPr lang="ru-RU" dirty="0" err="1">
                <a:solidFill>
                  <a:srgbClr val="002060"/>
                </a:solidFill>
              </a:rPr>
              <a:t>дивертора</a:t>
            </a:r>
            <a:r>
              <a:rPr lang="ru-RU" dirty="0">
                <a:solidFill>
                  <a:srgbClr val="002060"/>
                </a:solidFill>
              </a:rPr>
              <a:t> при омическом нагреве плазмы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3.Материаловедческие исследования </a:t>
            </a:r>
            <a:r>
              <a:rPr lang="ru-RU" dirty="0" smtClean="0">
                <a:solidFill>
                  <a:srgbClr val="002060"/>
                </a:solidFill>
              </a:rPr>
              <a:t>конструкционных </a:t>
            </a:r>
            <a:r>
              <a:rPr lang="ru-RU" dirty="0">
                <a:solidFill>
                  <a:srgbClr val="002060"/>
                </a:solidFill>
              </a:rPr>
              <a:t>и функциональных материалов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4.Исследование и реализация новых инновационных технологий. Отработка режимов работы литиевого </a:t>
            </a:r>
            <a:r>
              <a:rPr lang="ru-RU" dirty="0" err="1">
                <a:solidFill>
                  <a:srgbClr val="002060"/>
                </a:solidFill>
              </a:rPr>
              <a:t>дивертора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токамака</a:t>
            </a:r>
            <a:r>
              <a:rPr lang="ru-RU" dirty="0">
                <a:solidFill>
                  <a:srgbClr val="002060"/>
                </a:solidFill>
              </a:rPr>
              <a:t> КТМ.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5.Создание и испытание диагностик для исследования взаимодействия плазма-стенка.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6.Развитие систем автоматизации, управления и сбора данных, экспериментальная проверка расчетных кодов.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Работы Республики Казахстан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Финансирование казахстанской части работ проводится Минэнерго РК по программе НТП КТМ на 2018-2020 гг. «Научно-техническое обеспечение экспериментальных исследований на казахстанском материаловедческом </a:t>
            </a:r>
            <a:r>
              <a:rPr lang="ru-RU" dirty="0" err="1">
                <a:solidFill>
                  <a:srgbClr val="002060"/>
                </a:solidFill>
              </a:rPr>
              <a:t>токамаке</a:t>
            </a:r>
            <a:r>
              <a:rPr lang="ru-RU" dirty="0">
                <a:solidFill>
                  <a:srgbClr val="002060"/>
                </a:solidFill>
              </a:rPr>
              <a:t> КТМ» в рамках Целевой программы «Развитие атомных и энергетических проектов», мероприятие «Прикладные научные исследования технологического характера в сфере атомной энергетики</a:t>
            </a:r>
            <a:r>
              <a:rPr lang="ru-RU" dirty="0" smtClean="0">
                <a:solidFill>
                  <a:srgbClr val="002060"/>
                </a:solidFill>
              </a:rPr>
              <a:t>». Объем финансирования 2019 года составляет  128, 860 млн. тенге (21,3 </a:t>
            </a:r>
            <a:r>
              <a:rPr lang="ru-RU" dirty="0" err="1" smtClean="0">
                <a:solidFill>
                  <a:srgbClr val="002060"/>
                </a:solidFill>
              </a:rPr>
              <a:t>млн.рублей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Основные участники работ: Национальный ядерный центр, Институт Атомной энергии НЯЦ РК, Институт ядерной физики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5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Работы Российской Федерации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Финансирование работ российских организаций проводится за счет Министерства науки и высшего образования, ФЦП «Исследования и разработки по приоритетным направлениям развития научно-технологического комплекса России на 2014-2020 гг</a:t>
            </a:r>
            <a:r>
              <a:rPr lang="ru-RU" dirty="0" smtClean="0">
                <a:solidFill>
                  <a:srgbClr val="002060"/>
                </a:solidFill>
              </a:rPr>
              <a:t>.». Объем финансирования на 2019 г.-2020 г. по 20 млн. в год.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Основные организации - участники программы работ в 2019-2020 гг.: НИЦ Курчатовский институт, НИЯУ МИФИ, АО Красная Звезда, ФТИ им Иоффе, Томский политехнический </a:t>
            </a:r>
            <a:r>
              <a:rPr lang="ru-RU" dirty="0" smtClean="0">
                <a:solidFill>
                  <a:srgbClr val="002060"/>
                </a:solidFill>
              </a:rPr>
              <a:t>университет, НИИЭФА им. Ефремова.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2" y="76949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Работы Республики Беларусь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Финансирование Республики Беларусь осуществляется за счет программ Национальной академии наук.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Участники работ- ГНУ ОИЭЯИ - СОСНЫ НАН Беларусь, НИУ «Институт ядерных проблем» Белорусского Госуниверситета.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189730"/>
            <a:ext cx="1282131" cy="13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Работы Республики Казахстан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640" y="1385677"/>
            <a:ext cx="10515600" cy="4351338"/>
          </a:xfrm>
        </p:spPr>
        <p:txBody>
          <a:bodyPr/>
          <a:lstStyle/>
          <a:p>
            <a:pPr marL="44450" indent="0"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Материаловедческие </a:t>
            </a:r>
            <a:r>
              <a:rPr lang="ru-RU" dirty="0">
                <a:solidFill>
                  <a:srgbClr val="002060"/>
                </a:solidFill>
              </a:rPr>
              <a:t>исследования конструкционных и функциональных материалов</a:t>
            </a:r>
          </a:p>
          <a:p>
            <a:pPr marL="44450" indent="0" algn="just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проведение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материаловедческих исследований изменения морфологических и физико-механических свойств вольфрамовой поверхности с покрытием в виде карбида вольфрама после термического воздействия на плазменно-пучковой установке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4" y="3278638"/>
            <a:ext cx="10180638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706" y="5856738"/>
            <a:ext cx="11309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Тепловая нагрузка при мощности q=10 МВт/м2 не влияет на </a:t>
            </a:r>
            <a:r>
              <a:rPr lang="ru-RU" b="1" dirty="0">
                <a:solidFill>
                  <a:srgbClr val="002060"/>
                </a:solidFill>
              </a:rPr>
              <a:t>элементный состав </a:t>
            </a:r>
            <a:r>
              <a:rPr lang="ru-RU" dirty="0">
                <a:solidFill>
                  <a:srgbClr val="002060"/>
                </a:solidFill>
              </a:rPr>
              <a:t>поверхности образцов вольфрама с карбидным покрытием. При этом увеличение мощности тепловой нагрузки до q=20 МВт/м2 приводит к заметному снижению содержания углерода и растрескиванию поверхности образцов.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389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Материаловедческие </a:t>
            </a:r>
            <a:r>
              <a:rPr lang="ru-RU" dirty="0">
                <a:solidFill>
                  <a:srgbClr val="C00000"/>
                </a:solidFill>
              </a:rPr>
              <a:t>исследования </a:t>
            </a:r>
            <a:r>
              <a:rPr lang="ru-RU" dirty="0" smtClean="0">
                <a:solidFill>
                  <a:srgbClr val="C00000"/>
                </a:solidFill>
              </a:rPr>
              <a:t>	конструкционных </a:t>
            </a:r>
            <a:r>
              <a:rPr lang="ru-RU" dirty="0">
                <a:solidFill>
                  <a:srgbClr val="C00000"/>
                </a:solidFill>
              </a:rPr>
              <a:t>и функциональных </a:t>
            </a:r>
            <a:r>
              <a:rPr lang="ru-RU" dirty="0" smtClean="0">
                <a:solidFill>
                  <a:srgbClr val="C00000"/>
                </a:solidFill>
              </a:rPr>
              <a:t>	материалов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Экспериментальные и теоретические исследования эффектов воздействия плазмы, ионов водорода и гелия на приповерхностные и объемные слои материалов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КТМ с защитными покрытиями</a:t>
            </a:r>
            <a:r>
              <a:rPr lang="ru-RU" sz="2400" b="1" dirty="0">
                <a:solidFill>
                  <a:srgbClr val="002060"/>
                </a:solidFill>
              </a:rPr>
              <a:t>(радиационно-стойкие </a:t>
            </a:r>
            <a:r>
              <a:rPr lang="ru-RU" sz="2400" b="1" dirty="0">
                <a:solidFill>
                  <a:srgbClr val="800000"/>
                </a:solidFill>
              </a:rPr>
              <a:t>нитридные </a:t>
            </a:r>
            <a:r>
              <a:rPr lang="ru-RU" sz="2400" b="1" dirty="0" smtClean="0">
                <a:solidFill>
                  <a:srgbClr val="800000"/>
                </a:solidFill>
              </a:rPr>
              <a:t>покрытия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ZrWN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 и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ZrTiN</a:t>
            </a:r>
            <a:r>
              <a:rPr lang="ru-RU" sz="2400" b="1" dirty="0" smtClean="0">
                <a:solidFill>
                  <a:srgbClr val="800000"/>
                </a:solidFill>
              </a:rPr>
              <a:t> ) </a:t>
            </a:r>
            <a:endParaRPr lang="ru-RU" altLang="ru-RU" sz="2400" dirty="0">
              <a:solidFill>
                <a:srgbClr val="990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</a:rPr>
              <a:t>Результат: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Коррозионная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стойкость облученных покрытий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ZrWN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и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ZrTiN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деградирует при облучении легкими (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Не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с энергией 45 кэВ до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флюенса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10</a:t>
            </a:r>
            <a:r>
              <a:rPr lang="ru-RU" sz="2400" b="1" baseline="30000" dirty="0">
                <a:solidFill>
                  <a:srgbClr val="002060"/>
                </a:solidFill>
                <a:cs typeface="Times New Roman" pitchFamily="18" charset="0"/>
              </a:rPr>
              <a:t>16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ион/см</a:t>
            </a:r>
            <a:r>
              <a:rPr lang="ru-RU" sz="2400" b="1" baseline="30000" dirty="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и тяжелыми ионами (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K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с энергией 125 МэВ до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флюенса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10</a:t>
            </a:r>
            <a:r>
              <a:rPr lang="ru-RU" sz="2400" b="1" baseline="30000" dirty="0">
                <a:solidFill>
                  <a:srgbClr val="002060"/>
                </a:solidFill>
                <a:cs typeface="Times New Roman" pitchFamily="18" charset="0"/>
              </a:rPr>
              <a:t>14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ион/см</a:t>
            </a:r>
            <a:r>
              <a:rPr lang="ru-RU" sz="2400" b="1" baseline="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).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Коррозионная стойкость покрытий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ZrWN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и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ZrTiN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после ионного облучения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деградируют, причем в большей мере после облучения тяжелыми ионами.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23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	И</a:t>
            </a:r>
            <a:r>
              <a:rPr lang="en-US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ПЫТАНИЯ ЛИТИЕВОЙ КПС ПРИ ЕЕ ВЗАИМОДЕЙСТВИИ С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	ДЕЙТЕРИЕМ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В УСЛОВИЯХ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ТЕПЛОВЫХ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И НЕЙТРОНЫХ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	НАГРУЗОК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ДЛЯ ОПРЕДЕЛЕНИЯ ПАРАМЕТРОВ РАБОТЫ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МЛД 	(макета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литиевого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дивертора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) В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РАБОЧИХ РЕЖИМАХ КТМ</a:t>
            </a:r>
            <a:r>
              <a:rPr lang="ru-RU" altLang="ru-RU" sz="2400" b="1" dirty="0">
                <a:solidFill>
                  <a:srgbClr val="C00000"/>
                </a:solidFill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1723"/>
            <a:ext cx="10515600" cy="4351338"/>
          </a:xfrm>
        </p:spPr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Проведение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реакторных экспериментов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по исследованию взаимодействия литиевой КПС с дейтерием</a:t>
            </a:r>
            <a:endParaRPr lang="ru-RU" alt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90689"/>
              </p:ext>
            </p:extLst>
          </p:nvPr>
        </p:nvGraphicFramePr>
        <p:xfrm>
          <a:off x="259752" y="2527539"/>
          <a:ext cx="4153032" cy="318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Graph" r:id="rId3" imgW="2942018" imgH="2250720" progId="Origin95.Graph">
                  <p:embed/>
                </p:oleObj>
              </mc:Choice>
              <mc:Fallback>
                <p:oleObj name="Graph" r:id="rId3" imgW="2942018" imgH="2250720" progId="Origin95.Graph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52" y="2527539"/>
                        <a:ext cx="4153032" cy="318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r="11145" b="11816"/>
          <a:stretch>
            <a:fillRect/>
          </a:stretch>
        </p:blipFill>
        <p:spPr bwMode="auto">
          <a:xfrm>
            <a:off x="4560617" y="2527539"/>
            <a:ext cx="3231082" cy="24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64325" y="5121230"/>
            <a:ext cx="54576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	Сравнение 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расчетных и экспериментальных значений </a:t>
            </a: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квазиравновесных потоков </a:t>
            </a:r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выделения трития для различных температур литиевой КПС</a:t>
            </a:r>
            <a:endParaRPr lang="ru-RU" alt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570" y="5678739"/>
            <a:ext cx="3775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Изменение парциального давления газов в объеме АУ с образцом литиевой </a:t>
            </a:r>
            <a:endParaRPr lang="en-US" alt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i="1" dirty="0">
                <a:latin typeface="Times New Roman" pitchFamily="18" charset="0"/>
                <a:cs typeface="Times New Roman" pitchFamily="18" charset="0"/>
              </a:rPr>
              <a:t>КПС в эксперименте на уровне стационарной мощности реактора 6 МВт</a:t>
            </a:r>
            <a:endParaRPr lang="ru-RU" altLang="ru-RU" sz="1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3501" y="2562045"/>
            <a:ext cx="320902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определены основные параметры взаимодействия изотопов водорода с образцами литиевой КПС в условиях </a:t>
            </a:r>
            <a:r>
              <a:rPr lang="ru-RU" dirty="0" smtClean="0">
                <a:solidFill>
                  <a:srgbClr val="002060"/>
                </a:solidFill>
              </a:rPr>
              <a:t>тепловых </a:t>
            </a:r>
            <a:r>
              <a:rPr lang="ru-RU" dirty="0">
                <a:solidFill>
                  <a:srgbClr val="002060"/>
                </a:solidFill>
              </a:rPr>
              <a:t>и радиационных нагрузок.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" y="0"/>
            <a:ext cx="12795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1053</Words>
  <Application>Microsoft Office PowerPoint</Application>
  <PresentationFormat>Широкоэкранный</PresentationFormat>
  <Paragraphs>79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MS Mincho</vt:lpstr>
      <vt:lpstr>SimSun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Graph</vt:lpstr>
      <vt:lpstr>О ходе выполнения Программы научных исследований на токамаке КТМ  на 2018-2020 годы</vt:lpstr>
      <vt:lpstr>  Этапы деятельности</vt:lpstr>
      <vt:lpstr>  Основные направления работ по  Программе совместных научных  исследований  на токамаке КТМ </vt:lpstr>
      <vt:lpstr> Работы Республики Казахстан</vt:lpstr>
      <vt:lpstr> Работы Российской Федерации</vt:lpstr>
      <vt:lpstr> Работы Республики Беларусь</vt:lpstr>
      <vt:lpstr> Работы Республики Казахстан</vt:lpstr>
      <vt:lpstr>  Материаловедческие исследования  конструкционных и функциональных  материалов </vt:lpstr>
      <vt:lpstr> ИCПЫТАНИЯ ЛИТИЕВОЙ КПС ПРИ ЕЕ ВЗАИМОДЕЙСТВИИ С  ДЕЙТЕРИЕМ В УСЛОВИЯХ ТЕПЛОВЫХ И НЕЙТРОНЫХ   НАГРУЗОК ДЛЯ ОПРЕДЕЛЕНИЯ ПАРАМЕТРОВ РАБОТЫ МЛД  (макета литиевого дивертора) В РАБОЧИХ РЕЖИМАХ КТМ </vt:lpstr>
      <vt:lpstr> Проведение исследований по физике  плазмы </vt:lpstr>
      <vt:lpstr> Проведение исследований по  физике      плазмы</vt:lpstr>
      <vt:lpstr>Второй этап физического пуска КТМ</vt:lpstr>
      <vt:lpstr>Второй этап физического пуска КТМ</vt:lpstr>
      <vt:lpstr> Организационные мероприятия</vt:lpstr>
      <vt:lpstr> Этапы программы совместных работ  на токамаке КТМ на 2021-2025 гг.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перспективах и основных направлениях сотрудничества в области термоядерного синтеза на период до 2030 года и ходе выполнения Программы научных исследований на КТМ на 2018-2020 годы от 02 марта 2018 года,</dc:title>
  <dc:creator>Ирина Тажибаева</dc:creator>
  <cp:lastModifiedBy>Toshiba Selector</cp:lastModifiedBy>
  <cp:revision>45</cp:revision>
  <dcterms:created xsi:type="dcterms:W3CDTF">2019-11-07T05:39:34Z</dcterms:created>
  <dcterms:modified xsi:type="dcterms:W3CDTF">2019-11-19T11:49:50Z</dcterms:modified>
</cp:coreProperties>
</file>