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300" r:id="rId3"/>
    <p:sldId id="303" r:id="rId4"/>
    <p:sldId id="304" r:id="rId5"/>
    <p:sldId id="271" r:id="rId6"/>
    <p:sldId id="305" r:id="rId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7DC86F-9E1F-4865-B998-2A7F3271F52E}">
          <p14:sldIdLst>
            <p14:sldId id="260"/>
            <p14:sldId id="300"/>
            <p14:sldId id="303"/>
            <p14:sldId id="304"/>
            <p14:sldId id="271"/>
            <p14:sldId id="30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3775" autoAdjust="0"/>
  </p:normalViewPr>
  <p:slideViewPr>
    <p:cSldViewPr snapToGrid="0">
      <p:cViewPr varScale="1">
        <p:scale>
          <a:sx n="69" d="100"/>
          <a:sy n="69" d="100"/>
        </p:scale>
        <p:origin x="-1098" y="-102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3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88CCB-82B6-4719-8118-85095D5E85E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41926-3DE4-4FBF-9BAD-12140577E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41926-3DE4-4FBF-9BAD-12140577E80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7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95813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US" sz="1300" b="0">
              <a:solidFill>
                <a:schemeClr val="bg2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31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1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4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3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6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8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0C10-AC07-4D10-BD92-80CB92A1C64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ABB2-3571-4838-8153-1ED37D8D6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8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26" Type="http://schemas.openxmlformats.org/officeDocument/2006/relationships/image" Target="../media/image42.png"/><Relationship Id="rId3" Type="http://schemas.openxmlformats.org/officeDocument/2006/relationships/image" Target="../media/image19.jpeg"/><Relationship Id="rId21" Type="http://schemas.openxmlformats.org/officeDocument/2006/relationships/image" Target="../media/image37.png"/><Relationship Id="rId7" Type="http://schemas.openxmlformats.org/officeDocument/2006/relationships/image" Target="../media/image23.jp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jp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31" Type="http://schemas.openxmlformats.org/officeDocument/2006/relationships/image" Target="../media/image47.png"/><Relationship Id="rId4" Type="http://schemas.openxmlformats.org/officeDocument/2006/relationships/image" Target="../media/image20.jpeg"/><Relationship Id="rId9" Type="http://schemas.openxmlformats.org/officeDocument/2006/relationships/image" Target="../media/image25.jfif"/><Relationship Id="rId14" Type="http://schemas.openxmlformats.org/officeDocument/2006/relationships/image" Target="../media/image30.jp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e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jpeg"/><Relationship Id="rId34" Type="http://schemas.openxmlformats.org/officeDocument/2006/relationships/image" Target="../media/image81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17" Type="http://schemas.openxmlformats.org/officeDocument/2006/relationships/image" Target="../media/image64.png"/><Relationship Id="rId25" Type="http://schemas.openxmlformats.org/officeDocument/2006/relationships/image" Target="../media/image72.jfif"/><Relationship Id="rId33" Type="http://schemas.openxmlformats.org/officeDocument/2006/relationships/image" Target="../media/image80.png"/><Relationship Id="rId2" Type="http://schemas.openxmlformats.org/officeDocument/2006/relationships/image" Target="../media/image49.png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29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5" Type="http://schemas.openxmlformats.org/officeDocument/2006/relationships/image" Target="../media/image52.png"/><Relationship Id="rId15" Type="http://schemas.openxmlformats.org/officeDocument/2006/relationships/image" Target="../media/image62.jpeg"/><Relationship Id="rId23" Type="http://schemas.openxmlformats.org/officeDocument/2006/relationships/image" Target="../media/image70.png"/><Relationship Id="rId28" Type="http://schemas.openxmlformats.org/officeDocument/2006/relationships/image" Target="../media/image75.jpeg"/><Relationship Id="rId36" Type="http://schemas.openxmlformats.org/officeDocument/2006/relationships/image" Target="../media/image83.pn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31" Type="http://schemas.openxmlformats.org/officeDocument/2006/relationships/image" Target="../media/image78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jpeg"/><Relationship Id="rId22" Type="http://schemas.openxmlformats.org/officeDocument/2006/relationships/image" Target="../media/image69.jpe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63211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14" y="1878857"/>
            <a:ext cx="10530625" cy="2947742"/>
          </a:xfrm>
          <a:solidFill>
            <a:schemeClr val="dk1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НАУЧНО-ПРАКТИЧЕСКИЙ СЕМИНАР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НА ТЕМУ: «ПУТИ УГЛУБЛЕНИЯ ИНТЕГРАЦИИ СИСТЕМ ПРЕДУПРЕЖДЕНИЯ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ЛИКВИДАЦИИ ЧРЕЗВЫЧАЙНЫХ СИТУАЦИЙ С РАДИАЦИОННЫМИ ПОСЛЕДСТВИЯМИ В ГОСУДАРСТВАХ – УЧАСТНИКАХ СНГ,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ОБМЕН И ОБОБЩЕНИЕ ИНФОРМАЦИИ»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メイリオ" pitchFamily="34" charset="-128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851154" y="5107768"/>
            <a:ext cx="5340846" cy="3984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ru-RU" altLang="ja-JP" sz="2000" b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ndes ExtraLight"/>
              </a:rPr>
              <a:t> </a:t>
            </a:r>
            <a:r>
              <a:rPr lang="ru-RU" altLang="ja-JP" sz="2000" b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ndes ExtraLight"/>
                <a:cs typeface="Arial" pitchFamily="34" charset="0"/>
              </a:rPr>
              <a:t>Дата проведения: </a:t>
            </a:r>
            <a:r>
              <a:rPr lang="ru-RU" altLang="ja-JP" sz="2000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ndes ExtraLight"/>
                <a:cs typeface="Arial" pitchFamily="34" charset="0"/>
              </a:rPr>
              <a:t>16-17 июня 2021 года</a:t>
            </a:r>
            <a:endParaRPr lang="en-US" sz="2000" i="1" cap="none" dirty="0">
              <a:latin typeface="Arial" pitchFamily="34" charset="0"/>
              <a:ea typeface="Andes ExtraLight"/>
              <a:cs typeface="Arial" pitchFamily="34" charset="0"/>
            </a:endParaRP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6835341" y="5423865"/>
            <a:ext cx="4963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algn="r"/>
            <a:r>
              <a:rPr lang="ru-RU" altLang="ja-JP" sz="2000" b="1" i="1" dirty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Место проведения</a:t>
            </a:r>
            <a:r>
              <a:rPr lang="ru-RU" altLang="ja-JP" sz="2000" i="1" dirty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ru-RU" altLang="ja-JP" sz="2000" i="1" dirty="0" smtClean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г. Москва, Россия</a:t>
            </a:r>
            <a:endParaRPr lang="en-US" altLang="ja-JP" sz="2000" dirty="0">
              <a:solidFill>
                <a:srgbClr val="0D224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4813354" y="5782781"/>
            <a:ext cx="7248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algn="r"/>
            <a:r>
              <a:rPr lang="ru-RU" altLang="ja-JP" sz="2000" b="1" i="1" dirty="0" smtClean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Докладчик:</a:t>
            </a:r>
            <a:r>
              <a:rPr lang="ru-RU" altLang="ja-JP" sz="2000" i="1" dirty="0" smtClean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 Начальник отдела </a:t>
            </a:r>
            <a:r>
              <a:rPr lang="ru-RU" altLang="ja-JP" sz="2000" i="1" dirty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Национального </a:t>
            </a:r>
            <a:r>
              <a:rPr lang="ru-RU" altLang="ja-JP" sz="2000" i="1" dirty="0" smtClean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центра </a:t>
            </a:r>
            <a:br>
              <a:rPr lang="ru-RU" altLang="ja-JP" sz="2000" i="1" dirty="0" smtClean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</a:br>
            <a:r>
              <a:rPr lang="ru-RU" altLang="ja-JP" sz="2000" i="1" dirty="0" smtClean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МЧС </a:t>
            </a:r>
            <a:r>
              <a:rPr lang="ru-RU" altLang="ja-JP" sz="2000" i="1" dirty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Республики Узбекистан  </a:t>
            </a:r>
            <a:r>
              <a:rPr lang="ru-RU" altLang="ja-JP" sz="2000" i="1" dirty="0" err="1" smtClean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Адылов</a:t>
            </a:r>
            <a:r>
              <a:rPr lang="ru-RU" altLang="ja-JP" sz="2000" i="1" dirty="0" smtClean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ja-JP" sz="2000" i="1" dirty="0" err="1" smtClean="0">
                <a:solidFill>
                  <a:srgbClr val="0D2240"/>
                </a:solidFill>
                <a:latin typeface="Arial" charset="0"/>
                <a:cs typeface="Times New Roman" pitchFamily="18" charset="0"/>
              </a:rPr>
              <a:t>Баходир</a:t>
            </a:r>
            <a:endParaRPr lang="en-US" altLang="ja-JP" sz="2000" i="1" dirty="0">
              <a:solidFill>
                <a:srgbClr val="0D224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8" name="Picture 6" descr="Герб Узбекист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9394" y="193385"/>
            <a:ext cx="985881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905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419089" y="505736"/>
            <a:ext cx="458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</a:rPr>
              <a:t>МИНИСТЕРСТВО ПО ЧРЕЗВЫЧАЙНЫМ СИТУАЦИЯМ </a:t>
            </a:r>
            <a:br>
              <a:rPr lang="ru-RU" sz="1400" b="1" dirty="0">
                <a:solidFill>
                  <a:srgbClr val="0000FF"/>
                </a:solidFill>
              </a:rPr>
            </a:br>
            <a:r>
              <a:rPr lang="ru-RU" sz="1400" b="1" dirty="0">
                <a:solidFill>
                  <a:srgbClr val="0000FF"/>
                </a:solidFill>
              </a:rPr>
              <a:t>РЕСПУБЛИКИ УЗБЕКИСТАН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472" y="-4537"/>
            <a:ext cx="1325384" cy="1312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5" y="181935"/>
            <a:ext cx="1057437" cy="1057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1678" y="516310"/>
            <a:ext cx="379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MINISTRY OF EMERGENCY SITUATIONS OF THE REPUBLIC OF UZBEKISTAN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15824" y="6524512"/>
            <a:ext cx="778415" cy="2216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1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278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Прямая соединительная линия 100"/>
          <p:cNvCxnSpPr/>
          <p:nvPr/>
        </p:nvCxnSpPr>
        <p:spPr>
          <a:xfrm>
            <a:off x="7940082" y="6091689"/>
            <a:ext cx="25536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973796" y="5199197"/>
            <a:ext cx="25536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940082" y="4294322"/>
            <a:ext cx="25536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858125" y="3332297"/>
            <a:ext cx="25536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605742" y="1232233"/>
            <a:ext cx="5288249" cy="1223554"/>
          </a:xfrm>
        </p:spPr>
        <p:txBody>
          <a:bodyPr>
            <a:noAutofit/>
          </a:bodyPr>
          <a:lstStyle/>
          <a:p>
            <a:pPr marL="0" indent="269875" algn="just">
              <a:buNone/>
            </a:pPr>
            <a:r>
              <a:rPr lang="ru-RU" sz="1100" b="1" dirty="0" smtClean="0">
                <a:cs typeface="Times New Roman" panose="02020603050405020304" pitchFamily="18" charset="0"/>
              </a:rPr>
              <a:t>ИСТОРИЯ ЦИВИЛИЗАЦИИ - ИСТОРИЯ ИЗОБРЕТЕНИЯ ВСЕ НОВЫХ И НОВЫХ МЕТОДОВ ПРЕОБРАЗОВАНИЯ ЭНЕРГИИ, ОСВОЕНИЯ ЕЕ НОВЫХ ИСТОЧНИКОВ И В КОНЕЧНОМ ИТОГЕ УВЕЛИЧЕНИЯ ЭНЕРГОПОТРЕБЛЕНИЯ.</a:t>
            </a:r>
          </a:p>
          <a:p>
            <a:pPr marL="0" indent="269875" algn="just">
              <a:buNone/>
            </a:pPr>
            <a:r>
              <a:rPr lang="ru-RU" sz="1100" b="1" dirty="0" smtClean="0">
                <a:cs typeface="Times New Roman" panose="02020603050405020304" pitchFamily="18" charset="0"/>
              </a:rPr>
              <a:t>В СОВРЕМЕННОМ МИРЕ ЭНЕРГЕТИКА ЯВЛЯЕТСЯ ОСНОВОЙ РАЗВИТИЯ БАЗОВЫХ ОТРАСЛЕЙ ПРОМЫШЛЕННОСТИ, ОПРЕДЕЛЯЮЩИХ ПРОГРЕСС ОБЩЕСТВЕННОГО ПРОИЗВОДСТВА. ВО ВСЕХ ПРОМЫШЛЕННО РАЗВИТЫХ СТРАНАХ ТЕМПЫ РАЗВИТИЯ ЭНЕРГЕТИКИ ОПЕРЕЖАЛИ ТЕМПЫ РАЗВИТИЯ ДРУГИХ ОТРАСЛЕЙ.</a:t>
            </a:r>
          </a:p>
        </p:txBody>
      </p:sp>
      <p:sp>
        <p:nvSpPr>
          <p:cNvPr id="47" name="Текст 2"/>
          <p:cNvSpPr txBox="1">
            <a:spLocks/>
          </p:cNvSpPr>
          <p:nvPr/>
        </p:nvSpPr>
        <p:spPr>
          <a:xfrm rot="16200000">
            <a:off x="-864429" y="4492289"/>
            <a:ext cx="2731522" cy="467277"/>
          </a:xfrm>
          <a:prstGeom prst="rect">
            <a:avLst/>
          </a:prstGeom>
          <a:solidFill>
            <a:srgbClr val="99FF33"/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b="1" dirty="0" smtClean="0">
                <a:cs typeface="Times New Roman" panose="02020603050405020304" pitchFamily="18" charset="0"/>
              </a:rPr>
              <a:t>НЕБЛАГОПРИЯТНОЕ ВОЗДЕЙСТВИЕ </a:t>
            </a:r>
            <a:br>
              <a:rPr lang="ru-RU" sz="1100" b="1" dirty="0" smtClean="0">
                <a:cs typeface="Times New Roman" panose="02020603050405020304" pitchFamily="18" charset="0"/>
              </a:rPr>
            </a:br>
            <a:r>
              <a:rPr lang="ru-RU" sz="1100" b="1" dirty="0" smtClean="0">
                <a:cs typeface="Times New Roman" panose="02020603050405020304" pitchFamily="18" charset="0"/>
              </a:rPr>
              <a:t>НА ОКРУЖАЮЩУЮ СРЕДУ И ЧЕЛОВЕКА </a:t>
            </a:r>
            <a:endParaRPr lang="ru-RU" sz="11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52260" y="725811"/>
            <a:ext cx="1606245" cy="451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+mn-lt"/>
              </a:rPr>
              <a:t>И С Т О Р И Я  </a:t>
            </a:r>
            <a:endParaRPr lang="ru-RU" sz="2000" dirty="0">
              <a:latin typeface="+mn-lt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57791" y="1010589"/>
            <a:ext cx="6043010" cy="1755033"/>
            <a:chOff x="153792" y="1744880"/>
            <a:chExt cx="6704997" cy="2046014"/>
          </a:xfrm>
          <a:solidFill>
            <a:srgbClr val="FFC000"/>
          </a:solidFill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" t="38600" r="5050" b="5600"/>
            <a:stretch/>
          </p:blipFill>
          <p:spPr>
            <a:xfrm>
              <a:off x="153792" y="2321280"/>
              <a:ext cx="1629410" cy="100232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effectLst>
              <a:softEdge rad="6350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" t="25400" r="3400" b="6000"/>
            <a:stretch/>
          </p:blipFill>
          <p:spPr>
            <a:xfrm>
              <a:off x="1834175" y="1750370"/>
              <a:ext cx="1533397" cy="100450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effectLst>
              <a:softEdge rad="63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0" t="30000" r="4900" b="6800"/>
            <a:stretch/>
          </p:blipFill>
          <p:spPr>
            <a:xfrm>
              <a:off x="3676009" y="1744880"/>
              <a:ext cx="1561969" cy="1009995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effectLst>
              <a:softEdge rad="6350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0" t="34601" r="4300" b="4799"/>
            <a:stretch/>
          </p:blipFill>
          <p:spPr>
            <a:xfrm>
              <a:off x="5264667" y="2553464"/>
              <a:ext cx="1594122" cy="99722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effectLst>
              <a:softEdge rad="63500"/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" t="57600" r="4750" b="7400"/>
            <a:stretch/>
          </p:blipFill>
          <p:spPr>
            <a:xfrm>
              <a:off x="2270410" y="2793666"/>
              <a:ext cx="2588805" cy="99722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  <a:effectLst>
              <a:softEdge rad="63500"/>
            </a:effectLst>
          </p:spPr>
        </p:pic>
        <p:sp>
          <p:nvSpPr>
            <p:cNvPr id="41" name="Стрелка углом 40"/>
            <p:cNvSpPr/>
            <p:nvPr/>
          </p:nvSpPr>
          <p:spPr>
            <a:xfrm>
              <a:off x="1124278" y="1902270"/>
              <a:ext cx="466531" cy="390568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Стрелка вправо 41"/>
            <p:cNvSpPr/>
            <p:nvPr/>
          </p:nvSpPr>
          <p:spPr>
            <a:xfrm>
              <a:off x="3388516" y="1899259"/>
              <a:ext cx="278818" cy="25547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углом 42"/>
            <p:cNvSpPr/>
            <p:nvPr/>
          </p:nvSpPr>
          <p:spPr>
            <a:xfrm rot="5400000">
              <a:off x="5271857" y="1949577"/>
              <a:ext cx="498805" cy="513184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Стрелка вправо 47"/>
            <p:cNvSpPr/>
            <p:nvPr/>
          </p:nvSpPr>
          <p:spPr>
            <a:xfrm rot="10800000">
              <a:off x="4900553" y="3089402"/>
              <a:ext cx="278818" cy="25547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6477676" y="1199950"/>
            <a:ext cx="5461855" cy="1359631"/>
          </a:xfrm>
          <a:prstGeom prst="round2DiagRect">
            <a:avLst/>
          </a:prstGeom>
          <a:solidFill>
            <a:srgbClr val="FFC000">
              <a:alpha val="7000"/>
            </a:srgbClr>
          </a:solidFill>
          <a:ln>
            <a:solidFill>
              <a:srgbClr val="0000FF"/>
            </a:solidFill>
            <a:prstDash val="dash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Текст 2"/>
          <p:cNvSpPr txBox="1">
            <a:spLocks/>
          </p:cNvSpPr>
          <p:nvPr/>
        </p:nvSpPr>
        <p:spPr>
          <a:xfrm>
            <a:off x="1518498" y="3332297"/>
            <a:ext cx="4641592" cy="475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4013" algn="just">
              <a:buNone/>
            </a:pPr>
            <a:r>
              <a:rPr lang="ru-RU" sz="1200" b="1" dirty="0" smtClean="0">
                <a:cs typeface="Times New Roman" panose="02020603050405020304" pitchFamily="18" charset="0"/>
              </a:rPr>
              <a:t>АТМОСФЕРА</a:t>
            </a:r>
            <a:r>
              <a:rPr lang="ru-RU" sz="1200" dirty="0" smtClean="0">
                <a:cs typeface="Times New Roman" panose="02020603050405020304" pitchFamily="18" charset="0"/>
              </a:rPr>
              <a:t>  -   ПОТРЕБЛЕНИЕ КИСЛОРОДА, ВЫБРОСЫ ГАЗОВ, </a:t>
            </a:r>
          </a:p>
          <a:p>
            <a:pPr marL="0" indent="354013">
              <a:buNone/>
            </a:pPr>
            <a:r>
              <a:rPr lang="ru-RU" sz="1200" dirty="0" smtClean="0">
                <a:cs typeface="Times New Roman" panose="02020603050405020304" pitchFamily="18" charset="0"/>
              </a:rPr>
              <a:t>                              ВЛАГИ И ТВЕРДЫХ ЧАСТИЦ</a:t>
            </a:r>
            <a:endParaRPr lang="ru-RU" sz="1200" dirty="0"/>
          </a:p>
        </p:txBody>
      </p:sp>
      <p:sp>
        <p:nvSpPr>
          <p:cNvPr id="56" name="Текст 2"/>
          <p:cNvSpPr txBox="1">
            <a:spLocks/>
          </p:cNvSpPr>
          <p:nvPr/>
        </p:nvSpPr>
        <p:spPr>
          <a:xfrm>
            <a:off x="984667" y="4002711"/>
            <a:ext cx="4662628" cy="506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4013" algn="just">
              <a:buNone/>
            </a:pPr>
            <a:r>
              <a:rPr lang="ru-RU" sz="1200" b="1" dirty="0" smtClean="0">
                <a:cs typeface="Times New Roman" panose="02020603050405020304" pitchFamily="18" charset="0"/>
              </a:rPr>
              <a:t>ГИДРОСФЕРУ  - </a:t>
            </a:r>
            <a:r>
              <a:rPr lang="ru-RU" sz="1200" dirty="0" smtClean="0">
                <a:cs typeface="Times New Roman" panose="02020603050405020304" pitchFamily="18" charset="0"/>
              </a:rPr>
              <a:t>ПОТРЕБЛЕНИЕ ВОДЫ, СОЗДАНИЕ ИСКУССТВЕН- </a:t>
            </a:r>
          </a:p>
          <a:p>
            <a:pPr marL="0" indent="354013" algn="just">
              <a:buNone/>
            </a:pPr>
            <a:r>
              <a:rPr lang="ru-RU" sz="1200" dirty="0"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cs typeface="Times New Roman" panose="02020603050405020304" pitchFamily="18" charset="0"/>
              </a:rPr>
              <a:t>                             НЫХ ВОДОХРАНИЛИЩ </a:t>
            </a:r>
            <a:endParaRPr lang="ru-RU" sz="1200" dirty="0"/>
          </a:p>
        </p:txBody>
      </p:sp>
      <p:sp>
        <p:nvSpPr>
          <p:cNvPr id="57" name="Текст 2"/>
          <p:cNvSpPr txBox="1">
            <a:spLocks/>
          </p:cNvSpPr>
          <p:nvPr/>
        </p:nvSpPr>
        <p:spPr>
          <a:xfrm>
            <a:off x="970163" y="4904609"/>
            <a:ext cx="4677132" cy="475418"/>
          </a:xfrm>
          <a:prstGeom prst="rect">
            <a:avLst/>
          </a:prstGeom>
          <a:solidFill>
            <a:srgbClr val="CC00FF">
              <a:alpha val="15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4013" algn="just">
              <a:buNone/>
            </a:pPr>
            <a:r>
              <a:rPr lang="ru-RU" sz="1200" b="1" dirty="0" smtClean="0">
                <a:cs typeface="Times New Roman" panose="02020603050405020304" pitchFamily="18" charset="0"/>
              </a:rPr>
              <a:t>БИОСФЕРУ</a:t>
            </a:r>
            <a:r>
              <a:rPr lang="ru-RU" sz="1200" dirty="0" smtClean="0">
                <a:cs typeface="Times New Roman" panose="02020603050405020304" pitchFamily="18" charset="0"/>
              </a:rPr>
              <a:t>    -   ВЫБРОСЫ ТОКСИЧНЫХ ВЕЩЕСТВ</a:t>
            </a:r>
          </a:p>
          <a:p>
            <a:pPr marL="0" indent="354013" algn="just">
              <a:buNone/>
            </a:pPr>
            <a:endParaRPr lang="ru-RU" sz="1200" dirty="0">
              <a:cs typeface="Times New Roman" panose="02020603050405020304" pitchFamily="18" charset="0"/>
            </a:endParaRPr>
          </a:p>
          <a:p>
            <a:pPr marL="0" indent="354013" algn="just">
              <a:buNone/>
            </a:pPr>
            <a:endParaRPr lang="ru-RU" sz="1200" dirty="0"/>
          </a:p>
        </p:txBody>
      </p:sp>
      <p:sp>
        <p:nvSpPr>
          <p:cNvPr id="58" name="Текст 2"/>
          <p:cNvSpPr txBox="1">
            <a:spLocks/>
          </p:cNvSpPr>
          <p:nvPr/>
        </p:nvSpPr>
        <p:spPr>
          <a:xfrm>
            <a:off x="1553758" y="5681995"/>
            <a:ext cx="4638338" cy="495860"/>
          </a:xfrm>
          <a:prstGeom prst="rect">
            <a:avLst/>
          </a:prstGeom>
          <a:solidFill>
            <a:srgbClr val="00B0F0">
              <a:alpha val="16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4013">
              <a:buNone/>
            </a:pPr>
            <a:r>
              <a:rPr lang="ru-RU" sz="1200" b="1" dirty="0" smtClean="0">
                <a:cs typeface="Times New Roman" panose="02020603050405020304" pitchFamily="18" charset="0"/>
              </a:rPr>
              <a:t>ЛИТОСФЕРУ </a:t>
            </a:r>
            <a:r>
              <a:rPr lang="ru-RU" sz="1200" dirty="0" smtClean="0">
                <a:cs typeface="Times New Roman" panose="02020603050405020304" pitchFamily="18" charset="0"/>
              </a:rPr>
              <a:t> -  ПОТРЕБЛЕНИЕ ИСКОПАЕМЫХ ТОПЛИВ, </a:t>
            </a:r>
            <a:br>
              <a:rPr lang="ru-RU" sz="1200" dirty="0" smtClean="0">
                <a:cs typeface="Times New Roman" panose="02020603050405020304" pitchFamily="18" charset="0"/>
              </a:rPr>
            </a:br>
            <a:r>
              <a:rPr lang="ru-RU" sz="1200" dirty="0" smtClean="0">
                <a:cs typeface="Times New Roman" panose="02020603050405020304" pitchFamily="18" charset="0"/>
              </a:rPr>
              <a:t>                                      ИЗМЕНЕНИЕ ЛАНДШАФТА</a:t>
            </a:r>
          </a:p>
          <a:p>
            <a:pPr marL="0" indent="311150" algn="just"/>
            <a:endParaRPr lang="ru-RU" sz="1400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8"/>
          <a:srcRect r="66647"/>
          <a:stretch/>
        </p:blipFill>
        <p:spPr>
          <a:xfrm>
            <a:off x="6298329" y="2872492"/>
            <a:ext cx="1797017" cy="9366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9"/>
          <a:srcRect l="34815" t="26271" r="33207" b="52752"/>
          <a:stretch/>
        </p:blipFill>
        <p:spPr>
          <a:xfrm flipH="1">
            <a:off x="8264765" y="3847701"/>
            <a:ext cx="1677592" cy="8987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9"/>
          <a:srcRect l="1299" t="26064" r="69644" b="52959"/>
          <a:stretch/>
        </p:blipFill>
        <p:spPr>
          <a:xfrm flipH="1">
            <a:off x="6317379" y="3818499"/>
            <a:ext cx="1736929" cy="9282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9"/>
          <a:srcRect l="68176" t="26271" r="3229" b="52752"/>
          <a:stretch/>
        </p:blipFill>
        <p:spPr>
          <a:xfrm flipH="1">
            <a:off x="10153650" y="3827601"/>
            <a:ext cx="1681633" cy="9131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8"/>
          <a:srcRect l="68930"/>
          <a:stretch/>
        </p:blipFill>
        <p:spPr>
          <a:xfrm>
            <a:off x="10129683" y="2851068"/>
            <a:ext cx="1720042" cy="96245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8"/>
          <a:srcRect l="32585" r="29974"/>
          <a:stretch/>
        </p:blipFill>
        <p:spPr>
          <a:xfrm>
            <a:off x="8215678" y="2856527"/>
            <a:ext cx="1775766" cy="96050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9"/>
          <a:srcRect l="34341" t="53481" r="33182" b="26502"/>
          <a:stretch/>
        </p:blipFill>
        <p:spPr>
          <a:xfrm>
            <a:off x="8286750" y="4825330"/>
            <a:ext cx="1663670" cy="822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9"/>
          <a:srcRect l="1479" t="53481" r="69695" b="26502"/>
          <a:stretch/>
        </p:blipFill>
        <p:spPr>
          <a:xfrm>
            <a:off x="6324387" y="4788336"/>
            <a:ext cx="1724025" cy="8850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9"/>
          <a:srcRect l="68356" t="53481" r="3395" b="26502"/>
          <a:stretch/>
        </p:blipFill>
        <p:spPr>
          <a:xfrm>
            <a:off x="10149264" y="4773948"/>
            <a:ext cx="1680880" cy="8804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9"/>
          <a:srcRect l="70085" t="79477"/>
          <a:stretch/>
        </p:blipFill>
        <p:spPr>
          <a:xfrm>
            <a:off x="10159407" y="5680362"/>
            <a:ext cx="1705310" cy="8648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9"/>
          <a:srcRect l="1864" t="79477" r="69502"/>
          <a:stretch/>
        </p:blipFill>
        <p:spPr>
          <a:xfrm>
            <a:off x="6339217" y="5683079"/>
            <a:ext cx="1699670" cy="9005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9"/>
          <a:srcRect l="34341" t="79477" r="33758"/>
          <a:stretch/>
        </p:blipFill>
        <p:spPr>
          <a:xfrm>
            <a:off x="8240735" y="5647680"/>
            <a:ext cx="1709685" cy="915073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132552" y="48714"/>
            <a:ext cx="11966381" cy="641169"/>
            <a:chOff x="132552" y="48714"/>
            <a:chExt cx="11966381" cy="641169"/>
          </a:xfrm>
        </p:grpSpPr>
        <p:sp>
          <p:nvSpPr>
            <p:cNvPr id="92" name="Title 1"/>
            <p:cNvSpPr txBox="1">
              <a:spLocks/>
            </p:cNvSpPr>
            <p:nvPr/>
          </p:nvSpPr>
          <p:spPr>
            <a:xfrm>
              <a:off x="132552" y="48714"/>
              <a:ext cx="11966381" cy="615652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None/>
                <a:defRPr sz="36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ИНФОРМАЦИОННОЕ </a:t>
              </a:r>
              <a:r>
                <a:rPr lang="ru-RU" sz="1200" dirty="0" smtClean="0">
                  <a:solidFill>
                    <a:schemeClr val="bg1"/>
                  </a:solidFill>
                </a:rPr>
                <a:t>СООБЩЕНИЕ ПО </a:t>
              </a:r>
              <a:r>
                <a:rPr lang="ru-RU" sz="1200" dirty="0">
                  <a:solidFill>
                    <a:schemeClr val="bg1"/>
                  </a:solidFill>
                </a:rPr>
                <a:t>ИМПЛЕМЕНТАЦИИ </a:t>
              </a:r>
              <a:r>
                <a:rPr lang="ru-RU" sz="1200" dirty="0" smtClean="0">
                  <a:solidFill>
                    <a:schemeClr val="bg1"/>
                  </a:solidFill>
                </a:rPr>
                <a:t/>
              </a:r>
              <a:br>
                <a:rPr lang="ru-RU" sz="1200" dirty="0" smtClean="0">
                  <a:solidFill>
                    <a:schemeClr val="bg1"/>
                  </a:solidFill>
                </a:rPr>
              </a:br>
              <a:r>
                <a:rPr lang="ru-RU" sz="1200" dirty="0" smtClean="0">
                  <a:solidFill>
                    <a:schemeClr val="bg1"/>
                  </a:solidFill>
                </a:rPr>
                <a:t>«</a:t>
              </a:r>
              <a:r>
                <a:rPr lang="ru-RU" sz="1200" dirty="0">
                  <a:solidFill>
                    <a:schemeClr val="bg1"/>
                  </a:solidFill>
                </a:rPr>
                <a:t>СОГЛАШЕНИЯ О ВЗАИМОДЕЙСТВИИ ГОСУДАРСТВ – УЧАСТНИКОВ СНГ ПО ОБЕСПЕЧЕНИЮ ГОТОВНОСТИ НА СЛУЧАЙ АВАРИИ </a:t>
              </a:r>
              <a:r>
                <a:rPr lang="ru-RU" sz="1200" dirty="0" smtClean="0">
                  <a:solidFill>
                    <a:schemeClr val="bg1"/>
                  </a:solidFill>
                </a:rPr>
                <a:t/>
              </a:r>
              <a:br>
                <a:rPr lang="ru-RU" sz="1200" dirty="0" smtClean="0">
                  <a:solidFill>
                    <a:schemeClr val="bg1"/>
                  </a:solidFill>
                </a:rPr>
              </a:br>
              <a:r>
                <a:rPr lang="ru-RU" sz="1200" dirty="0" smtClean="0">
                  <a:solidFill>
                    <a:schemeClr val="bg1"/>
                  </a:solidFill>
                </a:rPr>
                <a:t>ИЛИ </a:t>
              </a:r>
              <a:r>
                <a:rPr lang="ru-RU" sz="1200" dirty="0">
                  <a:solidFill>
                    <a:schemeClr val="bg1"/>
                  </a:solidFill>
                </a:rPr>
                <a:t>ВОЗНИКНОВЕНИЯ РАДИАЦИОННОЙ АВАРИЙНОЙ СИТУАЦИИ И ВЗАИМОПОМОЩИ ПРИ </a:t>
              </a:r>
              <a:r>
                <a:rPr lang="ru-RU" sz="1200" dirty="0" smtClean="0">
                  <a:solidFill>
                    <a:schemeClr val="bg1"/>
                  </a:solidFill>
                </a:rPr>
                <a:t>ЛИКВИДАЦИИ ИХ </a:t>
              </a:r>
              <a:r>
                <a:rPr lang="ru-RU" sz="1200" dirty="0">
                  <a:solidFill>
                    <a:schemeClr val="bg1"/>
                  </a:solidFill>
                </a:rPr>
                <a:t>ПОСЛЕДСТВИЙ»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メイリオ" pitchFamily="34" charset="-128"/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0087" y="57426"/>
              <a:ext cx="638846" cy="632457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68" y="96560"/>
              <a:ext cx="514903" cy="514903"/>
            </a:xfrm>
            <a:prstGeom prst="rect">
              <a:avLst/>
            </a:prstGeom>
          </p:spPr>
        </p:pic>
      </p:grpSp>
      <p:sp>
        <p:nvSpPr>
          <p:cNvPr id="96" name="Прямоугольник с двумя скругленными противолежащими углами 95"/>
          <p:cNvSpPr/>
          <p:nvPr/>
        </p:nvSpPr>
        <p:spPr>
          <a:xfrm>
            <a:off x="132552" y="2900168"/>
            <a:ext cx="6144503" cy="3696420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13000"/>
            </a:schemeClr>
          </a:solidFill>
          <a:ln>
            <a:solidFill>
              <a:srgbClr val="0000FF"/>
            </a:solidFill>
            <a:prstDash val="dash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31" y="3949933"/>
            <a:ext cx="554245" cy="554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20" y="4767707"/>
            <a:ext cx="664409" cy="664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8" y="5598471"/>
            <a:ext cx="755705" cy="674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5" y="3237963"/>
            <a:ext cx="634989" cy="6349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20518" y="6559807"/>
            <a:ext cx="778415" cy="2216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2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421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3" y="3303616"/>
            <a:ext cx="1114954" cy="32350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52712" y="6249437"/>
            <a:ext cx="687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Команда выделила области, в которых дальнейшие действия принесли </a:t>
            </a:r>
            <a:r>
              <a:rPr lang="ru-RU" sz="1200" b="1" dirty="0" smtClean="0"/>
              <a:t>бы </a:t>
            </a:r>
            <a:r>
              <a:rPr lang="ru-RU" sz="1200" b="1" dirty="0"/>
              <a:t>пользу Узбекистану, включая необходимость </a:t>
            </a:r>
            <a:r>
              <a:rPr lang="ru-RU" sz="1200" b="1" dirty="0" smtClean="0"/>
              <a:t>дальнейшего развития </a:t>
            </a:r>
            <a:r>
              <a:rPr lang="ru-RU" sz="1200" b="1" dirty="0"/>
              <a:t>необходимой </a:t>
            </a:r>
            <a:r>
              <a:rPr lang="ru-RU" sz="1200" b="1" dirty="0" smtClean="0"/>
              <a:t>правовой </a:t>
            </a:r>
            <a:r>
              <a:rPr lang="ru-RU" sz="1200" b="1" dirty="0"/>
              <a:t>и институциональной </a:t>
            </a:r>
            <a:r>
              <a:rPr lang="ru-RU" sz="1200" b="1" dirty="0" smtClean="0"/>
              <a:t>базы</a:t>
            </a:r>
            <a:endParaRPr lang="ru-RU" sz="1100" b="1" dirty="0">
              <a:solidFill>
                <a:srgbClr val="333333"/>
              </a:solidFill>
              <a:latin typeface="Roboto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5039322" y="4804521"/>
            <a:ext cx="7028915" cy="501509"/>
          </a:xfrm>
          <a:prstGeom prst="rect">
            <a:avLst/>
          </a:prstGeom>
          <a:solidFill>
            <a:srgbClr val="CC00FF">
              <a:alpha val="15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b="1" dirty="0" smtClean="0"/>
              <a:t>Группа </a:t>
            </a:r>
            <a:r>
              <a:rPr lang="ru-RU" sz="1100" b="1" dirty="0"/>
              <a:t>экспертов Международного агентства по атомной энергии (МАГАТЭ) завершила 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>12-дневную </a:t>
            </a:r>
            <a:r>
              <a:rPr lang="ru-RU" sz="1100" b="1" dirty="0"/>
              <a:t>поездку в Узбекистан </a:t>
            </a:r>
          </a:p>
          <a:p>
            <a:pPr marL="0" indent="0" algn="ctr">
              <a:buNone/>
            </a:pPr>
            <a:endParaRPr lang="ru-RU" sz="12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4" y="5430137"/>
            <a:ext cx="1316826" cy="8783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60" y="5906291"/>
            <a:ext cx="1286093" cy="8578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5" t="6167" b="7148"/>
          <a:stretch/>
        </p:blipFill>
        <p:spPr>
          <a:xfrm>
            <a:off x="2171624" y="5451930"/>
            <a:ext cx="1251360" cy="8347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4" y="5984583"/>
            <a:ext cx="1200162" cy="7997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167101" y="4836116"/>
            <a:ext cx="4411278" cy="461177"/>
          </a:xfrm>
          <a:prstGeom prst="rect">
            <a:avLst/>
          </a:prstGeom>
          <a:solidFill>
            <a:srgbClr val="99FF33">
              <a:alpha val="50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600" b="1" dirty="0" smtClean="0"/>
          </a:p>
          <a:p>
            <a:pPr marL="0" indent="0" algn="ctr">
              <a:buNone/>
            </a:pPr>
            <a:r>
              <a:rPr lang="ru-RU" sz="1100" b="1" dirty="0" smtClean="0"/>
              <a:t>Информационный центр по </a:t>
            </a:r>
            <a:r>
              <a:rPr lang="ru-RU" sz="1100" b="1" dirty="0"/>
              <a:t>атомным технологиям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02" y="5244533"/>
            <a:ext cx="1376297" cy="8264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7272380" y="770196"/>
            <a:ext cx="4099532" cy="471214"/>
          </a:xfrm>
          <a:prstGeom prst="rect">
            <a:avLst/>
          </a:prstGeom>
          <a:solidFill>
            <a:schemeClr val="accent2">
              <a:lumMod val="40000"/>
              <a:lumOff val="60000"/>
              <a:alpha val="44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/>
              <a:t>повышению радиационной безопасности онкологических центров республики</a:t>
            </a:r>
            <a:endParaRPr lang="ru-RU" sz="12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/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7258050" y="1488904"/>
            <a:ext cx="4113861" cy="471214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/>
              <a:t>подготовке кадров по новым методам в лабораториях ядерной физики 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7213255" y="2180711"/>
            <a:ext cx="4159842" cy="471214"/>
          </a:xfrm>
          <a:prstGeom prst="rect">
            <a:avLst/>
          </a:prstGeom>
          <a:solidFill>
            <a:srgbClr val="7030A0">
              <a:alpha val="16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/>
              <a:t>модернизации и усилению радиационной и ядерной безопасности </a:t>
            </a: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7194163" y="3001684"/>
            <a:ext cx="4158656" cy="471214"/>
          </a:xfrm>
          <a:prstGeom prst="rect">
            <a:avLst/>
          </a:prstGeom>
          <a:solidFill>
            <a:srgbClr val="FFFF00">
              <a:alpha val="14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/>
              <a:t>вывозу отработанного высокообогащенного ядерного топлива </a:t>
            </a: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7250915" y="3761214"/>
            <a:ext cx="4058652" cy="471214"/>
          </a:xfrm>
          <a:prstGeom prst="rect">
            <a:avLst/>
          </a:prstGeom>
          <a:solidFill>
            <a:srgbClr val="FF0000">
              <a:alpha val="11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 kern="1200" cap="all" baseline="0">
                <a:solidFill>
                  <a:schemeClr val="tx1"/>
                </a:solidFill>
                <a:latin typeface="+mn-lt"/>
                <a:ea typeface="+mn-ea"/>
                <a:cs typeface="Andes Extra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ndes ExtraLight"/>
                <a:ea typeface="+mn-ea"/>
                <a:cs typeface="Ande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err="1"/>
              <a:t>декомиссии</a:t>
            </a:r>
            <a:r>
              <a:rPr lang="ru-RU" sz="1200" b="1" dirty="0"/>
              <a:t> всей площадки исследовательского ядерного реактора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6666" r="24444" b="40768"/>
          <a:stretch/>
        </p:blipFill>
        <p:spPr>
          <a:xfrm>
            <a:off x="11390954" y="732899"/>
            <a:ext cx="610536" cy="563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11333" r="22000" b="33111"/>
          <a:stretch/>
        </p:blipFill>
        <p:spPr>
          <a:xfrm>
            <a:off x="6623003" y="760241"/>
            <a:ext cx="574364" cy="5550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46" y="1422813"/>
            <a:ext cx="617418" cy="5994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38" y="2939882"/>
            <a:ext cx="571058" cy="5690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01" y="2178222"/>
            <a:ext cx="529466" cy="5097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t="-1" r="20659" b="-3089"/>
          <a:stretch/>
        </p:blipFill>
        <p:spPr>
          <a:xfrm>
            <a:off x="11471739" y="2163429"/>
            <a:ext cx="522150" cy="5123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7" t="72627" r="6516" b="12649"/>
          <a:stretch/>
        </p:blipFill>
        <p:spPr>
          <a:xfrm>
            <a:off x="11372998" y="3723264"/>
            <a:ext cx="719632" cy="5557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2" t="72627" r="29442" b="12817"/>
          <a:stretch/>
        </p:blipFill>
        <p:spPr>
          <a:xfrm>
            <a:off x="11479000" y="2962415"/>
            <a:ext cx="567176" cy="58622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49343" r="52093" b="34740"/>
          <a:stretch/>
        </p:blipFill>
        <p:spPr>
          <a:xfrm>
            <a:off x="6691178" y="3759618"/>
            <a:ext cx="558386" cy="5593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0" b="23130"/>
          <a:stretch/>
        </p:blipFill>
        <p:spPr>
          <a:xfrm>
            <a:off x="10453073" y="5502095"/>
            <a:ext cx="1540816" cy="8292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48" y="5244533"/>
            <a:ext cx="1380418" cy="8390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6" y="5538429"/>
            <a:ext cx="1407810" cy="7918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30" y="5289541"/>
            <a:ext cx="1223201" cy="108960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213457" y="72439"/>
            <a:ext cx="11853473" cy="551478"/>
            <a:chOff x="5802973" y="30422"/>
            <a:chExt cx="6272752" cy="882367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>
              <a:off x="5802973" y="45767"/>
              <a:ext cx="6272752" cy="85168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None/>
                <a:defRPr sz="36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РОСТ </a:t>
              </a:r>
              <a:r>
                <a:rPr lang="ru-RU" sz="1200" dirty="0">
                  <a:solidFill>
                    <a:schemeClr val="bg1"/>
                  </a:solidFill>
                </a:rPr>
                <a:t>ПОТРЕБЛЕНИЯ ЭНЕРГИИ НА </a:t>
              </a:r>
              <a:r>
                <a:rPr lang="ru-RU" sz="1200" dirty="0" smtClean="0">
                  <a:solidFill>
                    <a:schemeClr val="bg1"/>
                  </a:solidFill>
                </a:rPr>
                <a:t>ПЛАНЕТЕ                                                                              ПОД </a:t>
              </a:r>
              <a:r>
                <a:rPr lang="ru-RU" sz="1200" dirty="0">
                  <a:solidFill>
                    <a:schemeClr val="bg1"/>
                  </a:solidFill>
                </a:rPr>
                <a:t>ЭГИДОЙ «МИРНЫЙ АТОМ»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メイリオ" pitchFamily="34" charset="-128"/>
              </a:endParaRP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5968" y="30422"/>
              <a:ext cx="298360" cy="882367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467" y="114952"/>
              <a:ext cx="281207" cy="745216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55323" y="671873"/>
            <a:ext cx="3360652" cy="1746249"/>
          </a:xfrm>
          <a:prstGeom prst="rect">
            <a:avLst/>
          </a:prstGeom>
          <a:solidFill>
            <a:srgbClr val="00B0F0">
              <a:alpha val="6000"/>
            </a:srgbClr>
          </a:solidFill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4" y="2587508"/>
            <a:ext cx="637675" cy="596034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797304" y="730272"/>
            <a:ext cx="3339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/>
            <a:r>
              <a:rPr lang="ru-RU" sz="900" dirty="0"/>
              <a:t>Более 80% энергии, потребляемой человечеством, производится из углеводородного топлива, и эта тенденция сохранится ещё по крайней мере 15-20 лет. </a:t>
            </a:r>
            <a:endParaRPr lang="ru-RU" sz="900" dirty="0" smtClean="0"/>
          </a:p>
          <a:p>
            <a:pPr indent="174625" algn="just"/>
            <a:r>
              <a:rPr lang="ru-RU" sz="900" dirty="0" smtClean="0"/>
              <a:t>На </a:t>
            </a:r>
            <a:r>
              <a:rPr lang="ru-RU" sz="900" dirty="0"/>
              <a:t>остальные источники, включая </a:t>
            </a:r>
            <a:r>
              <a:rPr lang="ru-RU" sz="900" dirty="0" err="1"/>
              <a:t>гидро</a:t>
            </a:r>
            <a:r>
              <a:rPr lang="ru-RU" sz="900" dirty="0"/>
              <a:t>, атомные, ветровые, солнечные и др. приходится менее 20%. Баланс существенно не изменится до 2030-2035 годов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4" y="766705"/>
            <a:ext cx="2419396" cy="1720039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2755322" y="1719938"/>
            <a:ext cx="338169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rgbClr val="26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самым осторожным оценкам, к середине XXI века потребление энергии на планете удвоится. Это станет следствием развития мировой экономики, роста населения и других геополитических и экономических факторов</a:t>
            </a:r>
            <a:r>
              <a:rPr lang="ru-RU" sz="900" dirty="0" smtClean="0">
                <a:solidFill>
                  <a:srgbClr val="26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213458" y="2707437"/>
            <a:ext cx="2901357" cy="1882519"/>
            <a:chOff x="213458" y="2606753"/>
            <a:chExt cx="2901357" cy="188251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115" y="2820298"/>
              <a:ext cx="1022700" cy="1065216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9" y="2606753"/>
              <a:ext cx="696777" cy="64795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76" y="2704355"/>
              <a:ext cx="816829" cy="76348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26" y="3856372"/>
              <a:ext cx="589223" cy="550745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89" y="3716861"/>
              <a:ext cx="584187" cy="54883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099" y="3580751"/>
              <a:ext cx="663124" cy="606419"/>
            </a:xfrm>
            <a:prstGeom prst="rect">
              <a:avLst/>
            </a:prstGeom>
          </p:spPr>
        </p:pic>
        <p:sp>
          <p:nvSpPr>
            <p:cNvPr id="79" name="Пятиугольник 78"/>
            <p:cNvSpPr/>
            <p:nvPr/>
          </p:nvSpPr>
          <p:spPr>
            <a:xfrm>
              <a:off x="1391650" y="3121954"/>
              <a:ext cx="767625" cy="176573"/>
            </a:xfrm>
            <a:prstGeom prst="homePlate">
              <a:avLst/>
            </a:prstGeom>
            <a:solidFill>
              <a:srgbClr val="0000FF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400" b="1" dirty="0">
                  <a:solidFill>
                    <a:schemeClr val="bg1"/>
                  </a:solidFill>
                </a:rPr>
                <a:t>ЭКОЛОГИЧЕСКИЙ ФАКТОР</a:t>
              </a:r>
              <a:endParaRPr lang="ru-RU" sz="200" b="1" dirty="0"/>
            </a:p>
          </p:txBody>
        </p:sp>
        <p:sp>
          <p:nvSpPr>
            <p:cNvPr id="78" name="Пятиугольник 77"/>
            <p:cNvSpPr/>
            <p:nvPr/>
          </p:nvSpPr>
          <p:spPr>
            <a:xfrm>
              <a:off x="844044" y="3001945"/>
              <a:ext cx="703721" cy="176573"/>
            </a:xfrm>
            <a:prstGeom prst="homePlate">
              <a:avLst/>
            </a:prstGeom>
            <a:solidFill>
              <a:srgbClr val="0000FF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400" b="1" dirty="0">
                  <a:solidFill>
                    <a:schemeClr val="bg1"/>
                  </a:solidFill>
                </a:rPr>
                <a:t>ПЕРЕНАСЕЛЕНИЕ </a:t>
              </a:r>
            </a:p>
            <a:p>
              <a:pPr algn="ctr"/>
              <a:r>
                <a:rPr lang="ru-RU" sz="400" b="1" dirty="0">
                  <a:solidFill>
                    <a:schemeClr val="bg1"/>
                  </a:solidFill>
                </a:rPr>
                <a:t>ПЛАНЕТЫ</a:t>
              </a:r>
              <a:endParaRPr lang="ru-RU" sz="200" b="1" dirty="0"/>
            </a:p>
          </p:txBody>
        </p:sp>
        <p:sp>
          <p:nvSpPr>
            <p:cNvPr id="80" name="Пятиугольник 79"/>
            <p:cNvSpPr/>
            <p:nvPr/>
          </p:nvSpPr>
          <p:spPr>
            <a:xfrm>
              <a:off x="240432" y="3691900"/>
              <a:ext cx="722862" cy="176573"/>
            </a:xfrm>
            <a:prstGeom prst="homePlate">
              <a:avLst/>
            </a:prstGeom>
            <a:solidFill>
              <a:srgbClr val="0000FF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400" b="1" dirty="0">
                  <a:solidFill>
                    <a:schemeClr val="bg1"/>
                  </a:solidFill>
                </a:rPr>
                <a:t>ГЕОПОЛИТИЧЕСКАЯ СИТУАЦИЯ</a:t>
              </a:r>
              <a:endParaRPr lang="ru-RU" sz="200" b="1" dirty="0"/>
            </a:p>
          </p:txBody>
        </p:sp>
        <p:sp>
          <p:nvSpPr>
            <p:cNvPr id="81" name="Пятиугольник 80"/>
            <p:cNvSpPr/>
            <p:nvPr/>
          </p:nvSpPr>
          <p:spPr>
            <a:xfrm>
              <a:off x="845762" y="3555823"/>
              <a:ext cx="729032" cy="176573"/>
            </a:xfrm>
            <a:prstGeom prst="homePlate">
              <a:avLst/>
            </a:prstGeom>
            <a:solidFill>
              <a:srgbClr val="0000FF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400" b="1" dirty="0">
                  <a:solidFill>
                    <a:schemeClr val="bg1"/>
                  </a:solidFill>
                </a:rPr>
                <a:t>ПОЛИТИЧЕСКИЙ ФАКТОР</a:t>
              </a:r>
              <a:endParaRPr lang="ru-RU" sz="200" b="1" dirty="0"/>
            </a:p>
          </p:txBody>
        </p:sp>
        <p:sp>
          <p:nvSpPr>
            <p:cNvPr id="82" name="Пятиугольник 81"/>
            <p:cNvSpPr/>
            <p:nvPr/>
          </p:nvSpPr>
          <p:spPr>
            <a:xfrm>
              <a:off x="1390029" y="3419746"/>
              <a:ext cx="777478" cy="176573"/>
            </a:xfrm>
            <a:prstGeom prst="homePlate">
              <a:avLst/>
            </a:prstGeom>
            <a:solidFill>
              <a:srgbClr val="0000FF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400" b="1" dirty="0" smtClean="0">
                  <a:solidFill>
                    <a:schemeClr val="bg1"/>
                  </a:solidFill>
                </a:rPr>
                <a:t>ГЕОПОЛИТИЧЕСКИЙ КОНФЛИКТ</a:t>
              </a:r>
              <a:endParaRPr lang="ru-RU" sz="200" b="1" dirty="0"/>
            </a:p>
          </p:txBody>
        </p:sp>
        <p:sp>
          <p:nvSpPr>
            <p:cNvPr id="77" name="Пятиугольник 76"/>
            <p:cNvSpPr/>
            <p:nvPr/>
          </p:nvSpPr>
          <p:spPr>
            <a:xfrm>
              <a:off x="232534" y="2883504"/>
              <a:ext cx="738247" cy="176573"/>
            </a:xfrm>
            <a:prstGeom prst="homePlate">
              <a:avLst/>
            </a:prstGeom>
            <a:solidFill>
              <a:srgbClr val="0000FF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400" b="1" dirty="0">
                  <a:solidFill>
                    <a:schemeClr val="bg1"/>
                  </a:solidFill>
                </a:rPr>
                <a:t>ЭКОНОМИКА </a:t>
              </a:r>
              <a:br>
                <a:rPr lang="ru-RU" sz="400" b="1" dirty="0">
                  <a:solidFill>
                    <a:schemeClr val="bg1"/>
                  </a:solidFill>
                </a:rPr>
              </a:br>
              <a:r>
                <a:rPr lang="ru-RU" sz="400" b="1" dirty="0">
                  <a:solidFill>
                    <a:schemeClr val="bg1"/>
                  </a:solidFill>
                </a:rPr>
                <a:t>И ОБЩЕСТВЕННЫЙ ФАКТОР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515530" y="3973493"/>
              <a:ext cx="654043" cy="237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873374" y="4104565"/>
              <a:ext cx="654043" cy="237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13458" y="4251736"/>
              <a:ext cx="654043" cy="237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3206713" y="2818888"/>
            <a:ext cx="2881847" cy="127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3663"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solidFill>
                  <a:srgbClr val="26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</a:t>
            </a:r>
            <a:r>
              <a:rPr lang="ru-RU" sz="900" dirty="0">
                <a:solidFill>
                  <a:srgbClr val="26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900" dirty="0" smtClean="0">
                <a:solidFill>
                  <a:srgbClr val="26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трагические </a:t>
            </a:r>
            <a:r>
              <a:rPr lang="ru-RU" sz="900" dirty="0">
                <a:solidFill>
                  <a:srgbClr val="26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 в Японии и последовавший за этим всплеск недоверия общественности к «мирному атому», ядерная энергетика продолжает оставаться одним из самых перспективных направлений. Спрос на электроэнергию, растущий вместе с развитием мировой экономики, требует строительства новых энергоблоков.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53697" y="2750312"/>
            <a:ext cx="2987877" cy="1445171"/>
          </a:xfrm>
          <a:prstGeom prst="rect">
            <a:avLst/>
          </a:prstGeom>
          <a:solidFill>
            <a:srgbClr val="99FF33">
              <a:alpha val="20000"/>
            </a:srgbClr>
          </a:solidFill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4" y="1416662"/>
            <a:ext cx="696653" cy="620568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11413585" y="6643828"/>
            <a:ext cx="778415" cy="2216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227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Прямая соединительная линия 87"/>
          <p:cNvCxnSpPr/>
          <p:nvPr/>
        </p:nvCxnSpPr>
        <p:spPr>
          <a:xfrm>
            <a:off x="2213297" y="1710711"/>
            <a:ext cx="0" cy="5938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97484" y="2012758"/>
            <a:ext cx="2462450" cy="18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04497" y="49853"/>
            <a:ext cx="11959348" cy="625058"/>
            <a:chOff x="5802973" y="-6144"/>
            <a:chExt cx="6272752" cy="630554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802973" y="45769"/>
              <a:ext cx="6272752" cy="547694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None/>
                <a:defRPr sz="36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300" dirty="0" smtClean="0">
                  <a:solidFill>
                    <a:schemeClr val="bg1"/>
                  </a:solidFill>
                </a:rPr>
                <a:t>ПРЕДЛОЖЕНИЯ ПО </a:t>
              </a:r>
              <a:r>
                <a:rPr lang="ru-RU" sz="1300" dirty="0">
                  <a:solidFill>
                    <a:schemeClr val="bg1"/>
                  </a:solidFill>
                </a:rPr>
                <a:t>ИМПЛЕМЕНТАЦИИ </a:t>
              </a:r>
              <a:br>
                <a:rPr lang="ru-RU" sz="1300" dirty="0">
                  <a:solidFill>
                    <a:schemeClr val="bg1"/>
                  </a:solidFill>
                </a:rPr>
              </a:br>
              <a:r>
                <a:rPr lang="ru-RU" sz="1300" dirty="0">
                  <a:solidFill>
                    <a:schemeClr val="bg1"/>
                  </a:solidFill>
                </a:rPr>
                <a:t>«СОГЛАШЕНИЯ О ВЗАИМОДЕЙСТВИИ ГОСУДАРСТВ – УЧАСТНИКОВ СНГ ПО ОБЕСПЕЧЕНИЮ ГОТОВНОСТИ НА СЛУЧАЙ АВАРИИ </a:t>
              </a:r>
              <a:br>
                <a:rPr lang="ru-RU" sz="1300" dirty="0">
                  <a:solidFill>
                    <a:schemeClr val="bg1"/>
                  </a:solidFill>
                </a:rPr>
              </a:br>
              <a:r>
                <a:rPr lang="ru-RU" sz="1300" dirty="0">
                  <a:solidFill>
                    <a:schemeClr val="bg1"/>
                  </a:solidFill>
                </a:rPr>
                <a:t>ИЛИ ВОЗНИКНОВЕНИЯ РАДИАЦИОННОЙ АВАРИЙНОЙ СИТУАЦИИ И ВЗАИМОПОМОЩИ ПРИ ЛИКВИДАЦИИ ИХ ПОСЛЕДСТВИЙ</a:t>
              </a:r>
              <a:r>
                <a:rPr lang="ru-RU" sz="1300" dirty="0" smtClean="0">
                  <a:solidFill>
                    <a:schemeClr val="bg1"/>
                  </a:solidFill>
                </a:rPr>
                <a:t>»</a:t>
              </a:r>
              <a:endParaRPr lang="ru-RU" sz="1300" dirty="0">
                <a:solidFill>
                  <a:schemeClr val="bg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5743" y="-6144"/>
              <a:ext cx="369081" cy="63055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81" y="54147"/>
              <a:ext cx="266388" cy="509969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6510588" y="1251088"/>
            <a:ext cx="1326108" cy="1313429"/>
            <a:chOff x="783442" y="890707"/>
            <a:chExt cx="2850818" cy="29481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582" y="1478310"/>
              <a:ext cx="1731061" cy="1833855"/>
            </a:xfrm>
            <a:prstGeom prst="rect">
              <a:avLst/>
            </a:prstGeom>
          </p:spPr>
        </p:pic>
        <p:sp>
          <p:nvSpPr>
            <p:cNvPr id="21" name="Блок-схема: узел 20"/>
            <p:cNvSpPr/>
            <p:nvPr/>
          </p:nvSpPr>
          <p:spPr>
            <a:xfrm>
              <a:off x="934198" y="1190877"/>
              <a:ext cx="2564183" cy="2448240"/>
            </a:xfrm>
            <a:prstGeom prst="flowChartConnector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7" r="20626"/>
            <a:stretch/>
          </p:blipFill>
          <p:spPr>
            <a:xfrm>
              <a:off x="2933003" y="1569923"/>
              <a:ext cx="701257" cy="67934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228" y="2767129"/>
              <a:ext cx="577485" cy="57802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197" y="3275969"/>
              <a:ext cx="679577" cy="56291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9" t="5355" r="15656" b="7295"/>
            <a:stretch/>
          </p:blipFill>
          <p:spPr>
            <a:xfrm>
              <a:off x="783442" y="1569153"/>
              <a:ext cx="645544" cy="64268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179" y="890707"/>
              <a:ext cx="663345" cy="66334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7" t="15909" r="14511" b="27436"/>
            <a:stretch/>
          </p:blipFill>
          <p:spPr>
            <a:xfrm>
              <a:off x="814289" y="2686646"/>
              <a:ext cx="766828" cy="65850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85798" y="1358197"/>
            <a:ext cx="3635643" cy="1324128"/>
            <a:chOff x="6101236" y="1016702"/>
            <a:chExt cx="3832765" cy="1524812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761" y="1016702"/>
              <a:ext cx="416309" cy="41630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713" y="1509410"/>
              <a:ext cx="486712" cy="486712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747" y="1524932"/>
              <a:ext cx="482093" cy="48209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236" y="1536782"/>
              <a:ext cx="497367" cy="497367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341" y="1536817"/>
              <a:ext cx="537660" cy="45832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661" y="2026628"/>
              <a:ext cx="554386" cy="514886"/>
            </a:xfrm>
            <a:prstGeom prst="rect">
              <a:avLst/>
            </a:prstGeom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7"/>
          <a:srcRect l="6146" t="20000" r="81354" b="19630"/>
          <a:stretch/>
        </p:blipFill>
        <p:spPr>
          <a:xfrm>
            <a:off x="1597042" y="2078529"/>
            <a:ext cx="278403" cy="380331"/>
          </a:xfrm>
          <a:prstGeom prst="rect">
            <a:avLst/>
          </a:prstGeom>
          <a:ln w="3175">
            <a:solidFill>
              <a:srgbClr val="0000FF"/>
            </a:solidFill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/>
          <a:srcRect l="3333" t="21852" r="82500" b="8148"/>
          <a:stretch/>
        </p:blipFill>
        <p:spPr>
          <a:xfrm>
            <a:off x="1469675" y="1896566"/>
            <a:ext cx="283259" cy="395904"/>
          </a:xfrm>
          <a:prstGeom prst="rect">
            <a:avLst/>
          </a:prstGeom>
          <a:ln w="3175">
            <a:solidFill>
              <a:srgbClr val="0000FF"/>
            </a:solidFill>
          </a:ln>
        </p:spPr>
      </p:pic>
      <p:grpSp>
        <p:nvGrpSpPr>
          <p:cNvPr id="55" name="Группа 54"/>
          <p:cNvGrpSpPr/>
          <p:nvPr/>
        </p:nvGrpSpPr>
        <p:grpSpPr>
          <a:xfrm>
            <a:off x="7982804" y="1565891"/>
            <a:ext cx="2210236" cy="786061"/>
            <a:chOff x="7757508" y="1518989"/>
            <a:chExt cx="1957870" cy="661052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-693" b="305"/>
            <a:stretch/>
          </p:blipFill>
          <p:spPr>
            <a:xfrm>
              <a:off x="7947890" y="1518989"/>
              <a:ext cx="1399390" cy="661052"/>
            </a:xfrm>
            <a:prstGeom prst="rect">
              <a:avLst/>
            </a:prstGeom>
          </p:spPr>
        </p:pic>
        <p:sp>
          <p:nvSpPr>
            <p:cNvPr id="26" name="Нашивка 25"/>
            <p:cNvSpPr/>
            <p:nvPr/>
          </p:nvSpPr>
          <p:spPr>
            <a:xfrm>
              <a:off x="7757508" y="1706284"/>
              <a:ext cx="290698" cy="290369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Нашивка 27"/>
            <p:cNvSpPr/>
            <p:nvPr/>
          </p:nvSpPr>
          <p:spPr>
            <a:xfrm>
              <a:off x="9262606" y="1712449"/>
              <a:ext cx="290698" cy="290369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Нашивка 40"/>
            <p:cNvSpPr/>
            <p:nvPr/>
          </p:nvSpPr>
          <p:spPr>
            <a:xfrm>
              <a:off x="9498201" y="1755040"/>
              <a:ext cx="217177" cy="205187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8"/>
          <a:srcRect l="3333" t="21852" r="82500" b="8148"/>
          <a:stretch/>
        </p:blipFill>
        <p:spPr>
          <a:xfrm>
            <a:off x="1361824" y="1751517"/>
            <a:ext cx="283259" cy="395904"/>
          </a:xfrm>
          <a:prstGeom prst="rect">
            <a:avLst/>
          </a:prstGeom>
          <a:ln w="3175">
            <a:solidFill>
              <a:srgbClr val="0000FF"/>
            </a:solidFill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77" y="1800671"/>
            <a:ext cx="218338" cy="21959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490600" y="762513"/>
            <a:ext cx="481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5.1. Техническая модернизация средств мониторинга, </a:t>
            </a:r>
            <a:br>
              <a:rPr lang="ru-RU" sz="1400" b="1" dirty="0" smtClean="0">
                <a:solidFill>
                  <a:srgbClr val="0000FF"/>
                </a:solidFill>
              </a:rPr>
            </a:br>
            <a:r>
              <a:rPr lang="ru-RU" sz="1400" b="1" dirty="0" err="1" smtClean="0">
                <a:solidFill>
                  <a:srgbClr val="0000FF"/>
                </a:solidFill>
              </a:rPr>
              <a:t>взаимоинформирование</a:t>
            </a:r>
            <a:r>
              <a:rPr lang="ru-RU" sz="1400" b="1" dirty="0" smtClean="0">
                <a:solidFill>
                  <a:srgbClr val="0000FF"/>
                </a:solidFill>
              </a:rPr>
              <a:t> и оперативное реагирование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763" y="746376"/>
            <a:ext cx="521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5.1. Разработка соответствующих нормативно-правовых документов по </a:t>
            </a:r>
            <a:r>
              <a:rPr lang="ru-RU" sz="1400" b="1" dirty="0" err="1" smtClean="0">
                <a:solidFill>
                  <a:srgbClr val="0000FF"/>
                </a:solidFill>
              </a:rPr>
              <a:t>взаимоинформированию</a:t>
            </a:r>
            <a:endParaRPr lang="ru-RU" sz="1400" b="1" dirty="0">
              <a:solidFill>
                <a:srgbClr val="0000FF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"/>
          <a:stretch/>
        </p:blipFill>
        <p:spPr>
          <a:xfrm>
            <a:off x="10392095" y="1392442"/>
            <a:ext cx="1512667" cy="118929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05586" y="2838610"/>
            <a:ext cx="47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5.2. Техническое оснащение пунктов связи и оповещения</a:t>
            </a:r>
            <a:endParaRPr lang="ru-RU" sz="1400" b="1" dirty="0">
              <a:solidFill>
                <a:srgbClr val="0000FF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22" y="3346934"/>
            <a:ext cx="793358" cy="79335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44" y="3346934"/>
            <a:ext cx="740976" cy="79929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16" y="1639203"/>
            <a:ext cx="676961" cy="6769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50998" y="2744887"/>
            <a:ext cx="455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5.3. Внедрение общепринятых форм запросов, </a:t>
            </a:r>
            <a:br>
              <a:rPr lang="ru-RU" sz="1400" b="1" dirty="0" smtClean="0">
                <a:solidFill>
                  <a:srgbClr val="0000FF"/>
                </a:solidFill>
              </a:rPr>
            </a:br>
            <a:r>
              <a:rPr lang="ru-RU" sz="1400" b="1" dirty="0" smtClean="0">
                <a:solidFill>
                  <a:srgbClr val="0000FF"/>
                </a:solidFill>
              </a:rPr>
              <a:t>а также реестров предоставляемых сил и средств 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1856" y="4883463"/>
            <a:ext cx="428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5.4. Совершенствование навыков дежурных служб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по действиям при радиационной аварии</a:t>
            </a:r>
            <a:endParaRPr lang="ru-RU" sz="1400" b="1" dirty="0">
              <a:solidFill>
                <a:srgbClr val="0000FF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" y="5575322"/>
            <a:ext cx="915971" cy="91597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6"/>
          <a:srcRect l="67258" t="20824" r="19194" b="37312"/>
          <a:stretch/>
        </p:blipFill>
        <p:spPr>
          <a:xfrm>
            <a:off x="9469875" y="3502880"/>
            <a:ext cx="697229" cy="605925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094563" y="5249443"/>
            <a:ext cx="185277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Изучение инновации в технологиях аварийной </a:t>
            </a:r>
            <a:r>
              <a:rPr lang="ru-RU" sz="1050" b="1" dirty="0">
                <a:solidFill>
                  <a:srgbClr val="FF0000"/>
                </a:solidFill>
              </a:rPr>
              <a:t>готовности и реагирования 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88" y="5205514"/>
            <a:ext cx="645167" cy="64516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0261904" y="5166950"/>
            <a:ext cx="165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C00FF"/>
                </a:solidFill>
              </a:rPr>
              <a:t>Управление информацией об аварийной готовности </a:t>
            </a:r>
            <a:br>
              <a:rPr lang="ru-RU" sz="1000" b="1" dirty="0" smtClean="0">
                <a:solidFill>
                  <a:srgbClr val="CC00FF"/>
                </a:solidFill>
              </a:rPr>
            </a:br>
            <a:r>
              <a:rPr lang="ru-RU" sz="1000" b="1" dirty="0" smtClean="0">
                <a:solidFill>
                  <a:srgbClr val="CC00FF"/>
                </a:solidFill>
              </a:rPr>
              <a:t>и реагирования</a:t>
            </a:r>
            <a:endParaRPr lang="ru-RU" sz="1000" b="1" dirty="0">
              <a:solidFill>
                <a:srgbClr val="CC00FF"/>
              </a:solidFill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51" y="3475726"/>
            <a:ext cx="925647" cy="695264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 t="12366" r="22645" b="30343"/>
          <a:stretch/>
        </p:blipFill>
        <p:spPr>
          <a:xfrm>
            <a:off x="6534335" y="6037718"/>
            <a:ext cx="658128" cy="68061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7035694" y="6059631"/>
            <a:ext cx="2013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Противодействия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распространения ядерных компонентов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825277" y="4852100"/>
            <a:ext cx="2636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5.5. Последующие задачи</a:t>
            </a:r>
            <a:endParaRPr lang="ru-RU" sz="1400" b="1" dirty="0">
              <a:solidFill>
                <a:srgbClr val="0000FF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5" y="3212966"/>
            <a:ext cx="1069288" cy="10692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20" y="5159877"/>
            <a:ext cx="693318" cy="6933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0" y="3421163"/>
            <a:ext cx="847274" cy="822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70" y="3396781"/>
            <a:ext cx="877751" cy="8716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910" y="5936040"/>
            <a:ext cx="698415" cy="69841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0339304" y="5928685"/>
            <a:ext cx="165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Разработка мобильного приложения</a:t>
            </a: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000" b="1" dirty="0" smtClean="0"/>
              <a:t>по реагированию  </a:t>
            </a:r>
            <a:br>
              <a:rPr lang="ru-RU" sz="1000" b="1" dirty="0" smtClean="0"/>
            </a:br>
            <a:r>
              <a:rPr lang="ru-RU" sz="1000" b="1" dirty="0" smtClean="0"/>
              <a:t>на аварийные </a:t>
            </a:r>
            <a:r>
              <a:rPr lang="ru-RU" sz="1000" b="1" dirty="0"/>
              <a:t>ситуации</a:t>
            </a:r>
            <a:endParaRPr lang="ru-RU" sz="1000" b="1" dirty="0">
              <a:solidFill>
                <a:srgbClr val="CC00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7915" y="687170"/>
            <a:ext cx="5516620" cy="636658"/>
          </a:xfrm>
          <a:prstGeom prst="roundRect">
            <a:avLst/>
          </a:prstGeom>
          <a:solidFill>
            <a:srgbClr val="99FF33">
              <a:alpha val="1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268309" y="678435"/>
            <a:ext cx="5728120" cy="636658"/>
          </a:xfrm>
          <a:prstGeom prst="roundRect">
            <a:avLst/>
          </a:prstGeom>
          <a:solidFill>
            <a:srgbClr val="99FF33">
              <a:alpha val="1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77914" y="2659260"/>
            <a:ext cx="5457577" cy="636658"/>
          </a:xfrm>
          <a:prstGeom prst="roundRect">
            <a:avLst/>
          </a:prstGeom>
          <a:solidFill>
            <a:srgbClr val="99FF33">
              <a:alpha val="1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298755" y="2641952"/>
            <a:ext cx="5728120" cy="636658"/>
          </a:xfrm>
          <a:prstGeom prst="roundRect">
            <a:avLst/>
          </a:prstGeom>
          <a:solidFill>
            <a:srgbClr val="99FF33">
              <a:alpha val="1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77915" y="4858722"/>
            <a:ext cx="5356274" cy="636658"/>
          </a:xfrm>
          <a:prstGeom prst="roundRect">
            <a:avLst/>
          </a:prstGeom>
          <a:solidFill>
            <a:srgbClr val="99FF33">
              <a:alpha val="1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391275" y="4820242"/>
            <a:ext cx="5545714" cy="375352"/>
          </a:xfrm>
          <a:prstGeom prst="roundRect">
            <a:avLst/>
          </a:prstGeom>
          <a:solidFill>
            <a:srgbClr val="99FF33">
              <a:alpha val="1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1413585" y="6643828"/>
            <a:ext cx="778415" cy="2216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4</a:t>
            </a:r>
            <a:endParaRPr lang="ru-RU" sz="16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2443676" y="5453311"/>
            <a:ext cx="2892627" cy="1237073"/>
            <a:chOff x="1487577" y="5442125"/>
            <a:chExt cx="2892627" cy="1237073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>
              <a:off x="1681185" y="6433702"/>
              <a:ext cx="2462450" cy="182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692122" y="6021548"/>
              <a:ext cx="2462450" cy="182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707214" y="5650992"/>
              <a:ext cx="2462450" cy="182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77" y="5442125"/>
              <a:ext cx="1407740" cy="43430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962" y="5836932"/>
              <a:ext cx="1378384" cy="41201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482" y="6244842"/>
              <a:ext cx="1423722" cy="434356"/>
            </a:xfrm>
            <a:prstGeom prst="rect">
              <a:avLst/>
            </a:prstGeom>
          </p:spPr>
        </p:pic>
        <p:cxnSp>
          <p:nvCxnSpPr>
            <p:cNvPr id="76" name="Прямая соединительная линия 75"/>
            <p:cNvCxnSpPr/>
            <p:nvPr/>
          </p:nvCxnSpPr>
          <p:spPr>
            <a:xfrm>
              <a:off x="4165050" y="5669280"/>
              <a:ext cx="0" cy="5938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1685715" y="5839852"/>
              <a:ext cx="0" cy="5938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Стрелка вправо 28"/>
          <p:cNvSpPr/>
          <p:nvPr/>
        </p:nvSpPr>
        <p:spPr>
          <a:xfrm>
            <a:off x="1914234" y="3383164"/>
            <a:ext cx="236819" cy="7411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>
            <a:off x="3388690" y="3375552"/>
            <a:ext cx="236819" cy="7411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право 88"/>
          <p:cNvSpPr/>
          <p:nvPr/>
        </p:nvSpPr>
        <p:spPr>
          <a:xfrm>
            <a:off x="7680621" y="3566908"/>
            <a:ext cx="144656" cy="54189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9085009" y="3559043"/>
            <a:ext cx="144656" cy="54189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право 90"/>
          <p:cNvSpPr/>
          <p:nvPr/>
        </p:nvSpPr>
        <p:spPr>
          <a:xfrm>
            <a:off x="10290578" y="3559043"/>
            <a:ext cx="144656" cy="54189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 вправо 91"/>
          <p:cNvSpPr/>
          <p:nvPr/>
        </p:nvSpPr>
        <p:spPr>
          <a:xfrm>
            <a:off x="1823219" y="5661667"/>
            <a:ext cx="236819" cy="7411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1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935" y="0"/>
            <a:ext cx="10686415" cy="1325563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Совершенствование систем предупреждения и ликвидация последствий радиационных аварий является актуальным в связи с тем, что персонал </a:t>
            </a:r>
            <a:br>
              <a:rPr lang="ru-RU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население должны  быть уверены  в своей безопасности.</a:t>
            </a:r>
            <a:endParaRPr lang="ru-RU" sz="2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286750" y="6255888"/>
            <a:ext cx="376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algn="r"/>
            <a:r>
              <a:rPr lang="ru-RU" altLang="ja-JP" sz="2000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МЧС Республики Узбекистан</a:t>
            </a:r>
            <a:endParaRPr lang="en-US" altLang="ja-JP" sz="2000" i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7861" y="4256639"/>
            <a:ext cx="1061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 П А С И Б О    ЗА    В Н И М А Н И Е !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3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153626" y="304800"/>
            <a:ext cx="14423252" cy="6302375"/>
            <a:chOff x="-1153626" y="304800"/>
            <a:chExt cx="14423252" cy="6302375"/>
          </a:xfrm>
        </p:grpSpPr>
        <p:grpSp>
          <p:nvGrpSpPr>
            <p:cNvPr id="23574" name="Group 22"/>
            <p:cNvGrpSpPr>
              <a:grpSpLocks/>
            </p:cNvGrpSpPr>
            <p:nvPr/>
          </p:nvGrpSpPr>
          <p:grpSpPr bwMode="auto">
            <a:xfrm>
              <a:off x="0" y="304800"/>
              <a:ext cx="4681784" cy="1273175"/>
              <a:chOff x="32" y="240"/>
              <a:chExt cx="2768" cy="802"/>
            </a:xfrm>
          </p:grpSpPr>
          <p:grpSp>
            <p:nvGrpSpPr>
              <p:cNvPr id="23564" name="Group 12"/>
              <p:cNvGrpSpPr>
                <a:grpSpLocks/>
              </p:cNvGrpSpPr>
              <p:nvPr/>
            </p:nvGrpSpPr>
            <p:grpSpPr bwMode="auto">
              <a:xfrm>
                <a:off x="32" y="240"/>
                <a:ext cx="1344" cy="794"/>
                <a:chOff x="432" y="240"/>
                <a:chExt cx="1344" cy="794"/>
              </a:xfrm>
            </p:grpSpPr>
            <p:pic>
              <p:nvPicPr>
                <p:cNvPr id="23555" name="Picture 3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5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Ўзбекистон Республикаси 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Фавқулодда вазиятлар вазирлиги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65" name="Group 13"/>
              <p:cNvGrpSpPr>
                <a:grpSpLocks/>
              </p:cNvGrpSpPr>
              <p:nvPr/>
            </p:nvGrpSpPr>
            <p:grpSpPr bwMode="auto">
              <a:xfrm>
                <a:off x="1456" y="248"/>
                <a:ext cx="1344" cy="794"/>
                <a:chOff x="432" y="240"/>
                <a:chExt cx="1344" cy="794"/>
              </a:xfrm>
            </p:grpSpPr>
            <p:pic>
              <p:nvPicPr>
                <p:cNvPr id="23566" name="Picture 14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5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Министерство по чрезвычайным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 ситуациям Республики Узбекистьан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4657725" y="304800"/>
              <a:ext cx="2273236" cy="1260475"/>
              <a:chOff x="432" y="240"/>
              <a:chExt cx="1344" cy="794"/>
            </a:xfrm>
          </p:grpSpPr>
          <p:pic>
            <p:nvPicPr>
              <p:cNvPr id="14" name="Picture 3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Ўзбекистон Республикаси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Фавқулодда вазиятлар вазирлиги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7066273" y="317500"/>
              <a:ext cx="2273236" cy="1260475"/>
              <a:chOff x="432" y="240"/>
              <a:chExt cx="1344" cy="794"/>
            </a:xfrm>
          </p:grpSpPr>
          <p:pic>
            <p:nvPicPr>
              <p:cNvPr id="12" name="Picture 14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Министерство по чрезвычайным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ситуациям Республики Узбекистьан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204274" y="1971675"/>
              <a:ext cx="4681784" cy="1273175"/>
              <a:chOff x="32" y="240"/>
              <a:chExt cx="2768" cy="802"/>
            </a:xfrm>
          </p:grpSpPr>
          <p:grpSp>
            <p:nvGrpSpPr>
              <p:cNvPr id="17" name="Group 12"/>
              <p:cNvGrpSpPr>
                <a:grpSpLocks/>
              </p:cNvGrpSpPr>
              <p:nvPr/>
            </p:nvGrpSpPr>
            <p:grpSpPr bwMode="auto">
              <a:xfrm>
                <a:off x="32" y="240"/>
                <a:ext cx="1344" cy="794"/>
                <a:chOff x="432" y="240"/>
                <a:chExt cx="1344" cy="794"/>
              </a:xfrm>
            </p:grpSpPr>
            <p:pic>
              <p:nvPicPr>
                <p:cNvPr id="21" name="Picture 3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Ўзбекистон Республикаси 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Фавқулодда вазиятлар вазирлиги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1456" y="248"/>
                <a:ext cx="1344" cy="794"/>
                <a:chOff x="432" y="240"/>
                <a:chExt cx="1344" cy="794"/>
              </a:xfrm>
            </p:grpSpPr>
            <p:pic>
              <p:nvPicPr>
                <p:cNvPr id="19" name="Picture 14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Министерство по чрезвычайным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 ситуациям Республики Узбекистьан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5976299" y="1962150"/>
              <a:ext cx="4681784" cy="1273175"/>
              <a:chOff x="32" y="240"/>
              <a:chExt cx="2768" cy="802"/>
            </a:xfrm>
          </p:grpSpPr>
          <p:grpSp>
            <p:nvGrpSpPr>
              <p:cNvPr id="24" name="Group 12"/>
              <p:cNvGrpSpPr>
                <a:grpSpLocks/>
              </p:cNvGrpSpPr>
              <p:nvPr/>
            </p:nvGrpSpPr>
            <p:grpSpPr bwMode="auto">
              <a:xfrm>
                <a:off x="32" y="240"/>
                <a:ext cx="1344" cy="794"/>
                <a:chOff x="432" y="240"/>
                <a:chExt cx="1344" cy="794"/>
              </a:xfrm>
            </p:grpSpPr>
            <p:pic>
              <p:nvPicPr>
                <p:cNvPr id="28" name="Picture 3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Ўзбекистон Республикаси 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Фавқулодда вазиятлар вазирлиги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3"/>
              <p:cNvGrpSpPr>
                <a:grpSpLocks/>
              </p:cNvGrpSpPr>
              <p:nvPr/>
            </p:nvGrpSpPr>
            <p:grpSpPr bwMode="auto">
              <a:xfrm>
                <a:off x="1456" y="248"/>
                <a:ext cx="1344" cy="794"/>
                <a:chOff x="432" y="240"/>
                <a:chExt cx="1344" cy="794"/>
              </a:xfrm>
            </p:grpSpPr>
            <p:pic>
              <p:nvPicPr>
                <p:cNvPr id="26" name="Picture 14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Министерство по чрезвычайным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 ситуациям Республики Узбекистьан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0" name="Group 22"/>
            <p:cNvGrpSpPr>
              <a:grpSpLocks/>
            </p:cNvGrpSpPr>
            <p:nvPr/>
          </p:nvGrpSpPr>
          <p:grpSpPr bwMode="auto">
            <a:xfrm>
              <a:off x="2509199" y="3600450"/>
              <a:ext cx="4681784" cy="1273175"/>
              <a:chOff x="32" y="240"/>
              <a:chExt cx="2768" cy="802"/>
            </a:xfrm>
          </p:grpSpPr>
          <p:grpSp>
            <p:nvGrpSpPr>
              <p:cNvPr id="31" name="Group 12"/>
              <p:cNvGrpSpPr>
                <a:grpSpLocks/>
              </p:cNvGrpSpPr>
              <p:nvPr/>
            </p:nvGrpSpPr>
            <p:grpSpPr bwMode="auto">
              <a:xfrm>
                <a:off x="32" y="240"/>
                <a:ext cx="1344" cy="794"/>
                <a:chOff x="432" y="240"/>
                <a:chExt cx="1344" cy="794"/>
              </a:xfrm>
            </p:grpSpPr>
            <p:pic>
              <p:nvPicPr>
                <p:cNvPr id="35" name="Picture 3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Ўзбекистон Республикаси 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Фавқулодда вазиятлар вазирлиги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" name="Group 13"/>
              <p:cNvGrpSpPr>
                <a:grpSpLocks/>
              </p:cNvGrpSpPr>
              <p:nvPr/>
            </p:nvGrpSpPr>
            <p:grpSpPr bwMode="auto">
              <a:xfrm>
                <a:off x="1456" y="248"/>
                <a:ext cx="1344" cy="794"/>
                <a:chOff x="432" y="240"/>
                <a:chExt cx="1344" cy="794"/>
              </a:xfrm>
            </p:grpSpPr>
            <p:pic>
              <p:nvPicPr>
                <p:cNvPr id="33" name="Picture 14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Министерство по чрезвычайным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 ситуациям Республики Узбекистьан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7281224" y="3600450"/>
              <a:ext cx="4681784" cy="1273175"/>
              <a:chOff x="32" y="240"/>
              <a:chExt cx="2768" cy="802"/>
            </a:xfrm>
          </p:grpSpPr>
          <p:grpSp>
            <p:nvGrpSpPr>
              <p:cNvPr id="38" name="Group 12"/>
              <p:cNvGrpSpPr>
                <a:grpSpLocks/>
              </p:cNvGrpSpPr>
              <p:nvPr/>
            </p:nvGrpSpPr>
            <p:grpSpPr bwMode="auto">
              <a:xfrm>
                <a:off x="32" y="240"/>
                <a:ext cx="1344" cy="794"/>
                <a:chOff x="432" y="240"/>
                <a:chExt cx="1344" cy="794"/>
              </a:xfrm>
            </p:grpSpPr>
            <p:pic>
              <p:nvPicPr>
                <p:cNvPr id="42" name="Picture 3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Ўзбекистон Республикаси 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Фавқулодда вазиятлар вазирлиги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13"/>
              <p:cNvGrpSpPr>
                <a:grpSpLocks/>
              </p:cNvGrpSpPr>
              <p:nvPr/>
            </p:nvGrpSpPr>
            <p:grpSpPr bwMode="auto">
              <a:xfrm>
                <a:off x="1456" y="248"/>
                <a:ext cx="1344" cy="794"/>
                <a:chOff x="432" y="240"/>
                <a:chExt cx="1344" cy="794"/>
              </a:xfrm>
            </p:grpSpPr>
            <p:pic>
              <p:nvPicPr>
                <p:cNvPr id="40" name="Picture 14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Министерство по чрезвычайным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 ситуациям Республики Узбекистьан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5" name="Group 12"/>
            <p:cNvGrpSpPr>
              <a:grpSpLocks/>
            </p:cNvGrpSpPr>
            <p:nvPr/>
          </p:nvGrpSpPr>
          <p:grpSpPr bwMode="auto">
            <a:xfrm>
              <a:off x="1264331" y="5334000"/>
              <a:ext cx="2273236" cy="1260475"/>
              <a:chOff x="432" y="240"/>
              <a:chExt cx="1344" cy="794"/>
            </a:xfrm>
          </p:grpSpPr>
          <p:pic>
            <p:nvPicPr>
              <p:cNvPr id="49" name="Picture 3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 Box 4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Ўзбекистон Республикаси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Фавқулодда вазиятлар вазирлиги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3633551" y="5346700"/>
              <a:ext cx="2273236" cy="1260475"/>
              <a:chOff x="432" y="240"/>
              <a:chExt cx="1344" cy="794"/>
            </a:xfrm>
          </p:grpSpPr>
          <p:pic>
            <p:nvPicPr>
              <p:cNvPr id="47" name="Picture 14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Министерство по чрезвычайным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ситуациям Республики Узбекистьан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22"/>
            <p:cNvGrpSpPr>
              <a:grpSpLocks/>
            </p:cNvGrpSpPr>
            <p:nvPr/>
          </p:nvGrpSpPr>
          <p:grpSpPr bwMode="auto">
            <a:xfrm>
              <a:off x="6110622" y="5334000"/>
              <a:ext cx="4681784" cy="1273175"/>
              <a:chOff x="32" y="240"/>
              <a:chExt cx="2768" cy="802"/>
            </a:xfrm>
          </p:grpSpPr>
          <p:grpSp>
            <p:nvGrpSpPr>
              <p:cNvPr id="52" name="Group 12"/>
              <p:cNvGrpSpPr>
                <a:grpSpLocks/>
              </p:cNvGrpSpPr>
              <p:nvPr/>
            </p:nvGrpSpPr>
            <p:grpSpPr bwMode="auto">
              <a:xfrm>
                <a:off x="32" y="240"/>
                <a:ext cx="1344" cy="794"/>
                <a:chOff x="432" y="240"/>
                <a:chExt cx="1344" cy="794"/>
              </a:xfrm>
            </p:grpSpPr>
            <p:pic>
              <p:nvPicPr>
                <p:cNvPr id="56" name="Picture 3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Ўзбекистон Республикаси 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Фавқулодда вазиятлар вазирлиги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" name="Group 13"/>
              <p:cNvGrpSpPr>
                <a:grpSpLocks/>
              </p:cNvGrpSpPr>
              <p:nvPr/>
            </p:nvGrpSpPr>
            <p:grpSpPr bwMode="auto">
              <a:xfrm>
                <a:off x="1456" y="248"/>
                <a:ext cx="1344" cy="794"/>
                <a:chOff x="432" y="240"/>
                <a:chExt cx="1344" cy="794"/>
              </a:xfrm>
            </p:grpSpPr>
            <p:pic>
              <p:nvPicPr>
                <p:cNvPr id="54" name="Picture 14" descr="Безимени-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240"/>
                  <a:ext cx="528" cy="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2" y="816"/>
                  <a:ext cx="1344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Министерство по чрезвычайным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uz-Cyrl-UZ" altLang="ru-RU" sz="9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 ситуациям Республики Узбекистьан</a:t>
                  </a:r>
                  <a:endParaRPr lang="ru-RU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8" name="Group 12"/>
            <p:cNvGrpSpPr>
              <a:grpSpLocks/>
            </p:cNvGrpSpPr>
            <p:nvPr/>
          </p:nvGrpSpPr>
          <p:grpSpPr bwMode="auto">
            <a:xfrm>
              <a:off x="9521465" y="315913"/>
              <a:ext cx="2273236" cy="1260475"/>
              <a:chOff x="432" y="240"/>
              <a:chExt cx="1344" cy="794"/>
            </a:xfrm>
          </p:grpSpPr>
          <p:pic>
            <p:nvPicPr>
              <p:cNvPr id="59" name="Picture 3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Ўзбекистон Республикаси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Фавқулодда вазиятлар вазирлиги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12"/>
            <p:cNvGrpSpPr>
              <a:grpSpLocks/>
            </p:cNvGrpSpPr>
            <p:nvPr/>
          </p:nvGrpSpPr>
          <p:grpSpPr bwMode="auto">
            <a:xfrm>
              <a:off x="10313" y="3600450"/>
              <a:ext cx="2273236" cy="1260475"/>
              <a:chOff x="432" y="240"/>
              <a:chExt cx="1344" cy="794"/>
            </a:xfrm>
          </p:grpSpPr>
          <p:pic>
            <p:nvPicPr>
              <p:cNvPr id="62" name="Picture 3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Text Box 4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Ўзбекистон Республикаси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Фавқулодда вазиятлар вазирлиги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roup 12"/>
            <p:cNvGrpSpPr>
              <a:grpSpLocks/>
            </p:cNvGrpSpPr>
            <p:nvPr/>
          </p:nvGrpSpPr>
          <p:grpSpPr bwMode="auto">
            <a:xfrm>
              <a:off x="10991885" y="1971316"/>
              <a:ext cx="2273236" cy="1260475"/>
              <a:chOff x="432" y="240"/>
              <a:chExt cx="1344" cy="794"/>
            </a:xfrm>
          </p:grpSpPr>
          <p:pic>
            <p:nvPicPr>
              <p:cNvPr id="65" name="Picture 3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Text Box 4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Ўзбекистон Республикаси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Фавқулодда вазиятлар вазирлиги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Group 12"/>
            <p:cNvGrpSpPr>
              <a:grpSpLocks/>
            </p:cNvGrpSpPr>
            <p:nvPr/>
          </p:nvGrpSpPr>
          <p:grpSpPr bwMode="auto">
            <a:xfrm>
              <a:off x="10996390" y="5332464"/>
              <a:ext cx="2273236" cy="1260475"/>
              <a:chOff x="432" y="240"/>
              <a:chExt cx="1344" cy="794"/>
            </a:xfrm>
          </p:grpSpPr>
          <p:pic>
            <p:nvPicPr>
              <p:cNvPr id="68" name="Picture 3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Ўзбекистон Республикаси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Фавқулодда вазиятлар вазирлиги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" name="Group 13"/>
            <p:cNvGrpSpPr>
              <a:grpSpLocks/>
            </p:cNvGrpSpPr>
            <p:nvPr/>
          </p:nvGrpSpPr>
          <p:grpSpPr bwMode="auto">
            <a:xfrm>
              <a:off x="-1153250" y="5317204"/>
              <a:ext cx="2273236" cy="1260475"/>
              <a:chOff x="432" y="240"/>
              <a:chExt cx="1344" cy="794"/>
            </a:xfrm>
          </p:grpSpPr>
          <p:pic>
            <p:nvPicPr>
              <p:cNvPr id="71" name="Picture 14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Text Box 15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Министерство по чрезвычайным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ситуациям Республики Узбекистьан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13"/>
            <p:cNvGrpSpPr>
              <a:grpSpLocks/>
            </p:cNvGrpSpPr>
            <p:nvPr/>
          </p:nvGrpSpPr>
          <p:grpSpPr bwMode="auto">
            <a:xfrm>
              <a:off x="-1153626" y="1984375"/>
              <a:ext cx="2273236" cy="1260475"/>
              <a:chOff x="432" y="240"/>
              <a:chExt cx="1344" cy="794"/>
            </a:xfrm>
          </p:grpSpPr>
          <p:pic>
            <p:nvPicPr>
              <p:cNvPr id="74" name="Picture 14" descr="Безимени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40"/>
                <a:ext cx="528" cy="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Text Box 15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134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0" rIns="180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Министерство по чрезвычайным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uz-Cyrl-UZ" altLang="ru-RU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ситуациям Республики Узбекистьан</a:t>
                </a:r>
                <a:endParaRPr lang="ru-RU" alt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9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9501</TotalTime>
  <Words>589</Words>
  <Application>Microsoft Office PowerPoint</Application>
  <PresentationFormat>Произвольный</PresentationFormat>
  <Paragraphs>103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НАУЧНО-ПРАКТИЧЕСКИЙ СЕМИНАР  НА ТЕМУ: «ПУТИ УГЛУБЛЕНИЯ ИНТЕГРАЦИИ СИСТЕМ ПРЕДУПРЕЖДЕНИЯ  И ЛИКВИДАЦИИ ЧРЕЗВЫЧАЙНЫХ СИТУАЦИЙ С РАДИАЦИОННЫМИ ПОСЛЕДСТВИЯМИ В ГОСУДАРСТВАХ – УЧАСТНИКАХ СНГ,  ОБМЕН И ОБОБЩЕНИЕ ИНФОРМАЦИИ»</vt:lpstr>
      <vt:lpstr>Презентация PowerPoint</vt:lpstr>
      <vt:lpstr>Презентация PowerPoint</vt:lpstr>
      <vt:lpstr>Презентация PowerPoint</vt:lpstr>
      <vt:lpstr>Совершенствование систем предупреждения и ликвидация последствий радиационных аварий является актуальным в связи с тем, что персонал  и население должны  быть уверены  в своей безопасности.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ARM2 ЦУКС</dc:creator>
  <cp:lastModifiedBy>user</cp:lastModifiedBy>
  <cp:revision>313</cp:revision>
  <cp:lastPrinted>2019-04-28T22:04:07Z</cp:lastPrinted>
  <dcterms:created xsi:type="dcterms:W3CDTF">2019-03-27T13:43:01Z</dcterms:created>
  <dcterms:modified xsi:type="dcterms:W3CDTF">2021-06-16T07:23:18Z</dcterms:modified>
</cp:coreProperties>
</file>