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vsdx" ContentType="application/vnd.ms-visio.drawin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310" r:id="rId3"/>
    <p:sldId id="521" r:id="rId4"/>
    <p:sldId id="522" r:id="rId5"/>
    <p:sldId id="527" r:id="rId6"/>
    <p:sldId id="529" r:id="rId7"/>
    <p:sldId id="530" r:id="rId8"/>
    <p:sldId id="532" r:id="rId9"/>
    <p:sldId id="531" r:id="rId10"/>
    <p:sldId id="537" r:id="rId11"/>
    <p:sldId id="259" r:id="rId12"/>
    <p:sldId id="288" r:id="rId13"/>
    <p:sldId id="536" r:id="rId14"/>
    <p:sldId id="287" r:id="rId15"/>
    <p:sldId id="289" r:id="rId16"/>
    <p:sldId id="286" r:id="rId17"/>
    <p:sldId id="538" r:id="rId18"/>
    <p:sldId id="526" r:id="rId19"/>
    <p:sldId id="535" r:id="rId20"/>
  </p:sldIdLst>
  <p:sldSz cx="12195175" cy="6859588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29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7438" indent="-173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19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76463" indent="-3476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005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70643" autoAdjust="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587" cy="4961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15" y="3"/>
            <a:ext cx="2946674" cy="4961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E87E9D8-C555-44CB-8B1D-6A1568E61CFF}" type="datetimeFigureOut">
              <a:rPr lang="ru-RU"/>
              <a:pPr>
                <a:defRPr/>
              </a:pPr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334" y="4716024"/>
            <a:ext cx="5439010" cy="4467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731"/>
            <a:ext cx="2945587" cy="496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15" y="9429731"/>
            <a:ext cx="2946674" cy="496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E5B1F18-5717-433E-A60E-670E1D45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83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8743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2925" algn="l" defTabSz="108743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7438" algn="l" defTabSz="108743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1950" algn="l" defTabSz="108743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463" algn="l" defTabSz="108743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5B1F18-5717-433E-A60E-670E1D4548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517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/>
              <a:t>Работы по мероприятию «Научно-техническое обеспечение экспериментальных исследований на казахстанском термоядерном материаловедческом токамаке КТМ» выполнялись по следующим 4 темам.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46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/>
              <a:t>Работы по мероприятию «Научно-техническое обеспечение экспериментальных исследований на казахстанском термоядерном материаловедческом токамаке КТМ» выполнялись по следующим 4 темам.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72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/>
              <a:t>Работы по мероприятию «Научно-техническое обеспечение экспериментальных исследований на казахстанском термоядерном материаловедческом токамаке КТМ» выполнялись по следующим 4 темам.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64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7438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/>
              <a:t>Работы по мероприятию «Научно-техническое обеспечение экспериментальных исследований на казахстанском термоядерном материаловедческом токамаке КТМ» выполнялись по следующим 4 темам.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10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0" dirty="0"/>
              <a:t>Кроме того специалистами проектно-конструкторского</a:t>
            </a:r>
            <a:r>
              <a:rPr lang="ru-RU" sz="1200" b="0" baseline="0" dirty="0"/>
              <a:t> отдела разработан эскизный проект аварийно-технического центра с расположением на территории АТХ филиала «Байкал» и в </a:t>
            </a:r>
            <a:r>
              <a:rPr lang="ru-RU" sz="1200" b="0" baseline="0"/>
              <a:t>жилой зоне КИР «Байкал-1»</a:t>
            </a:r>
            <a:endParaRPr lang="ru-RU" sz="12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192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01.03. «Исследование процесса формирования плазменного шнура токамака КТМ в режиме омического нагрева»</a:t>
            </a:r>
          </a:p>
          <a:p>
            <a:r>
              <a:rPr lang="ru-RU" dirty="0"/>
              <a:t>Объем финансирования в 2018 году: 22 230 тыс. тенге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78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01.03. «Исследование процесса формирования плазменного шнура токамака КТМ в режиме омического нагрева»</a:t>
            </a:r>
          </a:p>
          <a:p>
            <a:r>
              <a:rPr lang="ru-RU" dirty="0"/>
              <a:t>Объем финансирования в 2018 году: 22 230 тыс. тенге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968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01.02. «Определение параметров плазмы с использованием физических диагностик и расчетных методов»</a:t>
            </a:r>
          </a:p>
          <a:p>
            <a:r>
              <a:rPr lang="ru-RU" dirty="0"/>
              <a:t>Объем финансирования в 2018 году: </a:t>
            </a:r>
            <a:r>
              <a:rPr lang="ru-RU" dirty="0">
                <a:solidFill>
                  <a:srgbClr val="FFFF00"/>
                </a:solidFill>
              </a:rPr>
              <a:t>16 372,16</a:t>
            </a:r>
            <a:r>
              <a:rPr lang="ru-RU" dirty="0"/>
              <a:t> тыс. тенге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85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02.01. «Испытания и отработка режимов работы макета литиевого </a:t>
            </a:r>
            <a:r>
              <a:rPr lang="ru-RU" dirty="0" err="1"/>
              <a:t>дивертора</a:t>
            </a:r>
            <a:r>
              <a:rPr lang="ru-RU" dirty="0"/>
              <a:t> на основе капиллярно-пористой системы»</a:t>
            </a:r>
          </a:p>
          <a:p>
            <a:r>
              <a:rPr lang="ru-RU" dirty="0"/>
              <a:t>Объем финансирования в 2018 году: 12 270 тыс. тенге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6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Тема 01.01. «Экспериментальные исследования влияния покрытий на свойства материалов, обращенных к высокотемпературной плазме, на имитационном стенде с плазменно-пучковой установкой»</a:t>
            </a:r>
          </a:p>
          <a:p>
            <a:r>
              <a:rPr lang="ru-RU" dirty="0"/>
              <a:t>Объем финансирования в 2019 году: </a:t>
            </a:r>
            <a:r>
              <a:rPr lang="ru-RU" b="0" dirty="0">
                <a:solidFill>
                  <a:srgbClr val="FF0000"/>
                </a:solidFill>
              </a:rPr>
              <a:t>9 660</a:t>
            </a:r>
            <a:r>
              <a:rPr lang="ru-RU" dirty="0">
                <a:solidFill>
                  <a:srgbClr val="FF0000"/>
                </a:solidFill>
              </a:rPr>
              <a:t> тыс. тенге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7E25-AABB-4ACA-9D3A-74539ACB501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1321144" y="1343336"/>
            <a:ext cx="10365899" cy="14624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8878" tIns="54439" rIns="108878" bIns="54439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746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98008" y="4257074"/>
            <a:ext cx="8536623" cy="665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320800" y="6249988"/>
            <a:ext cx="2541588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78" tIns="54439" rIns="108878" bIns="54439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573588" y="6249988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78" tIns="54439" rIns="108878" bIns="54439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145588" y="6249988"/>
            <a:ext cx="2541587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8878" tIns="54439" rIns="108878" bIns="54439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DE1911A1-3A4D-491A-B68D-5F3E5E564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6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  <a:prstGeom prst="rect">
            <a:avLst/>
          </a:prstGeom>
        </p:spPr>
        <p:txBody>
          <a:bodyPr lIns="108878" tIns="54439" rIns="108878" bIns="54439"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  <a:prstGeom prst="rect">
            <a:avLst/>
          </a:prstGeom>
        </p:spPr>
        <p:txBody>
          <a:bodyPr lIns="108878" tIns="54439" rIns="108878" bIns="54439"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11498263" y="6521450"/>
            <a:ext cx="6873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821E08-F12D-4ACE-8B1E-57ADE7F462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078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  <a:prstGeom prst="rect">
            <a:avLst/>
          </a:prstGeom>
        </p:spPr>
        <p:txBody>
          <a:bodyPr lIns="108878" tIns="54439" rIns="108878" bIns="54439"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  <a:prstGeom prst="rect">
            <a:avLst/>
          </a:prstGeom>
        </p:spPr>
        <p:txBody>
          <a:bodyPr lIns="108878" tIns="54439" rIns="108878" bIns="54439"/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  <a:prstGeom prst="rect">
            <a:avLst/>
          </a:prstGeom>
        </p:spPr>
        <p:txBody>
          <a:bodyPr lIns="108878" tIns="54439" rIns="108878" bIns="54439"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11498263" y="6521450"/>
            <a:ext cx="6873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B00E3E-6198-4B70-92FD-600C776C38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5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852805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1600571"/>
            <a:ext cx="10975658" cy="4527011"/>
          </a:xfrm>
          <a:prstGeom prst="rect">
            <a:avLst/>
          </a:prstGeom>
        </p:spPr>
        <p:txBody>
          <a:bodyPr vert="eaVert" lIns="108878" tIns="54439" rIns="108878" bIns="5443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11498263" y="6526213"/>
            <a:ext cx="6873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B979274-BB84-4E27-9249-D8A5567DE5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724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  <a:prstGeom prst="rect">
            <a:avLst/>
          </a:prstGeom>
        </p:spPr>
        <p:txBody>
          <a:bodyPr vert="eaVert" lIns="108878" tIns="54439" rIns="108878" bIns="54439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  <a:prstGeom prst="rect">
            <a:avLst/>
          </a:prstGeom>
        </p:spPr>
        <p:txBody>
          <a:bodyPr vert="eaVert" lIns="108878" tIns="54439" rIns="108878" bIns="54439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11498263" y="6472238"/>
            <a:ext cx="6873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428159-648C-488A-B1B1-4E0A87F4FC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70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9195" y="2130919"/>
            <a:ext cx="8711342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7267" y="3887100"/>
            <a:ext cx="714863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DB09C-5D0B-48EF-AF5E-1E69B7401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73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CF40-3A24-4C1C-98F7-F9F3DF493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08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2775-8346-43DF-9772-D3ADA3AD0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61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3DFC-55D5-42C9-9D14-09BBA418C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032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D586-33FB-416A-9620-AE4A415B4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475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067E-CED7-4B08-9D63-6684D0D56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02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083" y="274701"/>
            <a:ext cx="10024334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759" y="1600571"/>
            <a:ext cx="10975658" cy="4527011"/>
          </a:xfrm>
          <a:prstGeom prst="rect">
            <a:avLst/>
          </a:prstGeom>
        </p:spPr>
        <p:txBody>
          <a:bodyPr lIns="108878" tIns="54439" rIns="108878" bIns="54439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91074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1322-3EB3-43FB-876F-4458398B0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879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E1B6-CEB9-446F-914A-0F1F3220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59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ECC6-DF52-4581-9AB6-27B41BA66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909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23F2-BEAC-4FED-8214-5205EF87B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27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7023-0E03-46C6-A172-6841ED08C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2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  <a:prstGeom prst="rect">
            <a:avLst/>
          </a:prstGeom>
        </p:spPr>
        <p:txBody>
          <a:bodyPr lIns="108878" tIns="54439" rIns="108878" bIns="54439"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  <a:prstGeom prst="rect">
            <a:avLst/>
          </a:prstGeom>
        </p:spPr>
        <p:txBody>
          <a:bodyPr lIns="108878" tIns="54439" rIns="108878" bIns="54439" anchor="b"/>
          <a:lstStyle>
            <a:lvl1pPr marL="0" indent="0">
              <a:buNone/>
              <a:defRPr sz="2400"/>
            </a:lvl1pPr>
            <a:lvl2pPr marL="544388" indent="0">
              <a:buNone/>
              <a:defRPr sz="2100"/>
            </a:lvl2pPr>
            <a:lvl3pPr marL="1088776" indent="0">
              <a:buNone/>
              <a:defRPr sz="1900"/>
            </a:lvl3pPr>
            <a:lvl4pPr marL="1633164" indent="0">
              <a:buNone/>
              <a:defRPr sz="1700"/>
            </a:lvl4pPr>
            <a:lvl5pPr marL="2177552" indent="0">
              <a:buNone/>
              <a:defRPr sz="1700"/>
            </a:lvl5pPr>
            <a:lvl6pPr marL="2721940" indent="0">
              <a:buNone/>
              <a:defRPr sz="1700"/>
            </a:lvl6pPr>
            <a:lvl7pPr marL="3266328" indent="0">
              <a:buNone/>
              <a:defRPr sz="1700"/>
            </a:lvl7pPr>
            <a:lvl8pPr marL="3810716" indent="0">
              <a:buNone/>
              <a:defRPr sz="1700"/>
            </a:lvl8pPr>
            <a:lvl9pPr marL="4355104" indent="0">
              <a:buNone/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4251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5102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  <a:prstGeom prst="rect">
            <a:avLst/>
          </a:prstGeom>
        </p:spPr>
        <p:txBody>
          <a:bodyPr lIns="108878" tIns="54439" rIns="108878" bIns="54439"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  <a:prstGeom prst="rect">
            <a:avLst/>
          </a:prstGeom>
        </p:spPr>
        <p:txBody>
          <a:bodyPr lIns="108878" tIns="54439" rIns="108878" bIns="54439"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  <a:prstGeom prst="rect">
            <a:avLst/>
          </a:prstGeom>
        </p:spPr>
        <p:txBody>
          <a:bodyPr lIns="108878" tIns="54439" rIns="108878" bIns="54439"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4910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067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391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5750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817" y="1793303"/>
            <a:ext cx="10975658" cy="1143265"/>
          </a:xfrm>
          <a:prstGeom prst="rect">
            <a:avLst/>
          </a:prstGeom>
        </p:spPr>
        <p:txBody>
          <a:bodyPr lIns="108878" tIns="54439" rIns="108878" bIns="54439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 bwMode="auto">
          <a:xfrm>
            <a:off x="11498263" y="6521450"/>
            <a:ext cx="6873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ED161B4-B5CA-41F9-A45F-37A6601A4E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1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35848" y="6613461"/>
            <a:ext cx="11522379" cy="2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78" tIns="54439" rIns="108878" bIns="54439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b="1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ФИЛИАЛ «ИНСТИТУТ АТОМНОЙ ЭНЕРГИИ» НАЦИОНАЛЬНОГО ЯДЕРНОГО ЦЕНТРА РЕСПУБЛИКИ КАЗАХСТАН</a:t>
            </a:r>
          </a:p>
        </p:txBody>
      </p:sp>
      <p:grpSp>
        <p:nvGrpSpPr>
          <p:cNvPr id="1027" name="Группа 1"/>
          <p:cNvGrpSpPr>
            <a:grpSpLocks/>
          </p:cNvGrpSpPr>
          <p:nvPr userDrawn="1"/>
        </p:nvGrpSpPr>
        <p:grpSpPr bwMode="auto">
          <a:xfrm>
            <a:off x="307975" y="0"/>
            <a:ext cx="563563" cy="6537325"/>
            <a:chOff x="285826" y="500179"/>
            <a:chExt cx="952747" cy="6002140"/>
          </a:xfrm>
        </p:grpSpPr>
        <p:sp>
          <p:nvSpPr>
            <p:cNvPr id="10" name="Скругленный прямоугольник 9"/>
            <p:cNvSpPr/>
            <p:nvPr userDrawn="1"/>
          </p:nvSpPr>
          <p:spPr>
            <a:xfrm>
              <a:off x="285826" y="500179"/>
              <a:ext cx="95274" cy="6002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 userDrawn="1"/>
          </p:nvSpPr>
          <p:spPr>
            <a:xfrm>
              <a:off x="571649" y="500179"/>
              <a:ext cx="95275" cy="6002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кругленный прямоугольник 11"/>
            <p:cNvSpPr/>
            <p:nvPr userDrawn="1"/>
          </p:nvSpPr>
          <p:spPr>
            <a:xfrm>
              <a:off x="857475" y="500179"/>
              <a:ext cx="95274" cy="6002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 userDrawn="1"/>
          </p:nvSpPr>
          <p:spPr>
            <a:xfrm>
              <a:off x="1143298" y="500179"/>
              <a:ext cx="95275" cy="60021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 userDrawn="1"/>
        </p:nvSpPr>
        <p:spPr>
          <a:xfrm rot="5400000">
            <a:off x="6061861" y="440458"/>
            <a:ext cx="71454" cy="1219517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878" tIns="54439" rIns="108878" bIns="5443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1" name="Группа 8"/>
          <p:cNvGrpSpPr>
            <a:grpSpLocks/>
          </p:cNvGrpSpPr>
          <p:nvPr userDrawn="1"/>
        </p:nvGrpSpPr>
        <p:grpSpPr bwMode="auto">
          <a:xfrm>
            <a:off x="44450" y="261938"/>
            <a:ext cx="1089025" cy="1027112"/>
            <a:chOff x="642910" y="1285860"/>
            <a:chExt cx="787400" cy="758825"/>
          </a:xfrm>
        </p:grpSpPr>
        <p:sp>
          <p:nvSpPr>
            <p:cNvPr id="146455" name="Oval 23"/>
            <p:cNvSpPr>
              <a:spLocks noChangeArrowheads="1"/>
            </p:cNvSpPr>
            <p:nvPr/>
          </p:nvSpPr>
          <p:spPr bwMode="auto">
            <a:xfrm>
              <a:off x="642910" y="1285860"/>
              <a:ext cx="787400" cy="75882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33" name="Picture 24" descr="ИАЭ_син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1428736"/>
              <a:ext cx="5095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5pPr>
      <a:lvl6pPr marL="544388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6pPr>
      <a:lvl7pPr marL="1088776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7pPr>
      <a:lvl8pPr marL="1633164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8pPr>
      <a:lvl9pPr marL="2177552" algn="l" rtl="0" eaLnBrk="1" fontAlgn="base" hangingPunct="1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Tahoma" pitchFamily="34" charset="0"/>
        </a:defRPr>
      </a:lvl9pPr>
    </p:titleStyle>
    <p:bodyStyle>
      <a:lvl1pPr marL="407988" indent="-4079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238" indent="-3397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300">
          <a:solidFill>
            <a:schemeClr val="tx1"/>
          </a:solidFill>
          <a:latin typeface="+mn-lt"/>
        </a:defRPr>
      </a:lvl2pPr>
      <a:lvl3pPr marL="1360488" indent="-2714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900">
          <a:solidFill>
            <a:schemeClr val="tx1"/>
          </a:solidFill>
          <a:latin typeface="+mn-lt"/>
        </a:defRPr>
      </a:lvl3pPr>
      <a:lvl4pPr marL="1905000" indent="-271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4pPr>
      <a:lvl5pPr marL="2449513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994134" indent="-2721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538522" indent="-2721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4082910" indent="-2721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627298" indent="-27219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7188" y="6357938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188" y="6357938"/>
            <a:ext cx="2846387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BB15F0-86CA-4D51-AB6D-E4C5BAD47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Группа 6"/>
          <p:cNvGrpSpPr>
            <a:grpSpLocks/>
          </p:cNvGrpSpPr>
          <p:nvPr userDrawn="1"/>
        </p:nvGrpSpPr>
        <p:grpSpPr bwMode="auto">
          <a:xfrm>
            <a:off x="944563" y="0"/>
            <a:ext cx="563562" cy="6859588"/>
            <a:chOff x="285826" y="500179"/>
            <a:chExt cx="952747" cy="6002140"/>
          </a:xfrm>
        </p:grpSpPr>
        <p:sp>
          <p:nvSpPr>
            <p:cNvPr id="8" name="Скругленный прямоугольник 7"/>
            <p:cNvSpPr/>
            <p:nvPr userDrawn="1"/>
          </p:nvSpPr>
          <p:spPr>
            <a:xfrm>
              <a:off x="285826" y="500179"/>
              <a:ext cx="95274" cy="600214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" name="Скругленный прямоугольник 8"/>
            <p:cNvSpPr/>
            <p:nvPr userDrawn="1"/>
          </p:nvSpPr>
          <p:spPr>
            <a:xfrm>
              <a:off x="571649" y="500179"/>
              <a:ext cx="95275" cy="600214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0" name="Скругленный прямоугольник 9"/>
            <p:cNvSpPr/>
            <p:nvPr userDrawn="1"/>
          </p:nvSpPr>
          <p:spPr>
            <a:xfrm>
              <a:off x="857475" y="500179"/>
              <a:ext cx="95274" cy="600214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1" name="Скругленный прямоугольник 10"/>
            <p:cNvSpPr/>
            <p:nvPr userDrawn="1"/>
          </p:nvSpPr>
          <p:spPr>
            <a:xfrm>
              <a:off x="1143298" y="500179"/>
              <a:ext cx="95275" cy="6002140"/>
            </a:xfrm>
            <a:prstGeom prst="roundRect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8878" tIns="54439" rIns="108878" bIns="5443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</p:grpSp>
      <p:grpSp>
        <p:nvGrpSpPr>
          <p:cNvPr id="2056" name="Группа 8"/>
          <p:cNvGrpSpPr>
            <a:grpSpLocks/>
          </p:cNvGrpSpPr>
          <p:nvPr userDrawn="1"/>
        </p:nvGrpSpPr>
        <p:grpSpPr bwMode="auto">
          <a:xfrm>
            <a:off x="120650" y="2062163"/>
            <a:ext cx="2211388" cy="2087562"/>
            <a:chOff x="642910" y="1285860"/>
            <a:chExt cx="787400" cy="758825"/>
          </a:xfrm>
        </p:grpSpPr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642910" y="1285860"/>
              <a:ext cx="787400" cy="75882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shade val="51000"/>
                    <a:satMod val="130000"/>
                  </a:srgbClr>
                </a:gs>
                <a:gs pos="80000">
                  <a:srgbClr val="FFFFFF">
                    <a:shade val="93000"/>
                    <a:satMod val="130000"/>
                  </a:srgbClr>
                </a:gs>
                <a:gs pos="100000">
                  <a:srgbClr val="FFFFFF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FFFFFF"/>
                </a:solidFill>
                <a:latin typeface="Tahoma"/>
              </a:endParaRPr>
            </a:p>
          </p:txBody>
        </p:sp>
        <p:pic>
          <p:nvPicPr>
            <p:cNvPr id="2058" name="Picture 24" descr="ИАЭ_син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1428736"/>
              <a:ext cx="5095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988" indent="-407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38" indent="-339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88" indent="-271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1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513" indent="-2714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package" Target="../embeddings/_________Microsoft_Visio111.vsdx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641203" y="271539"/>
            <a:ext cx="81369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38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77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31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55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1940" indent="0" algn="ctr" defTabSz="1088776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6328" indent="0" algn="ctr" defTabSz="1088776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0716" indent="0" algn="ctr" defTabSz="1088776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5104" indent="0" algn="ctr" defTabSz="1088776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44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tx1"/>
                </a:solidFill>
              </a:rPr>
              <a:t>Филиал «ИНСТИТУТ АТОМНОЙ ЭНЕРГИИ»</a:t>
            </a:r>
          </a:p>
          <a:p>
            <a:pPr defTabSz="121944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chemeClr val="tx1"/>
                </a:solidFill>
              </a:rPr>
              <a:t>Национального ядерного центра Республики Казахстан</a:t>
            </a:r>
          </a:p>
          <a:p>
            <a:pPr lvl="0" defTabSz="121944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487155" y="6251291"/>
            <a:ext cx="4445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800" dirty="0" smtClean="0">
                <a:solidFill>
                  <a:srgbClr val="FF3399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г. Москва,  21-22 июля 2021 г. </a:t>
            </a:r>
            <a:endParaRPr lang="ru-RU" sz="1800" dirty="0" smtClean="0">
              <a:solidFill>
                <a:srgbClr val="FF3399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4055" y="4358681"/>
            <a:ext cx="83312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/>
              <a:t> </a:t>
            </a:r>
            <a:endParaRPr lang="ru-RU" sz="1800" b="1" dirty="0" smtClean="0">
              <a:solidFill>
                <a:srgbClr val="FF3399"/>
              </a:solidFill>
            </a:endParaRPr>
          </a:p>
          <a:p>
            <a:pPr algn="ctr"/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FF3399"/>
                </a:solidFill>
              </a:rPr>
              <a:t>Международный научно-практический семинар «</a:t>
            </a:r>
            <a:r>
              <a:rPr lang="ru-RU" sz="1800" b="1" dirty="0">
                <a:solidFill>
                  <a:srgbClr val="FF3399"/>
                </a:solidFill>
              </a:rPr>
              <a:t>Статус выполнения «Программы научных исследований на КТМ на 2018-2020 годы» и обсуждение подходов к выполнению «Программы исследований на казахстанском материаловедческом </a:t>
            </a:r>
            <a:r>
              <a:rPr lang="ru-RU" sz="1800" b="1" dirty="0" err="1">
                <a:solidFill>
                  <a:srgbClr val="FF3399"/>
                </a:solidFill>
              </a:rPr>
              <a:t>токамаке</a:t>
            </a:r>
            <a:r>
              <a:rPr lang="ru-RU" sz="1800" b="1" dirty="0">
                <a:solidFill>
                  <a:srgbClr val="FF3399"/>
                </a:solidFill>
              </a:rPr>
              <a:t> на 2021-2023 годы»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09924" y="1629593"/>
            <a:ext cx="8399462" cy="27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 smtClean="0"/>
              <a:t>О </a:t>
            </a:r>
            <a:r>
              <a:rPr lang="ru-RU" sz="3600" b="1" dirty="0"/>
              <a:t>выполнении программы НИР АТОМ-СНГ в 2018-2020 годах казахстанской </a:t>
            </a:r>
            <a:r>
              <a:rPr lang="ru-RU" sz="3600" b="1" dirty="0" smtClean="0"/>
              <a:t>стороной</a:t>
            </a:r>
            <a:r>
              <a:rPr lang="ru-RU" altLang="ja-JP" sz="2000" dirty="0" smtClean="0">
                <a:solidFill>
                  <a:srgbClr val="0000FF"/>
                </a:solidFill>
              </a:rPr>
              <a:t/>
            </a:r>
            <a:br>
              <a:rPr lang="ru-RU" altLang="ja-JP" sz="2000" dirty="0" smtClean="0">
                <a:solidFill>
                  <a:srgbClr val="0000FF"/>
                </a:solidFill>
              </a:rPr>
            </a:br>
            <a:endParaRPr lang="ru-RU" altLang="ja-JP" sz="2000" dirty="0" smtClean="0">
              <a:solidFill>
                <a:srgbClr val="0000FF"/>
              </a:solidFill>
            </a:endParaRPr>
          </a:p>
          <a:p>
            <a:pPr algn="ctr"/>
            <a:r>
              <a:rPr lang="ru-RU" altLang="ja-JP" sz="2000" dirty="0" err="1" smtClean="0">
                <a:solidFill>
                  <a:srgbClr val="0000FF"/>
                </a:solidFill>
              </a:rPr>
              <a:t>Тажибаева</a:t>
            </a:r>
            <a:r>
              <a:rPr lang="ru-RU" altLang="ja-JP" sz="2000" dirty="0" smtClean="0">
                <a:solidFill>
                  <a:srgbClr val="0000FF"/>
                </a:solidFill>
              </a:rPr>
              <a:t> И.Л., </a:t>
            </a:r>
            <a:r>
              <a:rPr lang="ru-RU" altLang="ja-JP" sz="2000" dirty="0" err="1" smtClean="0">
                <a:solidFill>
                  <a:srgbClr val="0000FF"/>
                </a:solidFill>
              </a:rPr>
              <a:t>Чектыбаев</a:t>
            </a:r>
            <a:r>
              <a:rPr lang="ru-RU" altLang="ja-JP" sz="2000" dirty="0" smtClean="0">
                <a:solidFill>
                  <a:srgbClr val="0000FF"/>
                </a:solidFill>
              </a:rPr>
              <a:t> </a:t>
            </a:r>
            <a:r>
              <a:rPr lang="ru-RU" altLang="ja-JP" sz="2000" smtClean="0">
                <a:solidFill>
                  <a:srgbClr val="0000FF"/>
                </a:solidFill>
              </a:rPr>
              <a:t>Б.Ж.</a:t>
            </a:r>
            <a:r>
              <a:rPr lang="ru-RU" altLang="ja-JP" sz="2000" dirty="0">
                <a:solidFill>
                  <a:srgbClr val="0000FF"/>
                </a:solidFill>
              </a:rPr>
              <a:t/>
            </a:r>
            <a:br>
              <a:rPr lang="ru-RU" altLang="ja-JP" sz="2000" dirty="0">
                <a:solidFill>
                  <a:srgbClr val="0000FF"/>
                </a:solidFill>
              </a:rPr>
            </a:br>
            <a:r>
              <a:rPr lang="ru-RU" altLang="ja-JP" sz="2000" dirty="0" smtClean="0">
                <a:solidFill>
                  <a:srgbClr val="0000FF"/>
                </a:solidFill>
              </a:rPr>
              <a:t>филиал «Институт </a:t>
            </a:r>
            <a:r>
              <a:rPr lang="ru-RU" altLang="ja-JP" sz="2000" dirty="0">
                <a:solidFill>
                  <a:srgbClr val="0000FF"/>
                </a:solidFill>
              </a:rPr>
              <a:t>атомной энергии» </a:t>
            </a:r>
            <a:r>
              <a:rPr lang="ru-RU" altLang="ja-JP" sz="2000" dirty="0" smtClean="0">
                <a:solidFill>
                  <a:srgbClr val="0000FF"/>
                </a:solidFill>
              </a:rPr>
              <a:t>РГП НЯЦ РК</a:t>
            </a:r>
            <a:r>
              <a:rPr lang="ru-RU" altLang="ja-JP" sz="2000" dirty="0">
                <a:solidFill>
                  <a:srgbClr val="0000FF"/>
                </a:solidFill>
              </a:rPr>
              <a:t/>
            </a:r>
            <a:br>
              <a:rPr lang="ru-RU" altLang="ja-JP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4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096992" y="860695"/>
            <a:ext cx="10761235" cy="20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555" tIns="46278" rIns="92555" bIns="46278">
            <a:spAutoFit/>
          </a:bodyPr>
          <a:lstStyle/>
          <a:p>
            <a:pPr indent="457154">
              <a:spcAft>
                <a:spcPts val="600"/>
              </a:spcAft>
              <a:buClr>
                <a:srgbClr val="C00000"/>
              </a:buClr>
              <a:buSzPct val="80000"/>
            </a:pPr>
            <a:r>
              <a:rPr lang="ru-RU" sz="1350" b="1" dirty="0">
                <a:latin typeface="+mj-lt"/>
              </a:rPr>
              <a:t>В течении 2020 года были проведены работы по подготовке </a:t>
            </a:r>
            <a:r>
              <a:rPr lang="ru-RU" sz="1350" b="1" dirty="0" err="1">
                <a:latin typeface="+mj-lt"/>
              </a:rPr>
              <a:t>токамака</a:t>
            </a:r>
            <a:r>
              <a:rPr lang="ru-RU" sz="1350" b="1" dirty="0">
                <a:latin typeface="+mj-lt"/>
              </a:rPr>
              <a:t> КТМ к проведению экспериментальной кампании:  </a:t>
            </a:r>
          </a:p>
          <a:p>
            <a:pPr indent="457154" algn="just">
              <a:spcAft>
                <a:spcPts val="600"/>
              </a:spcAft>
              <a:buClr>
                <a:srgbClr val="C00000"/>
              </a:buClr>
              <a:buSzPct val="80000"/>
              <a:buFontTx/>
              <a:buChar char="-"/>
            </a:pPr>
            <a:r>
              <a:rPr lang="ru-RU" sz="1350" b="1" dirty="0">
                <a:latin typeface="+mj-lt"/>
              </a:rPr>
              <a:t>Выполнена сварка фланцевых соединений крышки и экваториальных патрубков с цилиндрической частью вакуумной камеры.</a:t>
            </a:r>
            <a:r>
              <a:rPr lang="en-US" sz="1350" b="1" dirty="0">
                <a:latin typeface="+mj-lt"/>
              </a:rPr>
              <a:t> </a:t>
            </a:r>
            <a:r>
              <a:rPr lang="ru-RU" sz="1350" b="1" dirty="0">
                <a:latin typeface="+mj-lt"/>
              </a:rPr>
              <a:t>После завершения работ выполнена проверка герметичности камеры в рабочих условиях эксплуатации - прогрев до 190 °С. Выполненная работа позволила повысить температуру прогрева вакуумной камеры </a:t>
            </a:r>
            <a:r>
              <a:rPr lang="ru-RU" sz="1350" b="1" dirty="0" err="1">
                <a:latin typeface="+mj-lt"/>
              </a:rPr>
              <a:t>токамака</a:t>
            </a:r>
            <a:r>
              <a:rPr lang="ru-RU" sz="1350" b="1" dirty="0">
                <a:latin typeface="+mj-lt"/>
              </a:rPr>
              <a:t> КТМ со 130°С, применённую на физическом пуске, до </a:t>
            </a:r>
            <a:r>
              <a:rPr lang="ru-RU" sz="1350" b="1" dirty="0" smtClean="0">
                <a:latin typeface="+mj-lt"/>
              </a:rPr>
              <a:t>190-200°С.</a:t>
            </a:r>
            <a:endParaRPr lang="ru-RU" sz="1350" b="1" dirty="0">
              <a:latin typeface="+mj-lt"/>
            </a:endParaRPr>
          </a:p>
          <a:p>
            <a:pPr indent="457154" algn="just">
              <a:spcAft>
                <a:spcPts val="600"/>
              </a:spcAft>
              <a:buClr>
                <a:srgbClr val="C00000"/>
              </a:buClr>
              <a:buSzPct val="80000"/>
              <a:buFontTx/>
              <a:buChar char="-"/>
            </a:pPr>
            <a:r>
              <a:rPr lang="ru-RU" sz="1350" b="1" dirty="0">
                <a:latin typeface="+mj-lt"/>
              </a:rPr>
              <a:t>Произведена облицовка внутренней поверхности вакуумной камеры графитовыми </a:t>
            </a:r>
            <a:r>
              <a:rPr lang="ru-RU" sz="1350" b="1" dirty="0" err="1">
                <a:latin typeface="+mj-lt"/>
              </a:rPr>
              <a:t>тайлами</a:t>
            </a:r>
            <a:r>
              <a:rPr lang="ru-RU" sz="1350" b="1" dirty="0">
                <a:latin typeface="+mj-lt"/>
              </a:rPr>
              <a:t> общей площадью 25 м</a:t>
            </a:r>
            <a:r>
              <a:rPr lang="ru-RU" sz="1350" b="1" baseline="30000" dirty="0">
                <a:latin typeface="+mj-lt"/>
              </a:rPr>
              <a:t>2</a:t>
            </a:r>
            <a:r>
              <a:rPr lang="ru-RU" sz="1350" b="1" dirty="0">
                <a:latin typeface="+mj-lt"/>
              </a:rPr>
              <a:t>. </a:t>
            </a:r>
          </a:p>
          <a:p>
            <a:pPr indent="457154" algn="just">
              <a:spcAft>
                <a:spcPts val="600"/>
              </a:spcAft>
              <a:buClr>
                <a:srgbClr val="C00000"/>
              </a:buClr>
              <a:buSzPct val="80000"/>
              <a:buFontTx/>
              <a:buChar char="-"/>
            </a:pPr>
            <a:r>
              <a:rPr lang="ru-RU" sz="1350" b="1" dirty="0">
                <a:latin typeface="+mj-lt"/>
              </a:rPr>
              <a:t>Проведены работы по наладке регуляторов тока источников питания обмоток электромагнитной системы. </a:t>
            </a:r>
            <a:endParaRPr lang="ru-RU" sz="1350" b="1" dirty="0" smtClean="0">
              <a:latin typeface="+mj-lt"/>
            </a:endParaRPr>
          </a:p>
          <a:p>
            <a:pPr indent="457154" algn="just">
              <a:spcAft>
                <a:spcPts val="600"/>
              </a:spcAft>
              <a:buClr>
                <a:srgbClr val="C00000"/>
              </a:buClr>
              <a:buSzPct val="80000"/>
              <a:buFontTx/>
              <a:buChar char="-"/>
            </a:pPr>
            <a:r>
              <a:rPr lang="ru-RU" sz="1350" b="1" dirty="0" smtClean="0">
                <a:latin typeface="+mj-lt"/>
              </a:rPr>
              <a:t>В </a:t>
            </a:r>
            <a:r>
              <a:rPr lang="ru-RU" sz="1350" b="1" dirty="0">
                <a:latin typeface="+mj-lt"/>
              </a:rPr>
              <a:t>рамках международной программы «Атом-СНГ» для проведения совместных исследований</a:t>
            </a:r>
            <a:r>
              <a:rPr lang="ru-RU" sz="1350" dirty="0">
                <a:latin typeface="+mj-lt"/>
              </a:rPr>
              <a:t>, </a:t>
            </a:r>
            <a:r>
              <a:rPr lang="ru-RU" sz="1350" b="1" dirty="0">
                <a:latin typeface="+mj-lt"/>
              </a:rPr>
              <a:t>на экваториальный патрубок вакуумной камеры КТМ был установлен коаксиальный ускоритель плазменной струи</a:t>
            </a:r>
            <a:r>
              <a:rPr lang="ru-RU" sz="1350" b="1" dirty="0" smtClean="0">
                <a:latin typeface="+mj-lt"/>
              </a:rPr>
              <a:t>.</a:t>
            </a:r>
            <a:endParaRPr lang="ru-RU" sz="1250" b="1" dirty="0">
              <a:solidFill>
                <a:srgbClr val="FF0000"/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1786055" y="6521362"/>
            <a:ext cx="407357" cy="3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5" tIns="54438" rIns="108875" bIns="544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011" y="5686118"/>
            <a:ext cx="2160240" cy="46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</a:rPr>
              <a:t>Проведение сварочных работ вакуумной камеры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2" y="3148357"/>
            <a:ext cx="1728142" cy="235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42" t="5645" r="647" b="2097"/>
          <a:stretch/>
        </p:blipFill>
        <p:spPr>
          <a:xfrm rot="5400000">
            <a:off x="2861412" y="3465590"/>
            <a:ext cx="2351000" cy="17508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41061" y="5653354"/>
            <a:ext cx="2229545" cy="46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</a:rPr>
              <a:t>Облицованная вакуумная камера графитовыми </a:t>
            </a:r>
            <a:r>
              <a:rPr lang="ru-RU" sz="1200" b="1" dirty="0" err="1">
                <a:solidFill>
                  <a:srgbClr val="000000"/>
                </a:solidFill>
                <a:latin typeface="+mj-lt"/>
              </a:rPr>
              <a:t>тайлами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57828" y="4432452"/>
            <a:ext cx="3935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</a:rPr>
              <a:t>Коаксиальный ускоритель плазменной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струи на КТМ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073" r="14986" b="22720"/>
          <a:stretch/>
        </p:blipFill>
        <p:spPr>
          <a:xfrm>
            <a:off x="8921340" y="2898471"/>
            <a:ext cx="2936887" cy="1508132"/>
          </a:xfrm>
          <a:prstGeom prst="rect">
            <a:avLst/>
          </a:prstGeom>
        </p:spPr>
      </p:pic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2020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3053" y="5584098"/>
            <a:ext cx="22493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+mn-lt"/>
              </a:rPr>
              <a:t>Пример реализация токовой диаграммы </a:t>
            </a:r>
            <a:r>
              <a:rPr lang="ru-RU" sz="1100" b="1" dirty="0">
                <a:latin typeface="+mn-lt"/>
              </a:rPr>
              <a:t>в обмотке </a:t>
            </a:r>
            <a:r>
              <a:rPr lang="en-US" sz="1100" b="1" dirty="0">
                <a:latin typeface="+mn-lt"/>
              </a:rPr>
              <a:t>PF</a:t>
            </a:r>
            <a:r>
              <a:rPr lang="ru-RU" sz="1100" b="1" dirty="0">
                <a:latin typeface="+mn-lt"/>
              </a:rPr>
              <a:t>3 с использованием </a:t>
            </a:r>
            <a:r>
              <a:rPr lang="ru-RU" sz="1100" b="1" dirty="0" smtClean="0">
                <a:latin typeface="+mn-lt"/>
              </a:rPr>
              <a:t>регулятора тока</a:t>
            </a:r>
            <a:endParaRPr lang="ru-RU" sz="1100" b="1" dirty="0">
              <a:latin typeface="+mn-lt"/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" r="2034" b="5165"/>
          <a:stretch/>
        </p:blipFill>
        <p:spPr bwMode="auto">
          <a:xfrm>
            <a:off x="5418720" y="3584191"/>
            <a:ext cx="2520280" cy="18750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846342" y="6184262"/>
            <a:ext cx="308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Плазменная струя от ускорителя</a:t>
            </a:r>
            <a:endParaRPr lang="ru-RU" sz="12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6" name="Рисунок 29" descr="фото кадр 38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3" t="10406" r="24783" b="11069"/>
          <a:stretch>
            <a:fillRect/>
          </a:stretch>
        </p:blipFill>
        <p:spPr bwMode="auto">
          <a:xfrm>
            <a:off x="9551937" y="4760505"/>
            <a:ext cx="1807750" cy="14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34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2020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921123" y="1125538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800" b="1" i="1" dirty="0"/>
              <a:t>Проведение расчетов сценария пробоя плазмы с </a:t>
            </a:r>
            <a:r>
              <a:rPr lang="kk-KZ" altLang="ru-RU" sz="1800" b="1" i="1" dirty="0"/>
              <a:t>и</a:t>
            </a:r>
            <a:r>
              <a:rPr lang="ru-RU" altLang="ru-RU" sz="1800" b="1" i="1" dirty="0" err="1"/>
              <a:t>спользование</a:t>
            </a:r>
            <a:r>
              <a:rPr lang="kk-KZ" altLang="ru-RU" sz="1800" b="1" i="1" dirty="0"/>
              <a:t>м</a:t>
            </a:r>
            <a:r>
              <a:rPr lang="ru-RU" altLang="ru-RU" sz="1800" b="1" i="1" dirty="0"/>
              <a:t> кода </a:t>
            </a:r>
            <a:r>
              <a:rPr lang="en-US" altLang="ru-RU" sz="1800" b="1" i="1" dirty="0"/>
              <a:t>TRANSMAK</a:t>
            </a:r>
            <a:endParaRPr lang="ru-RU" altLang="ru-RU" sz="1800" b="1" i="1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11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TextBox 5"/>
          <p:cNvSpPr txBox="1"/>
          <p:nvPr/>
        </p:nvSpPr>
        <p:spPr>
          <a:xfrm>
            <a:off x="1921122" y="1786896"/>
            <a:ext cx="87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i="1" dirty="0" smtClean="0"/>
              <a:t>На данном этапе проведены дополнительные  расчеты сценариев </a:t>
            </a:r>
            <a:r>
              <a:rPr lang="ru-RU" altLang="ru-RU" sz="1600" i="1" dirty="0"/>
              <a:t>пробоя плазмы </a:t>
            </a:r>
            <a:r>
              <a:rPr lang="ru-RU" altLang="ru-RU" sz="1600" i="1" dirty="0" smtClean="0"/>
              <a:t>КТМ с </a:t>
            </a:r>
            <a:r>
              <a:rPr lang="kk-KZ" altLang="ru-RU" sz="1600" i="1" dirty="0"/>
              <a:t>и</a:t>
            </a:r>
            <a:r>
              <a:rPr lang="ru-RU" altLang="ru-RU" sz="1600" i="1" dirty="0" err="1"/>
              <a:t>спользование</a:t>
            </a:r>
            <a:r>
              <a:rPr lang="kk-KZ" altLang="ru-RU" sz="1600" i="1" dirty="0"/>
              <a:t>м</a:t>
            </a:r>
            <a:r>
              <a:rPr lang="ru-RU" altLang="ru-RU" sz="1600" i="1" dirty="0"/>
              <a:t> кода </a:t>
            </a:r>
            <a:r>
              <a:rPr lang="en-US" altLang="ru-RU" sz="1600" i="1" dirty="0"/>
              <a:t>TRANSMAK</a:t>
            </a:r>
            <a:endParaRPr lang="ru-RU" altLang="ru-RU" sz="1600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154839"/>
              </p:ext>
            </p:extLst>
          </p:nvPr>
        </p:nvGraphicFramePr>
        <p:xfrm>
          <a:off x="3281930" y="2676819"/>
          <a:ext cx="6063357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521"/>
                <a:gridCol w="1964272"/>
                <a:gridCol w="2023564"/>
              </a:tblGrid>
              <a:tr h="46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Параметр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</a:rPr>
                        <a:t>1-я группа сценариев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</a:rPr>
                        <a:t>2-я группа сценариев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1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Максимальный ток плазмы на начальной стадии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</a:rPr>
                        <a:t>pl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50 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</a:rPr>
                        <a:t>50 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6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</a:rPr>
                        <a:t>Начальный ток в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CS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15 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 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chemeClr val="tx1"/>
                          </a:solidFill>
                          <a:effectLst/>
                        </a:rPr>
                        <a:t>Напряжение на обходе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7, 6, 5, 4 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tx1"/>
                          </a:solidFill>
                          <a:effectLst/>
                        </a:rPr>
                        <a:t>7, 6 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5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1400" baseline="-25000">
                          <a:solidFill>
                            <a:schemeClr val="tx1"/>
                          </a:solidFill>
                          <a:effectLst/>
                        </a:rPr>
                        <a:t>|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ru-RU" sz="1400" baseline="-25000">
                          <a:solidFill>
                            <a:schemeClr val="tx1"/>
                          </a:solidFill>
                          <a:effectLst/>
                        </a:rPr>
                        <a:t> = 0.9 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2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2020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201043" y="1537574"/>
            <a:ext cx="546918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defRPr/>
            </a:pPr>
            <a:r>
              <a:rPr lang="kk-KZ" sz="1400" b="1" dirty="0" smtClean="0"/>
              <a:t>Пр</a:t>
            </a:r>
            <a:r>
              <a:rPr lang="ru-RU" sz="1400" b="1" dirty="0" err="1"/>
              <a:t>оведены</a:t>
            </a:r>
            <a:r>
              <a:rPr lang="ru-RU" sz="1400" b="1" dirty="0"/>
              <a:t> эксперименты по получению плазменного разряда. По результатам экспериментов </a:t>
            </a:r>
            <a:r>
              <a:rPr lang="kk-KZ" sz="1400" b="1" dirty="0"/>
              <a:t>был получен плазменный разряд токамака КТМ </a:t>
            </a:r>
            <a:r>
              <a:rPr lang="kk-KZ" sz="1400" b="1" dirty="0" smtClean="0"/>
              <a:t>с </a:t>
            </a:r>
            <a:r>
              <a:rPr lang="kk-KZ" sz="1400" b="1" dirty="0"/>
              <a:t>током плазмы 120 кА.</a:t>
            </a:r>
            <a:endParaRPr lang="ru-RU" sz="1400" b="1" dirty="0"/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12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9036" y="4874855"/>
            <a:ext cx="249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Видеокадр изображения плазмы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255471" y="5961500"/>
            <a:ext cx="42969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Эволюция формы плазмы в процессе разряда</a:t>
            </a:r>
          </a:p>
        </p:txBody>
      </p:sp>
      <p:pic>
        <p:nvPicPr>
          <p:cNvPr id="44" name="Рисунок 43" descr="E:\MyDocuments from Alexei\КТМ 2017 Физпуск\Физпуск КТМ\На ИП второй этап\2019\Статья по ФП\Reconstruction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3" t="1545" b="49401"/>
          <a:stretch/>
        </p:blipFill>
        <p:spPr bwMode="auto">
          <a:xfrm>
            <a:off x="6851869" y="3768037"/>
            <a:ext cx="4700508" cy="2001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5" name="Рисунок 4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422"/>
          <a:stretch/>
        </p:blipFill>
        <p:spPr bwMode="auto">
          <a:xfrm>
            <a:off x="7165467" y="1562672"/>
            <a:ext cx="2049032" cy="57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6" name="Рисунок 4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07"/>
          <a:stretch/>
        </p:blipFill>
        <p:spPr bwMode="auto">
          <a:xfrm>
            <a:off x="7191259" y="2363602"/>
            <a:ext cx="2049032" cy="732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7" name="Рисунок 46" descr="E:\MyDocuments from Alexei\КТМ 2017 Физпуск\Физпуск КТМ\На ИП второй этап\2019\Статья по ФП\Последние от Ануара\DischargeData2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951" b="1"/>
          <a:stretch/>
        </p:blipFill>
        <p:spPr bwMode="auto">
          <a:xfrm>
            <a:off x="9240291" y="1554509"/>
            <a:ext cx="2211680" cy="1496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93227" y="3232834"/>
            <a:ext cx="39047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+mn-lt"/>
              </a:rPr>
              <a:t>Временная эволюция параметров плазменного разряда </a:t>
            </a:r>
          </a:p>
        </p:txBody>
      </p:sp>
      <p:pic>
        <p:nvPicPr>
          <p:cNvPr id="27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41" t="15004" r="37401" b="16956"/>
          <a:stretch>
            <a:fillRect/>
          </a:stretch>
        </p:blipFill>
        <p:spPr bwMode="auto">
          <a:xfrm>
            <a:off x="2005768" y="2409661"/>
            <a:ext cx="3222137" cy="23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0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7027" y="117426"/>
            <a:ext cx="11031582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44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«Определение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параметров плазмы с </a:t>
            </a:r>
            <a:r>
              <a:rPr lang="ru-RU" alt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использованием физических </a:t>
            </a:r>
            <a:r>
              <a:rPr lang="ru-RU" alt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диагностик и расчетных методов</a:t>
            </a:r>
            <a:r>
              <a:rPr lang="kk-KZ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917083" y="815878"/>
            <a:ext cx="4310139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600" algn="just" defTabSz="914583"/>
            <a:r>
              <a:rPr lang="ru-RU" sz="1300" b="1" dirty="0">
                <a:solidFill>
                  <a:srgbClr val="C00000"/>
                </a:solidFill>
              </a:rPr>
              <a:t>Цель работы: </a:t>
            </a:r>
            <a:r>
              <a:rPr lang="ru-RU" sz="1300" b="1" dirty="0"/>
              <a:t>измерение параметров водородной плазмы с помощью комплекса физических диагностик и расчетных методов.</a:t>
            </a:r>
          </a:p>
          <a:p>
            <a:pPr algn="just" defTabSz="914583"/>
            <a:r>
              <a:rPr lang="ru-RU" sz="1300" b="1" dirty="0">
                <a:solidFill>
                  <a:srgbClr val="C00000"/>
                </a:solidFill>
              </a:rPr>
              <a:t>Результаты работы: </a:t>
            </a:r>
            <a:r>
              <a:rPr lang="ru-RU" sz="1300" b="1" dirty="0"/>
              <a:t>В рамках работы данного этапа диагностический комплекс токамака КТМ был настроен и подготовлен к проведению измерений параметров водородной плазмы.</a:t>
            </a:r>
          </a:p>
          <a:p>
            <a:pPr algn="just" defTabSz="914583"/>
            <a:r>
              <a:rPr lang="ru-RU" sz="1300" b="1" dirty="0"/>
              <a:t>Проведены работы по устранению шумов на обзорном болометре, которые возникали вследствие вибрации от работы электромагнитной системы токамака КТМ. </a:t>
            </a:r>
            <a:r>
              <a:rPr lang="ru-RU" sz="1300" b="1" dirty="0" smtClean="0"/>
              <a:t>Проведены измерения параметров полученной плазмы во время экспериментальной кампании, основные из которых следующие: длительность полного тока плазмы составила 65 </a:t>
            </a:r>
            <a:r>
              <a:rPr lang="ru-RU" sz="1300" b="1" dirty="0" err="1" smtClean="0"/>
              <a:t>мс</a:t>
            </a:r>
            <a:r>
              <a:rPr lang="ru-RU" sz="1300" b="1" dirty="0" smtClean="0"/>
              <a:t> (50 </a:t>
            </a:r>
            <a:r>
              <a:rPr lang="ru-RU" sz="1300" b="1" dirty="0" err="1" smtClean="0"/>
              <a:t>мс</a:t>
            </a:r>
            <a:r>
              <a:rPr lang="ru-RU" sz="1300" b="1" dirty="0" smtClean="0"/>
              <a:t> рост и 15 </a:t>
            </a:r>
            <a:r>
              <a:rPr lang="ru-RU" sz="1300" b="1" dirty="0" err="1" smtClean="0"/>
              <a:t>мс</a:t>
            </a:r>
            <a:r>
              <a:rPr lang="ru-RU" sz="1300" b="1" dirty="0" smtClean="0"/>
              <a:t> спад полного тока плазмы) с величиной до 120 кА, </a:t>
            </a:r>
            <a:r>
              <a:rPr lang="ru-RU" sz="1300" b="1" dirty="0" err="1" smtClean="0"/>
              <a:t>среднехордовая</a:t>
            </a:r>
            <a:r>
              <a:rPr lang="ru-RU" sz="1300" b="1" dirty="0" smtClean="0"/>
              <a:t> плотность плазмы составляла в среднем 5·10</a:t>
            </a:r>
            <a:r>
              <a:rPr lang="ru-RU" sz="1300" b="1" baseline="30000" dirty="0" smtClean="0"/>
              <a:t>18</a:t>
            </a:r>
            <a:r>
              <a:rPr lang="ru-RU" sz="1300" b="1" dirty="0" smtClean="0"/>
              <a:t> м</a:t>
            </a:r>
            <a:r>
              <a:rPr lang="ru-RU" sz="1300" b="1" baseline="30000" dirty="0" smtClean="0"/>
              <a:t>-2</a:t>
            </a:r>
            <a:r>
              <a:rPr lang="ru-RU" sz="1300" b="1" dirty="0" smtClean="0"/>
              <a:t>, спектр преимущественно водородный, максимальное значение радиационных потерь плазмы составило около 40 кВт.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300" b="1" dirty="0" smtClean="0">
                <a:solidFill>
                  <a:srgbClr val="0070C0"/>
                </a:solidFill>
              </a:rPr>
              <a:t>Совместно со специалистами </a:t>
            </a:r>
            <a:r>
              <a:rPr lang="ru-RU" sz="1300" b="1" dirty="0">
                <a:solidFill>
                  <a:srgbClr val="0070C0"/>
                </a:solidFill>
              </a:rPr>
              <a:t>НИЦ КИ были выработаны предложения по модернизации </a:t>
            </a:r>
            <a:r>
              <a:rPr lang="ru-RU" sz="1300" b="1" dirty="0" smtClean="0">
                <a:solidFill>
                  <a:srgbClr val="0070C0"/>
                </a:solidFill>
              </a:rPr>
              <a:t>спектроскопических </a:t>
            </a:r>
            <a:r>
              <a:rPr lang="ru-RU" sz="1300" b="1" dirty="0">
                <a:solidFill>
                  <a:srgbClr val="0070C0"/>
                </a:solidFill>
              </a:rPr>
              <a:t>диагностик</a:t>
            </a:r>
            <a:r>
              <a:rPr lang="en-US" sz="1300" b="1" dirty="0">
                <a:solidFill>
                  <a:srgbClr val="0070C0"/>
                </a:solidFill>
              </a:rPr>
              <a:t>: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  <a:r>
              <a:rPr lang="en-US" sz="1300" b="1" dirty="0">
                <a:solidFill>
                  <a:srgbClr val="0070C0"/>
                </a:solidFill>
              </a:rPr>
              <a:t>Ha-Da, </a:t>
            </a:r>
            <a:r>
              <a:rPr lang="ru-RU" sz="1300" b="1" dirty="0">
                <a:solidFill>
                  <a:srgbClr val="0070C0"/>
                </a:solidFill>
              </a:rPr>
              <a:t>обзорный спектрометр.</a:t>
            </a:r>
            <a:r>
              <a:rPr lang="en-US" sz="1300" b="1" dirty="0">
                <a:solidFill>
                  <a:srgbClr val="0070C0"/>
                </a:solidFill>
              </a:rPr>
              <a:t> </a:t>
            </a:r>
            <a:r>
              <a:rPr lang="ru-RU" sz="1300" b="1" dirty="0">
                <a:solidFill>
                  <a:srgbClr val="0070C0"/>
                </a:solidFill>
              </a:rPr>
              <a:t> 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300" b="1" dirty="0">
                <a:solidFill>
                  <a:srgbClr val="0070C0"/>
                </a:solidFill>
              </a:rPr>
              <a:t>Оказана помощь в приобретении чувствительного элемента для обзорного болометра на основе пироэлектрического детектора</a:t>
            </a:r>
            <a:r>
              <a:rPr lang="ru-RU" sz="1300" b="1" dirty="0" smtClean="0">
                <a:solidFill>
                  <a:srgbClr val="0070C0"/>
                </a:solidFill>
              </a:rPr>
              <a:t>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300" b="1" dirty="0"/>
              <a:t>В результате </a:t>
            </a:r>
            <a:r>
              <a:rPr lang="ru-RU" sz="1300" b="1" dirty="0" smtClean="0"/>
              <a:t>разработан </a:t>
            </a:r>
            <a:r>
              <a:rPr lang="ru-RU" sz="1300" b="1" dirty="0"/>
              <a:t>технический проект по модернизации оптических диагностик. Оборудование было приобретено НЯЦ РК</a:t>
            </a:r>
            <a:r>
              <a:rPr lang="ru-RU" sz="1300" b="1" dirty="0" smtClean="0"/>
              <a:t>.</a:t>
            </a:r>
            <a:endParaRPr lang="ru-RU" sz="1300" b="1" dirty="0"/>
          </a:p>
        </p:txBody>
      </p:sp>
      <p:sp>
        <p:nvSpPr>
          <p:cNvPr id="17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13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6305" y="3241866"/>
            <a:ext cx="17413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+mn-lt"/>
              </a:rPr>
              <a:t>до проведения работ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0A04E848-E51A-4D7D-B669-27F55F5A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719" y="5761737"/>
            <a:ext cx="240959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1300" b="1" dirty="0">
                <a:latin typeface="+mn-lt"/>
              </a:rPr>
              <a:t>Эволюция параметров плазменного разряда во время эксперимента</a:t>
            </a:r>
            <a:endParaRPr lang="en-US" altLang="en-US" sz="1300" b="1" dirty="0">
              <a:latin typeface="+mn-lt"/>
            </a:endParaRPr>
          </a:p>
        </p:txBody>
      </p:sp>
      <p:sp>
        <p:nvSpPr>
          <p:cNvPr id="15" name="Прямоугольник 1">
            <a:extLst>
              <a:ext uri="{FF2B5EF4-FFF2-40B4-BE49-F238E27FC236}">
                <a16:creationId xmlns="" xmlns:a16="http://schemas.microsoft.com/office/drawing/2014/main" id="{280406D0-1651-43F5-B86E-B8DBD624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655" y="5961791"/>
            <a:ext cx="289467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1300" b="1" dirty="0">
                <a:latin typeface="+mn-lt"/>
              </a:rPr>
              <a:t>Сигналы с обзорного болометра во время ввода тока в обмотку TF</a:t>
            </a:r>
            <a:endParaRPr lang="en-US" altLang="en-US" sz="13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607" y="1108049"/>
            <a:ext cx="2765480" cy="4655731"/>
          </a:xfrm>
          <a:prstGeom prst="rect">
            <a:avLst/>
          </a:prstGeom>
        </p:spPr>
      </p:pic>
      <p:pic>
        <p:nvPicPr>
          <p:cNvPr id="1026" name="Рисунок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7" y="1123135"/>
            <a:ext cx="2962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7" y="3534254"/>
            <a:ext cx="2962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036074" y="5675772"/>
            <a:ext cx="19818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+mn-lt"/>
              </a:rPr>
              <a:t>после проведения работ</a:t>
            </a:r>
          </a:p>
        </p:txBody>
      </p:sp>
    </p:spTree>
    <p:extLst>
      <p:ext uri="{BB962C8B-B14F-4D97-AF65-F5344CB8AC3E}">
        <p14:creationId xmlns="" xmlns:p14="http://schemas.microsoft.com/office/powerpoint/2010/main" val="6569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9456" y="117426"/>
            <a:ext cx="10801200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44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«Испытания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 отработка режимов работы макета литиевого </a:t>
            </a:r>
            <a:r>
              <a:rPr lang="ru-RU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дивертора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на основе капиллярно-пористой системы»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907933" y="1269554"/>
            <a:ext cx="4206841" cy="5142109"/>
          </a:xfrm>
          <a:prstGeom prst="rect">
            <a:avLst/>
          </a:prstGeom>
          <a:noFill/>
        </p:spPr>
        <p:txBody>
          <a:bodyPr wrap="square" lIns="76769" tIns="38384" rIns="76769" bIns="38384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75924" algn="just" defTabSz="1023794" eaLnBrk="0" hangingPunct="0">
              <a:lnSpc>
                <a:spcPts val="1800"/>
              </a:lnSpc>
              <a:tabLst>
                <a:tab pos="453242" algn="l"/>
                <a:tab pos="529228" algn="l"/>
              </a:tabLst>
            </a:pPr>
            <a:r>
              <a:rPr lang="ru-RU" sz="1300" b="1" dirty="0">
                <a:solidFill>
                  <a:srgbClr val="C00000"/>
                </a:solidFill>
              </a:rPr>
              <a:t>Цель работы: </a:t>
            </a:r>
            <a:r>
              <a:rPr lang="ru-RU" sz="1300" b="1" dirty="0"/>
              <a:t>исследование процессов воздействия высокотемпературной дейтериевой плазмы на литиевую КПС при ее облучении на плазменно-пучковой установке (ППУ).</a:t>
            </a:r>
          </a:p>
          <a:p>
            <a:pPr algn="just" defTabSz="1023794" eaLnBrk="0" hangingPunct="0">
              <a:lnSpc>
                <a:spcPts val="1800"/>
              </a:lnSpc>
              <a:tabLst>
                <a:tab pos="453242" algn="l"/>
                <a:tab pos="529228" algn="l"/>
              </a:tabLst>
            </a:pPr>
            <a:r>
              <a:rPr lang="ru-RU" sz="1300" b="1" dirty="0">
                <a:solidFill>
                  <a:srgbClr val="C00000"/>
                </a:solidFill>
              </a:rPr>
              <a:t>Результаты работы: </a:t>
            </a:r>
            <a:r>
              <a:rPr lang="ru-RU" sz="1300" b="1" dirty="0"/>
              <a:t>Разработаны процедуры изготовления образа литиевой КПС при его размещении в мишенном узле ППУ. Изготовлен исследуемый образец. </a:t>
            </a:r>
          </a:p>
          <a:p>
            <a:pPr algn="just" defTabSz="1023794" eaLnBrk="0" hangingPunct="0">
              <a:lnSpc>
                <a:spcPts val="1800"/>
              </a:lnSpc>
              <a:tabLst>
                <a:tab pos="453242" algn="l"/>
                <a:tab pos="529228" algn="l"/>
              </a:tabLst>
            </a:pPr>
            <a:r>
              <a:rPr lang="ru-RU" sz="1300" b="1" dirty="0"/>
              <a:t>Отработана методика испытаний литиевой КПС в условиях облучения на ППУ. Проведены эксперименты с литиевой КПС при его облучении на ППУ.</a:t>
            </a:r>
          </a:p>
          <a:p>
            <a:pPr algn="just" defTabSz="1023794" eaLnBrk="0" hangingPunct="0">
              <a:lnSpc>
                <a:spcPts val="1800"/>
              </a:lnSpc>
              <a:tabLst>
                <a:tab pos="453242" algn="l"/>
                <a:tab pos="529228" algn="l"/>
              </a:tabLst>
            </a:pPr>
            <a:r>
              <a:rPr lang="ru-RU" sz="1300" b="1" dirty="0"/>
              <a:t>Обобщены экспериментальные данные и выполнен их анализ, который полностью подтвердил перспективность применения литиевой КПС в качестве обращенного к плазме материала в установках управляемого термоядерного синтеза. Уникальные свойства лития обеспечивают целостность внутрикамерных элементов ТЯР как в условиях их штатной работы так и при срывах плазмы, а также  при возникновении так называемых ЭЛМ-ов (спонтанные электромагнитные возмущения на периферии плазмы).</a:t>
            </a:r>
          </a:p>
        </p:txBody>
      </p:sp>
      <p:sp>
        <p:nvSpPr>
          <p:cNvPr id="18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14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0BFB23-6952-447C-8C8C-9B22BA13998D}"/>
              </a:ext>
            </a:extLst>
          </p:cNvPr>
          <p:cNvSpPr/>
          <p:nvPr/>
        </p:nvSpPr>
        <p:spPr>
          <a:xfrm>
            <a:off x="5530728" y="3517664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Мишень с приемной поверхностью, литиевой КПС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88BB186-C99E-421B-B806-68280F30C3A9}"/>
              </a:ext>
            </a:extLst>
          </p:cNvPr>
          <p:cNvSpPr/>
          <p:nvPr/>
        </p:nvSpPr>
        <p:spPr>
          <a:xfrm>
            <a:off x="5580852" y="6059785"/>
            <a:ext cx="206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Схема плазменно-пучковой </a:t>
            </a:r>
          </a:p>
          <a:p>
            <a:pPr algn="ctr"/>
            <a:r>
              <a:rPr lang="ru-RU" sz="1200" b="1" dirty="0">
                <a:latin typeface="+mn-lt"/>
              </a:rPr>
              <a:t>установки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2AAF38-5693-432C-97E2-B546E4AB90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918" y="3933850"/>
            <a:ext cx="2573877" cy="21901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924FAFD-0C44-4293-B70F-E1EC6D8060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5421" y="2305652"/>
            <a:ext cx="1226386" cy="12574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BD592702-D92C-4B5B-9CF4-AA1DE431AE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5822" y="2305652"/>
            <a:ext cx="1313973" cy="12574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98886D2-A86D-4986-9DE1-2DE68A585E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7330" y="1269554"/>
            <a:ext cx="795936" cy="10486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A161F6D-CBAF-40F9-8FF5-7EF4B9DE32B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9746" y="1219479"/>
            <a:ext cx="1594023" cy="101661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750FD45-7C43-4DFC-A962-4AC9EB91A6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332" r="23524" b="16479"/>
          <a:stretch/>
        </p:blipFill>
        <p:spPr>
          <a:xfrm>
            <a:off x="8473851" y="1300994"/>
            <a:ext cx="3118100" cy="23146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51797C6-6670-4DCF-A7E3-A2C741DDAE1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74074" y="3823612"/>
            <a:ext cx="3118100" cy="23305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DC4F9BE-8A3F-4348-A9BB-B77983B515F9}"/>
              </a:ext>
            </a:extLst>
          </p:cNvPr>
          <p:cNvSpPr txBox="1"/>
          <p:nvPr/>
        </p:nvSpPr>
        <p:spPr>
          <a:xfrm>
            <a:off x="7066757" y="6056761"/>
            <a:ext cx="6158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Зависимость температуры мишени от тока </a:t>
            </a:r>
          </a:p>
          <a:p>
            <a:pPr algn="ctr"/>
            <a:r>
              <a:rPr lang="ru-RU" sz="1200" b="1" dirty="0">
                <a:latin typeface="+mn-lt"/>
              </a:rPr>
              <a:t>дейтериевой плазмы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D7E2CCAB-AB68-4654-BD96-B8299BB4EFEA}"/>
              </a:ext>
            </a:extLst>
          </p:cNvPr>
          <p:cNvSpPr/>
          <p:nvPr/>
        </p:nvSpPr>
        <p:spPr>
          <a:xfrm>
            <a:off x="8723534" y="3546613"/>
            <a:ext cx="2618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Эксперимент с литиевой КПС на ППУ</a:t>
            </a:r>
          </a:p>
        </p:txBody>
      </p:sp>
    </p:spTree>
    <p:extLst>
      <p:ext uri="{BB962C8B-B14F-4D97-AF65-F5344CB8AC3E}">
        <p14:creationId xmlns="" xmlns:p14="http://schemas.microsoft.com/office/powerpoint/2010/main" val="7067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026" y="117426"/>
            <a:ext cx="11017225" cy="643072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«Экспериментальные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исследования влияния покрытий на свойства материалов, обращенных к высокотемпературной плазме, на имитационном стенде с плазменно-пучковой установкой</a:t>
            </a:r>
            <a:r>
              <a:rPr lang="kk-KZ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15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356379" y="1629594"/>
            <a:ext cx="3057536" cy="1838952"/>
            <a:chOff x="7138826" y="1438637"/>
            <a:chExt cx="3993278" cy="1944814"/>
          </a:xfrm>
        </p:grpSpPr>
        <p:sp>
          <p:nvSpPr>
            <p:cNvPr id="46" name="Прямоугольник 45"/>
            <p:cNvSpPr>
              <a:spLocks noChangeArrowheads="1"/>
            </p:cNvSpPr>
            <p:nvPr/>
          </p:nvSpPr>
          <p:spPr bwMode="auto">
            <a:xfrm>
              <a:off x="7138826" y="2748738"/>
              <a:ext cx="3993278" cy="63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en-US" sz="1100" b="1" dirty="0"/>
                <a:t>Проведение испытаний коллекторного узла на имитационном стенде с плазменно-пучковой установкой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138826" y="1438637"/>
              <a:ext cx="3993278" cy="1310101"/>
              <a:chOff x="7183770" y="3038419"/>
              <a:chExt cx="3993278" cy="1310101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9076"/>
              <a:stretch/>
            </p:blipFill>
            <p:spPr bwMode="auto">
              <a:xfrm>
                <a:off x="9040691" y="3038419"/>
                <a:ext cx="2136357" cy="1310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3770" y="3038419"/>
                <a:ext cx="1775148" cy="1310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5319147" y="3591478"/>
            <a:ext cx="6468380" cy="2773174"/>
            <a:chOff x="5931130" y="3944100"/>
            <a:chExt cx="5495049" cy="2323049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130" y="4339996"/>
              <a:ext cx="4284564" cy="1516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52777" y="4043243"/>
              <a:ext cx="1773402" cy="9712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9496757" y="5191217"/>
              <a:ext cx="675725" cy="5206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9496757" y="5014504"/>
              <a:ext cx="156020" cy="17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10172482" y="5014504"/>
              <a:ext cx="1253697" cy="176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842" y="3944628"/>
              <a:ext cx="933495" cy="65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259" y="3944100"/>
              <a:ext cx="940632" cy="656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6" name="Прямоугольник 75"/>
            <p:cNvSpPr>
              <a:spLocks noChangeArrowheads="1"/>
            </p:cNvSpPr>
            <p:nvPr/>
          </p:nvSpPr>
          <p:spPr bwMode="auto">
            <a:xfrm>
              <a:off x="6204140" y="5880419"/>
              <a:ext cx="4901726" cy="38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en-US" sz="1200" b="1" dirty="0"/>
                <a:t>График зависимости парциальных давлений остаточных газов в аналитической камере от длительности воздействия ионов дейтерия на поверхность вольфрама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65442" y="1473086"/>
            <a:ext cx="413059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>
              <a:buClr>
                <a:srgbClr val="C00000"/>
              </a:buClr>
              <a:buSzPct val="80000"/>
              <a:defRPr/>
            </a:pPr>
            <a:r>
              <a:rPr lang="ru-RU" sz="1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b="1" dirty="0">
                <a:solidFill>
                  <a:srgbClr val="C00000"/>
                </a:solidFill>
                <a:latin typeface="Calibri"/>
              </a:rPr>
              <a:t>Цель работы: </a:t>
            </a:r>
            <a:r>
              <a:rPr lang="ru-RU" sz="1300" b="1" dirty="0">
                <a:solidFill>
                  <a:srgbClr val="000000"/>
                </a:solidFill>
                <a:latin typeface="Calibri"/>
              </a:rPr>
              <a:t>техническая и методическая подготовка экспериментов на ППУ по исследованию влияния карбидных покрытий на проницаемость вольфрама изотопами водорода.</a:t>
            </a:r>
          </a:p>
          <a:p>
            <a:pPr algn="just">
              <a:buClr>
                <a:srgbClr val="C00000"/>
              </a:buClr>
              <a:buSzPct val="80000"/>
              <a:defRPr/>
            </a:pPr>
            <a:r>
              <a:rPr lang="ru-RU" sz="1300" b="1" dirty="0">
                <a:solidFill>
                  <a:srgbClr val="C00000"/>
                </a:solidFill>
                <a:latin typeface="Calibri"/>
              </a:rPr>
              <a:t>Результаты работы: </a:t>
            </a:r>
            <a:r>
              <a:rPr lang="ru-RU" sz="1300" b="1" dirty="0">
                <a:solidFill>
                  <a:srgbClr val="000000"/>
                </a:solidFill>
                <a:latin typeface="Calibri"/>
              </a:rPr>
              <a:t>Разработаны методические рекомендации по исследованию проницаемости вольфрама изотопами водорода</a:t>
            </a:r>
            <a:r>
              <a:rPr lang="en-US" sz="13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Calibri"/>
              </a:rPr>
              <a:t>на ППУ.</a:t>
            </a:r>
          </a:p>
          <a:p>
            <a:pPr algn="just">
              <a:buClr>
                <a:srgbClr val="C00000"/>
              </a:buClr>
              <a:buSzPct val="80000"/>
              <a:defRPr/>
            </a:pPr>
            <a:r>
              <a:rPr lang="ru-RU" sz="1300" b="1" dirty="0">
                <a:solidFill>
                  <a:srgbClr val="000000"/>
                </a:solidFill>
                <a:latin typeface="Calibri"/>
              </a:rPr>
              <a:t>Разработан и испытан коллекторный узел в соответствии с методическими требованиями для проведения исследований.</a:t>
            </a:r>
          </a:p>
          <a:p>
            <a:pPr algn="just">
              <a:buClr>
                <a:srgbClr val="C00000"/>
              </a:buClr>
              <a:buSzPct val="80000"/>
              <a:defRPr/>
            </a:pPr>
            <a:r>
              <a:rPr lang="ru-RU" sz="1300" b="1" dirty="0">
                <a:solidFill>
                  <a:srgbClr val="000000"/>
                </a:solidFill>
                <a:latin typeface="Calibri"/>
              </a:rPr>
              <a:t>Проведены эксперименты по получению карбидных покрытий на поверхности образцов вольфрамовой фольги. Установлено, что после </a:t>
            </a:r>
            <a:r>
              <a:rPr lang="ru-RU" sz="1300" b="1" dirty="0" err="1">
                <a:solidFill>
                  <a:srgbClr val="000000"/>
                </a:solidFill>
                <a:latin typeface="Calibri"/>
              </a:rPr>
              <a:t>карбидизации</a:t>
            </a:r>
            <a:r>
              <a:rPr lang="ru-RU" sz="1300" b="1" dirty="0">
                <a:solidFill>
                  <a:srgbClr val="000000"/>
                </a:solidFill>
                <a:latin typeface="Calibri"/>
              </a:rPr>
              <a:t>  в фазовом составе поверхности фольги уровень интенсивности фазы высшего карбида вольфрама (WC) составил 93–94 %.</a:t>
            </a:r>
            <a:endParaRPr lang="en-US" sz="1300" b="1" dirty="0">
              <a:solidFill>
                <a:srgbClr val="000000"/>
              </a:solidFill>
              <a:latin typeface="Calibri"/>
            </a:endParaRPr>
          </a:p>
          <a:p>
            <a:pPr algn="just">
              <a:buClr>
                <a:srgbClr val="C00000"/>
              </a:buClr>
              <a:buSzPct val="80000"/>
              <a:defRPr/>
            </a:pPr>
            <a:r>
              <a:rPr lang="ru-RU" sz="1300" b="1" dirty="0">
                <a:solidFill>
                  <a:srgbClr val="000000"/>
                </a:solidFill>
                <a:latin typeface="Calibri"/>
              </a:rPr>
              <a:t>Проведены экспериментальные работы по исследованию влияния карбидных покрытий на проницаемость изотопов водорода через вольфрам. Выполнен анализ результатов проведенных экспериментов и определено, что время прохождения ионов через вольфрам с покрытием оказалось существенно больше, чем в экспериментах без покрытия. </a:t>
            </a:r>
            <a:endParaRPr lang="ru-RU" sz="13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159347" y="1466414"/>
            <a:ext cx="10410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>
              <a:buClr>
                <a:srgbClr val="C00000"/>
              </a:buClr>
              <a:buSzPct val="80000"/>
              <a:defRPr/>
            </a:pPr>
            <a:endParaRPr lang="ru-RU" sz="1200" b="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8429506" y="1485579"/>
            <a:ext cx="3560397" cy="1884924"/>
            <a:chOff x="7494201" y="2988393"/>
            <a:chExt cx="4359867" cy="215909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1745" y="2988393"/>
              <a:ext cx="4076362" cy="1809553"/>
              <a:chOff x="7611745" y="2988393"/>
              <a:chExt cx="4076362" cy="1809553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1745" y="2988393"/>
                <a:ext cx="4076362" cy="801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1763" y="3666342"/>
                <a:ext cx="4003296" cy="1131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7859687" y="3962961"/>
                <a:ext cx="504055" cy="26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WC</a:t>
                </a:r>
                <a:endParaRPr lang="ru-RU" sz="700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8567068" y="3937561"/>
                <a:ext cx="504055" cy="26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WC</a:t>
                </a:r>
                <a:endParaRPr lang="ru-RU" sz="700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041802" y="3141762"/>
                <a:ext cx="720080" cy="26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W</a:t>
                </a:r>
                <a:r>
                  <a:rPr lang="ru-RU" sz="700" dirty="0"/>
                  <a:t>-исх.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8787283" y="3154462"/>
                <a:ext cx="720080" cy="26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W</a:t>
                </a:r>
                <a:r>
                  <a:rPr lang="ru-RU" sz="700" dirty="0"/>
                  <a:t>-исх.</a:t>
                </a: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9384554" y="3141762"/>
                <a:ext cx="720080" cy="26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700" dirty="0"/>
                  <a:t>W</a:t>
                </a:r>
                <a:r>
                  <a:rPr lang="ru-RU" sz="700" dirty="0"/>
                  <a:t>-исх.</a:t>
                </a:r>
              </a:p>
            </p:txBody>
          </p:sp>
        </p:grpSp>
        <p:sp>
          <p:nvSpPr>
            <p:cNvPr id="29" name="Прямоугольник 28"/>
            <p:cNvSpPr>
              <a:spLocks noChangeArrowheads="1"/>
            </p:cNvSpPr>
            <p:nvPr/>
          </p:nvSpPr>
          <p:spPr bwMode="auto">
            <a:xfrm>
              <a:off x="7494201" y="4653930"/>
              <a:ext cx="4359867" cy="49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72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444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9166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888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8610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8332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8053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7775" algn="l" defTabSz="121944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en-US" sz="1100" b="1" dirty="0" err="1"/>
                <a:t>Дифрактограммы</a:t>
              </a:r>
              <a:r>
                <a:rPr lang="ru-RU" altLang="en-US" sz="1100" b="1" dirty="0"/>
                <a:t> вольфрамового образца</a:t>
              </a:r>
              <a:r>
                <a:rPr lang="en-US" altLang="en-US" sz="1100" b="1" dirty="0"/>
                <a:t> </a:t>
              </a:r>
              <a:r>
                <a:rPr lang="ru-RU" altLang="en-US" sz="1100" b="1" dirty="0"/>
                <a:t>до и после образования карбидного покрытия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116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035" y="1"/>
            <a:ext cx="11066139" cy="854273"/>
          </a:xfrm>
        </p:spPr>
        <p:txBody>
          <a:bodyPr/>
          <a:lstStyle/>
          <a:p>
            <a:pPr algn="ctr"/>
            <a:r>
              <a:rPr lang="ru-RU" sz="18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Исследования </a:t>
            </a:r>
            <a:r>
              <a:rPr lang="ru-RU" sz="1800" b="1" kern="1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воздействия облучения заряженными частицами и плазмы на распыление и тепловую эрозию поверхности, накопление газовых примесей и изменение механических свойств перспективных материалов защиты первой стенки ТЯР (ИЯФ РК</a:t>
            </a:r>
            <a:r>
              <a:rPr lang="ru-RU" sz="18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1230" y="1050947"/>
            <a:ext cx="5182799" cy="489912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b="1" i="1" cap="all" dirty="0">
                <a:solidFill>
                  <a:srgbClr val="C00000"/>
                </a:solidFill>
              </a:rPr>
              <a:t>Изучение </a:t>
            </a:r>
            <a:r>
              <a:rPr lang="ru-RU" sz="1800" b="1" i="1" cap="all" dirty="0" err="1">
                <a:solidFill>
                  <a:srgbClr val="C00000"/>
                </a:solidFill>
              </a:rPr>
              <a:t>газовыделения</a:t>
            </a:r>
            <a:r>
              <a:rPr lang="ru-RU" sz="1800" b="1" i="1" cap="all" dirty="0">
                <a:solidFill>
                  <a:srgbClr val="C00000"/>
                </a:solidFill>
              </a:rPr>
              <a:t>, изменений структуры и механических свойств вольфрама, облученного нейтронами в атмосфере водорода.</a:t>
            </a:r>
          </a:p>
          <a:p>
            <a:pPr marL="0" indent="0" algn="just">
              <a:buNone/>
            </a:pPr>
            <a:r>
              <a:rPr lang="ru-RU" sz="1800" i="1" cap="all" dirty="0">
                <a:solidFill>
                  <a:srgbClr val="C00000"/>
                </a:solidFill>
              </a:rPr>
              <a:t>Показано, что О</a:t>
            </a:r>
            <a:r>
              <a:rPr lang="ru-RU" sz="1800" i="1" dirty="0">
                <a:solidFill>
                  <a:srgbClr val="C00000"/>
                </a:solidFill>
              </a:rPr>
              <a:t>БЛУЧЕНИЕ НА РЕАКТОРЕ ВВР-К НЕЙТРОНАМИ В СРЕДЕ ВОДОРОДА DFW ВОЛЬФРАМА:</a:t>
            </a:r>
          </a:p>
          <a:p>
            <a:pPr marL="177800" indent="-177800">
              <a:buFont typeface="+mj-lt"/>
              <a:buAutoNum type="arabicParenR"/>
            </a:pPr>
            <a:r>
              <a:rPr lang="ru-RU" sz="1900" dirty="0" smtClean="0">
                <a:solidFill>
                  <a:srgbClr val="002060"/>
                </a:solidFill>
              </a:rPr>
              <a:t>-не </a:t>
            </a:r>
            <a:r>
              <a:rPr lang="ru-RU" sz="1900" dirty="0">
                <a:solidFill>
                  <a:srgbClr val="002060"/>
                </a:solidFill>
              </a:rPr>
              <a:t>приводит к существенному изменению кристаллической структуры, фазовым превращениям, формированию выделений новых фаз, наблюдается уширение рентгеновских рефлексов от генерируемых облучением дефектов структуры; </a:t>
            </a:r>
          </a:p>
          <a:p>
            <a:pPr marL="177800" indent="-177800">
              <a:buFont typeface="+mj-lt"/>
              <a:buAutoNum type="arabicParenR"/>
            </a:pPr>
            <a:r>
              <a:rPr lang="ru-RU" sz="1900" dirty="0" smtClean="0">
                <a:solidFill>
                  <a:srgbClr val="002060"/>
                </a:solidFill>
              </a:rPr>
              <a:t>-приводит </a:t>
            </a:r>
            <a:r>
              <a:rPr lang="ru-RU" sz="1900" dirty="0">
                <a:solidFill>
                  <a:srgbClr val="002060"/>
                </a:solidFill>
              </a:rPr>
              <a:t>к изменениям механических свойств: </a:t>
            </a:r>
            <a:r>
              <a:rPr lang="ru-RU" sz="1900" dirty="0" err="1">
                <a:solidFill>
                  <a:srgbClr val="002060"/>
                </a:solidFill>
              </a:rPr>
              <a:t>микротвердость</a:t>
            </a:r>
            <a:r>
              <a:rPr lang="ru-RU" sz="1900" dirty="0">
                <a:solidFill>
                  <a:srgbClr val="002060"/>
                </a:solidFill>
              </a:rPr>
              <a:t> уменьшается на 13%; </a:t>
            </a:r>
          </a:p>
          <a:p>
            <a:pPr marL="177800" indent="-177800">
              <a:buFont typeface="+mj-lt"/>
              <a:buAutoNum type="arabicParenR"/>
            </a:pPr>
            <a:r>
              <a:rPr lang="ru-RU" sz="1900" dirty="0" smtClean="0">
                <a:solidFill>
                  <a:srgbClr val="002060"/>
                </a:solidFill>
              </a:rPr>
              <a:t>-ведет </a:t>
            </a:r>
            <a:r>
              <a:rPr lang="ru-RU" sz="1900" dirty="0">
                <a:solidFill>
                  <a:srgbClr val="002060"/>
                </a:solidFill>
              </a:rPr>
              <a:t>к кардинальному изменению структуры поверхности: появлению трещин, уширению границ зерен. Толщина слоя -составляет ~ 20-25 мкм.</a:t>
            </a:r>
          </a:p>
          <a:p>
            <a:pPr marL="177800" indent="-177800">
              <a:buFont typeface="+mj-lt"/>
              <a:buAutoNum type="arabicParenR"/>
            </a:pPr>
            <a:r>
              <a:rPr lang="ru-RU" sz="1900" dirty="0" smtClean="0">
                <a:solidFill>
                  <a:srgbClr val="002060"/>
                </a:solidFill>
              </a:rPr>
              <a:t>-на </a:t>
            </a:r>
            <a:r>
              <a:rPr lang="ru-RU" sz="1900" dirty="0">
                <a:solidFill>
                  <a:srgbClr val="002060"/>
                </a:solidFill>
              </a:rPr>
              <a:t>температурной зависимости выделения  водорода из облученного образца вольфрама наблюдается 2 пика. Первый пик связан с выходом водорода из комплексов вакансия -  атом водорода. Второй пик связан с выходом водорода из комплексов </a:t>
            </a:r>
            <a:r>
              <a:rPr lang="ru-RU" sz="1900" dirty="0" err="1">
                <a:solidFill>
                  <a:srgbClr val="002060"/>
                </a:solidFill>
              </a:rPr>
              <a:t>дивакансия</a:t>
            </a:r>
            <a:r>
              <a:rPr lang="ru-RU" sz="1900" dirty="0">
                <a:solidFill>
                  <a:srgbClr val="002060"/>
                </a:solidFill>
              </a:rPr>
              <a:t> – атом водорода.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9706" y="957067"/>
            <a:ext cx="4940645" cy="18589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4029" y="2782239"/>
            <a:ext cx="6097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Структура поверхности образца вольфрама до облучения (а) и после облучения нейтронами в среде водорода (б)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4029" y="3305197"/>
            <a:ext cx="2892540" cy="2330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9915" y="3305197"/>
            <a:ext cx="2810050" cy="2300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21523" y="5617968"/>
            <a:ext cx="6673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Нормированные на массу спектры выхода водорода из образцов W, облученных на реакторе в среде водорода (а); расчётный спектр </a:t>
            </a:r>
            <a:r>
              <a:rPr lang="ru-RU" sz="1400" dirty="0" err="1"/>
              <a:t>термодесорбции</a:t>
            </a:r>
            <a:r>
              <a:rPr lang="ru-RU" sz="1400" dirty="0"/>
              <a:t> водорода из вольфрама (б); плотность дислокации </a:t>
            </a:r>
            <a:r>
              <a:rPr lang="ru-RU" sz="1400" dirty="0" smtClean="0"/>
              <a:t>ρ=10</a:t>
            </a:r>
            <a:r>
              <a:rPr lang="ru-RU" sz="1400" baseline="30000" dirty="0" smtClean="0"/>
              <a:t>12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-2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1194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17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083" y="1629594"/>
            <a:ext cx="99924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3333FF"/>
                </a:solidFill>
              </a:rPr>
              <a:t>В рамках проведения НИР на КТМ в 2018-2020 гг. был получен плазменный разряд в режиме омического нагрева на рабочем газе водород с током плазмы 100 кА.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3333FF"/>
                </a:solidFill>
              </a:rPr>
              <a:t>Осуществлен ввод в эксплуатацию комплекса КТМ.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solidFill>
                  <a:srgbClr val="3333FF"/>
                </a:solidFill>
              </a:rPr>
              <a:t>Для успешного проведения дальнейших работ на КТМ необходимо в ближайшее время завершение создания системы управления плазмой и проведение наладки ВЧ системы. </a:t>
            </a:r>
            <a:endParaRPr lang="ru-RU" sz="20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9" y="765498"/>
            <a:ext cx="108012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44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Заключение и выводы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2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18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8" name="Рисунок 69" descr="Описание: Токамак: заключительный этап физического пуска установки КТМ | Новос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95" y="765498"/>
            <a:ext cx="7344816" cy="522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872" y="2880119"/>
            <a:ext cx="108012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444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2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179" y="261442"/>
            <a:ext cx="7848600" cy="5508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Программа НИР на КТМ от РК в 2018-2020 гг.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3091" y="1341562"/>
            <a:ext cx="1015312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работ осуществлялось Министерством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энергетики РК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бюджетной программы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Научно-техническое обеспечение экспериментальных исследований на казахстанском материаловедческом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токамаке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КТМ» в рамках Целевой программы «Развитие атомных и энергетических проектов», мероприятие «Прикладные научные исследования технологического характера в сфере атомной энергетики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Исполнители: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ИАЭ НЯЦ РК, ИЯФ РК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5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1786219" y="6521450"/>
            <a:ext cx="4073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D4A638-39F9-400C-982D-179B32C2E28C}" type="slidenum">
              <a:rPr lang="ru-RU" sz="1400">
                <a:solidFill>
                  <a:srgbClr val="898989"/>
                </a:solidFill>
                <a:latin typeface="Calibri" pitchFamily="34" charset="0"/>
              </a:rPr>
              <a:pPr algn="r" eaLnBrk="1" hangingPunct="1"/>
              <a:t>3</a:t>
            </a:fld>
            <a:endParaRPr lang="ru-RU" sz="1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464" y="262129"/>
            <a:ext cx="7848600" cy="5508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Программа НИР на КТМ от РК в 2018-2020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1043" y="1017840"/>
            <a:ext cx="10801200" cy="506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программы реализовывались следующие темы: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процесса формирования плазменного шнура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токамака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КТМ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режиме омического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нагрева 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 ИАЭ НЯЦ РК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параметров плазмы с использованием физических диагностик и расчетных методов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(Филиал ИАЭ НЯЦ РК)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Испытания и отработка режимов работы макета литиевого </a:t>
            </a:r>
            <a:r>
              <a:rPr lang="ru-RU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дивертора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основе капиллярно-пористой системы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 ИАЭ НЯЦ РК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Экспериментальные исследования влияния покрытий на свойства материалов, обращенных к высокотемпературной плазме, на имитационном стенде с плазменно-пучковой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установкой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Филиал ИАЭ НЯЦ РК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Исследования воздействия облучения заряженными частицами и плазмы на распыление и тепловую эрозию поверхности, накопление газовых примесей и изменение механических свойств перспективных материалов защиты первой стенки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ТЯР (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ИЯФ РК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AutoNum type="arabicPeriod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Исследование влияния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радиационно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индуцированных градиентов внутренних напряжений при облучении нейтронами и заряженными частицами на структурно фазовые превращения и механические свойства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аустенитных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нержавеющих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сталей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ИЯФ РК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5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42" t="26141" r="27180" b="14108"/>
          <a:stretch>
            <a:fillRect/>
          </a:stretch>
        </p:blipFill>
        <p:spPr bwMode="auto">
          <a:xfrm>
            <a:off x="1083270" y="2531904"/>
            <a:ext cx="4644999" cy="367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6992563" y="1057548"/>
            <a:ext cx="52948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экспериментов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получению плазменного разряда</a:t>
            </a:r>
          </a:p>
        </p:txBody>
      </p:sp>
      <p:pic>
        <p:nvPicPr>
          <p:cNvPr id="12294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39" y="1431802"/>
            <a:ext cx="2391816" cy="174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14" descr="E:\MyDocuments from Alexei\КТМ наука (тема)\Тема 2018-2020\ТЗ\Данные для отчета 2018\3067\общий рисунок (short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85" y="3282447"/>
            <a:ext cx="6057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19" y="1431802"/>
            <a:ext cx="2073843" cy="16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16"/>
          <p:cNvSpPr>
            <a:spLocks noChangeArrowheads="1"/>
          </p:cNvSpPr>
          <p:nvPr/>
        </p:nvSpPr>
        <p:spPr bwMode="auto">
          <a:xfrm>
            <a:off x="8041802" y="4621213"/>
            <a:ext cx="4153373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араметры </a:t>
            </a:r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плазменного разряда: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максимальный ток в импульсе плазменного разряда </a:t>
            </a:r>
            <a:r>
              <a:rPr lang="kk-KZ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кА;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время импульса плазменного разряда ~ 50 мс;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максимальное тороидальное поле Bt ~ 0,5 Тл;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на обходе – </a:t>
            </a:r>
            <a:r>
              <a:rPr lang="en-US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 В;</a:t>
            </a:r>
          </a:p>
          <a:p>
            <a:pPr marL="171450" indent="-171450" eaLnBrk="1" hangingPunct="1">
              <a:buFontTx/>
              <a:buChar char="-"/>
            </a:pPr>
            <a:r>
              <a:rPr lang="kk-KZ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kk-KZ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аргон</a:t>
            </a:r>
            <a:r>
              <a:rPr lang="kk-KZ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kk-KZ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kk-KZ" alt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Разряд получен без использования дополнительных средств предионизации</a:t>
            </a:r>
            <a:endParaRPr lang="ru-RU" alt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Прямоугольник 17"/>
          <p:cNvSpPr>
            <a:spLocks noChangeArrowheads="1"/>
          </p:cNvSpPr>
          <p:nvPr/>
        </p:nvSpPr>
        <p:spPr bwMode="auto">
          <a:xfrm>
            <a:off x="980803" y="6104096"/>
            <a:ext cx="50137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магнитная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по коду 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Plasmaless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Tokscen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Прямоугольник 18"/>
          <p:cNvSpPr>
            <a:spLocks noChangeArrowheads="1"/>
          </p:cNvSpPr>
          <p:nvPr/>
        </p:nvSpPr>
        <p:spPr bwMode="auto">
          <a:xfrm>
            <a:off x="6745037" y="4260044"/>
            <a:ext cx="48354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+mn-lt"/>
                <a:cs typeface="Times New Roman" panose="02020603050405020304" pitchFamily="18" charset="0"/>
              </a:rPr>
              <a:t>Видеокадры формирования плазменного </a:t>
            </a:r>
            <a:r>
              <a:rPr lang="ru-RU" altLang="ru-RU" sz="1200" b="1" dirty="0" smtClean="0">
                <a:latin typeface="+mn-lt"/>
                <a:cs typeface="Times New Roman" panose="02020603050405020304" pitchFamily="18" charset="0"/>
              </a:rPr>
              <a:t>шнура скоростной камеры</a:t>
            </a:r>
            <a:endParaRPr lang="ru-RU" altLang="ru-RU" sz="1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</a:t>
            </a:r>
            <a:r>
              <a:rPr lang="en-US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18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3" name="Рисунок 11" descr="image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36" y="4652380"/>
            <a:ext cx="1706654" cy="12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10718" y="5995472"/>
            <a:ext cx="16149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+mn-lt"/>
              </a:rPr>
              <a:t>Видеокадр плазменного разряда</a:t>
            </a:r>
            <a:endParaRPr lang="ru-RU" sz="11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3269" y="963713"/>
            <a:ext cx="57808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200" b="1" dirty="0">
                <a:solidFill>
                  <a:srgbClr val="C00000"/>
                </a:solidFill>
              </a:rPr>
              <a:t>Результаты работы: </a:t>
            </a:r>
            <a:r>
              <a:rPr lang="ru-RU" sz="1200" b="1" dirty="0" smtClean="0"/>
              <a:t>В </a:t>
            </a:r>
            <a:r>
              <a:rPr lang="ru-RU" sz="1200" b="1" dirty="0"/>
              <a:t>систему цифрового управления (СЦУ) источников питания обмоток ЭМС КТМ были внедрены регуляторы напряжения.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200" b="1" dirty="0"/>
              <a:t>Проведены эксперименты по уточнению электротехнических характеристик ЭМС КТМ.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200" b="1" dirty="0"/>
              <a:t>Проведены расчеты конфигурации ноль поля с использованием кода </a:t>
            </a:r>
            <a:r>
              <a:rPr lang="en-US" sz="1200" b="1" dirty="0" err="1"/>
              <a:t>Plasmsless</a:t>
            </a:r>
            <a:r>
              <a:rPr lang="en-US" sz="1200" b="1" dirty="0"/>
              <a:t> </a:t>
            </a:r>
            <a:r>
              <a:rPr lang="en-US" sz="1200" b="1" dirty="0" err="1"/>
              <a:t>Tokscen</a:t>
            </a:r>
            <a:r>
              <a:rPr lang="en-US" sz="1200" b="1" dirty="0"/>
              <a:t> </a:t>
            </a:r>
            <a:r>
              <a:rPr lang="ru-RU" sz="1200" b="1" dirty="0"/>
              <a:t>с напряжением на обходе – 5 В.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200" b="1" dirty="0" smtClean="0"/>
              <a:t>Проведены эксперименты </a:t>
            </a:r>
            <a:r>
              <a:rPr lang="ru-RU" sz="1200" b="1" dirty="0"/>
              <a:t>по настройке и отработке режимов работы ИП</a:t>
            </a:r>
          </a:p>
          <a:p>
            <a:pPr algn="just">
              <a:spcAft>
                <a:spcPts val="0"/>
              </a:spcAft>
              <a:tabLst>
                <a:tab pos="540385" algn="l"/>
              </a:tabLst>
            </a:pPr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Проведены эксперименты по получению плазменного разряда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2825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4"/>
          <p:cNvSpPr>
            <a:spLocks noChangeArrowheads="1"/>
          </p:cNvSpPr>
          <p:nvPr/>
        </p:nvSpPr>
        <p:spPr bwMode="auto">
          <a:xfrm>
            <a:off x="1076278" y="935081"/>
            <a:ext cx="5381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Расчет, оптимизация и настройка начальной </a:t>
            </a:r>
            <a:r>
              <a:rPr lang="ru-RU" altLang="ru-RU" sz="14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предпробойной</a:t>
            </a:r>
            <a:r>
              <a:rPr lang="ru-RU" altLang="ru-RU" sz="1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фазы сценария плазменного разряда на </a:t>
            </a:r>
            <a:r>
              <a:rPr lang="ru-RU" altLang="ru-RU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водороде</a:t>
            </a: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220294" y="3275509"/>
            <a:ext cx="4715370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sz="1300" b="1" dirty="0">
                <a:cs typeface="Arial" panose="020B0604020202020204" pitchFamily="34" charset="0"/>
              </a:rPr>
              <a:t>Технические ограничения для КТМ:</a:t>
            </a:r>
          </a:p>
          <a:p>
            <a:pPr algn="just" eaLnBrk="1" hangingPunct="1">
              <a:lnSpc>
                <a:spcPct val="110000"/>
              </a:lnSpc>
              <a:buFontTx/>
              <a:buAutoNum type="arabicPeriod"/>
            </a:pPr>
            <a:r>
              <a:rPr lang="ru-RU" altLang="ru-RU" sz="1300" dirty="0">
                <a:cs typeface="Arial" panose="020B0604020202020204" pitchFamily="34" charset="0"/>
              </a:rPr>
              <a:t> Максимальное проектное тороидальное поле на оси </a:t>
            </a:r>
            <a:r>
              <a:rPr lang="en-US" altLang="ru-RU" sz="1300" b="1" dirty="0">
                <a:cs typeface="Arial" panose="020B0604020202020204" pitchFamily="34" charset="0"/>
              </a:rPr>
              <a:t>R=0,9 </a:t>
            </a:r>
            <a:r>
              <a:rPr lang="ru-RU" altLang="ru-RU" sz="1300" b="1" dirty="0">
                <a:cs typeface="Arial" panose="020B0604020202020204" pitchFamily="34" charset="0"/>
              </a:rPr>
              <a:t>м </a:t>
            </a:r>
            <a:r>
              <a:rPr lang="en-US" altLang="ru-RU" sz="1300" b="1" dirty="0" err="1">
                <a:cs typeface="Arial" panose="020B0604020202020204" pitchFamily="34" charset="0"/>
              </a:rPr>
              <a:t>Bt</a:t>
            </a:r>
            <a:r>
              <a:rPr lang="en-US" altLang="ru-RU" sz="1300" b="1" dirty="0">
                <a:cs typeface="Arial" panose="020B0604020202020204" pitchFamily="34" charset="0"/>
              </a:rPr>
              <a:t>=1</a:t>
            </a:r>
            <a:r>
              <a:rPr lang="ru-RU" altLang="ru-RU" sz="1300" b="1" dirty="0">
                <a:cs typeface="Arial" panose="020B0604020202020204" pitchFamily="34" charset="0"/>
              </a:rPr>
              <a:t>Тл;</a:t>
            </a:r>
          </a:p>
          <a:p>
            <a:pPr algn="just" eaLnBrk="1" hangingPunct="1">
              <a:lnSpc>
                <a:spcPct val="110000"/>
              </a:lnSpc>
            </a:pPr>
            <a:r>
              <a:rPr lang="ru-RU" altLang="ru-RU" sz="1300" dirty="0">
                <a:cs typeface="Arial" panose="020B0604020202020204" pitchFamily="34" charset="0"/>
              </a:rPr>
              <a:t>2. Напряжение на обходе </a:t>
            </a:r>
            <a:r>
              <a:rPr lang="en-US" altLang="ru-RU" sz="1300" dirty="0" err="1"/>
              <a:t>Uloop</a:t>
            </a:r>
            <a:r>
              <a:rPr lang="ru-RU" altLang="ru-RU" sz="1300" dirty="0"/>
              <a:t> </a:t>
            </a:r>
            <a:r>
              <a:rPr lang="en-US" altLang="ru-RU" sz="1300" dirty="0"/>
              <a:t>~</a:t>
            </a:r>
            <a:r>
              <a:rPr lang="ru-RU" altLang="ru-RU" sz="1300" dirty="0"/>
              <a:t> 7 В.</a:t>
            </a:r>
            <a:endParaRPr lang="ru-RU" alt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Прямоугольник 18"/>
          <p:cNvSpPr>
            <a:spLocks noChangeArrowheads="1"/>
          </p:cNvSpPr>
          <p:nvPr/>
        </p:nvSpPr>
        <p:spPr bwMode="auto">
          <a:xfrm>
            <a:off x="1023144" y="4363244"/>
            <a:ext cx="504031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sz="1300" b="1" dirty="0">
                <a:solidFill>
                  <a:srgbClr val="0070C0"/>
                </a:solidFill>
              </a:rPr>
              <a:t>Расчетные условия осуществления омического пробоя на КТМ: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ru-RU" altLang="ru-RU" sz="1300" dirty="0">
                <a:solidFill>
                  <a:srgbClr val="0070C0"/>
                </a:solidFill>
              </a:rPr>
              <a:t>  тороидальное поле в области пробоя ≥ 1 Тл;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ru-RU" altLang="ru-RU" sz="1300" dirty="0">
                <a:solidFill>
                  <a:srgbClr val="0070C0"/>
                </a:solidFill>
              </a:rPr>
              <a:t>  вихревое электрического поле ≥ </a:t>
            </a:r>
            <a:r>
              <a:rPr lang="ru-RU" altLang="ru-RU" sz="1300" dirty="0" smtClean="0">
                <a:solidFill>
                  <a:srgbClr val="0070C0"/>
                </a:solidFill>
              </a:rPr>
              <a:t>1,1 </a:t>
            </a:r>
            <a:r>
              <a:rPr lang="ru-RU" altLang="ru-RU" sz="1300" dirty="0">
                <a:solidFill>
                  <a:srgbClr val="0070C0"/>
                </a:solidFill>
              </a:rPr>
              <a:t>В/м; 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ru-RU" altLang="ru-RU" sz="1300" dirty="0">
                <a:solidFill>
                  <a:srgbClr val="0070C0"/>
                </a:solidFill>
              </a:rPr>
              <a:t>  давление рабочего газа (водорода) от 4</a:t>
            </a:r>
            <a:r>
              <a:rPr lang="ru-RU" altLang="ru-RU" sz="1300" dirty="0" smtClean="0">
                <a:solidFill>
                  <a:srgbClr val="0070C0"/>
                </a:solidFill>
              </a:rPr>
              <a:t>·10</a:t>
            </a:r>
            <a:r>
              <a:rPr lang="ru-RU" altLang="ru-RU" sz="1300" baseline="30000" dirty="0" smtClean="0">
                <a:solidFill>
                  <a:srgbClr val="0070C0"/>
                </a:solidFill>
              </a:rPr>
              <a:t>-5</a:t>
            </a:r>
            <a:r>
              <a:rPr lang="ru-RU" altLang="ru-RU" sz="1300" dirty="0" smtClean="0">
                <a:solidFill>
                  <a:srgbClr val="0070C0"/>
                </a:solidFill>
              </a:rPr>
              <a:t> </a:t>
            </a:r>
            <a:r>
              <a:rPr lang="ru-RU" altLang="ru-RU" sz="1300" dirty="0">
                <a:solidFill>
                  <a:srgbClr val="0070C0"/>
                </a:solidFill>
              </a:rPr>
              <a:t>до </a:t>
            </a:r>
            <a:r>
              <a:rPr lang="ru-RU" altLang="ru-RU" sz="1300" dirty="0" smtClean="0">
                <a:solidFill>
                  <a:srgbClr val="0070C0"/>
                </a:solidFill>
              </a:rPr>
              <a:t>9·10</a:t>
            </a:r>
            <a:r>
              <a:rPr lang="ru-RU" altLang="ru-RU" sz="1300" baseline="30000" dirty="0" smtClean="0">
                <a:solidFill>
                  <a:srgbClr val="0070C0"/>
                </a:solidFill>
              </a:rPr>
              <a:t>-5</a:t>
            </a:r>
            <a:r>
              <a:rPr lang="ru-RU" altLang="ru-RU" sz="1300" dirty="0" smtClean="0">
                <a:solidFill>
                  <a:srgbClr val="0070C0"/>
                </a:solidFill>
              </a:rPr>
              <a:t> </a:t>
            </a:r>
            <a:r>
              <a:rPr lang="ru-RU" altLang="ru-RU" sz="1300" dirty="0" err="1">
                <a:solidFill>
                  <a:srgbClr val="0070C0"/>
                </a:solidFill>
              </a:rPr>
              <a:t>торр</a:t>
            </a:r>
            <a:r>
              <a:rPr lang="ru-RU" altLang="ru-RU" sz="1300" dirty="0">
                <a:solidFill>
                  <a:srgbClr val="0070C0"/>
                </a:solidFill>
              </a:rPr>
              <a:t>; </a:t>
            </a:r>
          </a:p>
          <a:p>
            <a:pPr algn="just" eaLnBrk="1" hangingPunct="1">
              <a:lnSpc>
                <a:spcPct val="110000"/>
              </a:lnSpc>
              <a:buFontTx/>
              <a:buChar char="-"/>
            </a:pPr>
            <a:r>
              <a:rPr lang="ru-RU" altLang="ru-RU" sz="1300" dirty="0">
                <a:solidFill>
                  <a:srgbClr val="0070C0"/>
                </a:solidFill>
              </a:rPr>
              <a:t>  уровень </a:t>
            </a:r>
            <a:r>
              <a:rPr lang="ru-RU" altLang="ru-RU" sz="1300" dirty="0" err="1">
                <a:solidFill>
                  <a:srgbClr val="0070C0"/>
                </a:solidFill>
              </a:rPr>
              <a:t>полоидального</a:t>
            </a:r>
            <a:r>
              <a:rPr lang="ru-RU" altLang="ru-RU" sz="1300" dirty="0">
                <a:solidFill>
                  <a:srgbClr val="0070C0"/>
                </a:solidFill>
              </a:rPr>
              <a:t> рассеянного магнитного поля не более 6 </a:t>
            </a:r>
            <a:r>
              <a:rPr lang="ru-RU" altLang="ru-RU" sz="1300" dirty="0" err="1">
                <a:solidFill>
                  <a:srgbClr val="0070C0"/>
                </a:solidFill>
              </a:rPr>
              <a:t>Гс</a:t>
            </a:r>
            <a:r>
              <a:rPr lang="ru-RU" altLang="ru-RU" sz="1300" dirty="0">
                <a:solidFill>
                  <a:srgbClr val="0070C0"/>
                </a:solidFill>
              </a:rPr>
              <a:t> на радиусе 0,15 м или не более 10 </a:t>
            </a:r>
            <a:r>
              <a:rPr lang="ru-RU" altLang="ru-RU" sz="1300" dirty="0" err="1">
                <a:solidFill>
                  <a:srgbClr val="0070C0"/>
                </a:solidFill>
              </a:rPr>
              <a:t>Гс</a:t>
            </a:r>
            <a:r>
              <a:rPr lang="ru-RU" altLang="ru-RU" sz="1300" dirty="0">
                <a:solidFill>
                  <a:srgbClr val="0070C0"/>
                </a:solidFill>
              </a:rPr>
              <a:t> на радиусе 0,2 м. </a:t>
            </a:r>
          </a:p>
        </p:txBody>
      </p:sp>
      <p:sp>
        <p:nvSpPr>
          <p:cNvPr id="10245" name="Прямоугольник 18"/>
          <p:cNvSpPr>
            <a:spLocks noChangeArrowheads="1"/>
          </p:cNvSpPr>
          <p:nvPr/>
        </p:nvSpPr>
        <p:spPr bwMode="auto">
          <a:xfrm>
            <a:off x="6903342" y="3288781"/>
            <a:ext cx="499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Область параметров омического пробоя на водороде для КТМ</a:t>
            </a:r>
            <a:endParaRPr lang="ru-RU" alt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2" name="Прямоугольник 5"/>
          <p:cNvSpPr>
            <a:spLocks noChangeArrowheads="1"/>
          </p:cNvSpPr>
          <p:nvPr/>
        </p:nvSpPr>
        <p:spPr bwMode="auto">
          <a:xfrm>
            <a:off x="969702" y="1588270"/>
            <a:ext cx="543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ru-RU" sz="1300" b="1" dirty="0">
                <a:latin typeface="Arial" charset="0"/>
              </a:rPr>
              <a:t>Достижение лавинного пробоя в установках типа </a:t>
            </a:r>
            <a:r>
              <a:rPr lang="ru-RU" sz="1300" b="1" dirty="0" err="1">
                <a:latin typeface="Arial" charset="0"/>
              </a:rPr>
              <a:t>токамак</a:t>
            </a:r>
            <a:r>
              <a:rPr lang="ru-RU" sz="1300" b="1" dirty="0">
                <a:latin typeface="Arial" charset="0"/>
              </a:rPr>
              <a:t> зависит от следующих условий и их соотношения: </a:t>
            </a:r>
          </a:p>
          <a:p>
            <a:pPr marL="285750" indent="-285750" algn="just">
              <a:lnSpc>
                <a:spcPct val="110000"/>
              </a:lnSpc>
              <a:buFontTx/>
              <a:buChar char="-"/>
              <a:defRPr/>
            </a:pPr>
            <a:r>
              <a:rPr lang="ru-RU" sz="1300" dirty="0">
                <a:latin typeface="Arial" charset="0"/>
              </a:rPr>
              <a:t>значения рассеянного </a:t>
            </a:r>
            <a:r>
              <a:rPr lang="ru-RU" sz="1300" dirty="0" err="1">
                <a:latin typeface="Arial" charset="0"/>
              </a:rPr>
              <a:t>полоидального</a:t>
            </a:r>
            <a:r>
              <a:rPr lang="ru-RU" sz="1300" dirty="0">
                <a:latin typeface="Arial" charset="0"/>
              </a:rPr>
              <a:t> магнитного поля </a:t>
            </a:r>
            <a:r>
              <a:rPr lang="en-US" sz="1300" dirty="0" err="1">
                <a:latin typeface="Arial" charset="0"/>
              </a:rPr>
              <a:t>Bstr</a:t>
            </a:r>
            <a:r>
              <a:rPr lang="ru-RU" sz="1300" dirty="0">
                <a:latin typeface="Arial" charset="0"/>
              </a:rPr>
              <a:t> в области пробоя </a:t>
            </a:r>
            <a:r>
              <a:rPr lang="el-GR" sz="1300" dirty="0">
                <a:latin typeface="Arial" charset="0"/>
              </a:rPr>
              <a:t>α</a:t>
            </a:r>
            <a:r>
              <a:rPr lang="ru-RU" sz="1300" dirty="0">
                <a:latin typeface="Arial" charset="0"/>
              </a:rPr>
              <a:t>;</a:t>
            </a:r>
          </a:p>
          <a:p>
            <a:pPr marL="285750" indent="-285750" algn="just">
              <a:lnSpc>
                <a:spcPct val="110000"/>
              </a:lnSpc>
              <a:buFontTx/>
              <a:buChar char="-"/>
              <a:defRPr/>
            </a:pPr>
            <a:r>
              <a:rPr lang="ru-RU" sz="1300" dirty="0">
                <a:latin typeface="Arial" charset="0"/>
              </a:rPr>
              <a:t>значения тороидального магнитного поля</a:t>
            </a:r>
            <a:r>
              <a:rPr lang="en-US" sz="1300" dirty="0">
                <a:latin typeface="Arial" charset="0"/>
              </a:rPr>
              <a:t> </a:t>
            </a:r>
            <a:r>
              <a:rPr lang="en-US" sz="1300" dirty="0" err="1">
                <a:latin typeface="Arial" charset="0"/>
              </a:rPr>
              <a:t>Bt</a:t>
            </a:r>
            <a:r>
              <a:rPr lang="ru-RU" sz="1300" dirty="0">
                <a:latin typeface="Arial" charset="0"/>
              </a:rPr>
              <a:t>;</a:t>
            </a:r>
          </a:p>
          <a:p>
            <a:pPr marL="285750" indent="-285750" algn="just">
              <a:lnSpc>
                <a:spcPct val="110000"/>
              </a:lnSpc>
              <a:buFontTx/>
              <a:buChar char="-"/>
              <a:defRPr/>
            </a:pPr>
            <a:r>
              <a:rPr lang="ru-RU" sz="1300" dirty="0">
                <a:latin typeface="Arial" charset="0"/>
              </a:rPr>
              <a:t>значения продольного вихревого электрического поля </a:t>
            </a:r>
            <a:r>
              <a:rPr lang="en-US" sz="1300" dirty="0">
                <a:latin typeface="Arial" charset="0"/>
              </a:rPr>
              <a:t>E;</a:t>
            </a:r>
            <a:endParaRPr lang="ru-RU" sz="1300" dirty="0">
              <a:latin typeface="Arial" charset="0"/>
            </a:endParaRPr>
          </a:p>
          <a:p>
            <a:pPr marL="285750" indent="-285750" algn="just">
              <a:lnSpc>
                <a:spcPct val="110000"/>
              </a:lnSpc>
              <a:buFontTx/>
              <a:buChar char="-"/>
              <a:defRPr/>
            </a:pPr>
            <a:r>
              <a:rPr lang="ru-RU" sz="1300" dirty="0">
                <a:latin typeface="Arial" charset="0"/>
              </a:rPr>
              <a:t>вида рабочего газа и его давления в вакуумной камере.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Рисунок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74" t="37733" r="33617" b="7059"/>
          <a:stretch>
            <a:fillRect/>
          </a:stretch>
        </p:blipFill>
        <p:spPr bwMode="auto">
          <a:xfrm>
            <a:off x="6090445" y="3529981"/>
            <a:ext cx="30432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8" t="19745" r="30431" b="19412"/>
          <a:stretch>
            <a:fillRect/>
          </a:stretch>
        </p:blipFill>
        <p:spPr bwMode="auto">
          <a:xfrm>
            <a:off x="9288463" y="3611067"/>
            <a:ext cx="28860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Прямоугольник 18"/>
          <p:cNvSpPr>
            <a:spLocks noChangeArrowheads="1"/>
          </p:cNvSpPr>
          <p:nvPr/>
        </p:nvSpPr>
        <p:spPr bwMode="auto">
          <a:xfrm>
            <a:off x="10259219" y="5992093"/>
            <a:ext cx="178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Е=1,6 В/м </a:t>
            </a:r>
          </a:p>
          <a:p>
            <a:pPr algn="ctr" eaLnBrk="1" hangingPunct="1"/>
            <a:r>
              <a:rPr lang="ru-RU" altLang="ru-RU" sz="1200" dirty="0"/>
              <a:t>(</a:t>
            </a:r>
            <a:r>
              <a:rPr lang="en-US" altLang="ru-RU" sz="1200" dirty="0"/>
              <a:t>U</a:t>
            </a:r>
            <a:r>
              <a:rPr lang="ru-RU" altLang="ru-RU" sz="1200" dirty="0"/>
              <a:t>=7 В на </a:t>
            </a:r>
            <a:r>
              <a:rPr lang="en-US" altLang="ru-RU" sz="1200" dirty="0"/>
              <a:t>R</a:t>
            </a:r>
            <a:r>
              <a:rPr lang="ru-RU" altLang="ru-RU" sz="1200" dirty="0"/>
              <a:t>=0,7 м)</a:t>
            </a:r>
            <a:endParaRPr lang="ru-RU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Рисунок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75" t="63461" r="20715" b="33440"/>
          <a:stretch>
            <a:fillRect/>
          </a:stretch>
        </p:blipFill>
        <p:spPr bwMode="auto">
          <a:xfrm>
            <a:off x="7982349" y="5744443"/>
            <a:ext cx="896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75" t="67139" r="20715" b="30434"/>
          <a:stretch>
            <a:fillRect/>
          </a:stretch>
        </p:blipFill>
        <p:spPr bwMode="auto">
          <a:xfrm>
            <a:off x="8893181" y="5796645"/>
            <a:ext cx="895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75" t="61102" r="20715" b="36151"/>
          <a:stretch>
            <a:fillRect/>
          </a:stretch>
        </p:blipFill>
        <p:spPr bwMode="auto">
          <a:xfrm>
            <a:off x="9755982" y="5789613"/>
            <a:ext cx="8556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07" t="47916" r="7272" b="30219"/>
          <a:stretch>
            <a:fillRect/>
          </a:stretch>
        </p:blipFill>
        <p:spPr bwMode="auto">
          <a:xfrm>
            <a:off x="7081440" y="1813970"/>
            <a:ext cx="47767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Rectangle 52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025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7358533"/>
              </p:ext>
            </p:extLst>
          </p:nvPr>
        </p:nvGraphicFramePr>
        <p:xfrm>
          <a:off x="8909445" y="1303307"/>
          <a:ext cx="1120775" cy="449262"/>
        </p:xfrm>
        <a:graphic>
          <a:graphicData uri="http://schemas.openxmlformats.org/presentationml/2006/ole">
            <p:oleObj spid="_x0000_s2088" name="Формула" r:id="rId7" imgW="1104900" imgH="431800" progId="Equation.3">
              <p:embed/>
            </p:oleObj>
          </a:graphicData>
        </a:graphic>
      </p:graphicFrame>
      <p:sp>
        <p:nvSpPr>
          <p:cNvPr id="10256" name="Прямоугольник 18"/>
          <p:cNvSpPr>
            <a:spLocks noChangeArrowheads="1"/>
          </p:cNvSpPr>
          <p:nvPr/>
        </p:nvSpPr>
        <p:spPr bwMode="auto">
          <a:xfrm>
            <a:off x="6687741" y="6000750"/>
            <a:ext cx="2519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Е=1,1 В/м </a:t>
            </a:r>
          </a:p>
          <a:p>
            <a:pPr algn="ctr" eaLnBrk="1" hangingPunct="1"/>
            <a:r>
              <a:rPr lang="ru-RU" altLang="ru-RU" sz="1200" dirty="0"/>
              <a:t>(</a:t>
            </a:r>
            <a:r>
              <a:rPr lang="en-US" altLang="ru-RU" sz="1200" dirty="0"/>
              <a:t>U</a:t>
            </a:r>
            <a:r>
              <a:rPr lang="ru-RU" altLang="ru-RU" sz="1200" dirty="0"/>
              <a:t>=5 В на </a:t>
            </a:r>
            <a:r>
              <a:rPr lang="en-US" altLang="ru-RU" sz="1200" dirty="0"/>
              <a:t>R</a:t>
            </a:r>
            <a:r>
              <a:rPr lang="ru-RU" altLang="ru-RU" sz="1200" dirty="0"/>
              <a:t>=0,7 м)</a:t>
            </a:r>
            <a:endParaRPr lang="ru-RU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</a:t>
            </a:r>
            <a:r>
              <a:rPr lang="en-US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kk-KZ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9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5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9"/>
          <p:cNvSpPr>
            <a:spLocks noChangeArrowheads="1"/>
          </p:cNvSpPr>
          <p:nvPr/>
        </p:nvSpPr>
        <p:spPr bwMode="auto">
          <a:xfrm>
            <a:off x="2621756" y="3762375"/>
            <a:ext cx="7704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i="1" dirty="0"/>
              <a:t>Временная эволюция расчетной конфигурации ноля поля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Рисунок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04" t="30042" r="26202" b="43149"/>
          <a:stretch>
            <a:fillRect/>
          </a:stretch>
        </p:blipFill>
        <p:spPr bwMode="auto">
          <a:xfrm>
            <a:off x="2546064" y="1363961"/>
            <a:ext cx="7553996" cy="24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1273052" y="930166"/>
            <a:ext cx="10585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Расчет, оптимизация и настройка начальной </a:t>
            </a:r>
            <a:r>
              <a:rPr lang="ru-RU" altLang="ru-RU" sz="1600" b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предпробойной</a:t>
            </a:r>
            <a:r>
              <a:rPr lang="ru-RU" altLang="ru-RU" sz="16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 фазы сценария плазменного разряда на водороде</a:t>
            </a:r>
          </a:p>
        </p:txBody>
      </p:sp>
      <p:pic>
        <p:nvPicPr>
          <p:cNvPr id="11269" name="Рисунок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28" t="34222" r="20534" b="31908"/>
          <a:stretch>
            <a:fillRect/>
          </a:stretch>
        </p:blipFill>
        <p:spPr bwMode="auto">
          <a:xfrm>
            <a:off x="4137410" y="4205850"/>
            <a:ext cx="51038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4097338"/>
            <a:ext cx="180022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3773362" y="5974325"/>
            <a:ext cx="655253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i="1" dirty="0"/>
              <a:t>Измеренная конфигурации ноль поля для четырех временных точек сценария с напряжением на обходе U=7 В</a:t>
            </a:r>
          </a:p>
        </p:txBody>
      </p:sp>
      <p:sp>
        <p:nvSpPr>
          <p:cNvPr id="11272" name="Прямоугольник 24"/>
          <p:cNvSpPr>
            <a:spLocks noChangeArrowheads="1"/>
          </p:cNvSpPr>
          <p:nvPr/>
        </p:nvSpPr>
        <p:spPr bwMode="auto">
          <a:xfrm>
            <a:off x="9913938" y="5761038"/>
            <a:ext cx="2263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i="1" dirty="0"/>
              <a:t>Напряжение на обходе</a:t>
            </a: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auto">
          <a:xfrm>
            <a:off x="1027278" y="5830781"/>
            <a:ext cx="2263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i="1" dirty="0" smtClean="0"/>
              <a:t>Измерение конфигурации ноль поля</a:t>
            </a:r>
            <a:endParaRPr lang="ru-RU" altLang="ru-RU" sz="1400" i="1" dirty="0"/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</a:t>
            </a:r>
            <a:r>
              <a:rPr lang="en-US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kk-KZ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9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" name="Рисунок 10" descr="матрица в В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29957" y="4360912"/>
            <a:ext cx="1656183" cy="14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25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6637204" y="2072400"/>
            <a:ext cx="255221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kk-KZ" altLang="ru-RU" sz="1300" i="1" dirty="0">
                <a:solidFill>
                  <a:srgbClr val="0070C0"/>
                </a:solidFill>
              </a:rPr>
              <a:t>П</a:t>
            </a:r>
            <a:r>
              <a:rPr lang="ru-RU" altLang="ru-RU" sz="1300" i="1" dirty="0" err="1" smtClean="0">
                <a:solidFill>
                  <a:srgbClr val="0070C0"/>
                </a:solidFill>
              </a:rPr>
              <a:t>роведены</a:t>
            </a:r>
            <a:r>
              <a:rPr lang="ru-RU" altLang="ru-RU" sz="1300" i="1" dirty="0" smtClean="0">
                <a:solidFill>
                  <a:srgbClr val="0070C0"/>
                </a:solidFill>
              </a:rPr>
              <a:t> расчеты 3-х сценариев начальной стадии разряда с напряжением на обходе - 7, 6,5 и </a:t>
            </a:r>
            <a:r>
              <a:rPr lang="ru-RU" altLang="ru-RU" sz="1300" i="1" dirty="0">
                <a:solidFill>
                  <a:srgbClr val="0070C0"/>
                </a:solidFill>
              </a:rPr>
              <a:t>6 В </a:t>
            </a:r>
            <a:r>
              <a:rPr lang="ru-RU" altLang="ru-RU" sz="1300" i="1" dirty="0" smtClean="0">
                <a:solidFill>
                  <a:srgbClr val="0070C0"/>
                </a:solidFill>
              </a:rPr>
              <a:t> </a:t>
            </a:r>
            <a:r>
              <a:rPr lang="ru-RU" altLang="ru-RU" sz="1300" i="1" dirty="0">
                <a:solidFill>
                  <a:srgbClr val="0070C0"/>
                </a:solidFill>
              </a:rPr>
              <a:t>с ростом тока плазмы до 30 кА </a:t>
            </a: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</a:t>
            </a:r>
            <a:r>
              <a:rPr lang="en-US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kk-KZ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9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178" y="1407728"/>
            <a:ext cx="546744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требования к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проведению расчетов: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Инициация плазменного разряда планируется с уровня тока в обмотке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равном 15 кА. 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реверса тока в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полоидальных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обмотках на стадии пробоя.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Для обмотки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провести расчеты для трех сценариев, соответствующих напряжению на обходе 6 В; 6,5 В; 7 В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рассматриваемой точке пробоя.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Область пробоя на внутреннем обходе с координатами R=0.6÷0.7м,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=0.1÷0.4м.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Область нуля поля не более 5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Гс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 размерами не менее 20-25 см.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Рабочий газ – водород. </a:t>
            </a:r>
          </a:p>
          <a:p>
            <a:pPr marL="228600" indent="-228600" algn="just">
              <a:buAutoNum type="arabicPeriod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Тороидальное магнитное поле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Bt0 – 1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Тл. 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993131" y="876936"/>
            <a:ext cx="90730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i="1" dirty="0" smtClean="0"/>
              <a:t>Проведение расчетов сценария пробоя плазмы с </a:t>
            </a:r>
            <a:r>
              <a:rPr lang="kk-KZ" altLang="ru-RU" sz="1600" b="1" i="1" dirty="0"/>
              <a:t>и</a:t>
            </a:r>
            <a:r>
              <a:rPr lang="ru-RU" altLang="ru-RU" sz="1600" b="1" i="1" dirty="0" err="1" smtClean="0"/>
              <a:t>спользование</a:t>
            </a:r>
            <a:r>
              <a:rPr lang="kk-KZ" altLang="ru-RU" sz="1600" b="1" i="1" dirty="0"/>
              <a:t>м</a:t>
            </a:r>
            <a:r>
              <a:rPr lang="ru-RU" altLang="ru-RU" sz="1600" b="1" i="1" dirty="0" smtClean="0"/>
              <a:t> кода </a:t>
            </a:r>
            <a:r>
              <a:rPr lang="en-US" altLang="ru-RU" sz="1600" b="1" i="1" dirty="0" smtClean="0"/>
              <a:t>TRANSMAK</a:t>
            </a:r>
            <a:endParaRPr lang="ru-RU" altLang="ru-RU" sz="1600" b="1" i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2276405"/>
              </p:ext>
            </p:extLst>
          </p:nvPr>
        </p:nvGraphicFramePr>
        <p:xfrm>
          <a:off x="1137795" y="4871050"/>
          <a:ext cx="5172213" cy="1406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757"/>
                <a:gridCol w="581473"/>
                <a:gridCol w="3522983"/>
              </a:tblGrid>
              <a:tr h="288032">
                <a:tc>
                  <a:txBody>
                    <a:bodyPr/>
                    <a:lstStyle/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10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4763" algn="ctr"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Предельное выпрямленное напряжение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ru-RU" sz="110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799">
                <a:tc>
                  <a:txBody>
                    <a:bodyPr/>
                    <a:lstStyle/>
                    <a:p>
                      <a:pPr marL="0" indent="127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к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±1500 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944">
                <a:tc>
                  <a:txBody>
                    <a:bodyPr/>
                    <a:lstStyle/>
                    <a:p>
                      <a:pPr marL="0" marR="0" indent="12700" algn="just" defTabSz="10887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PF1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PF2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PF3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PF6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4763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±15 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±400 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208">
                <a:tc>
                  <a:txBody>
                    <a:bodyPr/>
                    <a:lstStyle/>
                    <a:p>
                      <a:pPr marL="0" indent="127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PF4,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7958" y="4493066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Ограничения на параметры источников питания обмоток ЭМС КТМ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 cstate="print"/>
          <a:srcRect l="23089" t="17637" r="50134" b="24839"/>
          <a:stretch/>
        </p:blipFill>
        <p:spPr bwMode="auto">
          <a:xfrm>
            <a:off x="9199108" y="1315198"/>
            <a:ext cx="1224136" cy="2094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3292" y="1300852"/>
            <a:ext cx="1181633" cy="207442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4" cstate="print"/>
          <a:srcRect l="10422" t="29663" r="12774" b="15821"/>
          <a:stretch/>
        </p:blipFill>
        <p:spPr bwMode="auto">
          <a:xfrm>
            <a:off x="7177706" y="4039329"/>
            <a:ext cx="4438847" cy="2437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33891" y="3530908"/>
            <a:ext cx="1954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Линии уровня магнитного поля в момент пробоя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58024" y="3430301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Конфигурация внешнего поля при токе плазмы 17 кА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1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0"/>
            <a:ext cx="12195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2292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3110846"/>
              </p:ext>
            </p:extLst>
          </p:nvPr>
        </p:nvGraphicFramePr>
        <p:xfrm>
          <a:off x="989505" y="1412752"/>
          <a:ext cx="2818188" cy="2684463"/>
        </p:xfrm>
        <a:graphic>
          <a:graphicData uri="http://schemas.openxmlformats.org/presentationml/2006/ole">
            <p:oleObj spid="_x0000_s3111" r:id="rId3" imgW="5838869" imgH="5581493" progId="">
              <p:embed/>
            </p:oleObj>
          </a:graphicData>
        </a:graphic>
      </p:graphicFrame>
      <p:pic>
        <p:nvPicPr>
          <p:cNvPr id="12293" name="Рисунок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8" y="1496768"/>
            <a:ext cx="2885048" cy="144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3271631"/>
            <a:ext cx="2762250" cy="113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57" y="4722568"/>
            <a:ext cx="2874168" cy="140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10" y="4770438"/>
            <a:ext cx="2458021" cy="14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1"/>
          <p:cNvSpPr>
            <a:spLocks noChangeArrowheads="1"/>
          </p:cNvSpPr>
          <p:nvPr/>
        </p:nvSpPr>
        <p:spPr bwMode="auto">
          <a:xfrm>
            <a:off x="1167110" y="1082419"/>
            <a:ext cx="582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Настройка режимов работы ключа прерывателя ИП </a:t>
            </a:r>
            <a:r>
              <a:rPr lang="en-US" altLang="ru-RU" sz="1400" b="1" dirty="0"/>
              <a:t>CS</a:t>
            </a:r>
            <a:endParaRPr lang="ru-RU" altLang="ru-RU" sz="1400" dirty="0"/>
          </a:p>
        </p:txBody>
      </p:sp>
      <p:pic>
        <p:nvPicPr>
          <p:cNvPr id="12298" name="Рисунок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165" y="3385887"/>
            <a:ext cx="1524834" cy="142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1"/>
          <p:cNvSpPr>
            <a:spLocks noChangeArrowheads="1"/>
          </p:cNvSpPr>
          <p:nvPr/>
        </p:nvSpPr>
        <p:spPr bwMode="auto">
          <a:xfrm>
            <a:off x="7511791" y="1082398"/>
            <a:ext cx="468338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Настройка режимов совместной работы обмоток ЭМС КТМ</a:t>
            </a:r>
            <a:endParaRPr lang="ru-RU" altLang="ru-RU" sz="1400" dirty="0"/>
          </a:p>
        </p:txBody>
      </p:sp>
      <p:pic>
        <p:nvPicPr>
          <p:cNvPr id="12300" name="Рисунок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81" y="1638575"/>
            <a:ext cx="1853801" cy="15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703" y="3377370"/>
            <a:ext cx="1725554" cy="143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8" y="4961905"/>
            <a:ext cx="1584373" cy="152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90" y="4988246"/>
            <a:ext cx="1614165" cy="149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7" b="117"/>
          <a:stretch>
            <a:fillRect/>
          </a:stretch>
        </p:blipFill>
        <p:spPr bwMode="auto">
          <a:xfrm>
            <a:off x="7743640" y="1608918"/>
            <a:ext cx="1756617" cy="16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Прямоугольник 1"/>
          <p:cNvSpPr>
            <a:spLocks noChangeArrowheads="1"/>
          </p:cNvSpPr>
          <p:nvPr/>
        </p:nvSpPr>
        <p:spPr bwMode="auto">
          <a:xfrm>
            <a:off x="952500" y="6156325"/>
            <a:ext cx="291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Ток в ветвях ключа </a:t>
            </a:r>
            <a:r>
              <a:rPr lang="en-US" altLang="ru-RU" sz="1200"/>
              <a:t>VTO</a:t>
            </a:r>
            <a:endParaRPr lang="ru-RU" altLang="ru-RU" sz="1200"/>
          </a:p>
        </p:txBody>
      </p:sp>
      <p:sp>
        <p:nvSpPr>
          <p:cNvPr id="12306" name="Прямоугольник 1"/>
          <p:cNvSpPr>
            <a:spLocks noChangeArrowheads="1"/>
          </p:cNvSpPr>
          <p:nvPr/>
        </p:nvSpPr>
        <p:spPr bwMode="auto">
          <a:xfrm>
            <a:off x="4181475" y="6165850"/>
            <a:ext cx="291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/>
              <a:t>Ток разряда конденсаторной батареи</a:t>
            </a:r>
          </a:p>
        </p:txBody>
      </p:sp>
      <p:sp>
        <p:nvSpPr>
          <p:cNvPr id="12307" name="Прямоугольник 1"/>
          <p:cNvSpPr>
            <a:spLocks noChangeArrowheads="1"/>
          </p:cNvSpPr>
          <p:nvPr/>
        </p:nvSpPr>
        <p:spPr bwMode="auto">
          <a:xfrm>
            <a:off x="4172521" y="4364794"/>
            <a:ext cx="29130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Ток через балластное сопротивление</a:t>
            </a:r>
          </a:p>
        </p:txBody>
      </p:sp>
      <p:sp>
        <p:nvSpPr>
          <p:cNvPr id="12308" name="Прямоугольник 1"/>
          <p:cNvSpPr>
            <a:spLocks noChangeArrowheads="1"/>
          </p:cNvSpPr>
          <p:nvPr/>
        </p:nvSpPr>
        <p:spPr bwMode="auto">
          <a:xfrm>
            <a:off x="4226942" y="2940050"/>
            <a:ext cx="291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Ток в обмотке </a:t>
            </a:r>
            <a:r>
              <a:rPr lang="en-US" altLang="ru-RU" sz="1200" dirty="0"/>
              <a:t>CS</a:t>
            </a:r>
            <a:endParaRPr lang="ru-RU" altLang="ru-RU" sz="1200" dirty="0"/>
          </a:p>
        </p:txBody>
      </p:sp>
      <p:sp>
        <p:nvSpPr>
          <p:cNvPr id="12309" name="Прямоугольник 1"/>
          <p:cNvSpPr>
            <a:spLocks noChangeArrowheads="1"/>
          </p:cNvSpPr>
          <p:nvPr/>
        </p:nvSpPr>
        <p:spPr bwMode="auto">
          <a:xfrm>
            <a:off x="987723" y="4074868"/>
            <a:ext cx="291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Схема переключателя тока на балластное сопротивление источника питания обмотки </a:t>
            </a:r>
            <a:r>
              <a:rPr lang="en-US" altLang="ru-RU" sz="1200" dirty="0"/>
              <a:t>CS</a:t>
            </a:r>
            <a:endParaRPr lang="ru-RU" altLang="ru-RU" sz="1200" dirty="0"/>
          </a:p>
        </p:txBody>
      </p:sp>
      <p:sp>
        <p:nvSpPr>
          <p:cNvPr id="22" name="Заголовок 3"/>
          <p:cNvSpPr>
            <a:spLocks noGrp="1"/>
          </p:cNvSpPr>
          <p:nvPr>
            <p:ph type="title"/>
          </p:nvPr>
        </p:nvSpPr>
        <p:spPr>
          <a:xfrm>
            <a:off x="1057027" y="138975"/>
            <a:ext cx="10801200" cy="698531"/>
          </a:xfrm>
        </p:spPr>
        <p:txBody>
          <a:bodyPr>
            <a:noAutofit/>
          </a:bodyPr>
          <a:lstStyle/>
          <a:p>
            <a:pPr algn="ctr" defTabSz="1219444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CEAAC"/>
              </a:buClr>
              <a:buSzPct val="60000"/>
            </a:pP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«Исследование 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процесса формирования плазменного шнура </a:t>
            </a:r>
            <a:r>
              <a:rPr lang="ru-RU" sz="2400" b="1" kern="1200" dirty="0" err="1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токамака</a:t>
            </a:r>
            <a:r>
              <a:rPr lang="ru-RU" sz="2400" b="1" kern="1200" dirty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КТМ в режиме омического нагрева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» 20</a:t>
            </a:r>
            <a:r>
              <a:rPr lang="en-US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kk-KZ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9</a:t>
            </a:r>
            <a:r>
              <a:rPr lang="ru-RU" sz="2400" b="1" kern="1200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Calibri" pitchFamily="34" charset="0"/>
              </a:rPr>
              <a:t> г.</a:t>
            </a:r>
            <a:endParaRPr lang="ru-RU" sz="24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4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839" y="-71751"/>
            <a:ext cx="10518034" cy="1325870"/>
          </a:xfrm>
        </p:spPr>
        <p:txBody>
          <a:bodyPr/>
          <a:lstStyle/>
          <a:p>
            <a:pPr algn="ctr"/>
            <a:r>
              <a:rPr lang="ru-RU" sz="3601" b="1" dirty="0" smtClean="0">
                <a:solidFill>
                  <a:srgbClr val="C00000"/>
                </a:solidFill>
              </a:rPr>
              <a:t>ИТОГИ </a:t>
            </a:r>
            <a:r>
              <a:rPr lang="ru-RU" sz="3601" b="1" dirty="0">
                <a:solidFill>
                  <a:srgbClr val="C00000"/>
                </a:solidFill>
              </a:rPr>
              <a:t>СОВМЕСТНОЙ ПРОГРАММЫ </a:t>
            </a:r>
            <a:r>
              <a:rPr lang="ru-RU" sz="3601" b="1" dirty="0" smtClean="0">
                <a:solidFill>
                  <a:srgbClr val="C00000"/>
                </a:solidFill>
              </a:rPr>
              <a:t>РАБОТ  2019 г.</a:t>
            </a:r>
            <a:endParaRPr lang="ru-RU" sz="3601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027" y="591184"/>
            <a:ext cx="10518034" cy="493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</a:rPr>
              <a:t>Задача: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 исследование процесса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формировани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плазменного шнура на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токамаке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 КТМ в режиме омического нагрева на пониженных параметрах с использованием водорода в качестве рабочего газа.</a:t>
            </a:r>
          </a:p>
          <a:p>
            <a:pPr marL="0" indent="0"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</a:rPr>
              <a:t>Основной итог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: Физический пуск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токамака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MS Mincho" pitchFamily="49" charset="-128"/>
              </a:rPr>
              <a:t> КТМ и ввод в эксплуатацию.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</a:rPr>
              <a:t>Физический пуск проведен совместно специалистами </a:t>
            </a:r>
          </a:p>
          <a:p>
            <a:pPr marL="0" indent="0"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itchFamily="18" charset="0"/>
                <a:ea typeface="MS Mincho" pitchFamily="49" charset="-128"/>
              </a:rPr>
              <a:t>Казахстана и России.</a:t>
            </a:r>
          </a:p>
          <a:p>
            <a:pPr marL="0" indent="0">
              <a:buNone/>
            </a:pP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211" y="2543655"/>
            <a:ext cx="5947700" cy="406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 следующие параметры плазменного разряда: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07" indent="-285807">
              <a:buFont typeface="Arial" pitchFamily="34" charset="0"/>
              <a:buChar char="•"/>
            </a:pP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 в импульсе плазменного разряда  ~ 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кА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07" indent="-285807">
              <a:buFont typeface="Arial" pitchFamily="34" charset="0"/>
              <a:buChar char="•"/>
            </a:pP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kk-KZ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импульса плазменного разряда ~ 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 мс</a:t>
            </a:r>
          </a:p>
          <a:p>
            <a:pPr marL="285807" indent="-285807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 тороидального поля 50 кА (</a:t>
            </a:r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~ 0.9 Тл)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07" indent="-285807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круглое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сечение плазменного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шнура</a:t>
            </a:r>
          </a:p>
          <a:p>
            <a:pPr marL="285807" indent="-285807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плотность плазмы </a:t>
            </a:r>
            <a:r>
              <a:rPr lang="en-US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превышала 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5·10</a:t>
            </a:r>
            <a:r>
              <a:rPr lang="ru-RU" altLang="ru-RU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altLang="ru-RU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pPr marL="285807" indent="-285807">
              <a:buFont typeface="Arial" pitchFamily="34" charset="0"/>
              <a:buChar char="•"/>
            </a:pPr>
            <a:endParaRPr lang="ru-RU" altLang="ru-RU" b="1" baseline="30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1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соответствует расчетным параметрам заключительного этапа физического пуска </a:t>
            </a:r>
            <a:r>
              <a:rPr lang="ru-RU" altLang="ru-RU" sz="2801" b="1" baseline="30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токамака</a:t>
            </a:r>
            <a:r>
              <a:rPr lang="ru-RU" altLang="ru-RU" sz="2801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КТМ.  В декабре 2019 г. экспериментальный </a:t>
            </a:r>
            <a:r>
              <a:rPr lang="ru-RU" altLang="ru-RU" sz="2801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altLang="ru-RU" sz="2801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КТМ введен в эксплуатацию. </a:t>
            </a:r>
            <a:endParaRPr lang="ru-RU" altLang="ru-RU" sz="2801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MyDocuments from Alexei\КТМ 2017 Физпуск\Физпуск КТМ\На ИП второй этап\Пуски рабочие\3606\image1 (3606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1" y="2303680"/>
            <a:ext cx="2782662" cy="2078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MyDocuments from Alexei\КТМ 2017 Физпуск\Физпуск КТМ\На ИП второй этап\Пуски рабочие\3606\image2 (3606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08" y="2318179"/>
            <a:ext cx="2743834" cy="204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MyDocuments from Alexei\КТМ 2017 Физпуск\Физпуск КТМ\На ИП второй этап\Пуски рабочие\3606\image3 (3606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1" y="4428252"/>
            <a:ext cx="2746645" cy="2051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MyDocuments from Alexei\КТМ 2017 Физпуск\Физпуск КТМ\На ИП второй этап\Пуски рабочие\3606\image4 (3606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01" y="4453295"/>
            <a:ext cx="2743834" cy="204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81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Палитра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9609</TotalTime>
  <Words>2409</Words>
  <Application>Microsoft Office PowerPoint</Application>
  <PresentationFormat>Произвольный</PresentationFormat>
  <Paragraphs>228</Paragraphs>
  <Slides>18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Тема7</vt:lpstr>
      <vt:lpstr>Специальное оформление</vt:lpstr>
      <vt:lpstr>Формула</vt:lpstr>
      <vt:lpstr>Слайд 1</vt:lpstr>
      <vt:lpstr>Программа НИР на КТМ от РК в 2018-2020 гг.</vt:lpstr>
      <vt:lpstr>Программа НИР на КТМ от РК в 2018-2020 гг.</vt:lpstr>
      <vt:lpstr>«Исследование процесса формирования плазменного шнура токамака КТМ в режиме омического нагрева» 2018 г.</vt:lpstr>
      <vt:lpstr>«Исследование процесса формирования плазменного шнура токамака КТМ в режиме омического нагрева» 2019 г.</vt:lpstr>
      <vt:lpstr>«Исследование процесса формирования плазменного шнура токамака КТМ в режиме омического нагрева» 2019 г.</vt:lpstr>
      <vt:lpstr>«Исследование процесса формирования плазменного шнура токамака КТМ в режиме омического нагрева» 2019 г.</vt:lpstr>
      <vt:lpstr>«Исследование процесса формирования плазменного шнура токамака КТМ в режиме омического нагрева» 2019 г.</vt:lpstr>
      <vt:lpstr>ИТОГИ СОВМЕСТНОЙ ПРОГРАММЫ РАБОТ  2019 г.</vt:lpstr>
      <vt:lpstr>«Исследование процесса формирования плазменного шнура токамака КТМ в режиме омического нагрева» 2020 г.</vt:lpstr>
      <vt:lpstr>«Исследование процесса формирования плазменного шнура токамака КТМ в режиме омического нагрева» 2020 г.</vt:lpstr>
      <vt:lpstr>«Исследование процесса формирования плазменного шнура токамака КТМ в режиме омического нагрева» 2020 г.</vt:lpstr>
      <vt:lpstr>Слайд 13</vt:lpstr>
      <vt:lpstr>Слайд 14</vt:lpstr>
      <vt:lpstr>«Экспериментальные исследования влияния покрытий на свойства материалов, обращенных к высокотемпературной плазме, на имитационном стенде с плазменно-пучковой установкой»</vt:lpstr>
      <vt:lpstr>Исследования воздействия облучения заряженными частицами и плазмы на распыление и тепловую эрозию поверхности, накопление газовых примесей и изменение механических свойств перспективных материалов защиты первой стенки ТЯР (ИЯФ РК) </vt:lpstr>
      <vt:lpstr>Слайд 17</vt:lpstr>
      <vt:lpstr>Слайд 18</vt:lpstr>
    </vt:vector>
  </TitlesOfParts>
  <Company>iae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Ерыгина</dc:creator>
  <cp:lastModifiedBy>Mariya</cp:lastModifiedBy>
  <cp:revision>707</cp:revision>
  <cp:lastPrinted>2019-12-13T11:11:51Z</cp:lastPrinted>
  <dcterms:created xsi:type="dcterms:W3CDTF">2012-10-09T11:27:36Z</dcterms:created>
  <dcterms:modified xsi:type="dcterms:W3CDTF">2021-07-19T14:00:09Z</dcterms:modified>
</cp:coreProperties>
</file>