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63" r:id="rId6"/>
    <p:sldId id="262" r:id="rId7"/>
    <p:sldId id="260" r:id="rId8"/>
    <p:sldId id="259" r:id="rId9"/>
    <p:sldId id="264" r:id="rId10"/>
    <p:sldId id="265" r:id="rId11"/>
    <p:sldId id="266" r:id="rId12"/>
    <p:sldId id="268" r:id="rId13"/>
    <p:sldId id="272" r:id="rId14"/>
    <p:sldId id="271" r:id="rId15"/>
    <p:sldId id="267" r:id="rId16"/>
    <p:sldId id="273" r:id="rId1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1420D"/>
    <a:srgbClr val="672F09"/>
    <a:srgbClr val="77370B"/>
    <a:srgbClr val="9E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82" autoAdjust="0"/>
    <p:restoredTop sz="94660"/>
  </p:normalViewPr>
  <p:slideViewPr>
    <p:cSldViewPr snapToGrid="0">
      <p:cViewPr varScale="1">
        <p:scale>
          <a:sx n="68" d="100"/>
          <a:sy n="68" d="100"/>
        </p:scale>
        <p:origin x="78" y="8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C28BA-3D29-4D4A-8F0E-D128C6DA5E57}" type="datetimeFigureOut">
              <a:rPr lang="ru-RU" smtClean="0"/>
              <a:t>20.07.2021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D8C74-699E-49D6-BCDD-CC3F6D920B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17264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C28BA-3D29-4D4A-8F0E-D128C6DA5E57}" type="datetimeFigureOut">
              <a:rPr lang="ru-RU" smtClean="0"/>
              <a:t>20.07.2021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D8C74-699E-49D6-BCDD-CC3F6D920B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15159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C28BA-3D29-4D4A-8F0E-D128C6DA5E57}" type="datetimeFigureOut">
              <a:rPr lang="ru-RU" smtClean="0"/>
              <a:t>20.07.2021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D8C74-699E-49D6-BCDD-CC3F6D920B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81262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C28BA-3D29-4D4A-8F0E-D128C6DA5E57}" type="datetimeFigureOut">
              <a:rPr lang="ru-RU" smtClean="0"/>
              <a:t>20.07.2021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D8C74-699E-49D6-BCDD-CC3F6D920B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41274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C28BA-3D29-4D4A-8F0E-D128C6DA5E57}" type="datetimeFigureOut">
              <a:rPr lang="ru-RU" smtClean="0"/>
              <a:t>20.07.2021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D8C74-699E-49D6-BCDD-CC3F6D920B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21434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C28BA-3D29-4D4A-8F0E-D128C6DA5E57}" type="datetimeFigureOut">
              <a:rPr lang="ru-RU" smtClean="0"/>
              <a:t>20.07.2021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D8C74-699E-49D6-BCDD-CC3F6D920B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57848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C28BA-3D29-4D4A-8F0E-D128C6DA5E57}" type="datetimeFigureOut">
              <a:rPr lang="ru-RU" smtClean="0"/>
              <a:t>20.07.2021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D8C74-699E-49D6-BCDD-CC3F6D920B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65068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C28BA-3D29-4D4A-8F0E-D128C6DA5E57}" type="datetimeFigureOut">
              <a:rPr lang="ru-RU" smtClean="0"/>
              <a:t>20.07.2021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D8C74-699E-49D6-BCDD-CC3F6D920B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02409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C28BA-3D29-4D4A-8F0E-D128C6DA5E57}" type="datetimeFigureOut">
              <a:rPr lang="ru-RU" smtClean="0"/>
              <a:t>20.07.2021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D8C74-699E-49D6-BCDD-CC3F6D920B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26147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C28BA-3D29-4D4A-8F0E-D128C6DA5E57}" type="datetimeFigureOut">
              <a:rPr lang="ru-RU" smtClean="0"/>
              <a:t>20.07.2021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D8C74-699E-49D6-BCDD-CC3F6D920B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14407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C28BA-3D29-4D4A-8F0E-D128C6DA5E57}" type="datetimeFigureOut">
              <a:rPr lang="ru-RU" smtClean="0"/>
              <a:t>20.07.2021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D8C74-699E-49D6-BCDD-CC3F6D920B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37887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1C28BA-3D29-4D4A-8F0E-D128C6DA5E57}" type="datetimeFigureOut">
              <a:rPr lang="ru-RU" smtClean="0"/>
              <a:t>20.07.2021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6D8C74-699E-49D6-BCDD-CC3F6D920B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55182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86540" y="1424763"/>
            <a:ext cx="9661450" cy="2277844"/>
          </a:xfrm>
        </p:spPr>
        <p:txBody>
          <a:bodyPr>
            <a:normAutofit fontScale="90000"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4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Работа НИЯУ МИФИ в рамках договора </a:t>
            </a:r>
            <a:br>
              <a:rPr lang="ru-RU" sz="4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4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№</a:t>
            </a:r>
            <a:r>
              <a:rPr lang="ru-RU" sz="4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09-03/19/223/13 </a:t>
            </a:r>
            <a:r>
              <a:rPr lang="ru-RU" sz="4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НИЯУ МИФИ с НИЦ КИ </a:t>
            </a:r>
            <a:r>
              <a:rPr lang="ru-RU" sz="4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 работы по программе научных исследований на КТМ</a:t>
            </a:r>
            <a:r>
              <a:rPr lang="ru-RU" sz="4000" cap="all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4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 2021–2023 годы</a:t>
            </a:r>
            <a:r>
              <a:rPr lang="ru-RU" sz="4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45265" y="4440071"/>
            <a:ext cx="9144000" cy="857420"/>
          </a:xfrm>
        </p:spPr>
        <p:txBody>
          <a:bodyPr>
            <a:normAutofit fontScale="70000" lnSpcReduction="20000"/>
          </a:bodyPr>
          <a:lstStyle/>
          <a:p>
            <a:r>
              <a:rPr lang="ru-RU" sz="4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Л.Б. Беграмбеков </a:t>
            </a:r>
          </a:p>
          <a:p>
            <a:r>
              <a:rPr lang="ru-RU" sz="3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НИЯУ МИФИ, Москва, РОССИЯ</a:t>
            </a:r>
            <a:endParaRPr lang="ru-RU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1"/>
            <a:ext cx="1807535" cy="17995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41011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Autofit/>
          </a:bodyPr>
          <a:lstStyle/>
          <a:p>
            <a:pPr algn="ctr"/>
            <a:r>
              <a:rPr lang="ru-RU" sz="32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</a:rPr>
              <a:t>Реализация метода нанесения защитного покрытия кристаллического карбида </a:t>
            </a:r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</a:rPr>
              <a:t>в </a:t>
            </a:r>
            <a:r>
              <a:rPr lang="ru-RU" sz="32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</a:rPr>
              <a:t>комплексе </a:t>
            </a:r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</a:rPr>
              <a:t>КТМ. </a:t>
            </a:r>
            <a:r>
              <a:rPr lang="en-US" sz="32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</a:rPr>
              <a:t>II</a:t>
            </a:r>
            <a:r>
              <a:rPr lang="en-US" sz="32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</a:rPr>
              <a:t>.</a:t>
            </a:r>
            <a:endParaRPr lang="ru-RU" sz="32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16195" y="1569827"/>
            <a:ext cx="11759609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ru-RU" sz="2800" b="1" dirty="0" smtClean="0">
                <a:solidFill>
                  <a:srgbClr val="91420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Работы на </a:t>
            </a:r>
            <a:r>
              <a:rPr lang="ru-RU" sz="2800" b="1" dirty="0" err="1" smtClean="0">
                <a:solidFill>
                  <a:srgbClr val="91420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токамаке</a:t>
            </a:r>
            <a:r>
              <a:rPr lang="ru-RU" sz="2800" b="1" dirty="0" smtClean="0">
                <a:solidFill>
                  <a:srgbClr val="91420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КТМ</a:t>
            </a:r>
            <a:endParaRPr lang="en-US" sz="2800" b="1" dirty="0">
              <a:solidFill>
                <a:srgbClr val="91420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76225" indent="-276225">
              <a:spcAft>
                <a:spcPts val="1200"/>
              </a:spcAft>
              <a:buAutoNum type="arabicPeriod"/>
            </a:pPr>
            <a:r>
              <a:rPr lang="ru-RU" sz="2800" dirty="0" smtClean="0">
                <a:solidFill>
                  <a:srgbClr val="91420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Проведение </a:t>
            </a:r>
            <a:r>
              <a:rPr lang="ru-RU" sz="2800" dirty="0">
                <a:solidFill>
                  <a:srgbClr val="91420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подготовительных работ, монтаж </a:t>
            </a:r>
            <a:r>
              <a:rPr lang="ru-RU" sz="2800" dirty="0" smtClean="0">
                <a:solidFill>
                  <a:srgbClr val="91420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Устройства </a:t>
            </a:r>
            <a:r>
              <a:rPr lang="ru-RU" sz="2800" dirty="0">
                <a:solidFill>
                  <a:srgbClr val="91420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2800" dirty="0" err="1" smtClean="0">
                <a:solidFill>
                  <a:srgbClr val="91420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токамаке</a:t>
            </a:r>
            <a:endParaRPr lang="ru-RU" sz="2800" dirty="0" smtClean="0">
              <a:solidFill>
                <a:srgbClr val="91420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76225" indent="-276225">
              <a:spcAft>
                <a:spcPts val="1200"/>
              </a:spcAft>
              <a:buAutoNum type="arabicPeriod"/>
            </a:pPr>
            <a:r>
              <a:rPr lang="ru-RU" sz="2800" dirty="0" smtClean="0">
                <a:solidFill>
                  <a:srgbClr val="91420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Согласование </a:t>
            </a:r>
            <a:r>
              <a:rPr lang="ru-RU" sz="2800" dirty="0">
                <a:solidFill>
                  <a:srgbClr val="91420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 управления Устройства и токамака.</a:t>
            </a:r>
          </a:p>
          <a:p>
            <a:pPr marL="276225" indent="-276225">
              <a:spcAft>
                <a:spcPts val="1200"/>
              </a:spcAft>
              <a:buAutoNum type="arabicPeriod"/>
            </a:pPr>
            <a:r>
              <a:rPr lang="ru-RU" sz="2800" dirty="0" smtClean="0">
                <a:solidFill>
                  <a:srgbClr val="91420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Тестовые напыления покрытия. Отработка </a:t>
            </a:r>
            <a:r>
              <a:rPr lang="ru-RU" sz="2800" dirty="0">
                <a:solidFill>
                  <a:srgbClr val="91420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режима нанесения </a:t>
            </a:r>
            <a:r>
              <a:rPr lang="ru-RU" sz="2800" dirty="0">
                <a:solidFill>
                  <a:srgbClr val="91420D"/>
                </a:solidFill>
                <a:latin typeface="Times New Roman" panose="02020603050405020304" pitchFamily="18" charset="0"/>
              </a:rPr>
              <a:t>покрытия карбида бора; определение количества точек ввода паров </a:t>
            </a:r>
            <a:r>
              <a:rPr lang="ru-RU" sz="2800" dirty="0" err="1">
                <a:solidFill>
                  <a:srgbClr val="91420D"/>
                </a:solidFill>
                <a:latin typeface="Times New Roman" panose="02020603050405020304" pitchFamily="18" charset="0"/>
              </a:rPr>
              <a:t>карборана</a:t>
            </a:r>
            <a:r>
              <a:rPr lang="ru-RU" sz="2800" dirty="0">
                <a:solidFill>
                  <a:srgbClr val="91420D"/>
                </a:solidFill>
                <a:latin typeface="Times New Roman" panose="02020603050405020304" pitchFamily="18" charset="0"/>
              </a:rPr>
              <a:t> в </a:t>
            </a:r>
            <a:r>
              <a:rPr lang="ru-RU" sz="2800" dirty="0" err="1" smtClean="0">
                <a:solidFill>
                  <a:srgbClr val="91420D"/>
                </a:solidFill>
                <a:latin typeface="Times New Roman" panose="02020603050405020304" pitchFamily="18" charset="0"/>
              </a:rPr>
              <a:t>токамак</a:t>
            </a:r>
            <a:r>
              <a:rPr lang="ru-RU" sz="2800" dirty="0" smtClean="0">
                <a:solidFill>
                  <a:srgbClr val="91420D"/>
                </a:solidFill>
                <a:latin typeface="Times New Roman" panose="02020603050405020304" pitchFamily="18" charset="0"/>
              </a:rPr>
              <a:t> </a:t>
            </a:r>
          </a:p>
          <a:p>
            <a:pPr marL="276225" indent="-276225">
              <a:spcAft>
                <a:spcPts val="1200"/>
              </a:spcAft>
              <a:buAutoNum type="arabicPeriod"/>
            </a:pPr>
            <a:r>
              <a:rPr lang="ru-RU" sz="2800" dirty="0">
                <a:solidFill>
                  <a:srgbClr val="91420D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smtClean="0">
                <a:solidFill>
                  <a:srgbClr val="91420D"/>
                </a:solidFill>
                <a:latin typeface="Times New Roman" panose="02020603050405020304" pitchFamily="18" charset="0"/>
              </a:rPr>
              <a:t>Исправление отмеченных недостатков. Определение толщины </a:t>
            </a:r>
            <a:r>
              <a:rPr lang="ru-RU" sz="2800" dirty="0">
                <a:solidFill>
                  <a:srgbClr val="91420D"/>
                </a:solidFill>
                <a:latin typeface="Times New Roman" panose="02020603050405020304" pitchFamily="18" charset="0"/>
              </a:rPr>
              <a:t>слоя покрытия, перекрывающего поры </a:t>
            </a:r>
            <a:r>
              <a:rPr lang="ru-RU" sz="2800" dirty="0" smtClean="0">
                <a:solidFill>
                  <a:srgbClr val="91420D"/>
                </a:solidFill>
                <a:latin typeface="Times New Roman" panose="02020603050405020304" pitchFamily="18" charset="0"/>
              </a:rPr>
              <a:t>графита. </a:t>
            </a:r>
            <a:endParaRPr lang="ru-RU" sz="2800" dirty="0">
              <a:solidFill>
                <a:srgbClr val="91420D"/>
              </a:solidFill>
              <a:latin typeface="Times New Roman" panose="02020603050405020304" pitchFamily="18" charset="0"/>
            </a:endParaRPr>
          </a:p>
          <a:p>
            <a:pPr marL="276225" indent="-276225">
              <a:spcAft>
                <a:spcPts val="1200"/>
              </a:spcAft>
              <a:buAutoNum type="arabicPeriod"/>
            </a:pPr>
            <a:r>
              <a:rPr lang="ru-RU" sz="2800" dirty="0" smtClean="0">
                <a:solidFill>
                  <a:srgbClr val="91420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Подготовка </a:t>
            </a:r>
            <a:r>
              <a:rPr lang="ru-RU" sz="2800" dirty="0">
                <a:solidFill>
                  <a:srgbClr val="91420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методики </a:t>
            </a:r>
            <a:r>
              <a:rPr lang="ru-RU" sz="2800" dirty="0">
                <a:solidFill>
                  <a:srgbClr val="91420D"/>
                </a:solidFill>
                <a:latin typeface="Times New Roman" panose="02020603050405020304" pitchFamily="18" charset="0"/>
              </a:rPr>
              <a:t>нанесения защитного покрытия кристаллического карбида бора. </a:t>
            </a:r>
            <a:endParaRPr lang="ru-RU" sz="2800" dirty="0">
              <a:solidFill>
                <a:srgbClr val="91420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08507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" y="297711"/>
            <a:ext cx="11936819" cy="1325563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Изготовление системы зондов </a:t>
            </a:r>
            <a:r>
              <a:rPr lang="ru-RU" sz="36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Ленгмюра</a:t>
            </a:r>
            <a:r>
              <a:rPr lang="ru-RU" sz="36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измерение параметров придиверторной плазмы токамака КТМ</a:t>
            </a:r>
            <a:r>
              <a:rPr lang="ru-RU" sz="36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6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I.</a:t>
            </a:r>
            <a:endParaRPr lang="ru-RU" sz="3600" dirty="0">
              <a:solidFill>
                <a:srgbClr val="7030A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 flipH="1">
            <a:off x="215837" y="2041451"/>
            <a:ext cx="11720981" cy="50937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ru-RU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Работы в НИЯУ </a:t>
            </a:r>
            <a:r>
              <a:rPr lang="ru-RU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МИФИ</a:t>
            </a:r>
            <a:endParaRPr lang="ru-RU" sz="2800" b="1" dirty="0" smtClean="0">
              <a:solidFill>
                <a:srgbClr val="7030A0"/>
              </a:solidFill>
            </a:endParaRPr>
          </a:p>
          <a:p>
            <a:pPr marL="514350" indent="-514350">
              <a:spcAft>
                <a:spcPts val="600"/>
              </a:spcAft>
              <a:buAutoNum type="arabicPeriod"/>
            </a:pPr>
            <a:r>
              <a:rPr lang="ru-RU" sz="28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Выполнение литературного обзора и патентного поиска. </a:t>
            </a:r>
          </a:p>
          <a:p>
            <a:pPr marL="514350" indent="-514350">
              <a:spcAft>
                <a:spcPts val="600"/>
              </a:spcAft>
              <a:buAutoNum type="arabicPeriod"/>
            </a:pPr>
            <a:r>
              <a:rPr lang="ru-RU" sz="28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Расчёт,  разработка и изготовление системы зондов </a:t>
            </a:r>
            <a:r>
              <a:rPr lang="ru-RU" sz="2800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Ленгмюра</a:t>
            </a:r>
            <a:r>
              <a:rPr lang="en-US" sz="28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8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далее: Система).</a:t>
            </a:r>
          </a:p>
          <a:p>
            <a:pPr marL="514350" indent="-514350">
              <a:spcAft>
                <a:spcPts val="600"/>
              </a:spcAft>
              <a:buAutoNum type="arabicPeriod"/>
            </a:pPr>
            <a:r>
              <a:rPr lang="ru-RU" sz="28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Разработка блока автоматического управления Системы.</a:t>
            </a:r>
          </a:p>
          <a:p>
            <a:pPr marL="514350" indent="-514350">
              <a:spcAft>
                <a:spcPts val="600"/>
              </a:spcAft>
              <a:buAutoNum type="arabicPeriod"/>
            </a:pPr>
            <a:r>
              <a:rPr lang="ru-RU" sz="28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Подготовка экспериментального стенда для тестирования Системы.</a:t>
            </a:r>
          </a:p>
          <a:p>
            <a:pPr marL="514350" indent="-514350">
              <a:spcAft>
                <a:spcPts val="600"/>
              </a:spcAft>
              <a:buAutoNum type="arabicPeriod"/>
            </a:pPr>
            <a:r>
              <a:rPr lang="ru-RU" sz="28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Тестирования системы в стенде.</a:t>
            </a:r>
          </a:p>
          <a:p>
            <a:pPr marL="514350" indent="-514350">
              <a:spcAft>
                <a:spcPts val="600"/>
              </a:spcAft>
              <a:buAutoNum type="arabicPeriod"/>
            </a:pPr>
            <a:r>
              <a:rPr lang="ru-RU" sz="28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Исправление недостатков, оптимизация Системы.</a:t>
            </a:r>
          </a:p>
          <a:p>
            <a:pPr marL="514350" indent="-514350">
              <a:spcAft>
                <a:spcPts val="600"/>
              </a:spcAft>
              <a:buFontTx/>
              <a:buAutoNum type="arabicPeriod"/>
            </a:pPr>
            <a:r>
              <a:rPr lang="ru-RU" sz="28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Транспортировка </a:t>
            </a:r>
            <a:r>
              <a:rPr lang="ru-RU" sz="28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Системы </a:t>
            </a:r>
            <a:r>
              <a:rPr lang="ru-RU" sz="28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28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токамак</a:t>
            </a:r>
            <a:r>
              <a:rPr lang="ru-RU" sz="28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КТМ.</a:t>
            </a:r>
            <a:endParaRPr lang="ru-RU" sz="2800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AutoNum type="arabicPeriod"/>
            </a:pP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4482770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Autofit/>
          </a:bodyPr>
          <a:lstStyle/>
          <a:p>
            <a:r>
              <a:rPr lang="ru-RU" sz="36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Изготовление системы зондов </a:t>
            </a:r>
            <a:r>
              <a:rPr lang="ru-RU" sz="36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Ленгмюра</a:t>
            </a:r>
            <a:r>
              <a:rPr lang="ru-RU" sz="36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измерение параметров придиверторной плазмы токамака </a:t>
            </a:r>
            <a:r>
              <a:rPr lang="ru-RU" sz="36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КТМ</a:t>
            </a:r>
            <a:r>
              <a:rPr lang="en-US" sz="36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36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</a:t>
            </a:r>
            <a:r>
              <a:rPr lang="ru-RU" sz="36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36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16195" y="1569827"/>
            <a:ext cx="11759609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ru-RU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Работы на </a:t>
            </a:r>
            <a:r>
              <a:rPr lang="ru-RU" sz="28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токамаке</a:t>
            </a:r>
            <a:r>
              <a:rPr lang="ru-RU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КТМ</a:t>
            </a:r>
            <a:endParaRPr lang="en-US" sz="28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76225" indent="-276225">
              <a:spcAft>
                <a:spcPts val="1200"/>
              </a:spcAft>
              <a:buAutoNum type="arabicPeriod"/>
            </a:pPr>
            <a:r>
              <a:rPr lang="ru-RU" sz="28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Проведение </a:t>
            </a:r>
            <a:r>
              <a:rPr lang="ru-RU" sz="28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подготовительных работ, монтаж </a:t>
            </a:r>
            <a:r>
              <a:rPr lang="ru-RU" sz="2800" dirty="0">
                <a:solidFill>
                  <a:srgbClr val="7030A0"/>
                </a:solidFill>
              </a:rPr>
              <a:t>системы зондов </a:t>
            </a:r>
            <a:r>
              <a:rPr lang="ru-RU" sz="2800" dirty="0" err="1" smtClean="0">
                <a:solidFill>
                  <a:srgbClr val="7030A0"/>
                </a:solidFill>
              </a:rPr>
              <a:t>Ленгмюра</a:t>
            </a:r>
            <a:r>
              <a:rPr lang="ru-RU" sz="2800" dirty="0" smtClean="0">
                <a:solidFill>
                  <a:srgbClr val="7030A0"/>
                </a:solidFill>
              </a:rPr>
              <a:t> (далее: Система)</a:t>
            </a:r>
            <a:r>
              <a:rPr lang="ru-RU" sz="28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2800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токамаке</a:t>
            </a:r>
            <a:endParaRPr lang="ru-RU" sz="2800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76225" indent="-276225">
              <a:spcAft>
                <a:spcPts val="1200"/>
              </a:spcAft>
              <a:buAutoNum type="arabicPeriod"/>
            </a:pPr>
            <a:r>
              <a:rPr lang="ru-RU" sz="28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Согласование </a:t>
            </a:r>
            <a:r>
              <a:rPr lang="ru-RU" sz="28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 управления </a:t>
            </a:r>
            <a:r>
              <a:rPr lang="ru-RU" sz="28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системы </a:t>
            </a:r>
            <a:r>
              <a:rPr lang="ru-RU" sz="28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токамака.</a:t>
            </a:r>
          </a:p>
          <a:p>
            <a:pPr marL="276225" indent="-276225">
              <a:spcAft>
                <a:spcPts val="1200"/>
              </a:spcAft>
              <a:buAutoNum type="arabicPeriod"/>
            </a:pPr>
            <a:r>
              <a:rPr lang="ru-RU" sz="28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Тестовые измерения Системой</a:t>
            </a:r>
            <a:r>
              <a:rPr lang="ru-RU" sz="28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параметров придиверторной плазмы токамака КТМ</a:t>
            </a:r>
            <a:r>
              <a:rPr lang="ru-RU" sz="28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276225" indent="-276225">
              <a:spcAft>
                <a:spcPts val="1200"/>
              </a:spcAft>
              <a:buAutoNum type="arabicPeriod"/>
            </a:pPr>
            <a:r>
              <a:rPr lang="ru-RU" sz="2800" dirty="0" smtClean="0">
                <a:solidFill>
                  <a:srgbClr val="7030A0"/>
                </a:solidFill>
                <a:latin typeface="Times New Roman" panose="02020603050405020304" pitchFamily="18" charset="0"/>
              </a:rPr>
              <a:t>Исправление выявленных недостатков. Оптимизация с</a:t>
            </a:r>
            <a:r>
              <a:rPr lang="ru-RU" sz="28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истемы </a:t>
            </a:r>
            <a:r>
              <a:rPr lang="ru-RU" sz="28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зондов </a:t>
            </a:r>
            <a:r>
              <a:rPr lang="ru-RU" sz="2800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Ленгмюра</a:t>
            </a:r>
            <a:r>
              <a:rPr lang="ru-RU" sz="28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обработки результатов измерений</a:t>
            </a:r>
            <a:r>
              <a:rPr lang="ru-RU" sz="2800" dirty="0" smtClean="0">
                <a:solidFill>
                  <a:srgbClr val="7030A0"/>
                </a:solidFill>
                <a:latin typeface="Times New Roman" panose="02020603050405020304" pitchFamily="18" charset="0"/>
              </a:rPr>
              <a:t>. </a:t>
            </a:r>
            <a:endParaRPr lang="ru-RU" sz="2800" dirty="0">
              <a:solidFill>
                <a:srgbClr val="7030A0"/>
              </a:solidFill>
              <a:latin typeface="Times New Roman" panose="02020603050405020304" pitchFamily="18" charset="0"/>
            </a:endParaRPr>
          </a:p>
          <a:p>
            <a:pPr marL="276225" indent="-276225">
              <a:spcAft>
                <a:spcPts val="1200"/>
              </a:spcAft>
              <a:buAutoNum type="arabicPeriod"/>
            </a:pPr>
            <a:r>
              <a:rPr lang="ru-RU" sz="28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Подготовка </a:t>
            </a:r>
            <a:r>
              <a:rPr lang="ru-RU" sz="28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методики </a:t>
            </a:r>
            <a:r>
              <a:rPr lang="ru-RU" sz="28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измерение </a:t>
            </a:r>
            <a:r>
              <a:rPr lang="ru-RU" sz="28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параметров придиверторной плазмы токамака </a:t>
            </a:r>
            <a:r>
              <a:rPr lang="ru-RU" sz="28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КТМ</a:t>
            </a:r>
            <a:r>
              <a:rPr lang="ru-RU" sz="28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системой </a:t>
            </a:r>
            <a:r>
              <a:rPr lang="ru-RU" sz="28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зондов </a:t>
            </a:r>
            <a:r>
              <a:rPr lang="ru-RU" sz="2800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Ленгмюра</a:t>
            </a:r>
            <a:r>
              <a:rPr lang="ru-RU" sz="2800" dirty="0" smtClean="0">
                <a:solidFill>
                  <a:srgbClr val="7030A0"/>
                </a:solidFill>
                <a:latin typeface="Times New Roman" panose="02020603050405020304" pitchFamily="18" charset="0"/>
              </a:rPr>
              <a:t>. </a:t>
            </a:r>
            <a:endParaRPr lang="ru-RU" sz="2800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67758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2773" y="1"/>
            <a:ext cx="11440632" cy="1020726"/>
          </a:xfrm>
        </p:spPr>
        <p:txBody>
          <a:bodyPr>
            <a:noAutofit/>
          </a:bodyPr>
          <a:lstStyle/>
          <a:p>
            <a:pPr algn="ctr"/>
            <a:r>
              <a:rPr lang="ru-RU" sz="3600" dirty="0">
                <a:solidFill>
                  <a:srgbClr val="9E0000"/>
                </a:solidFill>
                <a:latin typeface="Times New Roman" panose="02020603050405020304" pitchFamily="18" charset="0"/>
              </a:rPr>
              <a:t>Создание материаловедческого зонда, испытанного </a:t>
            </a:r>
            <a:r>
              <a:rPr lang="ru-RU" sz="3600" dirty="0" smtClean="0">
                <a:solidFill>
                  <a:srgbClr val="9E0000"/>
                </a:solidFill>
                <a:latin typeface="Times New Roman" panose="02020603050405020304" pitchFamily="18" charset="0"/>
              </a:rPr>
              <a:t/>
            </a:r>
            <a:br>
              <a:rPr lang="ru-RU" sz="3600" dirty="0" smtClean="0">
                <a:solidFill>
                  <a:srgbClr val="9E0000"/>
                </a:solidFill>
                <a:latin typeface="Times New Roman" panose="02020603050405020304" pitchFamily="18" charset="0"/>
              </a:rPr>
            </a:br>
            <a:r>
              <a:rPr lang="ru-RU" sz="3600" dirty="0" smtClean="0">
                <a:solidFill>
                  <a:srgbClr val="9E0000"/>
                </a:solidFill>
                <a:latin typeface="Times New Roman" panose="02020603050405020304" pitchFamily="18" charset="0"/>
              </a:rPr>
              <a:t>в </a:t>
            </a:r>
            <a:r>
              <a:rPr lang="ru-RU" sz="3600" dirty="0">
                <a:solidFill>
                  <a:srgbClr val="9E0000"/>
                </a:solidFill>
                <a:latin typeface="Times New Roman" panose="02020603050405020304" pitchFamily="18" charset="0"/>
              </a:rPr>
              <a:t>характерных для КТМ </a:t>
            </a:r>
            <a:r>
              <a:rPr lang="ru-RU" sz="3600" dirty="0" smtClean="0">
                <a:solidFill>
                  <a:srgbClr val="9E0000"/>
                </a:solidFill>
                <a:latin typeface="Times New Roman" panose="02020603050405020304" pitchFamily="18" charset="0"/>
              </a:rPr>
              <a:t>условиях. </a:t>
            </a:r>
            <a:r>
              <a:rPr lang="en-US" sz="3600" dirty="0" smtClean="0">
                <a:solidFill>
                  <a:srgbClr val="9E0000"/>
                </a:solidFill>
                <a:latin typeface="Times New Roman" panose="02020603050405020304" pitchFamily="18" charset="0"/>
              </a:rPr>
              <a:t>I.</a:t>
            </a:r>
            <a:endParaRPr lang="ru-RU" sz="3600" dirty="0">
              <a:solidFill>
                <a:srgbClr val="9E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1221330"/>
            <a:ext cx="12192000" cy="56412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</a:pPr>
            <a:r>
              <a:rPr lang="ru-RU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Работы в НИЯУ </a:t>
            </a:r>
            <a:r>
              <a:rPr lang="ru-RU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МИФИ</a:t>
            </a:r>
            <a:endParaRPr lang="ru-RU" sz="28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07000"/>
              </a:lnSpc>
              <a:spcAft>
                <a:spcPts val="0"/>
              </a:spcAft>
              <a:buAutoNum type="arabicPeriod"/>
            </a:pPr>
            <a:r>
              <a:rPr lang="ru-RU" sz="28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Разработка проекта </a:t>
            </a:r>
            <a:r>
              <a:rPr lang="ru-RU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28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технической документации </a:t>
            </a:r>
            <a:r>
              <a:rPr lang="ru-RU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диагностической системы в составе: </a:t>
            </a:r>
            <a:r>
              <a:rPr lang="ru-RU" sz="28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материаловедческий зонд</a:t>
            </a:r>
            <a:r>
              <a:rPr lang="ru-RU" sz="2800" dirty="0" smtClean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с функцией </a:t>
            </a:r>
            <a:r>
              <a:rPr lang="ru-RU" sz="2800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измерения токов на ионную и электронную </a:t>
            </a:r>
            <a:r>
              <a:rPr lang="ru-RU" sz="2800" dirty="0" smtClean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стороны зонда</a:t>
            </a:r>
            <a:r>
              <a:rPr lang="ru-RU" sz="28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узел </a:t>
            </a:r>
            <a:r>
              <a:rPr lang="ru-RU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ввода зонда в </a:t>
            </a:r>
            <a:r>
              <a:rPr lang="ru-RU" sz="28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токамак</a:t>
            </a:r>
            <a:r>
              <a:rPr lang="ru-RU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блоки </a:t>
            </a:r>
            <a:r>
              <a:rPr lang="ru-RU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питания, </a:t>
            </a:r>
            <a:r>
              <a:rPr lang="ru-RU" sz="28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 сбора </a:t>
            </a:r>
            <a:r>
              <a:rPr lang="ru-RU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обработки </a:t>
            </a:r>
            <a:r>
              <a:rPr lang="ru-RU" sz="28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информации, </a:t>
            </a:r>
            <a:r>
              <a:rPr lang="ru-RU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блоки питания</a:t>
            </a:r>
            <a:r>
              <a:rPr lang="ru-RU" sz="28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2800" dirty="0" smtClean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457200" indent="-457200">
              <a:lnSpc>
                <a:spcPct val="107000"/>
              </a:lnSpc>
              <a:buFontTx/>
              <a:buAutoNum type="arabicPeriod"/>
            </a:pPr>
            <a:r>
              <a:rPr lang="ru-RU" sz="28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Изготовление и сборка элементов диагностической системы.</a:t>
            </a:r>
            <a:r>
              <a:rPr lang="ru-RU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8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07000"/>
              </a:lnSpc>
              <a:buFontTx/>
              <a:buAutoNum type="arabicPeriod"/>
            </a:pPr>
            <a:r>
              <a:rPr lang="ru-RU" sz="28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Разработка </a:t>
            </a:r>
            <a:r>
              <a:rPr lang="ru-RU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проекта и технической документации экспериментального стенда для испытания материаловедческого зонда</a:t>
            </a:r>
            <a:r>
              <a:rPr lang="ru-RU" sz="2800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пучках электронов</a:t>
            </a:r>
            <a:r>
              <a:rPr lang="ru-RU" sz="28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457200" indent="-457200">
              <a:lnSpc>
                <a:spcPct val="107000"/>
              </a:lnSpc>
              <a:spcAft>
                <a:spcPts val="0"/>
              </a:spcAft>
              <a:buAutoNum type="arabicPeriod"/>
            </a:pPr>
            <a:r>
              <a:rPr lang="ru-RU" sz="28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Изготовление экспериментального стенда.</a:t>
            </a:r>
          </a:p>
          <a:p>
            <a:pPr marL="457200" indent="-457200">
              <a:lnSpc>
                <a:spcPct val="107000"/>
              </a:lnSpc>
              <a:spcAft>
                <a:spcPts val="0"/>
              </a:spcAft>
              <a:buAutoNum type="arabicPeriod"/>
            </a:pPr>
            <a:r>
              <a:rPr lang="ru-RU" sz="2800" dirty="0" smtClean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Испытание материаловедческого зонда в стенде тестирования.</a:t>
            </a:r>
          </a:p>
          <a:p>
            <a:pPr marL="514350" indent="-514350">
              <a:spcAft>
                <a:spcPts val="600"/>
              </a:spcAft>
              <a:buAutoNum type="arabicPeriod"/>
            </a:pPr>
            <a:r>
              <a:rPr lang="ru-RU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Исправление недостатков, оптимизация </a:t>
            </a:r>
            <a:r>
              <a:rPr lang="ru-RU" sz="28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диагностической системы.</a:t>
            </a:r>
            <a:endParaRPr lang="ru-RU" sz="28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spcAft>
                <a:spcPts val="600"/>
              </a:spcAft>
              <a:buFontTx/>
              <a:buAutoNum type="arabicPeriod"/>
            </a:pPr>
            <a:r>
              <a:rPr lang="ru-RU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Транспортировка диагностической системы</a:t>
            </a:r>
            <a:r>
              <a:rPr lang="ru-RU" sz="28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28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токамак</a:t>
            </a:r>
            <a:r>
              <a:rPr lang="ru-RU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КТМ</a:t>
            </a:r>
            <a:r>
              <a:rPr lang="ru-RU" sz="28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73074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6567" y="0"/>
            <a:ext cx="113538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>
                <a:solidFill>
                  <a:srgbClr val="9E0000"/>
                </a:solidFill>
                <a:latin typeface="Times New Roman" panose="02020603050405020304" pitchFamily="18" charset="0"/>
              </a:rPr>
              <a:t>Создание материаловедческого зонда, испытанного в характерных для КТМ условиях. </a:t>
            </a:r>
            <a:r>
              <a:rPr lang="en-US" b="1" dirty="0" smtClean="0">
                <a:solidFill>
                  <a:srgbClr val="C00000"/>
                </a:solidFill>
                <a:latin typeface="Times New Roman" panose="02020603050405020304" pitchFamily="18" charset="0"/>
              </a:rPr>
              <a:t>II.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16195" y="1569827"/>
            <a:ext cx="11975805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ru-RU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Работы на </a:t>
            </a:r>
            <a:r>
              <a:rPr lang="ru-RU" sz="28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токамаке</a:t>
            </a:r>
            <a:r>
              <a:rPr lang="ru-RU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КТМ</a:t>
            </a:r>
            <a:endParaRPr lang="en-US" sz="28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76225" indent="-276225">
              <a:spcAft>
                <a:spcPts val="1200"/>
              </a:spcAft>
              <a:buAutoNum type="arabicPeriod"/>
            </a:pPr>
            <a:r>
              <a:rPr lang="ru-RU" sz="28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Проведение </a:t>
            </a:r>
            <a:r>
              <a:rPr lang="ru-RU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подготовительных </a:t>
            </a:r>
            <a:r>
              <a:rPr lang="ru-RU" sz="28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работ. Установка диагностической системы на </a:t>
            </a:r>
            <a:r>
              <a:rPr lang="ru-RU" sz="28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токамаке</a:t>
            </a:r>
            <a:r>
              <a:rPr lang="ru-RU" sz="28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КТМ</a:t>
            </a:r>
          </a:p>
          <a:p>
            <a:pPr marL="276225" indent="-276225">
              <a:spcAft>
                <a:spcPts val="1200"/>
              </a:spcAft>
              <a:buAutoNum type="arabicPeriod"/>
            </a:pPr>
            <a:r>
              <a:rPr lang="ru-RU" sz="28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Согласование </a:t>
            </a:r>
            <a:r>
              <a:rPr lang="ru-RU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 управления </a:t>
            </a:r>
            <a:r>
              <a:rPr lang="ru-RU" sz="28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диагностической системы </a:t>
            </a:r>
            <a:r>
              <a:rPr lang="ru-RU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токамака.</a:t>
            </a:r>
          </a:p>
          <a:p>
            <a:pPr marL="276225" indent="-276225">
              <a:spcAft>
                <a:spcPts val="1200"/>
              </a:spcAft>
              <a:buAutoNum type="arabicPeriod"/>
            </a:pPr>
            <a:r>
              <a:rPr lang="ru-RU" sz="28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Тестовые измерения материаловедческим зондом на </a:t>
            </a:r>
            <a:r>
              <a:rPr lang="ru-RU" sz="28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токамаке</a:t>
            </a:r>
            <a:r>
              <a:rPr lang="ru-RU" sz="28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в том числе </a:t>
            </a:r>
            <a:r>
              <a:rPr lang="ru-RU" sz="2800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измерения токов на ионную и электронную стороны зонда</a:t>
            </a:r>
            <a:r>
              <a:rPr lang="ru-RU" sz="28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276225" indent="-276225">
              <a:spcAft>
                <a:spcPts val="1200"/>
              </a:spcAft>
              <a:buAutoNum type="arabicPeriod"/>
            </a:pPr>
            <a:r>
              <a:rPr lang="ru-RU" sz="2800" dirty="0" smtClean="0">
                <a:solidFill>
                  <a:srgbClr val="C00000"/>
                </a:solidFill>
                <a:latin typeface="Times New Roman" panose="02020603050405020304" pitchFamily="18" charset="0"/>
              </a:rPr>
              <a:t>Исправление выявленных недостатков. Оптимизация недостатков диагностической системы.</a:t>
            </a:r>
            <a:r>
              <a:rPr lang="ru-RU" sz="28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276225" indent="-276225">
              <a:spcAft>
                <a:spcPts val="1200"/>
              </a:spcAft>
              <a:buAutoNum type="arabicPeriod"/>
            </a:pPr>
            <a:r>
              <a:rPr lang="ru-RU" sz="28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Подготовка </a:t>
            </a:r>
            <a:r>
              <a:rPr lang="ru-RU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методики </a:t>
            </a:r>
            <a:r>
              <a:rPr lang="ru-RU" sz="28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проведения измерений и обработки результатов измерение диагностической системой.</a:t>
            </a:r>
            <a:r>
              <a:rPr lang="ru-RU" sz="2800" dirty="0" smtClean="0">
                <a:solidFill>
                  <a:srgbClr val="C00000"/>
                </a:solidFill>
                <a:latin typeface="Times New Roman" panose="02020603050405020304" pitchFamily="18" charset="0"/>
              </a:rPr>
              <a:t>. </a:t>
            </a:r>
            <a:endParaRPr lang="ru-RU" sz="28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2649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914400"/>
          </a:xfrm>
        </p:spPr>
        <p:txBody>
          <a:bodyPr>
            <a:noAutofit/>
          </a:bodyPr>
          <a:lstStyle/>
          <a:p>
            <a:pPr algn="ctr"/>
            <a:r>
              <a:rPr lang="ru-RU" sz="32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</a:rPr>
              <a:t>Реализация метода </a:t>
            </a:r>
            <a:r>
              <a:rPr lang="ru-RU" sz="3200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</a:rPr>
              <a:t>низкотемпературного </a:t>
            </a:r>
            <a:r>
              <a:rPr lang="ru-RU" sz="3200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</a:rPr>
              <a:t>обезгаживания</a:t>
            </a:r>
            <a:r>
              <a:rPr lang="ru-RU" sz="32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</a:rPr>
              <a:t> графитовых элементов, контактирующих с плазмой в комплексе </a:t>
            </a:r>
            <a:r>
              <a:rPr lang="ru-RU" sz="3200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</a:rPr>
              <a:t>КТМ</a:t>
            </a:r>
            <a:endParaRPr lang="ru-RU" sz="32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77800" y="1092576"/>
            <a:ext cx="12014200" cy="57654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300"/>
              </a:spcAft>
            </a:pP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Подготовка экспериментальной установки и и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зготовление электродной 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системы и блоков питания для проведения экспериментов по низкотемпературному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обезгаживанию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контактирующих с плазмой элементов </a:t>
            </a:r>
            <a:endParaRPr lang="ru-RU" sz="2400" dirty="0" smtClean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300"/>
              </a:spcAft>
            </a:pP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 Проведение экспериментов и разработка 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методики низкотемпературного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обезгаживания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контактирующих с плазмой графитовых элементов 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экспериментальной установки</a:t>
            </a:r>
            <a:endParaRPr lang="ru-RU" sz="2400" dirty="0" smtClean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300"/>
              </a:spcAft>
            </a:pP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 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Разработка режимов и методики низкотемпературного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обезгаживания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применительно к условиям 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токамака КТМ</a:t>
            </a:r>
          </a:p>
          <a:p>
            <a:pPr>
              <a:lnSpc>
                <a:spcPct val="107000"/>
              </a:lnSpc>
              <a:spcAft>
                <a:spcPts val="300"/>
              </a:spcAft>
            </a:pP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4. 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зготовление необходимых устройств, электродной системы и блоков питания для проведения экспериментов по низкотемпературному </a:t>
            </a:r>
            <a:r>
              <a:rPr lang="ru-RU" sz="2400" dirty="0" err="1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обезгаживанию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контактирующих с плазмой элементов 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токамака 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КТМ</a:t>
            </a:r>
            <a:endParaRPr lang="ru-RU" sz="2400" dirty="0">
              <a:solidFill>
                <a:schemeClr val="accent5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300"/>
              </a:spcAft>
            </a:pP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</a:rPr>
              <a:t>Реализация метода низкотемпературного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</a:rPr>
              <a:t>обезгаживания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</a:rPr>
              <a:t> графитовых элементов, контактирующих с плазмой в комплексе КТМ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2400" dirty="0">
              <a:solidFill>
                <a:schemeClr val="accent5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300"/>
              </a:spcAft>
            </a:pP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6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Составление методических указаний по низкотемпературному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обезгаживанию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контактирующих с плазмой элементов токамака КТМ</a:t>
            </a:r>
            <a:endParaRPr lang="ru-RU" sz="2400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881881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2268" y="2658159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ru-RU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  <a:endParaRPr lang="ru-RU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73298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548005"/>
            <a:ext cx="10515600" cy="535207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Оглавление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10197" y="1492140"/>
            <a:ext cx="11971606" cy="55399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800"/>
              </a:spcAft>
            </a:pPr>
            <a:r>
              <a:rPr lang="ru-RU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 Работа НИЯУ МИФИ в рамках договора №</a:t>
            </a:r>
            <a:r>
              <a:rPr lang="ru-RU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09-03/19/223/13 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НИЯУ МИФИ с НИЦ КИ </a:t>
            </a:r>
          </a:p>
          <a:p>
            <a:pPr>
              <a:spcAft>
                <a:spcPts val="1800"/>
              </a:spcAft>
            </a:pP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 Р</a:t>
            </a:r>
            <a:r>
              <a:rPr lang="ru-RU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аботы 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НИЯУ МИФИ </a:t>
            </a: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 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пунктам 3.5 и 5.1 программы </a:t>
            </a:r>
            <a:r>
              <a:rPr lang="ru-RU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научных исследований на КТМ</a:t>
            </a:r>
            <a:r>
              <a:rPr lang="ru-RU" sz="2400" cap="all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 2021–2023 годы </a:t>
            </a:r>
            <a:r>
              <a:rPr lang="ru-RU" sz="24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согласно ре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шения Экономического совета СНГ.</a:t>
            </a:r>
          </a:p>
          <a:p>
            <a:pPr>
              <a:spcAft>
                <a:spcPts val="1800"/>
              </a:spcAft>
            </a:pPr>
            <a:r>
              <a:rPr lang="ru-RU" sz="2400" dirty="0" smtClean="0">
                <a:latin typeface="Times New Roman" panose="02020603050405020304" pitchFamily="18" charset="0"/>
              </a:rPr>
              <a:t>2.1. Реализация метода нанесения защитного покрытия кристаллического карбида в комплексе КТМ.</a:t>
            </a:r>
          </a:p>
          <a:p>
            <a:pPr>
              <a:spcAft>
                <a:spcPts val="1800"/>
              </a:spcAft>
            </a:pPr>
            <a:r>
              <a:rPr lang="ru-RU" sz="2400" dirty="0" smtClean="0">
                <a:latin typeface="Times New Roman" panose="02020603050405020304" pitchFamily="18" charset="0"/>
              </a:rPr>
              <a:t>2.</a:t>
            </a:r>
            <a:r>
              <a:rPr lang="en-US" sz="2400" dirty="0" smtClean="0">
                <a:latin typeface="Times New Roman" panose="02020603050405020304" pitchFamily="18" charset="0"/>
              </a:rPr>
              <a:t>2</a:t>
            </a:r>
            <a:r>
              <a:rPr lang="ru-RU" sz="2400" dirty="0" smtClean="0">
                <a:latin typeface="Times New Roman" panose="02020603050405020304" pitchFamily="18" charset="0"/>
              </a:rPr>
              <a:t>. </a:t>
            </a:r>
            <a:r>
              <a:rPr lang="ru-RU" sz="2400" dirty="0" smtClean="0">
                <a:latin typeface="Times New Roman" panose="02020603050405020304" pitchFamily="18" charset="0"/>
              </a:rPr>
              <a:t>Измерение параметров придиверторной плазмы с использованием зондов </a:t>
            </a:r>
            <a:r>
              <a:rPr lang="ru-RU" sz="2400" dirty="0" err="1" smtClean="0">
                <a:latin typeface="Times New Roman" panose="02020603050405020304" pitchFamily="18" charset="0"/>
              </a:rPr>
              <a:t>Ленгмюра</a:t>
            </a:r>
            <a:r>
              <a:rPr lang="ru-RU" sz="2400" dirty="0" smtClean="0">
                <a:latin typeface="Times New Roman" panose="02020603050405020304" pitchFamily="18" charset="0"/>
              </a:rPr>
              <a:t>; </a:t>
            </a:r>
          </a:p>
          <a:p>
            <a:pPr>
              <a:spcAft>
                <a:spcPts val="1800"/>
              </a:spcAft>
            </a:pPr>
            <a:r>
              <a:rPr lang="ru-RU" sz="2400" dirty="0" smtClean="0">
                <a:latin typeface="Times New Roman" panose="02020603050405020304" pitchFamily="18" charset="0"/>
              </a:rPr>
              <a:t>2.</a:t>
            </a:r>
            <a:r>
              <a:rPr lang="en-US" sz="2400" dirty="0" smtClean="0">
                <a:latin typeface="Times New Roman" panose="02020603050405020304" pitchFamily="18" charset="0"/>
              </a:rPr>
              <a:t>3</a:t>
            </a:r>
            <a:r>
              <a:rPr lang="ru-RU" sz="2400" dirty="0" smtClean="0">
                <a:latin typeface="Times New Roman" panose="02020603050405020304" pitchFamily="18" charset="0"/>
              </a:rPr>
              <a:t>. </a:t>
            </a:r>
            <a:r>
              <a:rPr lang="ru-RU" sz="2400" dirty="0" smtClean="0">
                <a:latin typeface="Times New Roman" panose="02020603050405020304" pitchFamily="18" charset="0"/>
              </a:rPr>
              <a:t>Создание материаловедческого зонда, испытанного в характерных для КТМ условиях;</a:t>
            </a:r>
          </a:p>
          <a:p>
            <a:pPr>
              <a:spcAft>
                <a:spcPts val="1800"/>
              </a:spcAft>
            </a:pPr>
            <a:r>
              <a:rPr lang="en-US" sz="2400" dirty="0" smtClean="0">
                <a:latin typeface="Times New Roman" panose="02020603050405020304" pitchFamily="18" charset="0"/>
              </a:rPr>
              <a:t>2</a:t>
            </a:r>
            <a:r>
              <a:rPr lang="ru-RU" sz="2400" dirty="0" smtClean="0">
                <a:latin typeface="Times New Roman" panose="02020603050405020304" pitchFamily="18" charset="0"/>
              </a:rPr>
              <a:t>.4. Реализация </a:t>
            </a:r>
            <a:r>
              <a:rPr lang="ru-RU" sz="2400" dirty="0">
                <a:latin typeface="Times New Roman" panose="02020603050405020304" pitchFamily="18" charset="0"/>
              </a:rPr>
              <a:t>метода </a:t>
            </a:r>
            <a:r>
              <a:rPr lang="ru-RU" sz="2400" dirty="0" smtClean="0">
                <a:latin typeface="Times New Roman" panose="02020603050405020304" pitchFamily="18" charset="0"/>
              </a:rPr>
              <a:t>низкотемпературного </a:t>
            </a:r>
            <a:r>
              <a:rPr lang="ru-RU" sz="2400" dirty="0" err="1">
                <a:latin typeface="Times New Roman" panose="02020603050405020304" pitchFamily="18" charset="0"/>
              </a:rPr>
              <a:t>обезгаживания</a:t>
            </a:r>
            <a:r>
              <a:rPr lang="ru-RU" sz="2400" dirty="0">
                <a:latin typeface="Times New Roman" panose="02020603050405020304" pitchFamily="18" charset="0"/>
              </a:rPr>
              <a:t> графитовых элементов, контактирующих с плазмой в комплексе КТМ.</a:t>
            </a:r>
          </a:p>
          <a:p>
            <a:pPr>
              <a:spcAft>
                <a:spcPts val="1800"/>
              </a:spcAft>
            </a:pPr>
            <a:endParaRPr lang="ru-RU" sz="2400" dirty="0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26945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1" y="154743"/>
            <a:ext cx="10515600" cy="102694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Работа НИЯУ МИФИ в рамках договора №</a:t>
            </a:r>
            <a:r>
              <a:rPr lang="ru-RU" sz="3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09-03/19/223/13 </a:t>
            </a:r>
            <a:r>
              <a:rPr lang="ru-RU" sz="3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НИЯУ МИФИ с НИЦ КИ</a:t>
            </a:r>
            <a:endParaRPr lang="ru-RU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1" y="1181685"/>
            <a:ext cx="12192000" cy="6093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 прерывания договора в результате начала пандемии был выполнен только первый этап договора «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даты подписания по 25.12.19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.»</a:t>
            </a:r>
          </a:p>
          <a:p>
            <a:pPr>
              <a:spcBef>
                <a:spcPts val="600"/>
              </a:spcBef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Состав выполняемых работ : </a:t>
            </a:r>
          </a:p>
          <a:p>
            <a:pPr>
              <a:spcAft>
                <a:spcPts val="600"/>
              </a:spcAft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 Аналитический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обзор и анализ научно-технической литературы по созданию и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использованию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материаловедческих зондов для получения информации о составе и параметрам периферийной плазмы. </a:t>
            </a:r>
          </a:p>
          <a:p>
            <a:pPr>
              <a:spcAft>
                <a:spcPts val="600"/>
              </a:spcAft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Проведение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патентных исследований.</a:t>
            </a:r>
          </a:p>
          <a:p>
            <a:pPr>
              <a:spcAft>
                <a:spcPts val="600"/>
              </a:spcAft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Расчёт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математическое моделирование материаловедческого зонда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  электрических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полей в объёме зонда.</a:t>
            </a:r>
          </a:p>
          <a:p>
            <a:pPr>
              <a:spcAft>
                <a:spcPts val="600"/>
              </a:spcAft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Разработка эскизной конструкторской документации (ЭКД) на диагностическую систему для исследования процессов взаимодействия «плазма-стенка» для КТМ в составе: материаловедческого зонда, блоков питания, систем сбора и обработки информации. </a:t>
            </a:r>
          </a:p>
          <a:p>
            <a:pPr>
              <a:spcAft>
                <a:spcPts val="600"/>
              </a:spcAft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Разработка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эскизного проекта стенда для испытаний материаловедческого зонда с пучками электронов.</a:t>
            </a:r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2205646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95997" y="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Отчёт </a:t>
            </a:r>
            <a:b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 выполнении работ по первому этапу договора 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6949" y="2053883"/>
            <a:ext cx="1176059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ru-RU" sz="28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положения отчёта</a:t>
            </a:r>
          </a:p>
          <a:p>
            <a:pPr>
              <a:spcAft>
                <a:spcPts val="1200"/>
              </a:spcAft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Проведена разработка проекта универсального материаловедческого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зонда.</a:t>
            </a:r>
          </a:p>
          <a:p>
            <a:pPr>
              <a:spcAft>
                <a:spcPts val="1200"/>
              </a:spcAft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Разработан эскизный проект схемы испытаний материаловедческого зонда перед конечной установкой устройства в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токамак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позволяющей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тестировать собранный зонд, используя электронные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пучки.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42951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1015" y="-50754"/>
            <a:ext cx="11980985" cy="527426"/>
          </a:xfrm>
        </p:spPr>
        <p:txBody>
          <a:bodyPr>
            <a:noAutofit/>
          </a:bodyPr>
          <a:lstStyle/>
          <a:p>
            <a:r>
              <a:rPr lang="ru-RU" sz="36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Материаловедческий зонд КТМ. Выполняемые измерения</a:t>
            </a:r>
            <a:r>
              <a:rPr lang="en-US" sz="36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36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667631" y="765037"/>
            <a:ext cx="5328964" cy="6063198"/>
          </a:xfrm>
          <a:prstGeom prst="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ru-RU" sz="2000" b="1" dirty="0"/>
              <a:t>Части зонда</a:t>
            </a:r>
            <a:r>
              <a:rPr lang="en-US" sz="2000" b="1" dirty="0"/>
              <a:t>: </a:t>
            </a:r>
            <a:r>
              <a:rPr lang="ru-RU" sz="2000" b="1" dirty="0"/>
              <a:t>кожух</a:t>
            </a:r>
            <a:r>
              <a:rPr lang="en-US" sz="2000" b="1" dirty="0"/>
              <a:t>, </a:t>
            </a:r>
            <a:r>
              <a:rPr lang="ru-RU" sz="2000" b="1" dirty="0"/>
              <a:t>ускоряющая диафрагма</a:t>
            </a:r>
            <a:r>
              <a:rPr lang="en-US" sz="2000" b="1" dirty="0"/>
              <a:t>, </a:t>
            </a:r>
            <a:r>
              <a:rPr lang="ru-RU" sz="2000" b="1" dirty="0"/>
              <a:t>пластины электрического поля</a:t>
            </a:r>
            <a:r>
              <a:rPr lang="en-US" sz="2000" b="1" dirty="0"/>
              <a:t>, </a:t>
            </a:r>
            <a:r>
              <a:rPr lang="ru-RU" sz="2000" b="1" dirty="0"/>
              <a:t>коллекторы</a:t>
            </a:r>
            <a:r>
              <a:rPr lang="en-US" sz="2000" b="1" dirty="0"/>
              <a:t>.</a:t>
            </a:r>
            <a:endParaRPr lang="ru-RU" sz="2000" b="1" dirty="0"/>
          </a:p>
          <a:p>
            <a:pPr indent="361950" algn="just">
              <a:spcAft>
                <a:spcPts val="600"/>
              </a:spcAft>
            </a:pPr>
            <a:r>
              <a:rPr lang="en-US" sz="1900" b="1" dirty="0">
                <a:solidFill>
                  <a:schemeClr val="accent6">
                    <a:lumMod val="75000"/>
                  </a:schemeClr>
                </a:solidFill>
                <a:latin typeface="Calibri"/>
              </a:rPr>
              <a:t>•</a:t>
            </a:r>
            <a:r>
              <a:rPr lang="ru-RU" sz="1900" dirty="0">
                <a:solidFill>
                  <a:schemeClr val="accent6">
                    <a:lumMod val="75000"/>
                  </a:schemeClr>
                </a:solidFill>
              </a:rPr>
              <a:t> Поток примесей накапливается на коллекторе установленном напротив входного отверстия</a:t>
            </a:r>
            <a:endParaRPr lang="en-US" sz="1900" dirty="0">
              <a:solidFill>
                <a:schemeClr val="accent6">
                  <a:lumMod val="75000"/>
                </a:schemeClr>
              </a:solidFill>
            </a:endParaRPr>
          </a:p>
          <a:p>
            <a:pPr indent="361950" algn="just">
              <a:spcAft>
                <a:spcPts val="600"/>
              </a:spcAft>
            </a:pPr>
            <a:r>
              <a:rPr lang="en-US" sz="19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1900" b="1" dirty="0">
                <a:solidFill>
                  <a:schemeClr val="accent1">
                    <a:lumMod val="75000"/>
                  </a:schemeClr>
                </a:solidFill>
              </a:rPr>
              <a:t>• </a:t>
            </a:r>
            <a:r>
              <a:rPr lang="ru-RU" sz="1900" dirty="0">
                <a:solidFill>
                  <a:schemeClr val="accent1">
                    <a:lumMod val="75000"/>
                  </a:schemeClr>
                </a:solidFill>
              </a:rPr>
              <a:t>Измерение тока в цепи коллектора, установленного напротив входного коллектора позволяет </a:t>
            </a:r>
            <a:r>
              <a:rPr lang="en-US" sz="1900" dirty="0">
                <a:solidFill>
                  <a:schemeClr val="accent1">
                    <a:lumMod val="75000"/>
                  </a:schemeClr>
                </a:solidFill>
              </a:rPr>
              <a:t>in-situ </a:t>
            </a:r>
            <a:r>
              <a:rPr lang="ru-RU" sz="1900" dirty="0">
                <a:solidFill>
                  <a:schemeClr val="accent1">
                    <a:lumMod val="75000"/>
                  </a:schemeClr>
                </a:solidFill>
              </a:rPr>
              <a:t>измерять полный ионный поток</a:t>
            </a:r>
            <a:r>
              <a:rPr lang="en-US" sz="19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endParaRPr lang="ru-RU" sz="1900" dirty="0">
              <a:solidFill>
                <a:schemeClr val="accent1">
                  <a:lumMod val="75000"/>
                </a:schemeClr>
              </a:solidFill>
            </a:endParaRPr>
          </a:p>
          <a:p>
            <a:pPr indent="361950" algn="just">
              <a:spcAft>
                <a:spcPts val="600"/>
              </a:spcAft>
            </a:pPr>
            <a:r>
              <a:rPr lang="en-US" sz="1900" b="1" dirty="0">
                <a:solidFill>
                  <a:srgbClr val="C00000"/>
                </a:solidFill>
              </a:rPr>
              <a:t>• </a:t>
            </a:r>
            <a:r>
              <a:rPr lang="ru-RU" sz="1900" dirty="0">
                <a:solidFill>
                  <a:srgbClr val="C00000"/>
                </a:solidFill>
              </a:rPr>
              <a:t>Разделение ионов водорода в скрещенных </a:t>
            </a:r>
            <a:r>
              <a:rPr lang="en-US" sz="1900" dirty="0" smtClean="0">
                <a:solidFill>
                  <a:srgbClr val="C00000"/>
                </a:solidFill>
              </a:rPr>
              <a:t>Ex</a:t>
            </a:r>
            <a:r>
              <a:rPr lang="ru-RU" sz="1900" dirty="0" smtClean="0">
                <a:solidFill>
                  <a:srgbClr val="C00000"/>
                </a:solidFill>
              </a:rPr>
              <a:t>Н </a:t>
            </a:r>
            <a:r>
              <a:rPr lang="ru-RU" sz="1900" dirty="0">
                <a:solidFill>
                  <a:srgbClr val="C00000"/>
                </a:solidFill>
              </a:rPr>
              <a:t>полях и измерение тока в цепи набора коллекторов позволяет </a:t>
            </a:r>
            <a:r>
              <a:rPr lang="en-US" sz="1900" dirty="0">
                <a:solidFill>
                  <a:srgbClr val="C00000"/>
                </a:solidFill>
              </a:rPr>
              <a:t>in-situ </a:t>
            </a:r>
            <a:r>
              <a:rPr lang="ru-RU" sz="1900" dirty="0">
                <a:solidFill>
                  <a:srgbClr val="C00000"/>
                </a:solidFill>
              </a:rPr>
              <a:t>оценивать спектр энергий ионов водорода.</a:t>
            </a:r>
            <a:r>
              <a:rPr lang="en-US" sz="1900" dirty="0">
                <a:solidFill>
                  <a:srgbClr val="C00000"/>
                </a:solidFill>
              </a:rPr>
              <a:t> </a:t>
            </a:r>
          </a:p>
          <a:p>
            <a:pPr indent="355600" algn="just">
              <a:spcAft>
                <a:spcPts val="600"/>
              </a:spcAft>
            </a:pPr>
            <a:r>
              <a:rPr lang="en-US" sz="1900" b="1" dirty="0">
                <a:solidFill>
                  <a:schemeClr val="accent3">
                    <a:lumMod val="75000"/>
                  </a:schemeClr>
                </a:solidFill>
              </a:rPr>
              <a:t>•  </a:t>
            </a:r>
            <a:r>
              <a:rPr lang="ru-RU" sz="1900" dirty="0">
                <a:solidFill>
                  <a:schemeClr val="accent3">
                    <a:lumMod val="75000"/>
                  </a:schemeClr>
                </a:solidFill>
              </a:rPr>
              <a:t>Ускорение ионов между </a:t>
            </a:r>
            <a:r>
              <a:rPr lang="ru-RU" sz="1900" dirty="0" smtClean="0">
                <a:solidFill>
                  <a:schemeClr val="accent3">
                    <a:lumMod val="75000"/>
                  </a:schemeClr>
                </a:solidFill>
              </a:rPr>
              <a:t>кожухом </a:t>
            </a:r>
            <a:r>
              <a:rPr lang="ru-RU" sz="1900" dirty="0">
                <a:solidFill>
                  <a:schemeClr val="accent3">
                    <a:lumMod val="75000"/>
                  </a:schemeClr>
                </a:solidFill>
              </a:rPr>
              <a:t>и ускоряющей диафрагмой и дальнейшее разделение ионов с различным параметром </a:t>
            </a:r>
            <a:r>
              <a:rPr lang="en-US" sz="1900" dirty="0">
                <a:solidFill>
                  <a:schemeClr val="accent3">
                    <a:lumMod val="75000"/>
                  </a:schemeClr>
                </a:solidFill>
              </a:rPr>
              <a:t>M/Z </a:t>
            </a:r>
            <a:r>
              <a:rPr lang="ru-RU" sz="1900" dirty="0">
                <a:solidFill>
                  <a:schemeClr val="accent3">
                    <a:lumMod val="75000"/>
                  </a:schemeClr>
                </a:solidFill>
              </a:rPr>
              <a:t>в скрещенных полях позволяет получить масс-спектр ионов плазмы</a:t>
            </a:r>
          </a:p>
          <a:p>
            <a:pPr indent="355600" algn="just">
              <a:spcAft>
                <a:spcPts val="600"/>
              </a:spcAft>
            </a:pPr>
            <a:r>
              <a:rPr lang="en-US" sz="1900" b="1" dirty="0">
                <a:solidFill>
                  <a:schemeClr val="accent4">
                    <a:lumMod val="75000"/>
                  </a:schemeClr>
                </a:solidFill>
              </a:rPr>
              <a:t>•  </a:t>
            </a:r>
            <a:r>
              <a:rPr lang="ru-RU" sz="1900" dirty="0">
                <a:solidFill>
                  <a:schemeClr val="accent4">
                    <a:lumMod val="75000"/>
                  </a:schemeClr>
                </a:solidFill>
              </a:rPr>
              <a:t>Изменение </a:t>
            </a:r>
            <a:r>
              <a:rPr lang="ru-RU" sz="1900" dirty="0" err="1">
                <a:solidFill>
                  <a:schemeClr val="accent4">
                    <a:lumMod val="75000"/>
                  </a:schemeClr>
                </a:solidFill>
              </a:rPr>
              <a:t>эл.поля</a:t>
            </a:r>
            <a:r>
              <a:rPr lang="ru-RU" sz="1900" dirty="0">
                <a:solidFill>
                  <a:schemeClr val="accent4">
                    <a:lumMod val="75000"/>
                  </a:schemeClr>
                </a:solidFill>
              </a:rPr>
              <a:t> позволяет варьировать набор регистрируемых масс</a:t>
            </a:r>
            <a:r>
              <a:rPr lang="en-US" sz="1900" dirty="0">
                <a:solidFill>
                  <a:schemeClr val="accent4">
                    <a:lumMod val="75000"/>
                  </a:schemeClr>
                </a:solidFill>
              </a:rPr>
              <a:t>. 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65195-E1E1-4012-B6EE-EC0A36808D61}" type="slidenum">
              <a:rPr lang="ru-RU" smtClean="0"/>
              <a:pPr/>
              <a:t>5</a:t>
            </a:fld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1568152" y="620689"/>
            <a:ext cx="36164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rgbClr val="C00000"/>
                </a:solidFill>
              </a:rPr>
              <a:t>Схема секции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19092" y="1196752"/>
            <a:ext cx="3844398" cy="2451486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10582" y="3583498"/>
            <a:ext cx="3621323" cy="28698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687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65195-E1E1-4012-B6EE-EC0A36808D61}" type="slidenum">
              <a:rPr lang="ru-RU" smtClean="0"/>
              <a:pPr/>
              <a:t>6</a:t>
            </a:fld>
            <a:endParaRPr lang="ru-RU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775" t="17119" r="7415" b="36384"/>
          <a:stretch/>
        </p:blipFill>
        <p:spPr>
          <a:xfrm>
            <a:off x="4079776" y="924480"/>
            <a:ext cx="3755630" cy="1311742"/>
          </a:xfrm>
          <a:prstGeom prst="rect">
            <a:avLst/>
          </a:prstGeom>
        </p:spPr>
      </p:pic>
      <p:cxnSp>
        <p:nvCxnSpPr>
          <p:cNvPr id="8" name="Прямая соединительная линия 7"/>
          <p:cNvCxnSpPr/>
          <p:nvPr/>
        </p:nvCxnSpPr>
        <p:spPr>
          <a:xfrm flipH="1">
            <a:off x="4007768" y="1381418"/>
            <a:ext cx="144016" cy="93610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H="1">
            <a:off x="7536161" y="1738314"/>
            <a:ext cx="126703" cy="754583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>
            <a:off x="4007768" y="2236222"/>
            <a:ext cx="3528392" cy="184666"/>
          </a:xfrm>
          <a:prstGeom prst="straightConnector1">
            <a:avLst/>
          </a:prstGeom>
          <a:ln w="28575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5015881" y="2236222"/>
            <a:ext cx="8483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/>
              <a:t>90 мм</a:t>
            </a:r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>
            <a:off x="7104112" y="2132856"/>
            <a:ext cx="1152128" cy="103366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7104112" y="971222"/>
            <a:ext cx="1296144" cy="8151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 flipH="1">
            <a:off x="7968208" y="1052736"/>
            <a:ext cx="144016" cy="1158220"/>
          </a:xfrm>
          <a:prstGeom prst="straightConnector1">
            <a:avLst/>
          </a:prstGeom>
          <a:ln w="28575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7980109" y="1480138"/>
            <a:ext cx="102143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30 </a:t>
            </a:r>
            <a:r>
              <a:rPr lang="ru-RU" sz="2000" dirty="0" err="1"/>
              <a:t>ммм</a:t>
            </a:r>
            <a:endParaRPr lang="ru-RU" sz="2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Прямоугольник 2"/>
              <p:cNvSpPr/>
              <p:nvPr/>
            </p:nvSpPr>
            <p:spPr>
              <a:xfrm>
                <a:off x="232966" y="2873662"/>
                <a:ext cx="11816576" cy="399404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7089775" indent="-6823075">
                  <a:spcAft>
                    <a:spcPts val="1200"/>
                  </a:spcAft>
                  <a:buNone/>
                </a:pPr>
                <a:r>
                  <a:rPr lang="ru-RU" sz="2400" b="1" dirty="0" smtClean="0">
                    <a:solidFill>
                      <a:schemeClr val="tx1"/>
                    </a:solidFill>
                  </a:rPr>
                  <a:t>                                       Возможности</a:t>
                </a:r>
                <a:r>
                  <a:rPr lang="ru-RU" sz="2400" b="1" baseline="0" dirty="0" smtClean="0">
                    <a:solidFill>
                      <a:schemeClr val="tx1"/>
                    </a:solidFill>
                  </a:rPr>
                  <a:t> материаловедческого зонда</a:t>
                </a:r>
                <a:endParaRPr lang="en-US" sz="2400" b="1" dirty="0" smtClean="0">
                  <a:solidFill>
                    <a:srgbClr val="C00000"/>
                  </a:solidFill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2400" b="0" i="0" dirty="0" smtClean="0">
                    <a:solidFill>
                      <a:srgbClr val="C00000"/>
                    </a:solidFill>
                  </a:rPr>
                  <a:t>In-situ</a:t>
                </a:r>
                <a:r>
                  <a:rPr lang="ru-RU" sz="2400" b="0" i="0" baseline="0" dirty="0" smtClean="0">
                    <a:solidFill>
                      <a:srgbClr val="C00000"/>
                    </a:solidFill>
                  </a:rPr>
                  <a:t> измерение общего ионного потока</a:t>
                </a:r>
                <a:r>
                  <a:rPr lang="en-US" sz="2400" dirty="0" smtClean="0">
                    <a:solidFill>
                      <a:srgbClr val="C00000"/>
                    </a:solidFill>
                  </a:rPr>
                  <a:t>.</a:t>
                </a:r>
                <a:r>
                  <a:rPr lang="ru-RU" sz="2400" dirty="0" smtClean="0">
                    <a:solidFill>
                      <a:srgbClr val="C00000"/>
                    </a:solidFill>
                  </a:rPr>
                  <a:t>                Минимальноно регистрируемый                               </a:t>
                </a:r>
                <a:r>
                  <a:rPr lang="ru-RU" sz="2400" dirty="0" smtClean="0">
                    <a:solidFill>
                      <a:schemeClr val="bg1"/>
                    </a:solidFill>
                  </a:rPr>
                  <a:t>1  </a:t>
                </a:r>
                <a:r>
                  <a:rPr lang="ru-RU" sz="2400" dirty="0" smtClean="0">
                    <a:solidFill>
                      <a:srgbClr val="C00000"/>
                    </a:solidFill>
                  </a:rPr>
                  <a:t>                                                                                             поток              </a:t>
                </a:r>
                <a:r>
                  <a:rPr lang="en-US" sz="2400" dirty="0" smtClean="0">
                    <a:solidFill>
                      <a:srgbClr val="C00000"/>
                    </a:solidFill>
                  </a:rPr>
                  <a:t>3x10</a:t>
                </a:r>
                <a:r>
                  <a:rPr lang="en-US" sz="2400" baseline="30000" dirty="0" smtClean="0">
                    <a:solidFill>
                      <a:srgbClr val="C00000"/>
                    </a:solidFill>
                  </a:rPr>
                  <a:t>15 </a:t>
                </a:r>
                <a:r>
                  <a:rPr lang="ru-RU" sz="2400" dirty="0" smtClean="0">
                    <a:solidFill>
                      <a:srgbClr val="C00000"/>
                    </a:solidFill>
                  </a:rPr>
                  <a:t> ионов</a:t>
                </a:r>
                <a:r>
                  <a:rPr lang="en-US" sz="2400" dirty="0" smtClean="0">
                    <a:solidFill>
                      <a:srgbClr val="C00000"/>
                    </a:solidFill>
                  </a:rPr>
                  <a:t>/</a:t>
                </a:r>
                <a:r>
                  <a:rPr lang="ru-RU" sz="2400" dirty="0" smtClean="0">
                    <a:solidFill>
                      <a:srgbClr val="C00000"/>
                    </a:solidFill>
                  </a:rPr>
                  <a:t>см</a:t>
                </a:r>
                <a:r>
                  <a:rPr lang="en-US" sz="2400" baseline="30000" dirty="0" smtClean="0">
                    <a:solidFill>
                      <a:srgbClr val="C00000"/>
                    </a:solidFill>
                  </a:rPr>
                  <a:t>2</a:t>
                </a:r>
                <a:endParaRPr lang="ru-RU" sz="2400" dirty="0" smtClean="0"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2400" dirty="0" smtClean="0">
                    <a:solidFill>
                      <a:srgbClr val="00B0F0"/>
                    </a:solidFill>
                  </a:rPr>
                  <a:t>In-situ </a:t>
                </a:r>
                <a:r>
                  <a:rPr lang="ru-RU" sz="2400" dirty="0" smtClean="0">
                    <a:solidFill>
                      <a:srgbClr val="00B0F0"/>
                    </a:solidFill>
                  </a:rPr>
                  <a:t>измерение потока</a:t>
                </a:r>
                <a:r>
                  <a:rPr lang="ru-RU" sz="2400" baseline="0" dirty="0" smtClean="0">
                    <a:solidFill>
                      <a:srgbClr val="00B0F0"/>
                    </a:solidFill>
                  </a:rPr>
                  <a:t> отдельных ионов</a:t>
                </a:r>
                <a:r>
                  <a:rPr lang="en-US" sz="2400" dirty="0" smtClean="0">
                    <a:solidFill>
                      <a:srgbClr val="00B0F0"/>
                    </a:solidFill>
                  </a:rPr>
                  <a:t>.</a:t>
                </a:r>
                <a:r>
                  <a:rPr lang="ru-RU" sz="2400" dirty="0" smtClean="0">
                    <a:solidFill>
                      <a:srgbClr val="00B0F0"/>
                    </a:solidFill>
                  </a:rPr>
                  <a:t>               </a:t>
                </a:r>
                <a:r>
                  <a:rPr lang="en-US" sz="2400" dirty="0" smtClean="0">
                    <a:solidFill>
                      <a:srgbClr val="00B0F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solidFill>
                              <a:srgbClr val="00B0F0"/>
                            </a:solidFill>
                            <a:latin typeface="Cambria Math"/>
                          </a:rPr>
                          <m:t>𝑀</m:t>
                        </m:r>
                      </m:num>
                      <m:den>
                        <m:r>
                          <a:rPr lang="en-US" sz="2400" i="1">
                            <a:solidFill>
                              <a:srgbClr val="00B0F0"/>
                            </a:solidFill>
                            <a:latin typeface="Cambria Math"/>
                          </a:rPr>
                          <m:t>𝑍</m:t>
                        </m:r>
                      </m:den>
                    </m:f>
                    <m:r>
                      <a:rPr lang="en-US" sz="2400" i="1">
                        <a:solidFill>
                          <a:srgbClr val="00B0F0"/>
                        </a:solidFill>
                        <a:latin typeface="Cambria Math"/>
                      </a:rPr>
                      <m:t>=1</m:t>
                    </m:r>
                    <m:r>
                      <a:rPr lang="en-US" sz="2400" i="1">
                        <a:solidFill>
                          <a:srgbClr val="00B0F0"/>
                        </a:solidFill>
                        <a:latin typeface="Cambria Math"/>
                        <a:ea typeface="Cambria Math"/>
                      </a:rPr>
                      <m:t>÷200,  </m:t>
                    </m:r>
                    <m:f>
                      <m:fPr>
                        <m:ctrlPr>
                          <a:rPr lang="en-US" sz="2400" i="1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fPr>
                      <m:num>
                        <m:f>
                          <m:fPr>
                            <m:ctrlPr>
                              <a:rPr lang="en-US" sz="2400" i="1">
                                <a:solidFill>
                                  <a:srgbClr val="00B0F0"/>
                                </a:solidFill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fPr>
                          <m:num>
                            <m:r>
                              <a:rPr lang="en-US" sz="2400" i="1">
                                <a:solidFill>
                                  <a:srgbClr val="00B0F0"/>
                                </a:solidFill>
                                <a:latin typeface="Cambria Math"/>
                                <a:ea typeface="Cambria Math"/>
                              </a:rPr>
                              <m:t>𝑀</m:t>
                            </m:r>
                          </m:num>
                          <m:den>
                            <m:r>
                              <a:rPr lang="en-US" sz="2400" i="1">
                                <a:solidFill>
                                  <a:srgbClr val="00B0F0"/>
                                </a:solidFill>
                                <a:latin typeface="Cambria Math"/>
                                <a:ea typeface="Cambria Math"/>
                              </a:rPr>
                              <m:t>𝑍</m:t>
                            </m:r>
                          </m:den>
                        </m:f>
                      </m:num>
                      <m:den>
                        <m:r>
                          <m:rPr>
                            <m:sty m:val="p"/>
                          </m:rPr>
                          <a:rPr lang="en-US" sz="2400">
                            <a:solidFill>
                              <a:srgbClr val="00B0F0"/>
                            </a:solidFill>
                            <a:latin typeface="Cambria Math"/>
                            <a:ea typeface="Cambria Math"/>
                          </a:rPr>
                          <m:t>Δ</m:t>
                        </m:r>
                        <m:r>
                          <a:rPr lang="en-US" sz="2400" i="1">
                            <a:solidFill>
                              <a:srgbClr val="00B0F0"/>
                            </a:solidFill>
                            <a:latin typeface="Cambria Math"/>
                            <a:ea typeface="Cambria Math"/>
                          </a:rPr>
                          <m:t>(</m:t>
                        </m:r>
                        <m:f>
                          <m:fPr>
                            <m:ctrlPr>
                              <a:rPr lang="en-US" sz="2400" i="1">
                                <a:solidFill>
                                  <a:srgbClr val="00B0F0"/>
                                </a:solidFill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fPr>
                          <m:num>
                            <m:r>
                              <a:rPr lang="en-US" sz="2400" i="1">
                                <a:solidFill>
                                  <a:srgbClr val="00B0F0"/>
                                </a:solidFill>
                                <a:latin typeface="Cambria Math"/>
                                <a:ea typeface="Cambria Math"/>
                              </a:rPr>
                              <m:t>𝑀</m:t>
                            </m:r>
                          </m:num>
                          <m:den>
                            <m:r>
                              <a:rPr lang="en-US" sz="2400" i="1">
                                <a:solidFill>
                                  <a:srgbClr val="00B0F0"/>
                                </a:solidFill>
                                <a:latin typeface="Cambria Math"/>
                                <a:ea typeface="Cambria Math"/>
                              </a:rPr>
                              <m:t>𝑍</m:t>
                            </m:r>
                          </m:den>
                        </m:f>
                        <m:r>
                          <a:rPr lang="en-US" sz="2400" i="1">
                            <a:solidFill>
                              <a:srgbClr val="00B0F0"/>
                            </a:solidFill>
                            <a:latin typeface="Cambria Math"/>
                            <a:ea typeface="Cambria Math"/>
                          </a:rPr>
                          <m:t>)</m:t>
                        </m:r>
                      </m:den>
                    </m:f>
                    <m:r>
                      <a:rPr lang="en-US" sz="2400" i="1">
                        <a:solidFill>
                          <a:srgbClr val="00B0F0"/>
                        </a:solidFill>
                        <a:latin typeface="Cambria Math"/>
                        <a:ea typeface="Cambria Math"/>
                      </a:rPr>
                      <m:t>=3÷10</m:t>
                    </m:r>
                  </m:oMath>
                </a14:m>
                <a:endParaRPr lang="en-US" sz="2400" dirty="0" smtClean="0"/>
              </a:p>
              <a:p>
                <a:pPr marL="285750" indent="-285750">
                  <a:spcBef>
                    <a:spcPts val="600"/>
                  </a:spcBef>
                  <a:buFont typeface="Arial" panose="020B0604020202020204" pitchFamily="34" charset="0"/>
                  <a:buChar char="•"/>
                </a:pPr>
                <a:r>
                  <a:rPr lang="en-US" sz="2400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In-situ  </a:t>
                </a:r>
                <a:r>
                  <a:rPr lang="ru-RU" sz="2400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измерение энергии ионов водорода</a:t>
                </a:r>
                <a:r>
                  <a:rPr lang="en-US" sz="2400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.</a:t>
                </a:r>
                <a:r>
                  <a:rPr lang="ru-RU" sz="2400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               </a:t>
                </a:r>
                <a14:m>
                  <m:oMath xmlns:m="http://schemas.openxmlformats.org/officeDocument/2006/math">
                    <m:r>
                      <a:rPr lang="en-US" sz="2400" i="1" smtClean="0">
                        <a:solidFill>
                          <a:schemeClr val="accent6">
                            <a:lumMod val="75000"/>
                          </a:schemeClr>
                        </a:solidFill>
                        <a:latin typeface="Cambria Math"/>
                      </a:rPr>
                      <m:t>𝐸</m:t>
                    </m:r>
                    <m:r>
                      <a:rPr lang="en-US" sz="2400" i="1" smtClean="0">
                        <a:solidFill>
                          <a:schemeClr val="accent6">
                            <a:lumMod val="75000"/>
                          </a:schemeClr>
                        </a:solidFill>
                        <a:latin typeface="Cambria Math"/>
                      </a:rPr>
                      <m:t>=1÷500 эВ,         </m:t>
                    </m:r>
                    <m:f>
                      <m:fPr>
                        <m:ctrlPr>
                          <a:rPr lang="en-US" sz="2400" i="1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/>
                          </a:rPr>
                          <m:t>𝐸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sz="2400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/>
                          </a:rPr>
                          <m:t>Δ</m:t>
                        </m:r>
                        <m:r>
                          <a:rPr lang="en-US" sz="2400" i="1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/>
                          </a:rPr>
                          <m:t>𝐸</m:t>
                        </m:r>
                      </m:den>
                    </m:f>
                    <m:r>
                      <a:rPr lang="en-US" sz="2400" i="1">
                        <a:solidFill>
                          <a:schemeClr val="accent6">
                            <a:lumMod val="75000"/>
                          </a:schemeClr>
                        </a:solidFill>
                        <a:latin typeface="Cambria Math"/>
                        <a:ea typeface="Cambria Math"/>
                      </a:rPr>
                      <m:t>≈10</m:t>
                    </m:r>
                  </m:oMath>
                </a14:m>
                <a:endParaRPr lang="en-US" sz="2400" dirty="0" smtClean="0"/>
              </a:p>
              <a:p>
                <a:pPr marL="285750" indent="-285750">
                  <a:spcBef>
                    <a:spcPts val="1200"/>
                  </a:spcBef>
                  <a:buFont typeface="Arial" panose="020B0604020202020204" pitchFamily="34" charset="0"/>
                  <a:buChar char="•"/>
                </a:pPr>
                <a:r>
                  <a:rPr lang="en-US" sz="2400" dirty="0" smtClean="0">
                    <a:solidFill>
                      <a:srgbClr val="00B050"/>
                    </a:solidFill>
                  </a:rPr>
                  <a:t>In-situ </a:t>
                </a:r>
                <a:r>
                  <a:rPr lang="ru-RU" sz="2400" dirty="0" smtClean="0">
                    <a:solidFill>
                      <a:srgbClr val="00B050"/>
                    </a:solidFill>
                  </a:rPr>
                  <a:t>измерение толщины</a:t>
                </a:r>
                <a:r>
                  <a:rPr lang="ru-RU" sz="2400" baseline="0" dirty="0" smtClean="0">
                    <a:solidFill>
                      <a:srgbClr val="00B050"/>
                    </a:solidFill>
                  </a:rPr>
                  <a:t> осажденного слоя </a:t>
                </a:r>
                <a:r>
                  <a:rPr lang="ru-RU" sz="2400" dirty="0" smtClean="0">
                    <a:solidFill>
                      <a:srgbClr val="00B050"/>
                    </a:solidFill>
                  </a:rPr>
                  <a:t>           </a:t>
                </a:r>
                <a:r>
                  <a:rPr lang="en-US" sz="2400" dirty="0" smtClean="0">
                    <a:solidFill>
                      <a:srgbClr val="00B050"/>
                    </a:solidFill>
                  </a:rPr>
                  <a:t>5-1000 </a:t>
                </a:r>
                <a:r>
                  <a:rPr lang="ru-RU" sz="2400" dirty="0" err="1" smtClean="0">
                    <a:solidFill>
                      <a:srgbClr val="00B050"/>
                    </a:solidFill>
                  </a:rPr>
                  <a:t>монослоев</a:t>
                </a:r>
                <a:r>
                  <a:rPr lang="en-US" sz="2400" dirty="0" smtClean="0">
                    <a:solidFill>
                      <a:srgbClr val="00B050"/>
                    </a:solidFill>
                  </a:rPr>
                  <a:t>;</a:t>
                </a:r>
              </a:p>
              <a:p>
                <a:pPr marL="285750" indent="-285750">
                  <a:spcBef>
                    <a:spcPts val="2400"/>
                  </a:spcBef>
                  <a:buFont typeface="Arial" panose="020B0604020202020204" pitchFamily="34" charset="0"/>
                  <a:buChar char="•"/>
                </a:pPr>
                <a:r>
                  <a:rPr lang="ru-RU" sz="2400" dirty="0" smtClean="0">
                    <a:solidFill>
                      <a:srgbClr val="002060"/>
                    </a:solidFill>
                    <a:ea typeface="Calibri" panose="020F0502020204030204" pitchFamily="34" charset="0"/>
                    <a:cs typeface="Times New Roman" panose="02020603050405020304" pitchFamily="18" charset="0"/>
                  </a:rPr>
                  <a:t>Накопление</a:t>
                </a:r>
                <a:r>
                  <a:rPr lang="ru-RU" sz="2400" baseline="0" dirty="0" smtClean="0">
                    <a:solidFill>
                      <a:srgbClr val="002060"/>
                    </a:solidFill>
                    <a:ea typeface="Calibri" panose="020F0502020204030204" pitchFamily="34" charset="0"/>
                    <a:cs typeface="Times New Roman" panose="02020603050405020304" pitchFamily="18" charset="0"/>
                  </a:rPr>
                  <a:t> примеси на коллекторе для дальнейшего анализа</a:t>
                </a:r>
                <a:endParaRPr lang="ru-RU" sz="2400" dirty="0"/>
              </a:p>
            </p:txBody>
          </p:sp>
        </mc:Choice>
        <mc:Fallback xmlns="">
          <p:sp>
            <p:nvSpPr>
              <p:cNvPr id="3" name="Прямоугольник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2966" y="2873662"/>
                <a:ext cx="11816576" cy="3994042"/>
              </a:xfrm>
              <a:prstGeom prst="rect">
                <a:avLst/>
              </a:prstGeom>
              <a:blipFill rotWithShape="0">
                <a:blip r:embed="rId3"/>
                <a:stretch>
                  <a:fillRect l="-670" t="-1220" r="-14698" b="-243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Прямоугольник 6"/>
          <p:cNvSpPr/>
          <p:nvPr/>
        </p:nvSpPr>
        <p:spPr>
          <a:xfrm>
            <a:off x="422030" y="0"/>
            <a:ext cx="1162751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Материаловедческий зонд </a:t>
            </a:r>
            <a:r>
              <a:rPr lang="en-US" sz="36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KTM</a:t>
            </a:r>
            <a:r>
              <a:rPr lang="ru-RU" sz="36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Диапазоны измерений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0443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8877" y="0"/>
            <a:ext cx="10515600" cy="576775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Стенд тестирования собранного зонд потоком электронов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113" y="548641"/>
            <a:ext cx="3611466" cy="426251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Прямоугольник 4"/>
          <p:cNvSpPr/>
          <p:nvPr/>
        </p:nvSpPr>
        <p:spPr>
          <a:xfrm>
            <a:off x="0" y="5092507"/>
            <a:ext cx="6096000" cy="1631216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450215">
              <a:spcAft>
                <a:spcPts val="0"/>
              </a:spcAft>
            </a:pPr>
            <a:r>
              <a:rPr lang="ru-RU" sz="20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Стенд тестирования. </a:t>
            </a:r>
            <a:r>
              <a:rPr lang="ru-RU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1-вакуумная камера;           2 – катушка магнитного поля; 3 – электронная -пушка;   4–материаловедческий зонд; 5–форвакуумный насос; 6 – диффузионный насос; 7 – </a:t>
            </a:r>
            <a:r>
              <a:rPr lang="ru-RU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термопарная</a:t>
            </a:r>
            <a:r>
              <a:rPr lang="ru-RU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лампа;       8 – ионизационная лампа</a:t>
            </a: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485206" y="5092507"/>
            <a:ext cx="5706794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>
              <a:lnSpc>
                <a:spcPct val="150000"/>
              </a:lnSpc>
            </a:pPr>
            <a:r>
              <a:rPr lang="ru-RU" sz="2000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Крепление зонда в лабораторной установке</a:t>
            </a:r>
            <a:endParaRPr lang="ru-RU" sz="2000" dirty="0" smtClean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– фланец; 2 – стержень; 3 – катушка магнитного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поля; 4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материаловедческий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зонд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Рисунок 6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39951" y="548641"/>
            <a:ext cx="4403188" cy="451573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948158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512902"/>
            <a:ext cx="121920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Работы НИЯУ МИФИ по пунктам 3.5 и 5.1 программы </a:t>
            </a:r>
            <a: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научных исследований на КТМ</a:t>
            </a:r>
            <a:r>
              <a:rPr lang="ru-RU" cap="all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 2021–2023 годы</a:t>
            </a:r>
            <a:endParaRPr lang="ru-RU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91830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7088" y="0"/>
            <a:ext cx="12192000" cy="956930"/>
          </a:xfrm>
        </p:spPr>
        <p:txBody>
          <a:bodyPr>
            <a:noAutofit/>
          </a:bodyPr>
          <a:lstStyle/>
          <a:p>
            <a:pPr algn="ctr"/>
            <a:r>
              <a:rPr lang="ru-RU" sz="3200" dirty="0">
                <a:solidFill>
                  <a:srgbClr val="672F09"/>
                </a:solidFill>
                <a:latin typeface="Times New Roman" panose="02020603050405020304" pitchFamily="18" charset="0"/>
              </a:rPr>
              <a:t>Реализация метода нанесения защитного покрытия кристаллического карбида бора </a:t>
            </a:r>
            <a:r>
              <a:rPr lang="ru-RU" sz="3200" dirty="0" smtClean="0">
                <a:solidFill>
                  <a:srgbClr val="672F09"/>
                </a:solidFill>
                <a:latin typeface="Times New Roman" panose="02020603050405020304" pitchFamily="18" charset="0"/>
              </a:rPr>
              <a:t>в </a:t>
            </a:r>
            <a:r>
              <a:rPr lang="ru-RU" sz="3200" dirty="0">
                <a:solidFill>
                  <a:srgbClr val="672F09"/>
                </a:solidFill>
                <a:latin typeface="Times New Roman" panose="02020603050405020304" pitchFamily="18" charset="0"/>
              </a:rPr>
              <a:t>комплексе </a:t>
            </a:r>
            <a:r>
              <a:rPr lang="ru-RU" sz="3200" dirty="0" smtClean="0">
                <a:solidFill>
                  <a:srgbClr val="672F09"/>
                </a:solidFill>
                <a:latin typeface="Times New Roman" panose="02020603050405020304" pitchFamily="18" charset="0"/>
              </a:rPr>
              <a:t>КТМ.</a:t>
            </a:r>
            <a:r>
              <a:rPr lang="ru-RU" sz="3200" b="1" dirty="0" smtClean="0">
                <a:solidFill>
                  <a:srgbClr val="672F09"/>
                </a:solidFill>
                <a:latin typeface="Times New Roman" panose="02020603050405020304" pitchFamily="18" charset="0"/>
              </a:rPr>
              <a:t> </a:t>
            </a:r>
            <a:r>
              <a:rPr lang="en-US" sz="3200" b="1" dirty="0" smtClean="0">
                <a:solidFill>
                  <a:srgbClr val="672F09"/>
                </a:solidFill>
                <a:latin typeface="Times New Roman" panose="02020603050405020304" pitchFamily="18" charset="0"/>
              </a:rPr>
              <a:t>I.</a:t>
            </a:r>
            <a:endParaRPr lang="ru-RU" sz="3200" b="1" dirty="0">
              <a:solidFill>
                <a:srgbClr val="672F09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5944" y="1209457"/>
            <a:ext cx="12036056" cy="5478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Работы в НИЯУ МИФИ</a:t>
            </a:r>
            <a:endParaRPr lang="en-US" sz="2400" b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1950" indent="-361950">
              <a:spcAft>
                <a:spcPts val="1200"/>
              </a:spcAft>
              <a:buAutoNum type="arabicPeriod"/>
            </a:pP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Изготовление устройства содержания </a:t>
            </a:r>
            <a:r>
              <a:rPr lang="ru-RU" sz="2800" dirty="0" err="1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карборана</a:t>
            </a: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(порошок) и введения в плазму его паров (далее: Устройство). </a:t>
            </a:r>
          </a:p>
          <a:p>
            <a:pPr marL="361950" indent="-361950">
              <a:spcAft>
                <a:spcPts val="1200"/>
              </a:spcAft>
              <a:buAutoNum type="arabicPeriod"/>
            </a:pP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Изготовление системы регулирования температуры устройства.</a:t>
            </a:r>
          </a:p>
          <a:p>
            <a:pPr marL="361950" indent="-361950">
              <a:spcAft>
                <a:spcPts val="1200"/>
              </a:spcAft>
              <a:buAutoNum type="arabicPeriod"/>
            </a:pP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Изготовление системы автоматического управления работой Устройства.</a:t>
            </a:r>
          </a:p>
          <a:p>
            <a:pPr marL="361950" indent="-361950">
              <a:spcAft>
                <a:spcPts val="1200"/>
              </a:spcAft>
              <a:buAutoNum type="arabicPeriod"/>
            </a:pP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Изготовление стенда отладки работы и тестирования Устройства.</a:t>
            </a:r>
          </a:p>
          <a:p>
            <a:pPr marL="85725" indent="-85725">
              <a:spcAft>
                <a:spcPts val="1200"/>
              </a:spcAft>
              <a:buAutoNum type="arabicPeriod"/>
            </a:pP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Тестирование Устройства и устранение отмеченных недостатков</a:t>
            </a:r>
          </a:p>
          <a:p>
            <a:pPr marL="85725" indent="-85725">
              <a:spcAft>
                <a:spcPts val="1200"/>
              </a:spcAft>
              <a:buAutoNum type="arabicPeriod"/>
            </a:pPr>
            <a:r>
              <a:rPr lang="ru-RU" sz="28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Установление 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зависимости </a:t>
            </a: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скорости истечения паров </a:t>
            </a:r>
            <a:r>
              <a:rPr lang="ru-RU" sz="2800" dirty="0" err="1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карборана</a:t>
            </a: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из Устройства от температуры </a:t>
            </a:r>
            <a:r>
              <a:rPr lang="ru-RU" sz="2800" dirty="0" err="1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карборана</a:t>
            </a: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(порошка).</a:t>
            </a:r>
          </a:p>
          <a:p>
            <a:pPr marL="85725" indent="-85725">
              <a:spcAft>
                <a:spcPts val="1200"/>
              </a:spcAft>
              <a:buAutoNum type="arabicPeriod"/>
            </a:pP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Транспортировка Устройства на </a:t>
            </a:r>
            <a:r>
              <a:rPr lang="ru-RU" sz="2800" dirty="0" err="1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токамак</a:t>
            </a: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КТМ</a:t>
            </a:r>
          </a:p>
        </p:txBody>
      </p:sp>
    </p:spTree>
    <p:extLst>
      <p:ext uri="{BB962C8B-B14F-4D97-AF65-F5344CB8AC3E}">
        <p14:creationId xmlns:p14="http://schemas.microsoft.com/office/powerpoint/2010/main" val="185959954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2365</TotalTime>
  <Words>1105</Words>
  <Application>Microsoft Office PowerPoint</Application>
  <PresentationFormat>Широкоэкранный</PresentationFormat>
  <Paragraphs>102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2" baseType="lpstr">
      <vt:lpstr>Arial</vt:lpstr>
      <vt:lpstr>Calibri</vt:lpstr>
      <vt:lpstr>Calibri Light</vt:lpstr>
      <vt:lpstr>Cambria Math</vt:lpstr>
      <vt:lpstr>Times New Roman</vt:lpstr>
      <vt:lpstr>Тема Office</vt:lpstr>
      <vt:lpstr>Работа НИЯУ МИФИ в рамках договора  № 09-03/19/223/13 НИЯУ МИФИ с НИЦ КИ и работы по программе научных исследований на КТМ на 2021–2023 годы </vt:lpstr>
      <vt:lpstr>Оглавление</vt:lpstr>
      <vt:lpstr>Работа НИЯУ МИФИ в рамках договора № 09-03/19/223/13 НИЯУ МИФИ с НИЦ КИ</vt:lpstr>
      <vt:lpstr>Отчёт  о выполнении работ по первому этапу договора </vt:lpstr>
      <vt:lpstr>Материаловедческий зонд КТМ. Выполняемые измерения </vt:lpstr>
      <vt:lpstr>Презентация PowerPoint</vt:lpstr>
      <vt:lpstr>Стенд тестирования собранного зонд потоком электронов</vt:lpstr>
      <vt:lpstr>Работы НИЯУ МИФИ по пунктам 3.5 и 5.1 программы научных исследований на КТМ на 2021–2023 годы</vt:lpstr>
      <vt:lpstr>Реализация метода нанесения защитного покрытия кристаллического карбида бора в комплексе КТМ. I.</vt:lpstr>
      <vt:lpstr>Реализация метода нанесения защитного покрытия кристаллического карбида в комплексе КТМ. II.</vt:lpstr>
      <vt:lpstr> Изготовление системы зондов Ленгмюра и измерение параметров придиверторной плазмы токамака КТМ. I.</vt:lpstr>
      <vt:lpstr>Изготовление системы зондов Ленгмюра и измерение параметров придиверторной плазмы токамака КТМ. II.</vt:lpstr>
      <vt:lpstr>Создание материаловедческого зонда, испытанного  в характерных для КТМ условиях. I.</vt:lpstr>
      <vt:lpstr>Создание материаловедческого зонда, испытанного в характерных для КТМ условиях. II.</vt:lpstr>
      <vt:lpstr>Реализация метода низкотемпературного обезгаживания графитовых элементов, контактирующих с плазмой в комплексе КТМ</vt:lpstr>
      <vt:lpstr>Спасибо за внимание!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Работа НИЯУ МИФИ в рамках договора № 09-03/19/223/13 НИЯУ МИФИ с НИЦ КИ и работы по программе научных исследований на КТМ на 2021–2023 годы»</dc:title>
  <dc:creator>Беграмбеков Леон Богданович</dc:creator>
  <cp:lastModifiedBy>Беграмбеков Леон Богданович</cp:lastModifiedBy>
  <cp:revision>43</cp:revision>
  <dcterms:created xsi:type="dcterms:W3CDTF">2021-07-16T14:26:10Z</dcterms:created>
  <dcterms:modified xsi:type="dcterms:W3CDTF">2021-07-20T19:09:46Z</dcterms:modified>
</cp:coreProperties>
</file>