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803" r:id="rId4"/>
    <p:sldMasterId id="2147483811" r:id="rId5"/>
    <p:sldMasterId id="2147483780" r:id="rId6"/>
    <p:sldMasterId id="2147483825" r:id="rId7"/>
    <p:sldMasterId id="2147483827" r:id="rId8"/>
  </p:sldMasterIdLst>
  <p:notesMasterIdLst>
    <p:notesMasterId r:id="rId20"/>
  </p:notesMasterIdLst>
  <p:handoutMasterIdLst>
    <p:handoutMasterId r:id="rId21"/>
  </p:handoutMasterIdLst>
  <p:sldIdLst>
    <p:sldId id="264" r:id="rId9"/>
    <p:sldId id="345" r:id="rId10"/>
    <p:sldId id="348" r:id="rId11"/>
    <p:sldId id="347" r:id="rId12"/>
    <p:sldId id="349" r:id="rId13"/>
    <p:sldId id="350" r:id="rId14"/>
    <p:sldId id="351" r:id="rId15"/>
    <p:sldId id="352" r:id="rId16"/>
    <p:sldId id="353" r:id="rId17"/>
    <p:sldId id="354" r:id="rId18"/>
    <p:sldId id="330" r:id="rId19"/>
  </p:sldIdLst>
  <p:sldSz cx="9144000" cy="514826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2347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1440" userDrawn="1">
          <p15:clr>
            <a:srgbClr val="A4A3A4"/>
          </p15:clr>
        </p15:guide>
        <p15:guide id="6" orient="horz" pos="2982" userDrawn="1">
          <p15:clr>
            <a:srgbClr val="A4A3A4"/>
          </p15:clr>
        </p15:guide>
        <p15:guide id="7" orient="horz" pos="918" userDrawn="1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75" userDrawn="1">
          <p15:clr>
            <a:srgbClr val="A4A3A4"/>
          </p15:clr>
        </p15:guide>
        <p15:guide id="10" orient="horz" pos="729">
          <p15:clr>
            <a:srgbClr val="A4A3A4"/>
          </p15:clr>
        </p15:guide>
        <p15:guide id="11" orient="horz" pos="435">
          <p15:clr>
            <a:srgbClr val="A4A3A4"/>
          </p15:clr>
        </p15:guide>
        <p15:guide id="12" orient="horz" pos="228">
          <p15:clr>
            <a:srgbClr val="A4A3A4"/>
          </p15:clr>
        </p15:guide>
        <p15:guide id="13" pos="2331">
          <p15:clr>
            <a:srgbClr val="A4A3A4"/>
          </p15:clr>
        </p15:guide>
        <p15:guide id="14" pos="726">
          <p15:clr>
            <a:srgbClr val="A4A3A4"/>
          </p15:clr>
        </p15:guide>
        <p15:guide id="15" pos="875">
          <p15:clr>
            <a:srgbClr val="A4A3A4"/>
          </p15:clr>
        </p15:guide>
        <p15:guide id="16" pos="1260">
          <p15:clr>
            <a:srgbClr val="A4A3A4"/>
          </p15:clr>
        </p15:guide>
        <p15:guide id="17" pos="1410">
          <p15:clr>
            <a:srgbClr val="A4A3A4"/>
          </p15:clr>
        </p15:guide>
        <p15:guide id="18" pos="1519" userDrawn="1">
          <p15:clr>
            <a:srgbClr val="A4A3A4"/>
          </p15:clr>
        </p15:guide>
        <p15:guide id="19" pos="1927" userDrawn="1">
          <p15:clr>
            <a:srgbClr val="A4A3A4"/>
          </p15:clr>
        </p15:guide>
        <p15:guide id="20" pos="2481">
          <p15:clr>
            <a:srgbClr val="A4A3A4"/>
          </p15:clr>
        </p15:guide>
        <p15:guide id="21" pos="2869">
          <p15:clr>
            <a:srgbClr val="A4A3A4"/>
          </p15:clr>
        </p15:guide>
        <p15:guide id="22" pos="3029">
          <p15:clr>
            <a:srgbClr val="A4A3A4"/>
          </p15:clr>
        </p15:guide>
        <p15:guide id="23" pos="3402">
          <p15:clr>
            <a:srgbClr val="A4A3A4"/>
          </p15:clr>
        </p15:guide>
        <p15:guide id="24" pos="3560" userDrawn="1">
          <p15:clr>
            <a:srgbClr val="A4A3A4"/>
          </p15:clr>
        </p15:guide>
        <p15:guide id="25" pos="3938">
          <p15:clr>
            <a:srgbClr val="A4A3A4"/>
          </p15:clr>
        </p15:guide>
        <p15:guide id="26" pos="4086">
          <p15:clr>
            <a:srgbClr val="A4A3A4"/>
          </p15:clr>
        </p15:guide>
        <p15:guide id="27" pos="4241" userDrawn="1">
          <p15:clr>
            <a:srgbClr val="A4A3A4"/>
          </p15:clr>
        </p15:guide>
        <p15:guide id="28" pos="4626" userDrawn="1">
          <p15:clr>
            <a:srgbClr val="A4A3A4"/>
          </p15:clr>
        </p15:guide>
        <p15:guide id="30" pos="4921" userDrawn="1">
          <p15:clr>
            <a:srgbClr val="A4A3A4"/>
          </p15:clr>
        </p15:guide>
        <p15:guide id="31" pos="5759">
          <p15:clr>
            <a:srgbClr val="A4A3A4"/>
          </p15:clr>
        </p15:guide>
        <p15:guide id="32" pos="4853" userDrawn="1">
          <p15:clr>
            <a:srgbClr val="A4A3A4"/>
          </p15:clr>
        </p15:guide>
        <p15:guide id="33" pos="2200" userDrawn="1">
          <p15:clr>
            <a:srgbClr val="A4A3A4"/>
          </p15:clr>
        </p15:guide>
        <p15:guide id="3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EA9"/>
    <a:srgbClr val="0070C0"/>
    <a:srgbClr val="FFFFFF"/>
    <a:srgbClr val="212121"/>
    <a:srgbClr val="333333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4" autoAdjust="0"/>
    <p:restoredTop sz="86433" autoAdjust="0"/>
  </p:normalViewPr>
  <p:slideViewPr>
    <p:cSldViewPr>
      <p:cViewPr>
        <p:scale>
          <a:sx n="131" d="100"/>
          <a:sy n="131" d="100"/>
        </p:scale>
        <p:origin x="106" y="-509"/>
      </p:cViewPr>
      <p:guideLst>
        <p:guide orient="horz" pos="261"/>
        <p:guide pos="340"/>
        <p:guide orient="horz" pos="2347"/>
        <p:guide pos="5511"/>
        <p:guide orient="horz" pos="1440"/>
        <p:guide orient="horz" pos="2982"/>
        <p:guide orient="horz" pos="918"/>
        <p:guide orient="horz" pos="1337"/>
        <p:guide orient="horz" pos="2075"/>
        <p:guide orient="horz" pos="729"/>
        <p:guide orient="horz" pos="435"/>
        <p:guide orient="horz" pos="228"/>
        <p:guide pos="2331"/>
        <p:guide pos="726"/>
        <p:guide pos="875"/>
        <p:guide pos="1260"/>
        <p:guide pos="1410"/>
        <p:guide pos="1519"/>
        <p:guide pos="1927"/>
        <p:guide pos="2481"/>
        <p:guide pos="2869"/>
        <p:guide pos="3029"/>
        <p:guide pos="3402"/>
        <p:guide pos="3560"/>
        <p:guide pos="3938"/>
        <p:guide pos="4086"/>
        <p:guide pos="4241"/>
        <p:guide pos="4626"/>
        <p:guide pos="4921"/>
        <p:guide pos="5759"/>
        <p:guide pos="4853"/>
        <p:guide pos="2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-3780" y="-102"/>
      </p:cViewPr>
      <p:guideLst>
        <p:guide orient="horz" pos="2880"/>
        <p:guide pos="2160"/>
        <p:guide orient="horz" pos="3127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" y="744538"/>
            <a:ext cx="6610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70B7F-3432-4DBE-B821-B38A127FB2D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4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333333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rgbClr val="333333"/>
                </a:solidFill>
                <a:latin typeface="+mn-lt"/>
              </a:defRPr>
            </a:lvl1pPr>
          </a:lstStyle>
          <a:p>
            <a:r>
              <a:rPr lang="ru-RU" dirty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название площадки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rgbClr val="333333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rgbClr val="333333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solidFill>
                  <a:srgbClr val="333333"/>
                </a:solidFill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solidFill>
                <a:srgbClr val="333333"/>
              </a:solidFill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91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1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Дата</a:t>
            </a: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Основная информация</a:t>
            </a:r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240618228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solidFill>
                  <a:srgbClr val="333333"/>
                </a:solidFill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solidFill>
                <a:srgbClr val="333333"/>
              </a:solidFill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415193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solidFill>
                  <a:srgbClr val="333333"/>
                </a:solidFill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solidFill>
                <a:srgbClr val="333333"/>
              </a:solidFill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6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432000"/>
            <a:ext cx="224291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5225" y="360000"/>
            <a:ext cx="7128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5225" y="360000"/>
            <a:ext cx="7128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  <p:sldLayoutId id="214748382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5225" y="360000"/>
            <a:ext cx="7128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6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5225" y="360000"/>
            <a:ext cx="7128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61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39750" y="419487"/>
            <a:ext cx="6856473" cy="3559174"/>
          </a:xfrm>
        </p:spPr>
        <p:txBody>
          <a:bodyPr anchor="ctr" anchorCtr="0"/>
          <a:lstStyle/>
          <a:p>
            <a:r>
              <a:rPr lang="ru-RU" altLang="ru-RU" sz="2000" dirty="0">
                <a:latin typeface="Arial" pitchFamily="34" charset="0"/>
              </a:rPr>
              <a:t>Организация разработки Концепции о сотрудничестве государств-участников СНГ в области обращения с отходами I - II классов опасности и Плана первоочередных мероприятий по ее реализации</a:t>
            </a:r>
            <a:endParaRPr lang="ru-RU" sz="2000" dirty="0">
              <a:latin typeface="+mj-lt"/>
              <a:cs typeface="Arial" pitchFamily="34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442916" y="3221783"/>
            <a:ext cx="7200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ru-RU" altLang="ru-RU" sz="1200" b="1" dirty="0" smtClean="0">
                <a:latin typeface="Arial" pitchFamily="34" charset="0"/>
              </a:rPr>
              <a:t>Двадцать третье заседания Комиссии государств-участников Содружества Независимых Государств по использованию атомной энергии в мирных целях</a:t>
            </a:r>
            <a:endParaRPr lang="ru-RU" altLang="ru-RU" sz="12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dirty="0">
              <a:latin typeface="Arial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42916" y="4501932"/>
            <a:ext cx="4772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Arial" pitchFamily="34" charset="0"/>
              </a:rPr>
              <a:t>Плющ Людмила Владимировна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pitchFamily="34" charset="0"/>
              </a:rPr>
              <a:t>Советник первого заместителя генерального директора по реализации экологических проектов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442916" y="4158628"/>
            <a:ext cx="72009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ru-RU" altLang="ru-RU" sz="1200" b="1" dirty="0" smtClean="0">
                <a:latin typeface="Arial" pitchFamily="34" charset="0"/>
              </a:rPr>
              <a:t>8-10 ноября 2022 года, г. Бишкек, </a:t>
            </a:r>
            <a:r>
              <a:rPr lang="ru-RU" altLang="ru-RU" sz="1200" b="1" dirty="0" err="1" smtClean="0">
                <a:latin typeface="Arial" pitchFamily="34" charset="0"/>
              </a:rPr>
              <a:t>Кыргызская</a:t>
            </a:r>
            <a:r>
              <a:rPr lang="ru-RU" altLang="ru-RU" sz="1200" b="1" dirty="0" smtClean="0">
                <a:latin typeface="Arial" pitchFamily="34" charset="0"/>
              </a:rPr>
              <a:t> Республика</a:t>
            </a:r>
            <a:endParaRPr lang="ru-RU" altLang="ru-RU" sz="12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850" y="353730"/>
            <a:ext cx="7410450" cy="330200"/>
          </a:xfrm>
        </p:spPr>
        <p:txBody>
          <a:bodyPr/>
          <a:lstStyle/>
          <a:p>
            <a:pPr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При переходе к практической реализации Концепции 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целесообразно создание Базовой организации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41902462-6F18-D44F-9372-D1997E28ED3C}"/>
              </a:ext>
            </a:extLst>
          </p:cNvPr>
          <p:cNvCxnSpPr>
            <a:cxnSpLocks/>
          </p:cNvCxnSpPr>
          <p:nvPr/>
        </p:nvCxnSpPr>
        <p:spPr>
          <a:xfrm>
            <a:off x="3173728" y="1116013"/>
            <a:ext cx="29476" cy="3905209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0">
            <a:extLst>
              <a:ext uri="{FF2B5EF4-FFF2-40B4-BE49-F238E27FC236}">
                <a16:creationId xmlns:a16="http://schemas.microsoft.com/office/drawing/2014/main" id="{9324CAAC-A423-3C41-9C8D-ACE66107B3E0}"/>
              </a:ext>
            </a:extLst>
          </p:cNvPr>
          <p:cNvSpPr/>
          <p:nvPr/>
        </p:nvSpPr>
        <p:spPr>
          <a:xfrm>
            <a:off x="948571" y="2197413"/>
            <a:ext cx="2231869" cy="647700"/>
          </a:xfrm>
          <a:prstGeom prst="roundRect">
            <a:avLst>
              <a:gd name="adj" fmla="val 9031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altLang="ru-RU" sz="900" b="1" dirty="0">
                <a:solidFill>
                  <a:schemeClr val="accent2"/>
                </a:solidFill>
                <a:latin typeface="+mn-lt"/>
              </a:rPr>
              <a:t>Согласование планов и регламентов работ по развитию сотрудничества стран – участниц СНГ в области обращения с отходами </a:t>
            </a:r>
            <a:r>
              <a:rPr lang="en-GB" sz="900" b="1" dirty="0">
                <a:solidFill>
                  <a:schemeClr val="accent2"/>
                </a:solidFill>
                <a:latin typeface="+mn-lt"/>
              </a:rPr>
              <a:t>I</a:t>
            </a:r>
            <a:r>
              <a:rPr lang="ru-RU" sz="900" b="1" dirty="0">
                <a:solidFill>
                  <a:schemeClr val="accent2"/>
                </a:solidFill>
                <a:latin typeface="+mn-lt"/>
              </a:rPr>
              <a:t> и </a:t>
            </a:r>
            <a:r>
              <a:rPr lang="en-GB" sz="900" b="1" dirty="0">
                <a:solidFill>
                  <a:schemeClr val="accent2"/>
                </a:solidFill>
                <a:latin typeface="+mn-lt"/>
              </a:rPr>
              <a:t>II</a:t>
            </a:r>
            <a:r>
              <a:rPr lang="ru-RU" sz="900" b="1" dirty="0">
                <a:solidFill>
                  <a:schemeClr val="accent2"/>
                </a:solidFill>
                <a:latin typeface="+mn-lt"/>
              </a:rPr>
              <a:t> классов опасности</a:t>
            </a:r>
            <a:endParaRPr lang="ru-RU" altLang="ru-RU" sz="9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1" name="Прямоугольник: скругленные углы 10">
            <a:extLst>
              <a:ext uri="{FF2B5EF4-FFF2-40B4-BE49-F238E27FC236}">
                <a16:creationId xmlns:a16="http://schemas.microsoft.com/office/drawing/2014/main" id="{6C631876-2E9F-ED41-AA5C-EC2D34A8F937}"/>
              </a:ext>
            </a:extLst>
          </p:cNvPr>
          <p:cNvSpPr/>
          <p:nvPr/>
        </p:nvSpPr>
        <p:spPr>
          <a:xfrm>
            <a:off x="3287713" y="1106488"/>
            <a:ext cx="5525456" cy="449262"/>
          </a:xfrm>
          <a:prstGeom prst="roundRect">
            <a:avLst>
              <a:gd name="adj" fmla="val 9031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</a:pPr>
            <a:r>
              <a:rPr lang="ru-RU" sz="1100" b="1" dirty="0">
                <a:solidFill>
                  <a:schemeClr val="bg1"/>
                </a:solidFill>
              </a:rPr>
              <a:t>Решаемые задачи</a:t>
            </a:r>
          </a:p>
        </p:txBody>
      </p:sp>
      <p:sp>
        <p:nvSpPr>
          <p:cNvPr id="22" name="Прямоугольник 10">
            <a:extLst>
              <a:ext uri="{FF2B5EF4-FFF2-40B4-BE49-F238E27FC236}">
                <a16:creationId xmlns:a16="http://schemas.microsoft.com/office/drawing/2014/main" id="{0D663081-AA77-2A48-83A5-12DAE337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107" y="1517053"/>
            <a:ext cx="56048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>
                <a:latin typeface="+mn-lt"/>
              </a:rPr>
              <a:t>Формирование Совещательного органа и экспертных групп БО. </a:t>
            </a:r>
            <a:endParaRPr lang="ru-RU" altLang="ru-RU" sz="800" dirty="0" smtClean="0">
              <a:latin typeface="+mn-lt"/>
            </a:endParaRPr>
          </a:p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 smtClean="0">
                <a:latin typeface="+mn-lt"/>
              </a:rPr>
              <a:t>Нормативно-правовое </a:t>
            </a:r>
            <a:r>
              <a:rPr lang="ru-RU" altLang="ru-RU" sz="800" dirty="0">
                <a:latin typeface="+mn-lt"/>
              </a:rPr>
              <a:t>оформление статуса и функций БО</a:t>
            </a:r>
            <a:r>
              <a:rPr lang="ru-RU" altLang="ru-RU" sz="800" dirty="0" smtClean="0">
                <a:latin typeface="+mn-lt"/>
              </a:rPr>
              <a:t>.</a:t>
            </a:r>
          </a:p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 smtClean="0">
                <a:latin typeface="+mn-lt"/>
              </a:rPr>
              <a:t>Утверждение </a:t>
            </a:r>
            <a:r>
              <a:rPr lang="ru-RU" altLang="ru-RU" sz="800" dirty="0">
                <a:latin typeface="+mn-lt"/>
              </a:rPr>
              <a:t>Положения, регламента и плана деятельности. </a:t>
            </a:r>
            <a:endParaRPr lang="ru-RU" altLang="ru-RU" sz="800" dirty="0" smtClean="0">
              <a:latin typeface="+mn-lt"/>
            </a:endParaRPr>
          </a:p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 smtClean="0">
                <a:latin typeface="+mn-lt"/>
              </a:rPr>
              <a:t>Подготовка </a:t>
            </a:r>
            <a:r>
              <a:rPr lang="ru-RU" altLang="ru-RU" sz="800" dirty="0">
                <a:latin typeface="+mn-lt"/>
              </a:rPr>
              <a:t>предложений по организации финансирования.</a:t>
            </a:r>
          </a:p>
        </p:txBody>
      </p:sp>
      <p:sp>
        <p:nvSpPr>
          <p:cNvPr id="23" name="Прямоугольник: скругленные углы 10">
            <a:extLst>
              <a:ext uri="{FF2B5EF4-FFF2-40B4-BE49-F238E27FC236}">
                <a16:creationId xmlns:a16="http://schemas.microsoft.com/office/drawing/2014/main" id="{B8289141-7592-2A49-B7FF-790B025AC0FE}"/>
              </a:ext>
            </a:extLst>
          </p:cNvPr>
          <p:cNvSpPr/>
          <p:nvPr/>
        </p:nvSpPr>
        <p:spPr>
          <a:xfrm>
            <a:off x="330832" y="1106488"/>
            <a:ext cx="2746375" cy="449262"/>
          </a:xfrm>
          <a:prstGeom prst="roundRect">
            <a:avLst>
              <a:gd name="adj" fmla="val 9031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100" b="1" dirty="0">
                <a:solidFill>
                  <a:schemeClr val="bg1"/>
                </a:solidFill>
              </a:rPr>
              <a:t>Направление деятельности</a:t>
            </a:r>
            <a:endParaRPr lang="ru-RU" sz="1100" b="1" kern="0" dirty="0">
              <a:solidFill>
                <a:schemeClr val="bg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D5EB67E-0A0B-3F4F-A76B-36974AE70627}"/>
              </a:ext>
            </a:extLst>
          </p:cNvPr>
          <p:cNvCxnSpPr>
            <a:cxnSpLocks/>
          </p:cNvCxnSpPr>
          <p:nvPr/>
        </p:nvCxnSpPr>
        <p:spPr>
          <a:xfrm flipH="1">
            <a:off x="8872051" y="1116013"/>
            <a:ext cx="20493" cy="3905209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9F803501-F105-5C42-B3D9-B1558E914AB6}"/>
              </a:ext>
            </a:extLst>
          </p:cNvPr>
          <p:cNvCxnSpPr>
            <a:cxnSpLocks/>
          </p:cNvCxnSpPr>
          <p:nvPr/>
        </p:nvCxnSpPr>
        <p:spPr>
          <a:xfrm>
            <a:off x="251456" y="1088578"/>
            <a:ext cx="0" cy="3932644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00BC9D47-53BA-8448-92B4-1BB662560D06}"/>
              </a:ext>
            </a:extLst>
          </p:cNvPr>
          <p:cNvCxnSpPr>
            <a:cxnSpLocks/>
          </p:cNvCxnSpPr>
          <p:nvPr/>
        </p:nvCxnSpPr>
        <p:spPr>
          <a:xfrm flipV="1">
            <a:off x="350138" y="2104642"/>
            <a:ext cx="8443723" cy="30922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1">
            <a:extLst>
              <a:ext uri="{FF2B5EF4-FFF2-40B4-BE49-F238E27FC236}">
                <a16:creationId xmlns:a16="http://schemas.microsoft.com/office/drawing/2014/main" id="{6D3EEE5F-F515-7C44-B799-590A2A48F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938" y="4190225"/>
            <a:ext cx="56141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>
                <a:latin typeface="+mn-lt"/>
              </a:rPr>
              <a:t>Анализ национальных запросов и формирование интегрированного предложения со стороны государств – участников СНГ. </a:t>
            </a:r>
            <a:endParaRPr lang="ru-RU" altLang="ru-RU" sz="800" dirty="0" smtClean="0">
              <a:latin typeface="+mn-lt"/>
            </a:endParaRPr>
          </a:p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 smtClean="0">
                <a:latin typeface="+mn-lt"/>
              </a:rPr>
              <a:t>Реализация </a:t>
            </a:r>
            <a:r>
              <a:rPr lang="ru-RU" altLang="ru-RU" sz="800" dirty="0">
                <a:latin typeface="+mn-lt"/>
              </a:rPr>
              <a:t>международных проектов по созданию сложных инфраструктурных объектов, выстраиванию логистических цепочек, НИР и НИОКР. </a:t>
            </a:r>
            <a:endParaRPr lang="ru-RU" altLang="ru-RU" sz="800" dirty="0" smtClean="0">
              <a:latin typeface="+mn-lt"/>
            </a:endParaRPr>
          </a:p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 smtClean="0">
                <a:latin typeface="+mn-lt"/>
              </a:rPr>
              <a:t>Стандартизация </a:t>
            </a:r>
            <a:r>
              <a:rPr lang="ru-RU" altLang="ru-RU" sz="800" dirty="0">
                <a:latin typeface="+mn-lt"/>
              </a:rPr>
              <a:t>и гармонизация процедур и регламентов бизнес-деятельности, управления проектами и отчетности.</a:t>
            </a:r>
          </a:p>
        </p:txBody>
      </p:sp>
      <p:sp>
        <p:nvSpPr>
          <p:cNvPr id="28" name="Прямоугольник: скругленные углы 10">
            <a:extLst>
              <a:ext uri="{FF2B5EF4-FFF2-40B4-BE49-F238E27FC236}">
                <a16:creationId xmlns:a16="http://schemas.microsoft.com/office/drawing/2014/main" id="{F0DDFB1F-011D-344E-92EC-0D8E65E30024}"/>
              </a:ext>
            </a:extLst>
          </p:cNvPr>
          <p:cNvSpPr/>
          <p:nvPr/>
        </p:nvSpPr>
        <p:spPr>
          <a:xfrm>
            <a:off x="958163" y="1455886"/>
            <a:ext cx="2234659" cy="936625"/>
          </a:xfrm>
          <a:prstGeom prst="roundRect">
            <a:avLst>
              <a:gd name="adj" fmla="val 9031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ru-RU" altLang="ru-RU" sz="800" b="1" dirty="0">
              <a:solidFill>
                <a:schemeClr val="accent2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ru-RU" altLang="ru-RU" sz="900" b="1" dirty="0">
                <a:solidFill>
                  <a:schemeClr val="accent2"/>
                </a:solidFill>
                <a:latin typeface="+mn-lt"/>
              </a:rPr>
              <a:t>Формирование единого центра взаимодействия стран – участниц СНГ 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2568EB17-8287-C844-AE8C-D33D699A1335}"/>
              </a:ext>
            </a:extLst>
          </p:cNvPr>
          <p:cNvCxnSpPr>
            <a:cxnSpLocks/>
          </p:cNvCxnSpPr>
          <p:nvPr/>
        </p:nvCxnSpPr>
        <p:spPr>
          <a:xfrm>
            <a:off x="327023" y="3034792"/>
            <a:ext cx="8453761" cy="0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: скругленные углы 10">
            <a:extLst>
              <a:ext uri="{FF2B5EF4-FFF2-40B4-BE49-F238E27FC236}">
                <a16:creationId xmlns:a16="http://schemas.microsoft.com/office/drawing/2014/main" id="{4955BFB5-819E-D142-AD70-8F429EC6A427}"/>
              </a:ext>
            </a:extLst>
          </p:cNvPr>
          <p:cNvSpPr/>
          <p:nvPr/>
        </p:nvSpPr>
        <p:spPr>
          <a:xfrm>
            <a:off x="955986" y="3530424"/>
            <a:ext cx="2184400" cy="647700"/>
          </a:xfrm>
          <a:prstGeom prst="roundRect">
            <a:avLst>
              <a:gd name="adj" fmla="val 9031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altLang="ru-RU" sz="900" b="1" dirty="0">
                <a:solidFill>
                  <a:schemeClr val="accent2"/>
                </a:solidFill>
                <a:latin typeface="+mn-lt"/>
              </a:rPr>
              <a:t>Создание единой базы знаний и технологий, трансфер лучших практик стран – участниц СНГ</a:t>
            </a:r>
          </a:p>
        </p:txBody>
      </p:sp>
      <p:sp>
        <p:nvSpPr>
          <p:cNvPr id="31" name="Прямоугольник 25">
            <a:extLst>
              <a:ext uri="{FF2B5EF4-FFF2-40B4-BE49-F238E27FC236}">
                <a16:creationId xmlns:a16="http://schemas.microsoft.com/office/drawing/2014/main" id="{56A09035-40A8-5E49-ACFE-329E371B5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301" y="3088184"/>
            <a:ext cx="55043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>
                <a:latin typeface="+mn-lt"/>
              </a:rPr>
              <a:t>Формирование экспертных групп по основным направлениям сотрудничества. </a:t>
            </a:r>
            <a:endParaRPr lang="ru-RU" altLang="ru-RU" sz="800" dirty="0" smtClean="0">
              <a:latin typeface="+mn-lt"/>
            </a:endParaRPr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 smtClean="0">
                <a:latin typeface="+mn-lt"/>
              </a:rPr>
              <a:t>Концентрация </a:t>
            </a:r>
            <a:r>
              <a:rPr lang="ru-RU" altLang="ru-RU" sz="800" dirty="0">
                <a:latin typeface="+mn-lt"/>
              </a:rPr>
              <a:t>в одной команде лучших профильных отраслевых специалистов стран – участниц СНГ.</a:t>
            </a:r>
          </a:p>
        </p:txBody>
      </p:sp>
      <p:sp>
        <p:nvSpPr>
          <p:cNvPr id="33" name="Прямоугольник: скругленные углы 10">
            <a:extLst>
              <a:ext uri="{FF2B5EF4-FFF2-40B4-BE49-F238E27FC236}">
                <a16:creationId xmlns:a16="http://schemas.microsoft.com/office/drawing/2014/main" id="{8A422C16-2BEA-3845-A434-7FB485D0D9B8}"/>
              </a:ext>
            </a:extLst>
          </p:cNvPr>
          <p:cNvSpPr/>
          <p:nvPr/>
        </p:nvSpPr>
        <p:spPr>
          <a:xfrm>
            <a:off x="980861" y="3027663"/>
            <a:ext cx="2103437" cy="488439"/>
          </a:xfrm>
          <a:prstGeom prst="roundRect">
            <a:avLst>
              <a:gd name="adj" fmla="val 9031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altLang="ru-RU" sz="900" b="1" dirty="0">
                <a:solidFill>
                  <a:schemeClr val="accent2"/>
                </a:solidFill>
                <a:latin typeface="+mn-lt"/>
              </a:rPr>
              <a:t>Консолидация компетенций и референций стран – участниц СНГ</a:t>
            </a:r>
          </a:p>
        </p:txBody>
      </p:sp>
      <p:sp>
        <p:nvSpPr>
          <p:cNvPr id="35" name="Прямоугольник: скругленные углы 10">
            <a:extLst>
              <a:ext uri="{FF2B5EF4-FFF2-40B4-BE49-F238E27FC236}">
                <a16:creationId xmlns:a16="http://schemas.microsoft.com/office/drawing/2014/main" id="{3B3DB493-DC55-504E-9E64-5050550740C7}"/>
              </a:ext>
            </a:extLst>
          </p:cNvPr>
          <p:cNvSpPr/>
          <p:nvPr/>
        </p:nvSpPr>
        <p:spPr>
          <a:xfrm>
            <a:off x="980861" y="4347444"/>
            <a:ext cx="2243137" cy="647700"/>
          </a:xfrm>
          <a:prstGeom prst="roundRect">
            <a:avLst>
              <a:gd name="adj" fmla="val 9031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altLang="ru-RU" sz="900" b="1" dirty="0">
                <a:solidFill>
                  <a:schemeClr val="accent2"/>
                </a:solidFill>
                <a:latin typeface="+mn-lt"/>
              </a:rPr>
              <a:t>Реализация комплексных инфраструктурных проектов</a:t>
            </a:r>
          </a:p>
        </p:txBody>
      </p:sp>
      <p:sp>
        <p:nvSpPr>
          <p:cNvPr id="36" name="Прямоугольник 33">
            <a:extLst>
              <a:ext uri="{FF2B5EF4-FFF2-40B4-BE49-F238E27FC236}">
                <a16:creationId xmlns:a16="http://schemas.microsoft.com/office/drawing/2014/main" id="{55895E11-1626-F04C-826B-7760B3256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95" y="3496384"/>
            <a:ext cx="55460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>
                <a:latin typeface="+mn-lt"/>
              </a:rPr>
              <a:t>Формирование единой информационной базы по следующим направлениям: рыночная статистика, наилучшие технические решения, технологии и НИОКР, профессиональная подготовка и переподготовка кадров</a:t>
            </a:r>
            <a:r>
              <a:rPr lang="ru-RU" altLang="ru-RU" sz="800" dirty="0" smtClean="0">
                <a:latin typeface="+mn-lt"/>
              </a:rPr>
              <a:t>.</a:t>
            </a:r>
          </a:p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altLang="ru-RU" sz="800" dirty="0" smtClean="0">
                <a:latin typeface="+mn-lt"/>
              </a:rPr>
              <a:t> </a:t>
            </a:r>
            <a:r>
              <a:rPr lang="ru-RU" altLang="ru-RU" sz="800" dirty="0">
                <a:latin typeface="+mn-lt"/>
              </a:rPr>
              <a:t>Организация трансфера знаний (посредством организации совместных проектов, посещения объектов, выставок, конференций, конкурсов и т.п.) между странами – участницами СНГ.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C5253B24-9B4E-3C4A-8D14-C0B89F848A5F}"/>
              </a:ext>
            </a:extLst>
          </p:cNvPr>
          <p:cNvSpPr/>
          <p:nvPr/>
        </p:nvSpPr>
        <p:spPr>
          <a:xfrm>
            <a:off x="3262756" y="2149043"/>
            <a:ext cx="5604832" cy="888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800" dirty="0">
                <a:cs typeface="Arial" charset="0"/>
              </a:rPr>
              <a:t>Формирование общих подходов, принципов и основных задач в области обращения с отходами </a:t>
            </a:r>
            <a:r>
              <a:rPr lang="en-GB" sz="800" dirty="0">
                <a:cs typeface="Arial" charset="0"/>
              </a:rPr>
              <a:t>I</a:t>
            </a:r>
            <a:r>
              <a:rPr lang="ru-RU" sz="800" dirty="0">
                <a:cs typeface="Arial" charset="0"/>
              </a:rPr>
              <a:t> и </a:t>
            </a:r>
            <a:r>
              <a:rPr lang="en-GB" sz="800" dirty="0">
                <a:cs typeface="Arial" charset="0"/>
              </a:rPr>
              <a:t>II</a:t>
            </a:r>
            <a:r>
              <a:rPr lang="ru-RU" sz="800" dirty="0">
                <a:cs typeface="Arial" charset="0"/>
              </a:rPr>
              <a:t> классов опасности:  разработка проекта </a:t>
            </a:r>
          </a:p>
          <a:p>
            <a:pPr indent="-17145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ru-RU" sz="800" dirty="0">
                <a:cs typeface="Arial" charset="0"/>
              </a:rPr>
              <a:t>Концепции о развитии сотрудничества</a:t>
            </a:r>
          </a:p>
          <a:p>
            <a:pPr indent="-17145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ru-RU" sz="800" dirty="0">
                <a:cs typeface="Arial" charset="0"/>
              </a:rPr>
              <a:t>Программы совместных действий </a:t>
            </a:r>
          </a:p>
          <a:p>
            <a:pPr indent="-17145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ru-RU" sz="800" dirty="0">
                <a:cs typeface="Arial" charset="0"/>
              </a:rPr>
              <a:t>Плана первоочередных мероприятий</a:t>
            </a:r>
          </a:p>
          <a:p>
            <a:pPr indent="-17145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ru-RU" sz="800" dirty="0">
                <a:cs typeface="Arial" charset="0"/>
              </a:rPr>
              <a:t> Детальных дорожных карт по направлениям сотрудничества. 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8CC14E6E-AF2E-BE40-8C5F-F58E1A2D87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284" y="3616512"/>
            <a:ext cx="316258" cy="316258"/>
          </a:xfrm>
          <a:prstGeom prst="rect">
            <a:avLst/>
          </a:prstGeom>
        </p:spPr>
      </p:pic>
      <p:sp>
        <p:nvSpPr>
          <p:cNvPr id="39" name="object 16">
            <a:extLst>
              <a:ext uri="{FF2B5EF4-FFF2-40B4-BE49-F238E27FC236}">
                <a16:creationId xmlns:a16="http://schemas.microsoft.com/office/drawing/2014/main" id="{0C9143FE-CDE9-7947-91DD-A903CD92523B}"/>
              </a:ext>
            </a:extLst>
          </p:cNvPr>
          <p:cNvSpPr/>
          <p:nvPr/>
        </p:nvSpPr>
        <p:spPr>
          <a:xfrm>
            <a:off x="420511" y="3092359"/>
            <a:ext cx="413750" cy="399216"/>
          </a:xfrm>
          <a:prstGeom prst="rect">
            <a:avLst/>
          </a:prstGeom>
          <a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ln>
            <a:noFill/>
          </a:ln>
        </p:spPr>
        <p:txBody>
          <a:bodyPr lIns="0" tIns="0" rIns="0" bIns="0"/>
          <a:lstStyle/>
          <a:p>
            <a:pPr defTabSz="686440">
              <a:defRPr/>
            </a:pPr>
            <a:endParaRPr sz="1351">
              <a:solidFill>
                <a:srgbClr val="3E87BD">
                  <a:lumMod val="50000"/>
                </a:srgbClr>
              </a:solidFill>
              <a:cs typeface="Arial" charset="0"/>
            </a:endParaRPr>
          </a:p>
        </p:txBody>
      </p:sp>
      <p:sp>
        <p:nvSpPr>
          <p:cNvPr id="40" name="object 18">
            <a:extLst>
              <a:ext uri="{FF2B5EF4-FFF2-40B4-BE49-F238E27FC236}">
                <a16:creationId xmlns:a16="http://schemas.microsoft.com/office/drawing/2014/main" id="{837696A8-AC03-E344-BBCB-CC6C707A8894}"/>
              </a:ext>
            </a:extLst>
          </p:cNvPr>
          <p:cNvSpPr/>
          <p:nvPr/>
        </p:nvSpPr>
        <p:spPr>
          <a:xfrm>
            <a:off x="396897" y="2315069"/>
            <a:ext cx="437364" cy="404927"/>
          </a:xfrm>
          <a:prstGeom prst="rect">
            <a:avLst/>
          </a:prstGeom>
          <a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lIns="0" tIns="0" rIns="0" bIns="0"/>
          <a:lstStyle/>
          <a:p>
            <a:pPr defTabSz="686440">
              <a:defRPr/>
            </a:pPr>
            <a:endParaRPr sz="1351">
              <a:solidFill>
                <a:srgbClr val="3E87BD">
                  <a:lumMod val="50000"/>
                </a:srgbClr>
              </a:solidFill>
              <a:cs typeface="Arial" charset="0"/>
            </a:endParaRPr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F4E87F72-67F4-1542-B715-DC8F04F7722E}"/>
              </a:ext>
            </a:extLst>
          </p:cNvPr>
          <p:cNvSpPr/>
          <p:nvPr/>
        </p:nvSpPr>
        <p:spPr>
          <a:xfrm>
            <a:off x="422052" y="1653633"/>
            <a:ext cx="437366" cy="394065"/>
          </a:xfrm>
          <a:prstGeom prst="rect">
            <a:avLst/>
          </a:prstGeom>
          <a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lIns="0" tIns="0" rIns="0" bIns="0"/>
          <a:lstStyle/>
          <a:p>
            <a:pPr defTabSz="686440">
              <a:defRPr/>
            </a:pPr>
            <a:endParaRPr sz="1351">
              <a:solidFill>
                <a:srgbClr val="3E87BD">
                  <a:lumMod val="50000"/>
                </a:srgbClr>
              </a:solidFill>
              <a:cs typeface="Arial" charset="0"/>
            </a:endParaRPr>
          </a:p>
        </p:txBody>
      </p:sp>
      <p:pic>
        <p:nvPicPr>
          <p:cNvPr id="42" name="Рисунок 14">
            <a:extLst>
              <a:ext uri="{FF2B5EF4-FFF2-40B4-BE49-F238E27FC236}">
                <a16:creationId xmlns:a16="http://schemas.microsoft.com/office/drawing/2014/main" id="{1B8C0DBB-7486-CF4F-A730-55411A3672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59" y="4265415"/>
            <a:ext cx="409247" cy="338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60CDEB72-83C5-2746-A318-4E8BE582B4AC}"/>
              </a:ext>
            </a:extLst>
          </p:cNvPr>
          <p:cNvCxnSpPr>
            <a:cxnSpLocks/>
          </p:cNvCxnSpPr>
          <p:nvPr/>
        </p:nvCxnSpPr>
        <p:spPr>
          <a:xfrm>
            <a:off x="327022" y="3507134"/>
            <a:ext cx="8453761" cy="0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2B46E3D0-F09B-B34E-8168-352A56AC4D8B}"/>
              </a:ext>
            </a:extLst>
          </p:cNvPr>
          <p:cNvCxnSpPr>
            <a:cxnSpLocks/>
          </p:cNvCxnSpPr>
          <p:nvPr/>
        </p:nvCxnSpPr>
        <p:spPr>
          <a:xfrm>
            <a:off x="345118" y="4178124"/>
            <a:ext cx="8453761" cy="0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797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2">
            <a:extLst>
              <a:ext uri="{FF2B5EF4-FFF2-40B4-BE49-F238E27FC236}">
                <a16:creationId xmlns:a16="http://schemas.microsoft.com/office/drawing/2014/main" id="{840516CE-7F90-40E0-A7A2-D61E2C838FBB}"/>
              </a:ext>
            </a:extLst>
          </p:cNvPr>
          <p:cNvSpPr txBox="1">
            <a:spLocks/>
          </p:cNvSpPr>
          <p:nvPr/>
        </p:nvSpPr>
        <p:spPr>
          <a:xfrm>
            <a:off x="435577" y="1457325"/>
            <a:ext cx="6561138" cy="1836738"/>
          </a:xfrm>
          <a:prstGeom prst="rect">
            <a:avLst/>
          </a:prstGeom>
        </p:spPr>
        <p:txBody>
          <a:bodyPr anchor="ctr" anchorCtr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  <p:sp>
        <p:nvSpPr>
          <p:cNvPr id="8" name="Текст 3"/>
          <p:cNvSpPr>
            <a:spLocks noGrp="1"/>
          </p:cNvSpPr>
          <p:nvPr/>
        </p:nvSpPr>
        <p:spPr>
          <a:xfrm>
            <a:off x="539751" y="3952195"/>
            <a:ext cx="4268788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Адрес</a:t>
            </a:r>
            <a:r>
              <a:rPr lang="ru-RU" sz="1000" dirty="0"/>
              <a:t>: 119017, Москва, Пыжевский переулок, </a:t>
            </a:r>
            <a:r>
              <a:rPr lang="ru-RU" sz="1000" dirty="0" smtClean="0"/>
              <a:t>6</a:t>
            </a:r>
            <a:endParaRPr lang="en-US" sz="1000" dirty="0" smtClean="0"/>
          </a:p>
          <a:p>
            <a:r>
              <a:rPr lang="ru-RU" sz="1000" dirty="0" smtClean="0"/>
              <a:t>Телефон: +7 </a:t>
            </a:r>
            <a:r>
              <a:rPr lang="ru-RU" sz="1000" dirty="0"/>
              <a:t>(495) 710 76 48</a:t>
            </a:r>
          </a:p>
          <a:p>
            <a:r>
              <a:rPr lang="ru-RU" sz="1000" dirty="0"/>
              <a:t>E-</a:t>
            </a:r>
            <a:r>
              <a:rPr lang="ru-RU" sz="1000" dirty="0" err="1"/>
              <a:t>mail</a:t>
            </a:r>
            <a:r>
              <a:rPr lang="ru-RU" sz="1000" dirty="0"/>
              <a:t>: info@rosfeo.ru</a:t>
            </a:r>
          </a:p>
          <a:p>
            <a:r>
              <a:rPr lang="en-US" sz="1000" dirty="0"/>
              <a:t>www.</a:t>
            </a:r>
            <a:r>
              <a:rPr lang="ru-RU" sz="1000" dirty="0" err="1"/>
              <a:t>ros</a:t>
            </a:r>
            <a:r>
              <a:rPr lang="en-US" sz="1000" dirty="0" err="1"/>
              <a:t>feo</a:t>
            </a:r>
            <a:r>
              <a:rPr lang="ru-RU" sz="1000" dirty="0"/>
              <a:t>.ru</a:t>
            </a:r>
          </a:p>
        </p:txBody>
      </p:sp>
      <p:sp>
        <p:nvSpPr>
          <p:cNvPr id="9" name="Текст 4"/>
          <p:cNvSpPr>
            <a:spLocks noGrp="1"/>
          </p:cNvSpPr>
          <p:nvPr/>
        </p:nvSpPr>
        <p:spPr>
          <a:xfrm>
            <a:off x="539749" y="3696933"/>
            <a:ext cx="6192523" cy="44644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ru-RU" sz="1000" dirty="0"/>
              <a:t>Федеральное государственное унитарное предприятие </a:t>
            </a:r>
            <a:r>
              <a:rPr lang="ru-RU" sz="1000" dirty="0" smtClean="0"/>
              <a:t>«</a:t>
            </a:r>
            <a:r>
              <a:rPr lang="ru-RU" sz="1000" dirty="0"/>
              <a:t>Федеральный экологический оператор» (ФГУП «ФЭО»)</a:t>
            </a:r>
          </a:p>
        </p:txBody>
      </p:sp>
    </p:spTree>
    <p:extLst>
      <p:ext uri="{BB962C8B-B14F-4D97-AF65-F5344CB8AC3E}">
        <p14:creationId xmlns:p14="http://schemas.microsoft.com/office/powerpoint/2010/main" val="357898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431800"/>
            <a:ext cx="7410450" cy="330200"/>
          </a:xfrm>
        </p:spPr>
        <p:txBody>
          <a:bodyPr/>
          <a:lstStyle/>
          <a:p>
            <a:r>
              <a:rPr lang="ru-RU" altLang="ru-RU" sz="1800" dirty="0">
                <a:solidFill>
                  <a:schemeClr val="tx1"/>
                </a:solidFill>
              </a:rPr>
              <a:t>Мировой тренд – ресурсосбережение и </a:t>
            </a:r>
            <a:r>
              <a:rPr lang="ru-RU" altLang="ru-RU" sz="1800" dirty="0" err="1">
                <a:solidFill>
                  <a:schemeClr val="tx1"/>
                </a:solidFill>
              </a:rPr>
              <a:t>экологичность</a:t>
            </a:r>
            <a:r>
              <a:rPr lang="ru-RU" altLang="ru-RU" sz="1800" dirty="0">
                <a:solidFill>
                  <a:srgbClr val="376092"/>
                </a:solidFill>
              </a:rPr>
              <a:t/>
            </a:r>
            <a:br>
              <a:rPr lang="ru-RU" altLang="ru-RU" sz="1800" dirty="0">
                <a:solidFill>
                  <a:srgbClr val="376092"/>
                </a:solidFill>
              </a:rPr>
            </a:br>
            <a:endParaRPr lang="ru-RU" sz="1800" dirty="0"/>
          </a:p>
        </p:txBody>
      </p:sp>
      <p:grpSp>
        <p:nvGrpSpPr>
          <p:cNvPr id="33" name="Группа 2">
            <a:extLst>
              <a:ext uri="{FF2B5EF4-FFF2-40B4-BE49-F238E27FC236}">
                <a16:creationId xmlns:a16="http://schemas.microsoft.com/office/drawing/2014/main" id="{F3577E32-83E4-F843-9C6B-78C4F7461BA7}"/>
              </a:ext>
            </a:extLst>
          </p:cNvPr>
          <p:cNvGrpSpPr>
            <a:grpSpLocks/>
          </p:cNvGrpSpPr>
          <p:nvPr/>
        </p:nvGrpSpPr>
        <p:grpSpPr bwMode="auto">
          <a:xfrm>
            <a:off x="1879235" y="1132848"/>
            <a:ext cx="5045256" cy="3421818"/>
            <a:chOff x="467109" y="1652877"/>
            <a:chExt cx="6192454" cy="3336940"/>
          </a:xfrm>
        </p:grpSpPr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8C6B0F5C-89A7-3744-B1B9-C6EE812CBA69}"/>
                </a:ext>
              </a:extLst>
            </p:cNvPr>
            <p:cNvCxnSpPr/>
            <p:nvPr/>
          </p:nvCxnSpPr>
          <p:spPr>
            <a:xfrm flipH="1">
              <a:off x="1189834" y="3186573"/>
              <a:ext cx="525636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F20D1542-5968-434C-94AE-45F432BE157C}"/>
                </a:ext>
              </a:extLst>
            </p:cNvPr>
            <p:cNvCxnSpPr/>
            <p:nvPr/>
          </p:nvCxnSpPr>
          <p:spPr>
            <a:xfrm flipH="1" flipV="1">
              <a:off x="1484191" y="1724673"/>
              <a:ext cx="3602358" cy="2445694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>
              <a:extLst>
                <a:ext uri="{FF2B5EF4-FFF2-40B4-BE49-F238E27FC236}">
                  <a16:creationId xmlns:a16="http://schemas.microsoft.com/office/drawing/2014/main" id="{8C21CC1F-2F91-0B49-9F2F-228B96DE8B7E}"/>
                </a:ext>
              </a:extLst>
            </p:cNvPr>
            <p:cNvCxnSpPr/>
            <p:nvPr/>
          </p:nvCxnSpPr>
          <p:spPr>
            <a:xfrm flipH="1">
              <a:off x="2367259" y="1738465"/>
              <a:ext cx="3452845" cy="2465231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4EA9068D-B3C1-F249-8C4E-01C83CC41CF8}"/>
                </a:ext>
              </a:extLst>
            </p:cNvPr>
            <p:cNvSpPr/>
            <p:nvPr/>
          </p:nvSpPr>
          <p:spPr>
            <a:xfrm>
              <a:off x="2208400" y="2170598"/>
              <a:ext cx="3158488" cy="2033097"/>
            </a:xfrm>
            <a:prstGeom prst="ellipse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E4F9F7D-A5EE-CD4E-8F48-40DEA0F14AFD}"/>
                </a:ext>
              </a:extLst>
            </p:cNvPr>
            <p:cNvSpPr txBox="1"/>
            <p:nvPr/>
          </p:nvSpPr>
          <p:spPr>
            <a:xfrm>
              <a:off x="2702452" y="2963610"/>
              <a:ext cx="2233027" cy="2926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350" b="1" dirty="0">
                  <a:solidFill>
                    <a:schemeClr val="accent2"/>
                  </a:solidFill>
                  <a:cs typeface="Arial" charset="0"/>
                </a:rPr>
                <a:t>ИНФРАСТРУКТУРА</a:t>
              </a:r>
              <a:endParaRPr lang="ru-RU" sz="1350" b="1" kern="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Прямоугольник: скругленные углы 66">
              <a:extLst>
                <a:ext uri="{FF2B5EF4-FFF2-40B4-BE49-F238E27FC236}">
                  <a16:creationId xmlns:a16="http://schemas.microsoft.com/office/drawing/2014/main" id="{87E80C0C-654F-C944-967D-A9B1C4AECBFD}"/>
                </a:ext>
              </a:extLst>
            </p:cNvPr>
            <p:cNvSpPr/>
            <p:nvPr/>
          </p:nvSpPr>
          <p:spPr>
            <a:xfrm>
              <a:off x="3242540" y="2603881"/>
              <a:ext cx="1079306" cy="14366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r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" b="1" kern="0" dirty="0">
                  <a:solidFill>
                    <a:prstClr val="white"/>
                  </a:solidFill>
                  <a:cs typeface="+mn-cs"/>
                </a:rPr>
                <a:t>ОТХОДОПЕРЕРАБОТЧИКИ</a:t>
              </a:r>
            </a:p>
          </p:txBody>
        </p:sp>
        <p:pic>
          <p:nvPicPr>
            <p:cNvPr id="52" name="Рисунок 14">
              <a:extLst>
                <a:ext uri="{FF2B5EF4-FFF2-40B4-BE49-F238E27FC236}">
                  <a16:creationId xmlns:a16="http://schemas.microsoft.com/office/drawing/2014/main" id="{C9F1C407-7E4B-9149-AE7F-2BF5FBFF7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675" y="2243138"/>
              <a:ext cx="5111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Прямоугольник: скругленные углы 11">
              <a:extLst>
                <a:ext uri="{FF2B5EF4-FFF2-40B4-BE49-F238E27FC236}">
                  <a16:creationId xmlns:a16="http://schemas.microsoft.com/office/drawing/2014/main" id="{0F782157-EA03-8940-ADDD-0C1DE559C0C5}"/>
                </a:ext>
              </a:extLst>
            </p:cNvPr>
            <p:cNvSpPr/>
            <p:nvPr/>
          </p:nvSpPr>
          <p:spPr>
            <a:xfrm>
              <a:off x="3854614" y="3702604"/>
              <a:ext cx="1080863" cy="125273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54000" rIns="0" anchor="ctr"/>
            <a:lstStyle/>
            <a:p>
              <a:pPr algn="ctr" defTabSz="514830">
                <a:defRPr/>
              </a:pPr>
              <a:r>
                <a:rPr lang="ru-RU" sz="500" b="1" kern="0" dirty="0">
                  <a:solidFill>
                    <a:prstClr val="white"/>
                  </a:solidFill>
                  <a:cs typeface="Arial" charset="0"/>
                </a:rPr>
                <a:t>ОТХОДООБРАЗОВАТЕЛИ</a:t>
              </a:r>
              <a:endParaRPr lang="en-US" sz="500" b="1" kern="0" dirty="0">
                <a:solidFill>
                  <a:prstClr val="white"/>
                </a:solidFill>
                <a:cs typeface="Arial" charset="0"/>
              </a:endParaRPr>
            </a:p>
          </p:txBody>
        </p:sp>
        <p:pic>
          <p:nvPicPr>
            <p:cNvPr id="54" name="Рисунок 17">
              <a:extLst>
                <a:ext uri="{FF2B5EF4-FFF2-40B4-BE49-F238E27FC236}">
                  <a16:creationId xmlns:a16="http://schemas.microsoft.com/office/drawing/2014/main" id="{0C97393D-87AC-2A4C-8F20-0C46C1CCA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229"/>
            <a:stretch>
              <a:fillRect/>
            </a:stretch>
          </p:blipFill>
          <p:spPr bwMode="auto">
            <a:xfrm>
              <a:off x="4070350" y="3341688"/>
              <a:ext cx="595313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Прямоугольник: скругленные углы 66">
              <a:extLst>
                <a:ext uri="{FF2B5EF4-FFF2-40B4-BE49-F238E27FC236}">
                  <a16:creationId xmlns:a16="http://schemas.microsoft.com/office/drawing/2014/main" id="{346EC361-639C-E647-BE98-5E246270367F}"/>
                </a:ext>
              </a:extLst>
            </p:cNvPr>
            <p:cNvSpPr/>
            <p:nvPr/>
          </p:nvSpPr>
          <p:spPr>
            <a:xfrm>
              <a:off x="2630467" y="3702604"/>
              <a:ext cx="1080863" cy="12527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 cap="flat" cmpd="sng" algn="ctr">
              <a:solidFill>
                <a:srgbClr val="2C509A"/>
              </a:solidFill>
              <a:prstDash val="solid"/>
              <a:miter lim="800000"/>
            </a:ln>
            <a:effectLst/>
          </p:spPr>
          <p:txBody>
            <a:bodyPr lIns="0" r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00" b="1" kern="0" dirty="0">
                  <a:solidFill>
                    <a:srgbClr val="456EA9"/>
                  </a:solidFill>
                  <a:cs typeface="+mn-cs"/>
                </a:rPr>
                <a:t>ТРАНСПОРТИРОВЩИКИ</a:t>
              </a:r>
            </a:p>
          </p:txBody>
        </p:sp>
        <p:grpSp>
          <p:nvGrpSpPr>
            <p:cNvPr id="56" name="Группа 19">
              <a:extLst>
                <a:ext uri="{FF2B5EF4-FFF2-40B4-BE49-F238E27FC236}">
                  <a16:creationId xmlns:a16="http://schemas.microsoft.com/office/drawing/2014/main" id="{AF864DA2-0C9D-9F4C-8177-89BDC77FE0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475" y="3490913"/>
              <a:ext cx="711200" cy="187325"/>
              <a:chOff x="5183664" y="2388919"/>
              <a:chExt cx="953735" cy="279484"/>
            </a:xfrm>
          </p:grpSpPr>
          <p:sp>
            <p:nvSpPr>
              <p:cNvPr id="66" name="Овал 65">
                <a:extLst>
                  <a:ext uri="{FF2B5EF4-FFF2-40B4-BE49-F238E27FC236}">
                    <a16:creationId xmlns:a16="http://schemas.microsoft.com/office/drawing/2014/main" id="{C450F0C5-8151-3A42-8AF9-227BBEEE6763}"/>
                  </a:ext>
                </a:extLst>
              </p:cNvPr>
              <p:cNvSpPr/>
              <p:nvPr/>
            </p:nvSpPr>
            <p:spPr>
              <a:xfrm>
                <a:off x="5183902" y="2589872"/>
                <a:ext cx="954473" cy="78877"/>
              </a:xfrm>
              <a:prstGeom prst="ellipse">
                <a:avLst/>
              </a:prstGeom>
              <a:solidFill>
                <a:srgbClr val="7F7F7F">
                  <a:lumMod val="20000"/>
                  <a:lumOff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ru-RU" sz="600" kern="0">
                  <a:solidFill>
                    <a:prstClr val="white"/>
                  </a:solidFill>
                  <a:cs typeface="Arial" charset="0"/>
                </a:endParaRPr>
              </a:p>
            </p:txBody>
          </p:sp>
          <p:grpSp>
            <p:nvGrpSpPr>
              <p:cNvPr id="67" name="Группа 21">
                <a:extLst>
                  <a:ext uri="{FF2B5EF4-FFF2-40B4-BE49-F238E27FC236}">
                    <a16:creationId xmlns:a16="http://schemas.microsoft.com/office/drawing/2014/main" id="{527761C3-BBEA-CF41-8743-0ECA765F00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26328" y="2388919"/>
                <a:ext cx="715930" cy="256508"/>
                <a:chOff x="4049365" y="2857500"/>
                <a:chExt cx="1293818" cy="463558"/>
              </a:xfrm>
            </p:grpSpPr>
            <p:sp>
              <p:nvSpPr>
                <p:cNvPr id="68" name="Рисунок 18">
                  <a:extLst>
                    <a:ext uri="{FF2B5EF4-FFF2-40B4-BE49-F238E27FC236}">
                      <a16:creationId xmlns:a16="http://schemas.microsoft.com/office/drawing/2014/main" id="{F02E999A-C482-3543-8446-5E85D499A58E}"/>
                    </a:ext>
                  </a:extLst>
                </p:cNvPr>
                <p:cNvSpPr/>
                <p:nvPr/>
              </p:nvSpPr>
              <p:spPr>
                <a:xfrm>
                  <a:off x="4452499" y="2858097"/>
                  <a:ext cx="890763" cy="322276"/>
                </a:xfrm>
                <a:custGeom>
                  <a:avLst/>
                  <a:gdLst>
                    <a:gd name="connsiteX0" fmla="*/ -1568 w 887997"/>
                    <a:gd name="connsiteY0" fmla="*/ 323093 h 322873"/>
                    <a:gd name="connsiteX1" fmla="*/ -1568 w 887997"/>
                    <a:gd name="connsiteY1" fmla="*/ 220 h 322873"/>
                    <a:gd name="connsiteX2" fmla="*/ 886429 w 887997"/>
                    <a:gd name="connsiteY2" fmla="*/ 220 h 322873"/>
                    <a:gd name="connsiteX3" fmla="*/ 886429 w 887997"/>
                    <a:gd name="connsiteY3" fmla="*/ 323093 h 3228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7997" h="322873">
                      <a:moveTo>
                        <a:pt x="-1568" y="323093"/>
                      </a:moveTo>
                      <a:lnTo>
                        <a:pt x="-1568" y="220"/>
                      </a:lnTo>
                      <a:lnTo>
                        <a:pt x="886429" y="220"/>
                      </a:lnTo>
                      <a:lnTo>
                        <a:pt x="886429" y="323093"/>
                      </a:lnTo>
                      <a:close/>
                    </a:path>
                  </a:pathLst>
                </a:custGeom>
                <a:solidFill>
                  <a:srgbClr val="456EA9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 dirty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69" name="Рисунок 18">
                  <a:extLst>
                    <a:ext uri="{FF2B5EF4-FFF2-40B4-BE49-F238E27FC236}">
                      <a16:creationId xmlns:a16="http://schemas.microsoft.com/office/drawing/2014/main" id="{D95BD4C1-ADEE-4244-BF97-11CFBBA9CAC3}"/>
                    </a:ext>
                  </a:extLst>
                </p:cNvPr>
                <p:cNvSpPr/>
                <p:nvPr/>
              </p:nvSpPr>
              <p:spPr>
                <a:xfrm>
                  <a:off x="4048635" y="2895283"/>
                  <a:ext cx="483125" cy="371857"/>
                </a:xfrm>
                <a:custGeom>
                  <a:avLst/>
                  <a:gdLst>
                    <a:gd name="connsiteX0" fmla="*/ 354349 w 485090"/>
                    <a:gd name="connsiteY0" fmla="*/ 270698 h 354867"/>
                    <a:gd name="connsiteX1" fmla="*/ 394513 w 485090"/>
                    <a:gd name="connsiteY1" fmla="*/ 270698 h 354867"/>
                    <a:gd name="connsiteX2" fmla="*/ 397632 w 485090"/>
                    <a:gd name="connsiteY2" fmla="*/ 297180 h 354867"/>
                    <a:gd name="connsiteX3" fmla="*/ 483522 w 485090"/>
                    <a:gd name="connsiteY3" fmla="*/ 297180 h 354867"/>
                    <a:gd name="connsiteX4" fmla="*/ 464248 w 485090"/>
                    <a:gd name="connsiteY4" fmla="*/ 321514 h 354867"/>
                    <a:gd name="connsiteX5" fmla="*/ 451420 w 485090"/>
                    <a:gd name="connsiteY5" fmla="*/ 326045 h 354867"/>
                    <a:gd name="connsiteX6" fmla="*/ 398456 w 485090"/>
                    <a:gd name="connsiteY6" fmla="*/ 326251 h 354867"/>
                    <a:gd name="connsiteX7" fmla="*/ 396867 w 485090"/>
                    <a:gd name="connsiteY7" fmla="*/ 337844 h 354867"/>
                    <a:gd name="connsiteX8" fmla="*/ 378418 w 485090"/>
                    <a:gd name="connsiteY8" fmla="*/ 355087 h 354867"/>
                    <a:gd name="connsiteX9" fmla="*/ 287202 w 485090"/>
                    <a:gd name="connsiteY9" fmla="*/ 355087 h 354867"/>
                    <a:gd name="connsiteX10" fmla="*/ 270519 w 485090"/>
                    <a:gd name="connsiteY10" fmla="*/ 354204 h 354867"/>
                    <a:gd name="connsiteX11" fmla="*/ 268841 w 485090"/>
                    <a:gd name="connsiteY11" fmla="*/ 327281 h 354867"/>
                    <a:gd name="connsiteX12" fmla="*/ 252746 w 485090"/>
                    <a:gd name="connsiteY12" fmla="*/ 326339 h 354867"/>
                    <a:gd name="connsiteX13" fmla="*/ 174831 w 485090"/>
                    <a:gd name="connsiteY13" fmla="*/ 326339 h 354867"/>
                    <a:gd name="connsiteX14" fmla="*/ 157882 w 485090"/>
                    <a:gd name="connsiteY14" fmla="*/ 317689 h 354867"/>
                    <a:gd name="connsiteX15" fmla="*/ 32740 w 485090"/>
                    <a:gd name="connsiteY15" fmla="*/ 317865 h 354867"/>
                    <a:gd name="connsiteX16" fmla="*/ -1568 w 485090"/>
                    <a:gd name="connsiteY16" fmla="*/ 325986 h 354867"/>
                    <a:gd name="connsiteX17" fmla="*/ -1568 w 485090"/>
                    <a:gd name="connsiteY17" fmla="*/ 265961 h 354867"/>
                    <a:gd name="connsiteX18" fmla="*/ 14350 w 485090"/>
                    <a:gd name="connsiteY18" fmla="*/ 262106 h 354867"/>
                    <a:gd name="connsiteX19" fmla="*/ 14350 w 485090"/>
                    <a:gd name="connsiteY19" fmla="*/ 154178 h 354867"/>
                    <a:gd name="connsiteX20" fmla="*/ 50071 w 485090"/>
                    <a:gd name="connsiteY20" fmla="*/ 147704 h 354867"/>
                    <a:gd name="connsiteX21" fmla="*/ 153057 w 485090"/>
                    <a:gd name="connsiteY21" fmla="*/ 130462 h 354867"/>
                    <a:gd name="connsiteX22" fmla="*/ 172182 w 485090"/>
                    <a:gd name="connsiteY22" fmla="*/ 115543 h 354867"/>
                    <a:gd name="connsiteX23" fmla="*/ 196781 w 485090"/>
                    <a:gd name="connsiteY23" fmla="*/ 55753 h 354867"/>
                    <a:gd name="connsiteX24" fmla="*/ 201518 w 485090"/>
                    <a:gd name="connsiteY24" fmla="*/ 42159 h 354867"/>
                    <a:gd name="connsiteX25" fmla="*/ 174154 w 485090"/>
                    <a:gd name="connsiteY25" fmla="*/ 39864 h 354867"/>
                    <a:gd name="connsiteX26" fmla="*/ 198047 w 485090"/>
                    <a:gd name="connsiteY26" fmla="*/ 20120 h 354867"/>
                    <a:gd name="connsiteX27" fmla="*/ 248715 w 485090"/>
                    <a:gd name="connsiteY27" fmla="*/ 5761 h 354867"/>
                    <a:gd name="connsiteX28" fmla="*/ 354378 w 485090"/>
                    <a:gd name="connsiteY28" fmla="*/ 759 h 354867"/>
                    <a:gd name="connsiteX29" fmla="*/ 294853 w 485090"/>
                    <a:gd name="connsiteY29" fmla="*/ 128078 h 354867"/>
                    <a:gd name="connsiteX30" fmla="*/ 294853 w 485090"/>
                    <a:gd name="connsiteY30" fmla="*/ 70671 h 354867"/>
                    <a:gd name="connsiteX31" fmla="*/ 281612 w 485090"/>
                    <a:gd name="connsiteY31" fmla="*/ 58137 h 354867"/>
                    <a:gd name="connsiteX32" fmla="*/ 230119 w 485090"/>
                    <a:gd name="connsiteY32" fmla="*/ 58137 h 354867"/>
                    <a:gd name="connsiteX33" fmla="*/ 214936 w 485090"/>
                    <a:gd name="connsiteY33" fmla="*/ 68729 h 354867"/>
                    <a:gd name="connsiteX34" fmla="*/ 196163 w 485090"/>
                    <a:gd name="connsiteY34" fmla="*/ 118221 h 354867"/>
                    <a:gd name="connsiteX35" fmla="*/ 194133 w 485090"/>
                    <a:gd name="connsiteY35" fmla="*/ 128108 h 354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485090" h="354867">
                      <a:moveTo>
                        <a:pt x="354349" y="270698"/>
                      </a:moveTo>
                      <a:lnTo>
                        <a:pt x="394513" y="270698"/>
                      </a:lnTo>
                      <a:cubicBezTo>
                        <a:pt x="395602" y="279849"/>
                        <a:pt x="396543" y="287823"/>
                        <a:pt x="397632" y="297180"/>
                      </a:cubicBezTo>
                      <a:lnTo>
                        <a:pt x="483522" y="297180"/>
                      </a:lnTo>
                      <a:cubicBezTo>
                        <a:pt x="477519" y="305622"/>
                        <a:pt x="471104" y="313743"/>
                        <a:pt x="464248" y="321514"/>
                      </a:cubicBezTo>
                      <a:cubicBezTo>
                        <a:pt x="460629" y="324470"/>
                        <a:pt x="456098" y="326072"/>
                        <a:pt x="451420" y="326045"/>
                      </a:cubicBezTo>
                      <a:cubicBezTo>
                        <a:pt x="433765" y="326545"/>
                        <a:pt x="416404" y="326251"/>
                        <a:pt x="398456" y="326251"/>
                      </a:cubicBezTo>
                      <a:cubicBezTo>
                        <a:pt x="397750" y="331253"/>
                        <a:pt x="397043" y="334549"/>
                        <a:pt x="396867" y="337844"/>
                      </a:cubicBezTo>
                      <a:cubicBezTo>
                        <a:pt x="396043" y="355028"/>
                        <a:pt x="396102" y="355087"/>
                        <a:pt x="378418" y="355087"/>
                      </a:cubicBezTo>
                      <a:cubicBezTo>
                        <a:pt x="348022" y="355087"/>
                        <a:pt x="317627" y="355087"/>
                        <a:pt x="287202" y="355087"/>
                      </a:cubicBezTo>
                      <a:cubicBezTo>
                        <a:pt x="281965" y="355087"/>
                        <a:pt x="276698" y="354557"/>
                        <a:pt x="270519" y="354204"/>
                      </a:cubicBezTo>
                      <a:cubicBezTo>
                        <a:pt x="269959" y="344965"/>
                        <a:pt x="269430" y="336844"/>
                        <a:pt x="268841" y="327281"/>
                      </a:cubicBezTo>
                      <a:cubicBezTo>
                        <a:pt x="263104" y="326928"/>
                        <a:pt x="257925" y="326369"/>
                        <a:pt x="252746" y="326339"/>
                      </a:cubicBezTo>
                      <a:cubicBezTo>
                        <a:pt x="226765" y="326339"/>
                        <a:pt x="200783" y="325986"/>
                        <a:pt x="174831" y="326339"/>
                      </a:cubicBezTo>
                      <a:cubicBezTo>
                        <a:pt x="168004" y="326864"/>
                        <a:pt x="161472" y="323523"/>
                        <a:pt x="157882" y="317689"/>
                      </a:cubicBezTo>
                      <a:cubicBezTo>
                        <a:pt x="124515" y="272199"/>
                        <a:pt x="65637" y="272081"/>
                        <a:pt x="32740" y="317865"/>
                      </a:cubicBezTo>
                      <a:cubicBezTo>
                        <a:pt x="22913" y="331547"/>
                        <a:pt x="11084" y="324309"/>
                        <a:pt x="-1568" y="325986"/>
                      </a:cubicBezTo>
                      <a:lnTo>
                        <a:pt x="-1568" y="265961"/>
                      </a:lnTo>
                      <a:lnTo>
                        <a:pt x="14350" y="262106"/>
                      </a:lnTo>
                      <a:lnTo>
                        <a:pt x="14350" y="154178"/>
                      </a:lnTo>
                      <a:cubicBezTo>
                        <a:pt x="27150" y="151853"/>
                        <a:pt x="38596" y="149676"/>
                        <a:pt x="50071" y="147704"/>
                      </a:cubicBezTo>
                      <a:cubicBezTo>
                        <a:pt x="84351" y="141819"/>
                        <a:pt x="118630" y="135934"/>
                        <a:pt x="153057" y="130462"/>
                      </a:cubicBezTo>
                      <a:cubicBezTo>
                        <a:pt x="162708" y="128932"/>
                        <a:pt x="168593" y="125224"/>
                        <a:pt x="172182" y="115543"/>
                      </a:cubicBezTo>
                      <a:cubicBezTo>
                        <a:pt x="179686" y="95358"/>
                        <a:pt x="188572" y="75673"/>
                        <a:pt x="196781" y="55753"/>
                      </a:cubicBezTo>
                      <a:cubicBezTo>
                        <a:pt x="198400" y="51810"/>
                        <a:pt x="199724" y="47691"/>
                        <a:pt x="201518" y="42159"/>
                      </a:cubicBezTo>
                      <a:lnTo>
                        <a:pt x="174154" y="39864"/>
                      </a:lnTo>
                      <a:cubicBezTo>
                        <a:pt x="179421" y="30581"/>
                        <a:pt x="187924" y="23557"/>
                        <a:pt x="198047" y="20120"/>
                      </a:cubicBezTo>
                      <a:cubicBezTo>
                        <a:pt x="214524" y="14003"/>
                        <a:pt x="231473" y="9201"/>
                        <a:pt x="248715" y="5761"/>
                      </a:cubicBezTo>
                      <a:cubicBezTo>
                        <a:pt x="283024" y="-124"/>
                        <a:pt x="317803" y="-388"/>
                        <a:pt x="354378" y="759"/>
                      </a:cubicBezTo>
                      <a:close/>
                      <a:moveTo>
                        <a:pt x="294853" y="128078"/>
                      </a:moveTo>
                      <a:cubicBezTo>
                        <a:pt x="294853" y="107717"/>
                        <a:pt x="294529" y="89179"/>
                        <a:pt x="294853" y="70671"/>
                      </a:cubicBezTo>
                      <a:cubicBezTo>
                        <a:pt x="295088" y="60873"/>
                        <a:pt x="290851" y="57872"/>
                        <a:pt x="281612" y="58137"/>
                      </a:cubicBezTo>
                      <a:cubicBezTo>
                        <a:pt x="264457" y="58578"/>
                        <a:pt x="247273" y="58607"/>
                        <a:pt x="230119" y="58137"/>
                      </a:cubicBezTo>
                      <a:cubicBezTo>
                        <a:pt x="221880" y="57901"/>
                        <a:pt x="217643" y="61226"/>
                        <a:pt x="214936" y="68729"/>
                      </a:cubicBezTo>
                      <a:cubicBezTo>
                        <a:pt x="209051" y="85325"/>
                        <a:pt x="202342" y="101714"/>
                        <a:pt x="196163" y="118221"/>
                      </a:cubicBezTo>
                      <a:cubicBezTo>
                        <a:pt x="195222" y="121461"/>
                        <a:pt x="194545" y="124765"/>
                        <a:pt x="194133" y="128108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 dirty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0" name="Рисунок 18">
                  <a:extLst>
                    <a:ext uri="{FF2B5EF4-FFF2-40B4-BE49-F238E27FC236}">
                      <a16:creationId xmlns:a16="http://schemas.microsoft.com/office/drawing/2014/main" id="{1EE8CF2B-D7E3-5346-8380-6C6BB3BE5807}"/>
                    </a:ext>
                  </a:extLst>
                </p:cNvPr>
                <p:cNvSpPr/>
                <p:nvPr/>
              </p:nvSpPr>
              <p:spPr>
                <a:xfrm>
                  <a:off x="4082606" y="3192768"/>
                  <a:ext cx="128330" cy="145645"/>
                </a:xfrm>
                <a:custGeom>
                  <a:avLst/>
                  <a:gdLst>
                    <a:gd name="connsiteX0" fmla="*/ 62704 w 127276"/>
                    <a:gd name="connsiteY0" fmla="*/ 127539 h 127327"/>
                    <a:gd name="connsiteX1" fmla="*/ -1558 w 127276"/>
                    <a:gd name="connsiteY1" fmla="*/ 65230 h 127327"/>
                    <a:gd name="connsiteX2" fmla="*/ -1558 w 127276"/>
                    <a:gd name="connsiteY2" fmla="*/ 64954 h 127327"/>
                    <a:gd name="connsiteX3" fmla="*/ 60939 w 127276"/>
                    <a:gd name="connsiteY3" fmla="*/ 229 h 127327"/>
                    <a:gd name="connsiteX4" fmla="*/ 62263 w 127276"/>
                    <a:gd name="connsiteY4" fmla="*/ 220 h 127327"/>
                    <a:gd name="connsiteX5" fmla="*/ 125702 w 127276"/>
                    <a:gd name="connsiteY5" fmla="*/ 63659 h 127327"/>
                    <a:gd name="connsiteX6" fmla="*/ 63646 w 127276"/>
                    <a:gd name="connsiteY6" fmla="*/ 127533 h 127327"/>
                    <a:gd name="connsiteX7" fmla="*/ 62704 w 127276"/>
                    <a:gd name="connsiteY7" fmla="*/ 127539 h 127327"/>
                    <a:gd name="connsiteX8" fmla="*/ 61439 w 127276"/>
                    <a:gd name="connsiteY8" fmla="*/ 30880 h 127327"/>
                    <a:gd name="connsiteX9" fmla="*/ 29043 w 127276"/>
                    <a:gd name="connsiteY9" fmla="*/ 64628 h 127327"/>
                    <a:gd name="connsiteX10" fmla="*/ 29072 w 127276"/>
                    <a:gd name="connsiteY10" fmla="*/ 65219 h 127327"/>
                    <a:gd name="connsiteX11" fmla="*/ 62381 w 127276"/>
                    <a:gd name="connsiteY11" fmla="*/ 97232 h 127327"/>
                    <a:gd name="connsiteX12" fmla="*/ 95836 w 127276"/>
                    <a:gd name="connsiteY12" fmla="*/ 63895 h 127327"/>
                    <a:gd name="connsiteX13" fmla="*/ 95836 w 127276"/>
                    <a:gd name="connsiteY13" fmla="*/ 63659 h 127327"/>
                    <a:gd name="connsiteX14" fmla="*/ 61527 w 127276"/>
                    <a:gd name="connsiteY14" fmla="*/ 30732 h 127327"/>
                    <a:gd name="connsiteX15" fmla="*/ 61439 w 127276"/>
                    <a:gd name="connsiteY15" fmla="*/ 30733 h 127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27276" h="127327">
                      <a:moveTo>
                        <a:pt x="62704" y="127539"/>
                      </a:moveTo>
                      <a:cubicBezTo>
                        <a:pt x="27748" y="128078"/>
                        <a:pt x="-1029" y="100181"/>
                        <a:pt x="-1558" y="65230"/>
                      </a:cubicBezTo>
                      <a:cubicBezTo>
                        <a:pt x="-1558" y="65138"/>
                        <a:pt x="-1558" y="65046"/>
                        <a:pt x="-1558" y="64954"/>
                      </a:cubicBezTo>
                      <a:cubicBezTo>
                        <a:pt x="-2176" y="29825"/>
                        <a:pt x="25806" y="847"/>
                        <a:pt x="60939" y="229"/>
                      </a:cubicBezTo>
                      <a:cubicBezTo>
                        <a:pt x="61380" y="223"/>
                        <a:pt x="61822" y="217"/>
                        <a:pt x="62263" y="220"/>
                      </a:cubicBezTo>
                      <a:cubicBezTo>
                        <a:pt x="97278" y="270"/>
                        <a:pt x="125643" y="28643"/>
                        <a:pt x="125702" y="63659"/>
                      </a:cubicBezTo>
                      <a:cubicBezTo>
                        <a:pt x="126202" y="98432"/>
                        <a:pt x="98425" y="127029"/>
                        <a:pt x="63646" y="127533"/>
                      </a:cubicBezTo>
                      <a:cubicBezTo>
                        <a:pt x="63322" y="127537"/>
                        <a:pt x="63028" y="127540"/>
                        <a:pt x="62704" y="127539"/>
                      </a:cubicBezTo>
                      <a:close/>
                      <a:moveTo>
                        <a:pt x="61439" y="30880"/>
                      </a:moveTo>
                      <a:cubicBezTo>
                        <a:pt x="43166" y="31257"/>
                        <a:pt x="28690" y="46366"/>
                        <a:pt x="29043" y="64628"/>
                      </a:cubicBezTo>
                      <a:cubicBezTo>
                        <a:pt x="29072" y="64825"/>
                        <a:pt x="29072" y="65022"/>
                        <a:pt x="29072" y="65219"/>
                      </a:cubicBezTo>
                      <a:cubicBezTo>
                        <a:pt x="29543" y="83209"/>
                        <a:pt x="44373" y="97480"/>
                        <a:pt x="62381" y="97232"/>
                      </a:cubicBezTo>
                      <a:cubicBezTo>
                        <a:pt x="80830" y="97265"/>
                        <a:pt x="95807" y="82340"/>
                        <a:pt x="95836" y="63895"/>
                      </a:cubicBezTo>
                      <a:cubicBezTo>
                        <a:pt x="95836" y="63816"/>
                        <a:pt x="95836" y="63738"/>
                        <a:pt x="95836" y="63659"/>
                      </a:cubicBezTo>
                      <a:cubicBezTo>
                        <a:pt x="95454" y="45089"/>
                        <a:pt x="80094" y="30347"/>
                        <a:pt x="61527" y="30732"/>
                      </a:cubicBezTo>
                      <a:cubicBezTo>
                        <a:pt x="61498" y="30732"/>
                        <a:pt x="61469" y="30733"/>
                        <a:pt x="61439" y="30733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1" name="Рисунок 18">
                  <a:extLst>
                    <a:ext uri="{FF2B5EF4-FFF2-40B4-BE49-F238E27FC236}">
                      <a16:creationId xmlns:a16="http://schemas.microsoft.com/office/drawing/2014/main" id="{6E4CBCDB-9FE0-4B49-866D-6C57D7D8E98C}"/>
                    </a:ext>
                  </a:extLst>
                </p:cNvPr>
                <p:cNvSpPr/>
                <p:nvPr/>
              </p:nvSpPr>
              <p:spPr>
                <a:xfrm>
                  <a:off x="4516663" y="3192768"/>
                  <a:ext cx="128330" cy="145645"/>
                </a:xfrm>
                <a:custGeom>
                  <a:avLst/>
                  <a:gdLst>
                    <a:gd name="connsiteX0" fmla="*/ 125751 w 127325"/>
                    <a:gd name="connsiteY0" fmla="*/ 63512 h 127214"/>
                    <a:gd name="connsiteX1" fmla="*/ 63665 w 127325"/>
                    <a:gd name="connsiteY1" fmla="*/ 127415 h 127214"/>
                    <a:gd name="connsiteX2" fmla="*/ 62930 w 127325"/>
                    <a:gd name="connsiteY2" fmla="*/ 127421 h 127214"/>
                    <a:gd name="connsiteX3" fmla="*/ -1568 w 127325"/>
                    <a:gd name="connsiteY3" fmla="*/ 65410 h 127214"/>
                    <a:gd name="connsiteX4" fmla="*/ -1568 w 127325"/>
                    <a:gd name="connsiteY4" fmla="*/ 63571 h 127214"/>
                    <a:gd name="connsiteX5" fmla="*/ 62135 w 127325"/>
                    <a:gd name="connsiteY5" fmla="*/ 220 h 127214"/>
                    <a:gd name="connsiteX6" fmla="*/ 125751 w 127325"/>
                    <a:gd name="connsiteY6" fmla="*/ 63364 h 127214"/>
                    <a:gd name="connsiteX7" fmla="*/ 125751 w 127325"/>
                    <a:gd name="connsiteY7" fmla="*/ 63512 h 127214"/>
                    <a:gd name="connsiteX8" fmla="*/ 62135 w 127325"/>
                    <a:gd name="connsiteY8" fmla="*/ 30762 h 127214"/>
                    <a:gd name="connsiteX9" fmla="*/ 28798 w 127325"/>
                    <a:gd name="connsiteY9" fmla="*/ 64040 h 127214"/>
                    <a:gd name="connsiteX10" fmla="*/ 28798 w 127325"/>
                    <a:gd name="connsiteY10" fmla="*/ 64336 h 127214"/>
                    <a:gd name="connsiteX11" fmla="*/ 61459 w 127325"/>
                    <a:gd name="connsiteY11" fmla="*/ 97203 h 127214"/>
                    <a:gd name="connsiteX12" fmla="*/ 95620 w 127325"/>
                    <a:gd name="connsiteY12" fmla="*/ 64277 h 127214"/>
                    <a:gd name="connsiteX13" fmla="*/ 62135 w 127325"/>
                    <a:gd name="connsiteY13" fmla="*/ 30762 h 127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7325" h="127214">
                      <a:moveTo>
                        <a:pt x="125751" y="63512"/>
                      </a:moveTo>
                      <a:cubicBezTo>
                        <a:pt x="126251" y="98301"/>
                        <a:pt x="98474" y="126911"/>
                        <a:pt x="63665" y="127415"/>
                      </a:cubicBezTo>
                      <a:cubicBezTo>
                        <a:pt x="63430" y="127418"/>
                        <a:pt x="63165" y="127421"/>
                        <a:pt x="62930" y="127421"/>
                      </a:cubicBezTo>
                      <a:cubicBezTo>
                        <a:pt x="28003" y="128105"/>
                        <a:pt x="-862" y="100342"/>
                        <a:pt x="-1568" y="65410"/>
                      </a:cubicBezTo>
                      <a:cubicBezTo>
                        <a:pt x="-1568" y="64797"/>
                        <a:pt x="-1568" y="64184"/>
                        <a:pt x="-1568" y="63571"/>
                      </a:cubicBezTo>
                      <a:cubicBezTo>
                        <a:pt x="-1451" y="28499"/>
                        <a:pt x="27061" y="155"/>
                        <a:pt x="62135" y="220"/>
                      </a:cubicBezTo>
                      <a:cubicBezTo>
                        <a:pt x="97150" y="91"/>
                        <a:pt x="125633" y="28361"/>
                        <a:pt x="125751" y="63364"/>
                      </a:cubicBezTo>
                      <a:cubicBezTo>
                        <a:pt x="125751" y="63413"/>
                        <a:pt x="125751" y="63463"/>
                        <a:pt x="125751" y="63512"/>
                      </a:cubicBezTo>
                      <a:close/>
                      <a:moveTo>
                        <a:pt x="62135" y="30762"/>
                      </a:moveTo>
                      <a:cubicBezTo>
                        <a:pt x="43745" y="30746"/>
                        <a:pt x="28827" y="45645"/>
                        <a:pt x="28798" y="64040"/>
                      </a:cubicBezTo>
                      <a:cubicBezTo>
                        <a:pt x="28798" y="64139"/>
                        <a:pt x="28798" y="64237"/>
                        <a:pt x="28798" y="64336"/>
                      </a:cubicBezTo>
                      <a:cubicBezTo>
                        <a:pt x="29210" y="82240"/>
                        <a:pt x="43569" y="96690"/>
                        <a:pt x="61459" y="97203"/>
                      </a:cubicBezTo>
                      <a:cubicBezTo>
                        <a:pt x="79908" y="97386"/>
                        <a:pt x="95120" y="82734"/>
                        <a:pt x="95620" y="64277"/>
                      </a:cubicBezTo>
                      <a:cubicBezTo>
                        <a:pt x="95561" y="45806"/>
                        <a:pt x="80614" y="30843"/>
                        <a:pt x="62135" y="30762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2" name="Рисунок 18">
                  <a:extLst>
                    <a:ext uri="{FF2B5EF4-FFF2-40B4-BE49-F238E27FC236}">
                      <a16:creationId xmlns:a16="http://schemas.microsoft.com/office/drawing/2014/main" id="{ABDE04AE-ACBB-7944-A3CA-16D321815082}"/>
                    </a:ext>
                  </a:extLst>
                </p:cNvPr>
                <p:cNvSpPr/>
                <p:nvPr/>
              </p:nvSpPr>
              <p:spPr>
                <a:xfrm>
                  <a:off x="5116796" y="3192768"/>
                  <a:ext cx="124555" cy="145645"/>
                </a:xfrm>
                <a:custGeom>
                  <a:avLst/>
                  <a:gdLst>
                    <a:gd name="connsiteX0" fmla="*/ 62171 w 127238"/>
                    <a:gd name="connsiteY0" fmla="*/ 127425 h 127210"/>
                    <a:gd name="connsiteX1" fmla="*/ -1562 w 127238"/>
                    <a:gd name="connsiteY1" fmla="*/ 65286 h 127210"/>
                    <a:gd name="connsiteX2" fmla="*/ -1562 w 127238"/>
                    <a:gd name="connsiteY2" fmla="*/ 64457 h 127210"/>
                    <a:gd name="connsiteX3" fmla="*/ 60906 w 127238"/>
                    <a:gd name="connsiteY3" fmla="*/ 227 h 127210"/>
                    <a:gd name="connsiteX4" fmla="*/ 62554 w 127238"/>
                    <a:gd name="connsiteY4" fmla="*/ 224 h 127210"/>
                    <a:gd name="connsiteX5" fmla="*/ 125669 w 127238"/>
                    <a:gd name="connsiteY5" fmla="*/ 64102 h 127210"/>
                    <a:gd name="connsiteX6" fmla="*/ 125669 w 127238"/>
                    <a:gd name="connsiteY6" fmla="*/ 64104 h 127210"/>
                    <a:gd name="connsiteX7" fmla="*/ 62819 w 127238"/>
                    <a:gd name="connsiteY7" fmla="*/ 127426 h 127210"/>
                    <a:gd name="connsiteX8" fmla="*/ 62171 w 127238"/>
                    <a:gd name="connsiteY8" fmla="*/ 127425 h 127210"/>
                    <a:gd name="connsiteX9" fmla="*/ 59994 w 127238"/>
                    <a:gd name="connsiteY9" fmla="*/ 97147 h 127210"/>
                    <a:gd name="connsiteX10" fmla="*/ 95303 w 127238"/>
                    <a:gd name="connsiteY10" fmla="*/ 65546 h 127210"/>
                    <a:gd name="connsiteX11" fmla="*/ 64701 w 127238"/>
                    <a:gd name="connsiteY11" fmla="*/ 30854 h 127210"/>
                    <a:gd name="connsiteX12" fmla="*/ 28628 w 127238"/>
                    <a:gd name="connsiteY12" fmla="*/ 61597 h 127210"/>
                    <a:gd name="connsiteX13" fmla="*/ 28628 w 127238"/>
                    <a:gd name="connsiteY13" fmla="*/ 61603 h 127210"/>
                    <a:gd name="connsiteX14" fmla="*/ 59994 w 127238"/>
                    <a:gd name="connsiteY14" fmla="*/ 97147 h 127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7238" h="127210">
                      <a:moveTo>
                        <a:pt x="62171" y="127425"/>
                      </a:moveTo>
                      <a:cubicBezTo>
                        <a:pt x="27421" y="127864"/>
                        <a:pt x="-1121" y="100043"/>
                        <a:pt x="-1562" y="65286"/>
                      </a:cubicBezTo>
                      <a:cubicBezTo>
                        <a:pt x="-1562" y="65010"/>
                        <a:pt x="-1562" y="64733"/>
                        <a:pt x="-1562" y="64457"/>
                      </a:cubicBezTo>
                      <a:cubicBezTo>
                        <a:pt x="-2062" y="29473"/>
                        <a:pt x="25920" y="715"/>
                        <a:pt x="60906" y="227"/>
                      </a:cubicBezTo>
                      <a:cubicBezTo>
                        <a:pt x="61435" y="218"/>
                        <a:pt x="61995" y="218"/>
                        <a:pt x="62554" y="224"/>
                      </a:cubicBezTo>
                      <a:cubicBezTo>
                        <a:pt x="97627" y="435"/>
                        <a:pt x="125875" y="29033"/>
                        <a:pt x="125669" y="64102"/>
                      </a:cubicBezTo>
                      <a:cubicBezTo>
                        <a:pt x="125669" y="64102"/>
                        <a:pt x="125669" y="64103"/>
                        <a:pt x="125669" y="64104"/>
                      </a:cubicBezTo>
                      <a:cubicBezTo>
                        <a:pt x="125786" y="98945"/>
                        <a:pt x="97657" y="127295"/>
                        <a:pt x="62819" y="127426"/>
                      </a:cubicBezTo>
                      <a:cubicBezTo>
                        <a:pt x="62612" y="127427"/>
                        <a:pt x="62377" y="127426"/>
                        <a:pt x="62171" y="127425"/>
                      </a:cubicBezTo>
                      <a:close/>
                      <a:moveTo>
                        <a:pt x="59994" y="97147"/>
                      </a:moveTo>
                      <a:cubicBezTo>
                        <a:pt x="78472" y="98167"/>
                        <a:pt x="94273" y="84021"/>
                        <a:pt x="95303" y="65546"/>
                      </a:cubicBezTo>
                      <a:cubicBezTo>
                        <a:pt x="96097" y="47629"/>
                        <a:pt x="82592" y="32294"/>
                        <a:pt x="64701" y="30854"/>
                      </a:cubicBezTo>
                      <a:cubicBezTo>
                        <a:pt x="46253" y="29382"/>
                        <a:pt x="30099" y="43146"/>
                        <a:pt x="28628" y="61597"/>
                      </a:cubicBezTo>
                      <a:cubicBezTo>
                        <a:pt x="28628" y="61599"/>
                        <a:pt x="28628" y="61601"/>
                        <a:pt x="28628" y="61603"/>
                      </a:cubicBezTo>
                      <a:cubicBezTo>
                        <a:pt x="27597" y="80036"/>
                        <a:pt x="41574" y="95872"/>
                        <a:pt x="59994" y="97147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3" name="Рисунок 18">
                  <a:extLst>
                    <a:ext uri="{FF2B5EF4-FFF2-40B4-BE49-F238E27FC236}">
                      <a16:creationId xmlns:a16="http://schemas.microsoft.com/office/drawing/2014/main" id="{4381006B-35DE-7543-9826-87EFF3395261}"/>
                    </a:ext>
                  </a:extLst>
                </p:cNvPr>
                <p:cNvSpPr/>
                <p:nvPr/>
              </p:nvSpPr>
              <p:spPr>
                <a:xfrm>
                  <a:off x="4969593" y="3192768"/>
                  <a:ext cx="124557" cy="145645"/>
                </a:xfrm>
                <a:custGeom>
                  <a:avLst/>
                  <a:gdLst>
                    <a:gd name="connsiteX0" fmla="*/ 61312 w 127097"/>
                    <a:gd name="connsiteY0" fmla="*/ 127451 h 127245"/>
                    <a:gd name="connsiteX1" fmla="*/ -1568 w 127097"/>
                    <a:gd name="connsiteY1" fmla="*/ 64519 h 127245"/>
                    <a:gd name="connsiteX2" fmla="*/ -1568 w 127097"/>
                    <a:gd name="connsiteY2" fmla="*/ 63659 h 127245"/>
                    <a:gd name="connsiteX3" fmla="*/ 61518 w 127097"/>
                    <a:gd name="connsiteY3" fmla="*/ 220 h 127245"/>
                    <a:gd name="connsiteX4" fmla="*/ 61900 w 127097"/>
                    <a:gd name="connsiteY4" fmla="*/ 220 h 127245"/>
                    <a:gd name="connsiteX5" fmla="*/ 125516 w 127097"/>
                    <a:gd name="connsiteY5" fmla="*/ 63290 h 127245"/>
                    <a:gd name="connsiteX6" fmla="*/ 125516 w 127097"/>
                    <a:gd name="connsiteY6" fmla="*/ 64954 h 127245"/>
                    <a:gd name="connsiteX7" fmla="*/ 62282 w 127097"/>
                    <a:gd name="connsiteY7" fmla="*/ 127464 h 127245"/>
                    <a:gd name="connsiteX8" fmla="*/ 61312 w 127097"/>
                    <a:gd name="connsiteY8" fmla="*/ 127451 h 127245"/>
                    <a:gd name="connsiteX9" fmla="*/ 62459 w 127097"/>
                    <a:gd name="connsiteY9" fmla="*/ 30792 h 127245"/>
                    <a:gd name="connsiteX10" fmla="*/ 28621 w 127097"/>
                    <a:gd name="connsiteY10" fmla="*/ 63836 h 127245"/>
                    <a:gd name="connsiteX11" fmla="*/ 62341 w 127097"/>
                    <a:gd name="connsiteY11" fmla="*/ 97232 h 127245"/>
                    <a:gd name="connsiteX12" fmla="*/ 95473 w 127097"/>
                    <a:gd name="connsiteY12" fmla="*/ 64865 h 127245"/>
                    <a:gd name="connsiteX13" fmla="*/ 62871 w 127097"/>
                    <a:gd name="connsiteY13" fmla="*/ 30799 h 127245"/>
                    <a:gd name="connsiteX14" fmla="*/ 62459 w 127097"/>
                    <a:gd name="connsiteY14" fmla="*/ 30792 h 1272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7097" h="127245">
                      <a:moveTo>
                        <a:pt x="61312" y="127451"/>
                      </a:moveTo>
                      <a:cubicBezTo>
                        <a:pt x="26562" y="127438"/>
                        <a:pt x="-1598" y="99262"/>
                        <a:pt x="-1568" y="64519"/>
                      </a:cubicBezTo>
                      <a:cubicBezTo>
                        <a:pt x="-1568" y="64232"/>
                        <a:pt x="-1568" y="63946"/>
                        <a:pt x="-1568" y="63659"/>
                      </a:cubicBezTo>
                      <a:cubicBezTo>
                        <a:pt x="-1657" y="28720"/>
                        <a:pt x="26591" y="317"/>
                        <a:pt x="61518" y="220"/>
                      </a:cubicBezTo>
                      <a:cubicBezTo>
                        <a:pt x="61635" y="220"/>
                        <a:pt x="61782" y="220"/>
                        <a:pt x="61900" y="220"/>
                      </a:cubicBezTo>
                      <a:cubicBezTo>
                        <a:pt x="96885" y="64"/>
                        <a:pt x="125368" y="28303"/>
                        <a:pt x="125516" y="63290"/>
                      </a:cubicBezTo>
                      <a:cubicBezTo>
                        <a:pt x="125545" y="63845"/>
                        <a:pt x="125516" y="64399"/>
                        <a:pt x="125516" y="64954"/>
                      </a:cubicBezTo>
                      <a:cubicBezTo>
                        <a:pt x="125310" y="99681"/>
                        <a:pt x="97003" y="127668"/>
                        <a:pt x="62282" y="127464"/>
                      </a:cubicBezTo>
                      <a:cubicBezTo>
                        <a:pt x="61959" y="127462"/>
                        <a:pt x="61635" y="127458"/>
                        <a:pt x="61312" y="127451"/>
                      </a:cubicBezTo>
                      <a:close/>
                      <a:moveTo>
                        <a:pt x="62459" y="30792"/>
                      </a:moveTo>
                      <a:cubicBezTo>
                        <a:pt x="44010" y="30628"/>
                        <a:pt x="28886" y="45390"/>
                        <a:pt x="28621" y="63836"/>
                      </a:cubicBezTo>
                      <a:cubicBezTo>
                        <a:pt x="28827" y="82319"/>
                        <a:pt x="43863" y="97201"/>
                        <a:pt x="62341" y="97232"/>
                      </a:cubicBezTo>
                      <a:cubicBezTo>
                        <a:pt x="80261" y="97038"/>
                        <a:pt x="94855" y="82778"/>
                        <a:pt x="95473" y="64865"/>
                      </a:cubicBezTo>
                      <a:cubicBezTo>
                        <a:pt x="95885" y="46458"/>
                        <a:pt x="81291" y="31206"/>
                        <a:pt x="62871" y="30799"/>
                      </a:cubicBezTo>
                      <a:cubicBezTo>
                        <a:pt x="62753" y="30796"/>
                        <a:pt x="62606" y="30794"/>
                        <a:pt x="62459" y="30792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4" name="Рисунок 18">
                  <a:extLst>
                    <a:ext uri="{FF2B5EF4-FFF2-40B4-BE49-F238E27FC236}">
                      <a16:creationId xmlns:a16="http://schemas.microsoft.com/office/drawing/2014/main" id="{35916060-E021-4E4F-80E8-DFBA701E557C}"/>
                    </a:ext>
                  </a:extLst>
                </p:cNvPr>
                <p:cNvSpPr/>
                <p:nvPr/>
              </p:nvSpPr>
              <p:spPr>
                <a:xfrm>
                  <a:off x="4660091" y="3192768"/>
                  <a:ext cx="128330" cy="145645"/>
                </a:xfrm>
                <a:custGeom>
                  <a:avLst/>
                  <a:gdLst>
                    <a:gd name="connsiteX0" fmla="*/ 61942 w 127247"/>
                    <a:gd name="connsiteY0" fmla="*/ 127134 h 126923"/>
                    <a:gd name="connsiteX1" fmla="*/ -1555 w 127247"/>
                    <a:gd name="connsiteY1" fmla="*/ 62694 h 126923"/>
                    <a:gd name="connsiteX2" fmla="*/ 62796 w 127247"/>
                    <a:gd name="connsiteY2" fmla="*/ 227 h 126923"/>
                    <a:gd name="connsiteX3" fmla="*/ 62855 w 127247"/>
                    <a:gd name="connsiteY3" fmla="*/ 227 h 126923"/>
                    <a:gd name="connsiteX4" fmla="*/ 125676 w 127247"/>
                    <a:gd name="connsiteY4" fmla="*/ 64277 h 126923"/>
                    <a:gd name="connsiteX5" fmla="*/ 125676 w 127247"/>
                    <a:gd name="connsiteY5" fmla="*/ 64313 h 126923"/>
                    <a:gd name="connsiteX6" fmla="*/ 63149 w 127247"/>
                    <a:gd name="connsiteY6" fmla="*/ 127143 h 126923"/>
                    <a:gd name="connsiteX7" fmla="*/ 61942 w 127247"/>
                    <a:gd name="connsiteY7" fmla="*/ 127134 h 126923"/>
                    <a:gd name="connsiteX8" fmla="*/ 62237 w 127247"/>
                    <a:gd name="connsiteY8" fmla="*/ 97386 h 126923"/>
                    <a:gd name="connsiteX9" fmla="*/ 95516 w 127247"/>
                    <a:gd name="connsiteY9" fmla="*/ 63580 h 126923"/>
                    <a:gd name="connsiteX10" fmla="*/ 95516 w 127247"/>
                    <a:gd name="connsiteY10" fmla="*/ 63548 h 126923"/>
                    <a:gd name="connsiteX11" fmla="*/ 61236 w 127247"/>
                    <a:gd name="connsiteY11" fmla="*/ 30769 h 126923"/>
                    <a:gd name="connsiteX12" fmla="*/ 28869 w 127247"/>
                    <a:gd name="connsiteY12" fmla="*/ 63754 h 126923"/>
                    <a:gd name="connsiteX13" fmla="*/ 62295 w 127247"/>
                    <a:gd name="connsiteY13" fmla="*/ 97386 h 1269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7247" h="126923">
                      <a:moveTo>
                        <a:pt x="61942" y="127134"/>
                      </a:moveTo>
                      <a:cubicBezTo>
                        <a:pt x="25368" y="126810"/>
                        <a:pt x="-2261" y="98769"/>
                        <a:pt x="-1555" y="62694"/>
                      </a:cubicBezTo>
                      <a:cubicBezTo>
                        <a:pt x="-1026" y="27678"/>
                        <a:pt x="27751" y="-291"/>
                        <a:pt x="62796" y="227"/>
                      </a:cubicBezTo>
                      <a:cubicBezTo>
                        <a:pt x="62796" y="227"/>
                        <a:pt x="62825" y="227"/>
                        <a:pt x="62855" y="227"/>
                      </a:cubicBezTo>
                      <a:cubicBezTo>
                        <a:pt x="97899" y="565"/>
                        <a:pt x="126029" y="29243"/>
                        <a:pt x="125676" y="64277"/>
                      </a:cubicBezTo>
                      <a:cubicBezTo>
                        <a:pt x="125676" y="64289"/>
                        <a:pt x="125676" y="64301"/>
                        <a:pt x="125676" y="64313"/>
                      </a:cubicBezTo>
                      <a:cubicBezTo>
                        <a:pt x="125764" y="98926"/>
                        <a:pt x="97781" y="127056"/>
                        <a:pt x="63149" y="127143"/>
                      </a:cubicBezTo>
                      <a:cubicBezTo>
                        <a:pt x="62766" y="127143"/>
                        <a:pt x="62354" y="127141"/>
                        <a:pt x="61942" y="127134"/>
                      </a:cubicBezTo>
                      <a:close/>
                      <a:moveTo>
                        <a:pt x="62237" y="97386"/>
                      </a:moveTo>
                      <a:cubicBezTo>
                        <a:pt x="80774" y="97240"/>
                        <a:pt x="95663" y="82105"/>
                        <a:pt x="95516" y="63580"/>
                      </a:cubicBezTo>
                      <a:cubicBezTo>
                        <a:pt x="95516" y="63569"/>
                        <a:pt x="95516" y="63558"/>
                        <a:pt x="95516" y="63548"/>
                      </a:cubicBezTo>
                      <a:cubicBezTo>
                        <a:pt x="95074" y="45039"/>
                        <a:pt x="79744" y="30375"/>
                        <a:pt x="61236" y="30769"/>
                      </a:cubicBezTo>
                      <a:cubicBezTo>
                        <a:pt x="43287" y="31199"/>
                        <a:pt x="28958" y="45814"/>
                        <a:pt x="28869" y="63754"/>
                      </a:cubicBezTo>
                      <a:cubicBezTo>
                        <a:pt x="28899" y="82235"/>
                        <a:pt x="43817" y="97240"/>
                        <a:pt x="62295" y="97386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5" name="Рисунок 18">
                  <a:extLst>
                    <a:ext uri="{FF2B5EF4-FFF2-40B4-BE49-F238E27FC236}">
                      <a16:creationId xmlns:a16="http://schemas.microsoft.com/office/drawing/2014/main" id="{D35C09F3-B52E-8F4B-9051-86632876264B}"/>
                    </a:ext>
                  </a:extLst>
                </p:cNvPr>
                <p:cNvSpPr/>
                <p:nvPr/>
              </p:nvSpPr>
              <p:spPr>
                <a:xfrm>
                  <a:off x="4773323" y="3195868"/>
                  <a:ext cx="215143" cy="43383"/>
                </a:xfrm>
                <a:custGeom>
                  <a:avLst/>
                  <a:gdLst>
                    <a:gd name="connsiteX0" fmla="*/ 214200 w 215768"/>
                    <a:gd name="connsiteY0" fmla="*/ 3250 h 27680"/>
                    <a:gd name="connsiteX1" fmla="*/ 206079 w 215768"/>
                    <a:gd name="connsiteY1" fmla="*/ 9518 h 27680"/>
                    <a:gd name="connsiteX2" fmla="*/ 165797 w 215768"/>
                    <a:gd name="connsiteY2" fmla="*/ 27849 h 27680"/>
                    <a:gd name="connsiteX3" fmla="*/ 33388 w 215768"/>
                    <a:gd name="connsiteY3" fmla="*/ 27849 h 27680"/>
                    <a:gd name="connsiteX4" fmla="*/ 12791 w 215768"/>
                    <a:gd name="connsiteY4" fmla="*/ 17433 h 27680"/>
                    <a:gd name="connsiteX5" fmla="*/ -1568 w 215768"/>
                    <a:gd name="connsiteY5" fmla="*/ 220 h 27680"/>
                    <a:gd name="connsiteX6" fmla="*/ 212258 w 215768"/>
                    <a:gd name="connsiteY6" fmla="*/ 220 h 27680"/>
                    <a:gd name="connsiteX7" fmla="*/ 214200 w 215768"/>
                    <a:gd name="connsiteY7" fmla="*/ 3250 h 27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5768" h="27680">
                      <a:moveTo>
                        <a:pt x="214200" y="3250"/>
                      </a:moveTo>
                      <a:cubicBezTo>
                        <a:pt x="211434" y="5310"/>
                        <a:pt x="207403" y="6781"/>
                        <a:pt x="206079" y="9518"/>
                      </a:cubicBezTo>
                      <a:cubicBezTo>
                        <a:pt x="197693" y="27172"/>
                        <a:pt x="182863" y="28202"/>
                        <a:pt x="165797" y="27849"/>
                      </a:cubicBezTo>
                      <a:cubicBezTo>
                        <a:pt x="121661" y="27025"/>
                        <a:pt x="77524" y="27378"/>
                        <a:pt x="33388" y="27849"/>
                      </a:cubicBezTo>
                      <a:cubicBezTo>
                        <a:pt x="24178" y="27849"/>
                        <a:pt x="17646" y="26113"/>
                        <a:pt x="12791" y="17433"/>
                      </a:cubicBezTo>
                      <a:cubicBezTo>
                        <a:pt x="9583" y="11548"/>
                        <a:pt x="4169" y="6928"/>
                        <a:pt x="-1568" y="220"/>
                      </a:cubicBezTo>
                      <a:lnTo>
                        <a:pt x="212258" y="220"/>
                      </a:lnTo>
                      <a:cubicBezTo>
                        <a:pt x="213141" y="1191"/>
                        <a:pt x="213612" y="2220"/>
                        <a:pt x="214200" y="3250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6" name="Рисунок 18">
                  <a:extLst>
                    <a:ext uri="{FF2B5EF4-FFF2-40B4-BE49-F238E27FC236}">
                      <a16:creationId xmlns:a16="http://schemas.microsoft.com/office/drawing/2014/main" id="{1D8F6EDD-0811-4147-B012-708EE0ED8FCB}"/>
                    </a:ext>
                  </a:extLst>
                </p:cNvPr>
                <p:cNvSpPr/>
                <p:nvPr/>
              </p:nvSpPr>
              <p:spPr>
                <a:xfrm>
                  <a:off x="4418528" y="2889085"/>
                  <a:ext cx="26422" cy="266497"/>
                </a:xfrm>
                <a:custGeom>
                  <a:avLst/>
                  <a:gdLst>
                    <a:gd name="connsiteX0" fmla="*/ -1568 w 28902"/>
                    <a:gd name="connsiteY0" fmla="*/ 220 h 268526"/>
                    <a:gd name="connsiteX1" fmla="*/ 12290 w 28902"/>
                    <a:gd name="connsiteY1" fmla="*/ 31321 h 268526"/>
                    <a:gd name="connsiteX2" fmla="*/ 12026 w 28902"/>
                    <a:gd name="connsiteY2" fmla="*/ 147488 h 268526"/>
                    <a:gd name="connsiteX3" fmla="*/ 21588 w 28902"/>
                    <a:gd name="connsiteY3" fmla="*/ 168674 h 268526"/>
                    <a:gd name="connsiteX4" fmla="*/ 27061 w 28902"/>
                    <a:gd name="connsiteY4" fmla="*/ 178148 h 268526"/>
                    <a:gd name="connsiteX5" fmla="*/ 27297 w 28902"/>
                    <a:gd name="connsiteY5" fmla="*/ 268746 h 268526"/>
                    <a:gd name="connsiteX6" fmla="*/ -1568 w 28902"/>
                    <a:gd name="connsiteY6" fmla="*/ 268746 h 2685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902" h="268526">
                      <a:moveTo>
                        <a:pt x="-1568" y="220"/>
                      </a:moveTo>
                      <a:cubicBezTo>
                        <a:pt x="7553" y="11165"/>
                        <a:pt x="12438" y="19698"/>
                        <a:pt x="12290" y="31321"/>
                      </a:cubicBezTo>
                      <a:cubicBezTo>
                        <a:pt x="11878" y="70043"/>
                        <a:pt x="12290" y="108766"/>
                        <a:pt x="12026" y="147488"/>
                      </a:cubicBezTo>
                      <a:cubicBezTo>
                        <a:pt x="12026" y="156316"/>
                        <a:pt x="12732" y="163760"/>
                        <a:pt x="21588" y="168674"/>
                      </a:cubicBezTo>
                      <a:cubicBezTo>
                        <a:pt x="24708" y="170872"/>
                        <a:pt x="26708" y="174338"/>
                        <a:pt x="27061" y="178148"/>
                      </a:cubicBezTo>
                      <a:cubicBezTo>
                        <a:pt x="27473" y="207926"/>
                        <a:pt x="27297" y="237762"/>
                        <a:pt x="27297" y="268746"/>
                      </a:cubicBezTo>
                      <a:lnTo>
                        <a:pt x="-1568" y="268746"/>
                      </a:ln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7" name="Рисунок 18">
                  <a:extLst>
                    <a:ext uri="{FF2B5EF4-FFF2-40B4-BE49-F238E27FC236}">
                      <a16:creationId xmlns:a16="http://schemas.microsoft.com/office/drawing/2014/main" id="{446D0652-D921-6243-B199-0F3AC46DFCD9}"/>
                    </a:ext>
                  </a:extLst>
                </p:cNvPr>
                <p:cNvSpPr/>
                <p:nvPr/>
              </p:nvSpPr>
              <p:spPr>
                <a:xfrm>
                  <a:off x="5226253" y="3195868"/>
                  <a:ext cx="83037" cy="43383"/>
                </a:xfrm>
                <a:custGeom>
                  <a:avLst/>
                  <a:gdLst>
                    <a:gd name="connsiteX0" fmla="*/ -1568 w 81976"/>
                    <a:gd name="connsiteY0" fmla="*/ 220 h 27864"/>
                    <a:gd name="connsiteX1" fmla="*/ 80408 w 81976"/>
                    <a:gd name="connsiteY1" fmla="*/ 220 h 27864"/>
                    <a:gd name="connsiteX2" fmla="*/ 80408 w 81976"/>
                    <a:gd name="connsiteY2" fmla="*/ 28084 h 27864"/>
                    <a:gd name="connsiteX3" fmla="*/ 24501 w 81976"/>
                    <a:gd name="connsiteY3" fmla="*/ 27908 h 27864"/>
                    <a:gd name="connsiteX4" fmla="*/ 17263 w 81976"/>
                    <a:gd name="connsiteY4" fmla="*/ 23936 h 27864"/>
                    <a:gd name="connsiteX5" fmla="*/ -1568 w 81976"/>
                    <a:gd name="connsiteY5" fmla="*/ 220 h 278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1976" h="27864">
                      <a:moveTo>
                        <a:pt x="-1568" y="220"/>
                      </a:moveTo>
                      <a:lnTo>
                        <a:pt x="80408" y="220"/>
                      </a:lnTo>
                      <a:lnTo>
                        <a:pt x="80408" y="28084"/>
                      </a:lnTo>
                      <a:cubicBezTo>
                        <a:pt x="61223" y="28084"/>
                        <a:pt x="42804" y="28084"/>
                        <a:pt x="24501" y="27908"/>
                      </a:cubicBezTo>
                      <a:cubicBezTo>
                        <a:pt x="21677" y="27544"/>
                        <a:pt x="19087" y="26125"/>
                        <a:pt x="17263" y="23936"/>
                      </a:cubicBezTo>
                      <a:cubicBezTo>
                        <a:pt x="10966" y="16697"/>
                        <a:pt x="5258" y="8988"/>
                        <a:pt x="-1568" y="220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8" name="Рисунок 18">
                  <a:extLst>
                    <a:ext uri="{FF2B5EF4-FFF2-40B4-BE49-F238E27FC236}">
                      <a16:creationId xmlns:a16="http://schemas.microsoft.com/office/drawing/2014/main" id="{D069CA7D-30B2-2E4D-88AD-C79E25E5170E}"/>
                    </a:ext>
                  </a:extLst>
                </p:cNvPr>
                <p:cNvSpPr/>
                <p:nvPr/>
              </p:nvSpPr>
              <p:spPr>
                <a:xfrm>
                  <a:off x="5079052" y="3195868"/>
                  <a:ext cx="52842" cy="43383"/>
                </a:xfrm>
                <a:custGeom>
                  <a:avLst/>
                  <a:gdLst>
                    <a:gd name="connsiteX0" fmla="*/ -1568 w 49668"/>
                    <a:gd name="connsiteY0" fmla="*/ 220 h 27950"/>
                    <a:gd name="connsiteX1" fmla="*/ 48100 w 49668"/>
                    <a:gd name="connsiteY1" fmla="*/ 220 h 27950"/>
                    <a:gd name="connsiteX2" fmla="*/ 29769 w 49668"/>
                    <a:gd name="connsiteY2" fmla="*/ 24024 h 27950"/>
                    <a:gd name="connsiteX3" fmla="*/ 16822 w 49668"/>
                    <a:gd name="connsiteY3" fmla="*/ 23730 h 27950"/>
                    <a:gd name="connsiteX4" fmla="*/ -1568 w 49668"/>
                    <a:gd name="connsiteY4" fmla="*/ 220 h 27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668" h="27950">
                      <a:moveTo>
                        <a:pt x="-1568" y="220"/>
                      </a:moveTo>
                      <a:lnTo>
                        <a:pt x="48100" y="220"/>
                      </a:lnTo>
                      <a:cubicBezTo>
                        <a:pt x="41450" y="8841"/>
                        <a:pt x="35683" y="16491"/>
                        <a:pt x="29769" y="24024"/>
                      </a:cubicBezTo>
                      <a:cubicBezTo>
                        <a:pt x="25414" y="29585"/>
                        <a:pt x="21206" y="29614"/>
                        <a:pt x="16822" y="23730"/>
                      </a:cubicBezTo>
                      <a:cubicBezTo>
                        <a:pt x="11290" y="16521"/>
                        <a:pt x="5493" y="9223"/>
                        <a:pt x="-1568" y="220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  <p:sp>
              <p:nvSpPr>
                <p:cNvPr id="79" name="Рисунок 18">
                  <a:extLst>
                    <a:ext uri="{FF2B5EF4-FFF2-40B4-BE49-F238E27FC236}">
                      <a16:creationId xmlns:a16="http://schemas.microsoft.com/office/drawing/2014/main" id="{CF126DC5-97F2-D04C-B132-08DEBC0A664A}"/>
                    </a:ext>
                  </a:extLst>
                </p:cNvPr>
                <p:cNvSpPr/>
                <p:nvPr/>
              </p:nvSpPr>
              <p:spPr>
                <a:xfrm>
                  <a:off x="4626122" y="3195868"/>
                  <a:ext cx="49066" cy="43383"/>
                </a:xfrm>
                <a:custGeom>
                  <a:avLst/>
                  <a:gdLst>
                    <a:gd name="connsiteX0" fmla="*/ -1568 w 49403"/>
                    <a:gd name="connsiteY0" fmla="*/ 220 h 27840"/>
                    <a:gd name="connsiteX1" fmla="*/ 47835 w 49403"/>
                    <a:gd name="connsiteY1" fmla="*/ 220 h 27840"/>
                    <a:gd name="connsiteX2" fmla="*/ 29445 w 49403"/>
                    <a:gd name="connsiteY2" fmla="*/ 24112 h 27840"/>
                    <a:gd name="connsiteX3" fmla="*/ 16410 w 49403"/>
                    <a:gd name="connsiteY3" fmla="*/ 23553 h 27840"/>
                    <a:gd name="connsiteX4" fmla="*/ -1568 w 49403"/>
                    <a:gd name="connsiteY4" fmla="*/ 220 h 27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403" h="27840">
                      <a:moveTo>
                        <a:pt x="-1568" y="220"/>
                      </a:moveTo>
                      <a:lnTo>
                        <a:pt x="47835" y="220"/>
                      </a:lnTo>
                      <a:cubicBezTo>
                        <a:pt x="41156" y="8870"/>
                        <a:pt x="35300" y="16462"/>
                        <a:pt x="29445" y="24112"/>
                      </a:cubicBezTo>
                      <a:cubicBezTo>
                        <a:pt x="24825" y="29997"/>
                        <a:pt x="20618" y="28879"/>
                        <a:pt x="16410" y="23553"/>
                      </a:cubicBezTo>
                      <a:cubicBezTo>
                        <a:pt x="10761" y="16432"/>
                        <a:pt x="5199" y="9017"/>
                        <a:pt x="-1568" y="220"/>
                      </a:cubicBezTo>
                      <a:close/>
                    </a:path>
                  </a:pathLst>
                </a:custGeom>
                <a:solidFill>
                  <a:srgbClr val="293D6D"/>
                </a:solidFill>
                <a:ln w="2922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>
                    <a:defRPr/>
                  </a:pPr>
                  <a:endParaRPr lang="ru-RU" sz="600" kern="0">
                    <a:solidFill>
                      <a:srgbClr val="333333"/>
                    </a:solidFill>
                    <a:cs typeface="Arial" charset="0"/>
                  </a:endParaRPr>
                </a:p>
              </p:txBody>
            </p:sp>
          </p:grpSp>
        </p:grpSp>
        <p:cxnSp>
          <p:nvCxnSpPr>
            <p:cNvPr id="57" name="Скругленная соединительная линия 56">
              <a:extLst>
                <a:ext uri="{FF2B5EF4-FFF2-40B4-BE49-F238E27FC236}">
                  <a16:creationId xmlns:a16="http://schemas.microsoft.com/office/drawing/2014/main" id="{DA2605E3-E244-A44A-B085-3A63D551212F}"/>
                </a:ext>
              </a:extLst>
            </p:cNvPr>
            <p:cNvCxnSpPr/>
            <p:nvPr/>
          </p:nvCxnSpPr>
          <p:spPr>
            <a:xfrm rot="5400000" flipH="1" flipV="1">
              <a:off x="2525995" y="2729491"/>
              <a:ext cx="626594" cy="560940"/>
            </a:xfrm>
            <a:prstGeom prst="curvedConnector2">
              <a:avLst/>
            </a:prstGeom>
            <a:ln w="25400">
              <a:solidFill>
                <a:srgbClr val="FFC000"/>
              </a:solidFill>
              <a:tailEnd type="arrow"/>
            </a:ln>
            <a:scene3d>
              <a:camera prst="orthographicFront">
                <a:rot lat="0" lon="0" rev="1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8" name="Picture 12">
              <a:extLst>
                <a:ext uri="{FF2B5EF4-FFF2-40B4-BE49-F238E27FC236}">
                  <a16:creationId xmlns:a16="http://schemas.microsoft.com/office/drawing/2014/main" id="{C488753B-8B0F-E34D-8D0D-1ED801AAC0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1331">
              <a:off x="4341019" y="2575720"/>
              <a:ext cx="933450" cy="963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12">
              <a:extLst>
                <a:ext uri="{FF2B5EF4-FFF2-40B4-BE49-F238E27FC236}">
                  <a16:creationId xmlns:a16="http://schemas.microsoft.com/office/drawing/2014/main" id="{769F4CF4-2978-3C44-BB77-0AA27F63C0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645393">
              <a:off x="3272632" y="3469481"/>
              <a:ext cx="9334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1DE3C80-EC88-2D4B-81D9-3D1A006DD120}"/>
                </a:ext>
              </a:extLst>
            </p:cNvPr>
            <p:cNvSpPr txBox="1"/>
            <p:nvPr/>
          </p:nvSpPr>
          <p:spPr>
            <a:xfrm>
              <a:off x="2501764" y="1652877"/>
              <a:ext cx="2540789" cy="3601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accent2"/>
                  </a:solidFill>
                  <a:cs typeface="Arial" charset="0"/>
                </a:rPr>
                <a:t>РАЗРАБОТКА И ВНЕДРЕНИЕ ПЕРЕДОВЫХ ТЕХНОЛОГИЙ</a:t>
              </a:r>
              <a:endParaRPr lang="ru-RU" sz="800" dirty="0">
                <a:solidFill>
                  <a:schemeClr val="accent2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CC4EC6-0C81-1A4F-BBD8-4511F835908F}"/>
                </a:ext>
              </a:extLst>
            </p:cNvPr>
            <p:cNvSpPr txBox="1"/>
            <p:nvPr/>
          </p:nvSpPr>
          <p:spPr>
            <a:xfrm>
              <a:off x="762105" y="2617969"/>
              <a:ext cx="1465550" cy="3601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accent2"/>
                  </a:solidFill>
                  <a:cs typeface="Arial" charset="0"/>
                </a:rPr>
                <a:t>ПОДГОТОВКА И ОЦЕНКА КАДРОВ</a:t>
              </a:r>
              <a:endParaRPr lang="ru-RU" sz="800" dirty="0">
                <a:solidFill>
                  <a:schemeClr val="accent2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FD255C3-61E7-8B4E-B0DA-578D03C3371C}"/>
                </a:ext>
              </a:extLst>
            </p:cNvPr>
            <p:cNvSpPr txBox="1"/>
            <p:nvPr/>
          </p:nvSpPr>
          <p:spPr>
            <a:xfrm>
              <a:off x="5140735" y="2622973"/>
              <a:ext cx="1467108" cy="3601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accent2"/>
                  </a:solidFill>
                  <a:cs typeface="Arial" charset="0"/>
                </a:rPr>
                <a:t>НОРМАТИВНАЯ 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chemeClr val="accent2"/>
                  </a:solidFill>
                  <a:cs typeface="Arial" charset="0"/>
                </a:rPr>
                <a:t>БАЗА</a:t>
              </a:r>
              <a:endParaRPr lang="ru-RU" sz="800" dirty="0">
                <a:solidFill>
                  <a:schemeClr val="accent2"/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B34657E-04CB-A144-8E88-5F3915A8178C}"/>
                </a:ext>
              </a:extLst>
            </p:cNvPr>
            <p:cNvSpPr txBox="1"/>
            <p:nvPr/>
          </p:nvSpPr>
          <p:spPr>
            <a:xfrm>
              <a:off x="5192455" y="3570015"/>
              <a:ext cx="1467108" cy="3601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accent2"/>
                  </a:solidFill>
                  <a:cs typeface="Arial" charset="0"/>
                </a:rPr>
                <a:t>КОНТРОЛЬ И МОНИТОРИНГ</a:t>
              </a:r>
              <a:endParaRPr lang="ru-RU" sz="800" dirty="0">
                <a:solidFill>
                  <a:schemeClr val="accent2"/>
                </a:solidFill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2D5BE1E-FE9F-A740-9172-2B4549204C55}"/>
                </a:ext>
              </a:extLst>
            </p:cNvPr>
            <p:cNvSpPr txBox="1"/>
            <p:nvPr/>
          </p:nvSpPr>
          <p:spPr>
            <a:xfrm>
              <a:off x="467109" y="3456812"/>
              <a:ext cx="1777039" cy="4952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accent2"/>
                  </a:solidFill>
                  <a:cs typeface="Arial" charset="0"/>
                </a:rPr>
                <a:t>КОМПЛЕКС МЕР ГОСУДАРСТВЕННОЙ 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chemeClr val="accent2"/>
                  </a:solidFill>
                  <a:cs typeface="Arial" charset="0"/>
                </a:rPr>
                <a:t>ПОДДЕРЖКИ </a:t>
              </a:r>
              <a:endParaRPr lang="ru-RU" sz="800" dirty="0">
                <a:solidFill>
                  <a:schemeClr val="accent2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ABEEF36-0C0F-3146-B6B6-97CF4F38D0CA}"/>
                </a:ext>
              </a:extLst>
            </p:cNvPr>
            <p:cNvSpPr txBox="1"/>
            <p:nvPr/>
          </p:nvSpPr>
          <p:spPr>
            <a:xfrm>
              <a:off x="2395572" y="4359518"/>
              <a:ext cx="2858083" cy="6302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accent2"/>
                  </a:solidFill>
                  <a:cs typeface="Arial" charset="0"/>
                </a:rPr>
                <a:t>ИНФОРМАЦИОННАЯ ПОЛИТИКА, ПРОДВИЖЕНИЕ КУЛЬТУРЫ ОТВЕТСТВЕННОГО ПРОИЗВОДСТВА И ПОТРЕБЛЕНИЯ</a:t>
              </a:r>
              <a:endParaRPr lang="ru-RU" sz="8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69AC6EE-BD35-DC45-AD5F-624FAF2E33C0}"/>
              </a:ext>
            </a:extLst>
          </p:cNvPr>
          <p:cNvSpPr/>
          <p:nvPr/>
        </p:nvSpPr>
        <p:spPr bwMode="auto">
          <a:xfrm>
            <a:off x="423812" y="3632510"/>
            <a:ext cx="2874127" cy="13100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TextBox 53">
            <a:extLst>
              <a:ext uri="{FF2B5EF4-FFF2-40B4-BE49-F238E27FC236}">
                <a16:creationId xmlns:a16="http://schemas.microsoft.com/office/drawing/2014/main" id="{4DE7333B-9AC2-C047-8A71-4C313D066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100" y="3668502"/>
            <a:ext cx="1913520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ru-RU" altLang="ru-RU" sz="700" b="1" dirty="0">
                <a:latin typeface="+mn-lt"/>
              </a:rPr>
              <a:t>ОТХОДЫ</a:t>
            </a:r>
            <a:r>
              <a:rPr lang="ru-RU" altLang="ru-RU" sz="9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altLang="ru-RU" sz="1400" b="1" dirty="0">
                <a:solidFill>
                  <a:srgbClr val="FFC000"/>
                </a:solidFill>
                <a:latin typeface="+mn-lt"/>
              </a:rPr>
              <a:t>I</a:t>
            </a:r>
            <a:r>
              <a:rPr lang="en-US" altLang="ru-RU" sz="9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altLang="ru-RU" sz="700" b="1" dirty="0">
                <a:latin typeface="+mn-lt"/>
              </a:rPr>
              <a:t>КЛАССА</a:t>
            </a:r>
          </a:p>
        </p:txBody>
      </p:sp>
      <p:sp>
        <p:nvSpPr>
          <p:cNvPr id="36" name="TextBox 56">
            <a:extLst>
              <a:ext uri="{FF2B5EF4-FFF2-40B4-BE49-F238E27FC236}">
                <a16:creationId xmlns:a16="http://schemas.microsoft.com/office/drawing/2014/main" id="{A51ECDF3-99ED-FB40-9F7C-5E0E9BD4E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42" y="3884080"/>
            <a:ext cx="1140752" cy="34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1450" indent="-1714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6000"/>
              </a:lnSpc>
              <a:spcBef>
                <a:spcPts val="400"/>
              </a:spcBef>
              <a:buSzPct val="80000"/>
              <a:buFont typeface="Wingdings" pitchFamily="2" charset="2"/>
              <a:buChar char="ü"/>
              <a:defRPr/>
            </a:pPr>
            <a:r>
              <a:rPr lang="ru-RU" altLang="ru-RU" sz="600" b="1" dirty="0">
                <a:latin typeface="+mn-lt"/>
                <a:cs typeface="Arial" charset="0"/>
              </a:rPr>
              <a:t>ртутьсодержащие отходы </a:t>
            </a:r>
            <a:r>
              <a:rPr lang="ru-RU" altLang="ru-RU" sz="600" dirty="0">
                <a:latin typeface="+mn-lt"/>
                <a:cs typeface="Arial" charset="0"/>
              </a:rPr>
              <a:t>(лампы, приборы, шламы, шлаки)</a:t>
            </a:r>
            <a:endParaRPr lang="en-US" altLang="ru-RU" sz="600" dirty="0">
              <a:latin typeface="+mn-lt"/>
              <a:cs typeface="Arial" charset="0"/>
            </a:endParaRPr>
          </a:p>
          <a:p>
            <a:pPr>
              <a:lnSpc>
                <a:spcPct val="86000"/>
              </a:lnSpc>
              <a:spcBef>
                <a:spcPts val="400"/>
              </a:spcBef>
              <a:buSzPct val="80000"/>
              <a:buFont typeface="Wingdings" pitchFamily="2" charset="2"/>
              <a:buChar char="ü"/>
              <a:defRPr/>
            </a:pPr>
            <a:r>
              <a:rPr lang="ru-RU" altLang="ru-RU" sz="600" b="1" dirty="0">
                <a:latin typeface="+mn-lt"/>
                <a:cs typeface="Arial" charset="0"/>
              </a:rPr>
              <a:t>отходы электротехнического оборудования</a:t>
            </a:r>
            <a:r>
              <a:rPr lang="ru-RU" altLang="ru-RU" sz="600" dirty="0">
                <a:latin typeface="+mn-lt"/>
                <a:cs typeface="Arial" charset="0"/>
              </a:rPr>
              <a:t> (трансформаторные масла)</a:t>
            </a:r>
          </a:p>
        </p:txBody>
      </p:sp>
      <p:sp>
        <p:nvSpPr>
          <p:cNvPr id="37" name="Прямоугольник 58">
            <a:extLst>
              <a:ext uri="{FF2B5EF4-FFF2-40B4-BE49-F238E27FC236}">
                <a16:creationId xmlns:a16="http://schemas.microsoft.com/office/drawing/2014/main" id="{C752BD3E-D857-4546-AEE6-D31DD4736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287" y="3663959"/>
            <a:ext cx="2125428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ru-RU" altLang="ru-RU" sz="700" b="1" dirty="0">
                <a:latin typeface="+mn-lt"/>
              </a:rPr>
              <a:t>ОТХОДЫ</a:t>
            </a:r>
            <a:r>
              <a:rPr lang="ru-RU" altLang="ru-RU" sz="9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altLang="ru-RU" sz="1400" b="1" dirty="0">
                <a:solidFill>
                  <a:srgbClr val="FFC000"/>
                </a:solidFill>
                <a:latin typeface="+mn-lt"/>
              </a:rPr>
              <a:t>II</a:t>
            </a:r>
            <a:r>
              <a:rPr lang="en-US" altLang="ru-RU" sz="9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ru-RU" altLang="ru-RU" sz="700" b="1" dirty="0">
                <a:latin typeface="+mn-lt"/>
              </a:rPr>
              <a:t>КЛАССА</a:t>
            </a:r>
          </a:p>
        </p:txBody>
      </p:sp>
      <p:sp>
        <p:nvSpPr>
          <p:cNvPr id="38" name="TextBox 57">
            <a:extLst>
              <a:ext uri="{FF2B5EF4-FFF2-40B4-BE49-F238E27FC236}">
                <a16:creationId xmlns:a16="http://schemas.microsoft.com/office/drawing/2014/main" id="{FD072C2A-D4A7-3945-9D69-783A92C8C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4391" y="3886437"/>
            <a:ext cx="1424864" cy="570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1450" indent="-1714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6000"/>
              </a:lnSpc>
              <a:spcBef>
                <a:spcPts val="200"/>
              </a:spcBef>
              <a:buSzPct val="80000"/>
              <a:buFont typeface="Wingdings" pitchFamily="2" charset="2"/>
              <a:buChar char="ü"/>
              <a:defRPr/>
            </a:pPr>
            <a:r>
              <a:rPr lang="ru-RU" altLang="ru-RU" sz="600" b="1" dirty="0">
                <a:latin typeface="+mn-lt"/>
                <a:cs typeface="Arial" charset="0"/>
              </a:rPr>
              <a:t>свинец-содержащие отходы </a:t>
            </a:r>
            <a:r>
              <a:rPr lang="ru-RU" altLang="ru-RU" sz="600" dirty="0">
                <a:latin typeface="+mn-lt"/>
                <a:cs typeface="Arial" charset="0"/>
              </a:rPr>
              <a:t>(свинцово-кислотные аккумуляторы, отходы электрического кабеля)</a:t>
            </a:r>
          </a:p>
          <a:p>
            <a:pPr>
              <a:lnSpc>
                <a:spcPct val="86000"/>
              </a:lnSpc>
              <a:spcBef>
                <a:spcPts val="200"/>
              </a:spcBef>
              <a:buSzPct val="80000"/>
              <a:buFont typeface="Wingdings" pitchFamily="2" charset="2"/>
              <a:buChar char="ü"/>
              <a:defRPr/>
            </a:pPr>
            <a:r>
              <a:rPr lang="ru-RU" altLang="ru-RU" sz="600" b="1" dirty="0">
                <a:latin typeface="+mn-lt"/>
                <a:cs typeface="Arial" charset="0"/>
              </a:rPr>
              <a:t>отходы химических источников тока</a:t>
            </a:r>
            <a:r>
              <a:rPr lang="ru-RU" altLang="ru-RU" sz="600" dirty="0">
                <a:latin typeface="+mn-lt"/>
                <a:cs typeface="Arial" charset="0"/>
              </a:rPr>
              <a:t> (батарейки, аккумуляторы)</a:t>
            </a:r>
          </a:p>
          <a:p>
            <a:pPr>
              <a:lnSpc>
                <a:spcPct val="86000"/>
              </a:lnSpc>
              <a:spcBef>
                <a:spcPts val="200"/>
              </a:spcBef>
              <a:buSzPct val="80000"/>
              <a:buFont typeface="Wingdings" pitchFamily="2" charset="2"/>
              <a:buChar char="ü"/>
              <a:defRPr/>
            </a:pPr>
            <a:r>
              <a:rPr lang="ru-RU" altLang="ru-RU" sz="600" b="1" dirty="0">
                <a:latin typeface="+mn-lt"/>
                <a:cs typeface="Arial" charset="0"/>
              </a:rPr>
              <a:t>органические горючие отходы </a:t>
            </a:r>
            <a:r>
              <a:rPr lang="ru-RU" altLang="ru-RU" sz="600" dirty="0">
                <a:latin typeface="+mn-lt"/>
                <a:cs typeface="Arial" charset="0"/>
              </a:rPr>
              <a:t>(отходы химического и нефтехимического производства)</a:t>
            </a:r>
            <a:endParaRPr lang="en-US" altLang="ru-RU" sz="600" dirty="0">
              <a:latin typeface="+mn-lt"/>
              <a:cs typeface="Arial" charset="0"/>
            </a:endParaRPr>
          </a:p>
          <a:p>
            <a:pPr>
              <a:lnSpc>
                <a:spcPct val="86000"/>
              </a:lnSpc>
              <a:spcBef>
                <a:spcPts val="200"/>
              </a:spcBef>
              <a:buSzPct val="80000"/>
              <a:buFont typeface="Wingdings" pitchFamily="2" charset="2"/>
              <a:buChar char="ü"/>
              <a:defRPr/>
            </a:pPr>
            <a:endParaRPr lang="en-US" altLang="ru-RU" sz="600" dirty="0">
              <a:latin typeface="+mn-lt"/>
              <a:cs typeface="Arial" charset="0"/>
            </a:endParaRPr>
          </a:p>
          <a:p>
            <a:pPr>
              <a:lnSpc>
                <a:spcPct val="86000"/>
              </a:lnSpc>
              <a:spcBef>
                <a:spcPts val="200"/>
              </a:spcBef>
              <a:buSzPct val="80000"/>
              <a:buFont typeface="Wingdings" pitchFamily="2" charset="2"/>
              <a:buChar char="ü"/>
              <a:defRPr/>
            </a:pPr>
            <a:endParaRPr lang="ru-RU" altLang="ru-RU" sz="600" dirty="0">
              <a:latin typeface="+mn-lt"/>
              <a:cs typeface="Arial" charset="0"/>
            </a:endParaRPr>
          </a:p>
        </p:txBody>
      </p:sp>
      <p:sp>
        <p:nvSpPr>
          <p:cNvPr id="39" name="TextBox 53">
            <a:extLst>
              <a:ext uri="{FF2B5EF4-FFF2-40B4-BE49-F238E27FC236}">
                <a16:creationId xmlns:a16="http://schemas.microsoft.com/office/drawing/2014/main" id="{3945563B-C99F-3F4B-B0A0-829162335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100" y="4691067"/>
            <a:ext cx="2952114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ru-RU" sz="1050" b="1" kern="0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4</a:t>
            </a:r>
            <a:r>
              <a:rPr lang="en-US" sz="1050" b="1" kern="0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8</a:t>
            </a:r>
            <a:r>
              <a:rPr lang="ru-RU" sz="1050" b="1" kern="0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5</a:t>
            </a:r>
            <a:r>
              <a:rPr lang="ru-RU" sz="900" b="1" kern="0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700" b="1" dirty="0">
                <a:solidFill>
                  <a:srgbClr val="FFC000"/>
                </a:solidFill>
                <a:latin typeface="+mn-lt"/>
              </a:rPr>
              <a:t>видов</a:t>
            </a:r>
            <a:r>
              <a:rPr lang="ru-RU" sz="800" b="1" kern="0" dirty="0">
                <a:solidFill>
                  <a:srgbClr val="F0694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700" b="1" dirty="0">
                <a:solidFill>
                  <a:srgbClr val="FFC000"/>
                </a:solidFill>
                <a:latin typeface="+mn-lt"/>
              </a:rPr>
              <a:t>отходов</a:t>
            </a:r>
            <a:r>
              <a:rPr lang="ru-RU" sz="700" b="1" dirty="0">
                <a:latin typeface="+mn-lt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ru-RU" altLang="ru-RU" sz="700" b="1" dirty="0">
                <a:latin typeface="+mn-lt"/>
              </a:rPr>
              <a:t>(Федеральный классификационный каталог отходов – ФККО)</a:t>
            </a:r>
            <a:endParaRPr lang="ru-RU" sz="900" b="1" kern="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ru-RU" altLang="ru-RU" sz="700" b="1" dirty="0">
              <a:solidFill>
                <a:srgbClr val="2C509A"/>
              </a:solidFill>
              <a:latin typeface="+mn-lt"/>
            </a:endParaRPr>
          </a:p>
        </p:txBody>
      </p:sp>
      <p:sp>
        <p:nvSpPr>
          <p:cNvPr id="40" name="TextBox 7">
            <a:extLst>
              <a:ext uri="{FF2B5EF4-FFF2-40B4-BE49-F238E27FC236}">
                <a16:creationId xmlns:a16="http://schemas.microsoft.com/office/drawing/2014/main" id="{591E9616-D07A-DE44-82C4-1074B689F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25" y="954097"/>
            <a:ext cx="23100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200" b="1" dirty="0">
                <a:latin typeface="+mn-lt"/>
              </a:rPr>
              <a:t>СТРАТЕГИЯ ПОВЫШЕНИЯ</a:t>
            </a:r>
          </a:p>
        </p:txBody>
      </p:sp>
      <p:sp>
        <p:nvSpPr>
          <p:cNvPr id="41" name="TextBox 14">
            <a:extLst>
              <a:ext uri="{FF2B5EF4-FFF2-40B4-BE49-F238E27FC236}">
                <a16:creationId xmlns:a16="http://schemas.microsoft.com/office/drawing/2014/main" id="{BB1B8F39-1D04-A24F-A83A-65B327A53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12" y="1312968"/>
            <a:ext cx="1726991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900" dirty="0">
                <a:latin typeface="+mn-lt"/>
                <a:cs typeface="Arial" charset="0"/>
              </a:rPr>
              <a:t>Ресурсосбережение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900" dirty="0">
                <a:latin typeface="+mn-lt"/>
                <a:cs typeface="Arial" charset="0"/>
              </a:rPr>
              <a:t>Выстраивание системы  центров переработки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900" dirty="0">
                <a:latin typeface="+mn-lt"/>
                <a:cs typeface="Arial" charset="0"/>
              </a:rPr>
              <a:t>Применение наилучших доступных технологий</a:t>
            </a:r>
          </a:p>
        </p:txBody>
      </p:sp>
      <p:sp>
        <p:nvSpPr>
          <p:cNvPr id="42" name="TextBox 13">
            <a:extLst>
              <a:ext uri="{FF2B5EF4-FFF2-40B4-BE49-F238E27FC236}">
                <a16:creationId xmlns:a16="http://schemas.microsoft.com/office/drawing/2014/main" id="{41278263-CC22-C248-89B3-6E5EEB990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5798" y="1312968"/>
            <a:ext cx="174221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900" dirty="0">
                <a:latin typeface="+mn-lt"/>
                <a:cs typeface="Arial" charset="0"/>
              </a:rPr>
              <a:t>Снижение выбросов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900" dirty="0">
                <a:latin typeface="+mn-lt"/>
                <a:cs typeface="Arial" charset="0"/>
              </a:rPr>
              <a:t>Отказ от использования токсичных веществ в промышленности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900" dirty="0">
                <a:latin typeface="+mn-lt"/>
                <a:cs typeface="Arial" charset="0"/>
              </a:rPr>
              <a:t>Отказ от захоронения</a:t>
            </a:r>
          </a:p>
        </p:txBody>
      </p:sp>
      <p:sp>
        <p:nvSpPr>
          <p:cNvPr id="43" name="TextBox 7">
            <a:extLst>
              <a:ext uri="{FF2B5EF4-FFF2-40B4-BE49-F238E27FC236}">
                <a16:creationId xmlns:a16="http://schemas.microsoft.com/office/drawing/2014/main" id="{428E1716-D166-A945-9D6B-416DCDBB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1539" y="978080"/>
            <a:ext cx="26035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200" b="1" dirty="0">
                <a:latin typeface="+mn-lt"/>
              </a:rPr>
              <a:t>СТРАТЕГИЯ ОГРАНИЧЕНИЙ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2CB2633D-0821-174B-8A59-51257964F988}"/>
              </a:ext>
            </a:extLst>
          </p:cNvPr>
          <p:cNvCxnSpPr>
            <a:cxnSpLocks/>
          </p:cNvCxnSpPr>
          <p:nvPr/>
        </p:nvCxnSpPr>
        <p:spPr bwMode="auto">
          <a:xfrm flipH="1">
            <a:off x="493842" y="1220613"/>
            <a:ext cx="2214054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46753268-4175-1747-889F-BDCB100082F5}"/>
              </a:ext>
            </a:extLst>
          </p:cNvPr>
          <p:cNvCxnSpPr>
            <a:cxnSpLocks/>
          </p:cNvCxnSpPr>
          <p:nvPr/>
        </p:nvCxnSpPr>
        <p:spPr bwMode="auto">
          <a:xfrm flipH="1">
            <a:off x="6251575" y="1206470"/>
            <a:ext cx="2214054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85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431800"/>
            <a:ext cx="7164388" cy="330200"/>
          </a:xfrm>
        </p:spPr>
        <p:txBody>
          <a:bodyPr/>
          <a:lstStyle/>
          <a:p>
            <a:r>
              <a:rPr lang="ru-RU" altLang="ru-RU" sz="1800" dirty="0">
                <a:solidFill>
                  <a:schemeClr val="tx1"/>
                </a:solidFill>
              </a:rPr>
              <a:t>Сотрудничество государств – участников СНГ в области охраны окружающей среды</a:t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8">
            <a:extLst>
              <a:ext uri="{FF2B5EF4-FFF2-40B4-BE49-F238E27FC236}">
                <a16:creationId xmlns:a16="http://schemas.microsoft.com/office/drawing/2014/main" id="{525D831F-6E21-9444-A216-D226135AB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94" y="1280299"/>
            <a:ext cx="843455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804863" indent="-2635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ru-RU" altLang="ru-RU" sz="900" dirty="0">
                <a:latin typeface="+mn-lt"/>
              </a:rPr>
              <a:t>Согласно </a:t>
            </a:r>
            <a:r>
              <a:rPr lang="ru-RU" altLang="ru-RU" sz="900" b="1" dirty="0">
                <a:latin typeface="+mn-lt"/>
              </a:rPr>
              <a:t>ст. 19 Устава СНГ </a:t>
            </a:r>
            <a:r>
              <a:rPr lang="ru-RU" altLang="ru-RU" sz="900" dirty="0">
                <a:latin typeface="+mn-lt"/>
              </a:rPr>
              <a:t>проблема </a:t>
            </a:r>
            <a:r>
              <a:rPr lang="ru-RU" altLang="ru-RU" sz="900" b="1" dirty="0">
                <a:latin typeface="+mn-lt"/>
              </a:rPr>
              <a:t>охраны окружающей среды </a:t>
            </a:r>
            <a:r>
              <a:rPr lang="ru-RU" altLang="ru-RU" sz="900" dirty="0">
                <a:latin typeface="+mn-lt"/>
              </a:rPr>
              <a:t>является приоритетной в деятельности СНГ.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ru-RU" altLang="ru-RU" sz="900" b="1" dirty="0">
                <a:latin typeface="+mn-lt"/>
              </a:rPr>
              <a:t>Межправительственное соглашение государств - участников СНГ </a:t>
            </a:r>
            <a:r>
              <a:rPr lang="ru-RU" altLang="ru-RU" sz="900" dirty="0">
                <a:latin typeface="+mn-lt"/>
              </a:rPr>
              <a:t>«О сотрудничестве в области охраны окружающей среды государств – участников Содружества Независимых Государств» (Минск, 31 мая 2013 г.)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ru-RU" altLang="ru-RU" sz="900" dirty="0">
                <a:latin typeface="+mn-lt"/>
              </a:rPr>
              <a:t>Организационный механизм сотрудничества </a:t>
            </a:r>
          </a:p>
          <a:p>
            <a:pPr marL="719138" lvl="2" indent="-1778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ru-RU" altLang="ru-RU" sz="900" dirty="0">
                <a:latin typeface="+mn-lt"/>
                <a:cs typeface="Arial" charset="0"/>
              </a:rPr>
              <a:t>Межгосударственный экологический совет, Межгосударственный экологический фонд и Межпарламентская Ассамблея (70 документов)</a:t>
            </a:r>
          </a:p>
          <a:p>
            <a:pPr marL="719138" lvl="2" indent="-1778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ru-RU" altLang="ru-RU" sz="900" dirty="0">
                <a:latin typeface="+mn-lt"/>
                <a:cs typeface="Arial" charset="0"/>
              </a:rPr>
              <a:t>д</a:t>
            </a:r>
            <a:r>
              <a:rPr lang="ru-RU" altLang="ru-RU" sz="900">
                <a:latin typeface="+mn-lt"/>
                <a:cs typeface="Arial" charset="0"/>
              </a:rPr>
              <a:t>ругие </a:t>
            </a:r>
            <a:r>
              <a:rPr lang="ru-RU" altLang="ru-RU" sz="900" dirty="0">
                <a:latin typeface="+mn-lt"/>
                <a:cs typeface="Arial" charset="0"/>
              </a:rPr>
              <a:t>органы отраслевого сотрудничества СНГ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954748C8-F0DA-814D-9628-3B39C428B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94" y="1062952"/>
            <a:ext cx="87010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50" b="1" dirty="0">
                <a:solidFill>
                  <a:schemeClr val="accent2"/>
                </a:solidFill>
                <a:latin typeface="+mn-lt"/>
              </a:rPr>
              <a:t>ПРИОРИТЕТНАЯ ЗАДАЧА СОТРУДНИЧЕСТВА В РАМКАХ СНГ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9626AF-8F68-5848-8A95-93ABCF4B0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6" y="2555736"/>
            <a:ext cx="870108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0"/>
              </a:spcBef>
              <a:spcAft>
                <a:spcPts val="200"/>
              </a:spcAft>
              <a:buFontTx/>
              <a:buNone/>
              <a:defRPr sz="1050" b="1">
                <a:solidFill>
                  <a:schemeClr val="accent2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ru-RU" altLang="ru-RU" dirty="0"/>
              <a:t>ОБРАЩЕНИЕ С ОПАСНЫМИ ОТХОДАМИ В СТРАНАХ - УЧАСТНИЦАХ СНГ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72F83C5-6D84-6548-93DB-AC3FA46C0E5E}"/>
              </a:ext>
            </a:extLst>
          </p:cNvPr>
          <p:cNvSpPr/>
          <p:nvPr/>
        </p:nvSpPr>
        <p:spPr>
          <a:xfrm>
            <a:off x="-124211" y="2787468"/>
            <a:ext cx="9016755" cy="1733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9938" lvl="2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900" dirty="0">
                <a:cs typeface="Arial" charset="0"/>
              </a:rPr>
              <a:t>Страны – участницы СНГ выбрали различные механизмы реализации общих законодательных норм, </a:t>
            </a:r>
            <a:r>
              <a:rPr lang="ru-RU" sz="900" b="1" dirty="0">
                <a:cs typeface="Arial" charset="0"/>
              </a:rPr>
              <a:t>положительный опыт отдельных стран заслуживает детального анализа и распространения;</a:t>
            </a:r>
          </a:p>
          <a:p>
            <a:pPr marL="769938" lvl="2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900" dirty="0">
                <a:cs typeface="Arial" charset="0"/>
              </a:rPr>
              <a:t>По целому ряду ключевых норм сохраняются существенные расхождения, п</a:t>
            </a:r>
            <a:r>
              <a:rPr lang="ru-RU" sz="900" b="1" dirty="0">
                <a:cs typeface="Arial" charset="0"/>
              </a:rPr>
              <a:t>репятствующие переходу </a:t>
            </a:r>
            <a:r>
              <a:rPr lang="ru-RU" sz="900" b="1" dirty="0" err="1">
                <a:cs typeface="Arial" charset="0"/>
              </a:rPr>
              <a:t>межстранового</a:t>
            </a:r>
            <a:r>
              <a:rPr lang="ru-RU" sz="900" b="1" dirty="0">
                <a:cs typeface="Arial" charset="0"/>
              </a:rPr>
              <a:t> взаимодействия в практическую плоскость;</a:t>
            </a:r>
          </a:p>
          <a:p>
            <a:pPr marL="769938" lvl="2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900" dirty="0">
                <a:cs typeface="Arial" charset="0"/>
              </a:rPr>
              <a:t>Отказ от захоронения и максимальное вовлечение опасных отходов в хозяйственный оборот в качестве источника вторичных материальных ресурсов </a:t>
            </a:r>
            <a:r>
              <a:rPr lang="ru-RU" sz="900" b="1" dirty="0">
                <a:cs typeface="Arial" charset="0"/>
              </a:rPr>
              <a:t>требует аккумуляции потенциала научных центров СНГ </a:t>
            </a:r>
            <a:r>
              <a:rPr lang="ru-RU" sz="900" dirty="0">
                <a:cs typeface="Arial" charset="0"/>
              </a:rPr>
              <a:t>для разработки и внедрения наилучших доступных технологий;</a:t>
            </a:r>
          </a:p>
          <a:p>
            <a:pPr marL="769938" lvl="2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900" dirty="0">
                <a:cs typeface="Arial" charset="0"/>
              </a:rPr>
              <a:t>Проблема накопленного </a:t>
            </a:r>
            <a:r>
              <a:rPr lang="ru-RU" altLang="ru-RU" sz="900" dirty="0">
                <a:cs typeface="Arial" charset="0"/>
              </a:rPr>
              <a:t>экологического </a:t>
            </a:r>
            <a:r>
              <a:rPr lang="ru-RU" sz="900" dirty="0">
                <a:cs typeface="Arial" charset="0"/>
              </a:rPr>
              <a:t>вреда </a:t>
            </a:r>
            <a:r>
              <a:rPr lang="ru-RU" altLang="ru-RU" sz="900" dirty="0">
                <a:cs typeface="Arial" charset="0"/>
              </a:rPr>
              <a:t>по прежнему </a:t>
            </a:r>
            <a:r>
              <a:rPr lang="ru-RU" altLang="ru-RU" sz="900" b="1" dirty="0">
                <a:cs typeface="Arial" charset="0"/>
              </a:rPr>
              <a:t>актуальна на пространстве СНГ и в ряде случаев не может быть эффективна решена силами отдельных государств.</a:t>
            </a:r>
            <a:endParaRPr lang="ru-RU" sz="900" b="1" dirty="0">
              <a:cs typeface="Arial" charset="0"/>
            </a:endParaRP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ru-RU" sz="1400" kern="0" dirty="0"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B233C7-3DCE-1640-996E-A71CB477F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6" y="4312886"/>
            <a:ext cx="870108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0"/>
              </a:spcBef>
              <a:spcAft>
                <a:spcPts val="200"/>
              </a:spcAft>
              <a:buFontTx/>
              <a:buNone/>
              <a:defRPr sz="1050" b="1">
                <a:solidFill>
                  <a:schemeClr val="accent2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ru-RU" altLang="ru-RU" dirty="0"/>
              <a:t>ОПЫТ СОТРУДНИЧЕСТВА В РАМКАХ СНГ: </a:t>
            </a:r>
            <a:r>
              <a:rPr lang="ru-RU" dirty="0"/>
              <a:t>Рамочная программа сотрудничества государств – участников СНГ в области использования атомной энергии в мирных целях на период до 2030 года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1956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431800"/>
            <a:ext cx="7410450" cy="330200"/>
          </a:xfrm>
        </p:spPr>
        <p:txBody>
          <a:bodyPr/>
          <a:lstStyle/>
          <a:p>
            <a:r>
              <a:rPr lang="ru-RU" altLang="ru-RU" sz="1800" dirty="0" err="1">
                <a:solidFill>
                  <a:schemeClr val="tx1"/>
                </a:solidFill>
              </a:rPr>
              <a:t>Госкорпорация</a:t>
            </a:r>
            <a:r>
              <a:rPr lang="ru-RU" altLang="ru-RU" sz="1800" dirty="0">
                <a:solidFill>
                  <a:schemeClr val="tx1"/>
                </a:solidFill>
              </a:rPr>
              <a:t> «</a:t>
            </a:r>
            <a:r>
              <a:rPr lang="ru-RU" altLang="ru-RU" sz="1800" dirty="0" err="1">
                <a:solidFill>
                  <a:schemeClr val="tx1"/>
                </a:solidFill>
              </a:rPr>
              <a:t>Росатом</a:t>
            </a:r>
            <a:r>
              <a:rPr lang="ru-RU" altLang="ru-RU" sz="1800" dirty="0">
                <a:solidFill>
                  <a:schemeClr val="tx1"/>
                </a:solidFill>
              </a:rPr>
              <a:t>»: </a:t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>опыт в области обращения с опасными отходами</a:t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0" name="TextBox 17">
            <a:extLst>
              <a:ext uri="{FF2B5EF4-FFF2-40B4-BE49-F238E27FC236}">
                <a16:creationId xmlns:a16="http://schemas.microsoft.com/office/drawing/2014/main" id="{BFF17D6C-5D2B-A04E-ABC7-D9B75E72B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157288"/>
            <a:ext cx="8569325" cy="3416300"/>
          </a:xfrm>
          <a:prstGeom prst="rect">
            <a:avLst/>
          </a:prstGeom>
          <a:extLst/>
        </p:spPr>
        <p:txBody>
          <a:bodyPr>
            <a:spAutoFit/>
          </a:bodyPr>
          <a:lstStyle>
            <a:defPPr>
              <a:defRPr lang="ru-RU"/>
            </a:defPPr>
            <a:lvl1pPr marL="228600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1200"/>
            </a:lvl1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cs typeface="Arial" charset="0"/>
              </a:rPr>
              <a:t>Госкорпорация</a:t>
            </a:r>
            <a:r>
              <a:rPr lang="ru-RU" sz="1400" dirty="0">
                <a:cs typeface="Arial" charset="0"/>
              </a:rPr>
              <a:t> «</a:t>
            </a:r>
            <a:r>
              <a:rPr lang="ru-RU" sz="1400" dirty="0" err="1">
                <a:cs typeface="Arial" charset="0"/>
              </a:rPr>
              <a:t>Росатом</a:t>
            </a:r>
            <a:r>
              <a:rPr lang="ru-RU" sz="1400" dirty="0">
                <a:cs typeface="Arial" charset="0"/>
              </a:rPr>
              <a:t>» </a:t>
            </a:r>
            <a:r>
              <a:rPr lang="ru-RU" sz="1400" b="1" dirty="0">
                <a:solidFill>
                  <a:schemeClr val="accent2"/>
                </a:solidFill>
                <a:cs typeface="Arial" charset="0"/>
              </a:rPr>
              <a:t>отвечает за обращение с опасными отходами</a:t>
            </a:r>
            <a:r>
              <a:rPr lang="en-US" sz="1400" b="1" dirty="0">
                <a:solidFill>
                  <a:schemeClr val="accent2"/>
                </a:solidFill>
                <a:cs typeface="Arial" charset="0"/>
              </a:rPr>
              <a:t> </a:t>
            </a:r>
            <a:endParaRPr lang="ru-RU" sz="1400" b="1" dirty="0">
              <a:solidFill>
                <a:schemeClr val="accent2"/>
              </a:solidFill>
              <a:cs typeface="Arial" charset="0"/>
            </a:endParaRPr>
          </a:p>
          <a:p>
            <a:pPr marL="0" indent="0">
              <a:buFont typeface="+mj-lt"/>
              <a:buNone/>
              <a:defRPr/>
            </a:pPr>
            <a:endParaRPr lang="en-US" sz="1400" b="1" dirty="0">
              <a:solidFill>
                <a:schemeClr val="accent2"/>
              </a:solidFill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2"/>
                </a:solidFill>
                <a:cs typeface="Arial" charset="0"/>
              </a:rPr>
              <a:t>Оператором</a:t>
            </a:r>
            <a:r>
              <a:rPr lang="ru-RU" sz="1400" dirty="0">
                <a:cs typeface="Arial" charset="0"/>
              </a:rPr>
              <a:t> по обращению с отходами I - II классов опасности назначено ФГУП «ФЭО»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1400" dirty="0"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cs typeface="Arial" charset="0"/>
              </a:rPr>
              <a:t>ФГУП «ФЭО» в рамках своей деятельности :</a:t>
            </a:r>
          </a:p>
          <a:p>
            <a:pPr marL="5143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cs typeface="Arial" charset="0"/>
              </a:rPr>
              <a:t>ведет </a:t>
            </a:r>
            <a:r>
              <a:rPr lang="ru-RU" sz="1400" b="1" dirty="0">
                <a:solidFill>
                  <a:schemeClr val="accent2"/>
                </a:solidFill>
                <a:cs typeface="Arial" charset="0"/>
              </a:rPr>
              <a:t>учет потоков </a:t>
            </a:r>
            <a:r>
              <a:rPr lang="ru-RU" sz="1400" dirty="0">
                <a:cs typeface="Arial" charset="0"/>
              </a:rPr>
              <a:t>отходов </a:t>
            </a:r>
            <a:r>
              <a:rPr lang="en-US" sz="1400" dirty="0">
                <a:cs typeface="Arial" charset="0"/>
              </a:rPr>
              <a:t>I </a:t>
            </a:r>
            <a:r>
              <a:rPr lang="ru-RU" sz="1400" dirty="0">
                <a:cs typeface="Arial" charset="0"/>
              </a:rPr>
              <a:t>- </a:t>
            </a:r>
            <a:r>
              <a:rPr lang="en-US" sz="1400" dirty="0">
                <a:cs typeface="Arial" charset="0"/>
              </a:rPr>
              <a:t>II</a:t>
            </a:r>
            <a:r>
              <a:rPr lang="ru-RU" sz="1400" dirty="0">
                <a:cs typeface="Arial" charset="0"/>
              </a:rPr>
              <a:t> классов опасности;</a:t>
            </a:r>
          </a:p>
          <a:p>
            <a:pPr marL="5143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cs typeface="Arial" charset="0"/>
              </a:rPr>
              <a:t>создает современную промышленную </a:t>
            </a:r>
            <a:r>
              <a:rPr lang="ru-RU" sz="1400" b="1" dirty="0">
                <a:solidFill>
                  <a:schemeClr val="accent2"/>
                </a:solidFill>
                <a:cs typeface="Arial" charset="0"/>
              </a:rPr>
              <a:t>инфраструктуру</a:t>
            </a:r>
            <a:r>
              <a:rPr lang="en-US" sz="14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ru-RU" sz="1400" b="1" dirty="0">
                <a:solidFill>
                  <a:schemeClr val="accent2"/>
                </a:solidFill>
                <a:cs typeface="Arial" charset="0"/>
              </a:rPr>
              <a:t>для их утилизации</a:t>
            </a:r>
            <a:r>
              <a:rPr lang="ru-RU" sz="1400" dirty="0">
                <a:cs typeface="Arial" charset="0"/>
              </a:rPr>
              <a:t>;</a:t>
            </a:r>
          </a:p>
          <a:p>
            <a:pPr marL="5143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cs typeface="Arial" charset="0"/>
              </a:rPr>
              <a:t>является исполнителем работ по </a:t>
            </a:r>
            <a:r>
              <a:rPr lang="ru-RU" sz="1400" b="1" dirty="0">
                <a:solidFill>
                  <a:schemeClr val="accent2"/>
                </a:solidFill>
                <a:cs typeface="Arial" charset="0"/>
              </a:rPr>
              <a:t>ликвидации крупнейших объектов накопленного экологического вреда</a:t>
            </a:r>
            <a:r>
              <a:rPr lang="ru-RU" sz="1400" b="1" dirty="0">
                <a:cs typeface="Arial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1400" dirty="0"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sz="1400" dirty="0"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7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431800"/>
            <a:ext cx="7410450" cy="330200"/>
          </a:xfrm>
        </p:spPr>
        <p:txBody>
          <a:bodyPr/>
          <a:lstStyle/>
          <a:p>
            <a:r>
              <a:rPr lang="ru-RU" altLang="ru-RU" sz="1800" dirty="0">
                <a:solidFill>
                  <a:schemeClr val="tx1"/>
                </a:solidFill>
              </a:rPr>
              <a:t>Основные руководящие документы СНГ в области обращения с отходами </a:t>
            </a:r>
            <a:r>
              <a:rPr lang="en-US" altLang="ru-RU" sz="1800" dirty="0">
                <a:solidFill>
                  <a:schemeClr val="tx1"/>
                </a:solidFill>
              </a:rPr>
              <a:t>I </a:t>
            </a:r>
            <a:r>
              <a:rPr lang="ru-RU" altLang="ru-RU" sz="1800" dirty="0">
                <a:solidFill>
                  <a:schemeClr val="tx1"/>
                </a:solidFill>
              </a:rPr>
              <a:t>и </a:t>
            </a:r>
            <a:r>
              <a:rPr lang="en-US" altLang="ru-RU" sz="1800" dirty="0">
                <a:solidFill>
                  <a:schemeClr val="tx1"/>
                </a:solidFill>
              </a:rPr>
              <a:t>II </a:t>
            </a:r>
            <a:r>
              <a:rPr lang="ru-RU" altLang="ru-RU" sz="1800" dirty="0">
                <a:solidFill>
                  <a:schemeClr val="tx1"/>
                </a:solidFill>
              </a:rPr>
              <a:t>классов опасности</a:t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23">
            <a:extLst>
              <a:ext uri="{FF2B5EF4-FFF2-40B4-BE49-F238E27FC236}">
                <a16:creationId xmlns:a16="http://schemas.microsoft.com/office/drawing/2014/main" id="{2DD983C6-BB7C-1149-91A9-266254460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751" y="2248270"/>
            <a:ext cx="361410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Парижское соглашение в рамках Рамочной конвенции ООН об изменении климата (Нью-Йорк, 22 апреля 2016 года)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 err="1">
                <a:latin typeface="+mn-lt"/>
              </a:rPr>
              <a:t>Базельская</a:t>
            </a:r>
            <a:r>
              <a:rPr lang="ru-RU" altLang="ru-RU" sz="700" dirty="0">
                <a:latin typeface="+mn-lt"/>
              </a:rPr>
              <a:t> конвенция о контроле за трансграничной перевозкой опасных отходов и их удалением от 22 марта 1989 года (4–15 мая 2015 года, Женева, Швейцария)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Договор о зоне свободной торговли (18 октября 2011 года)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endParaRPr lang="ru-RU" altLang="ru-RU" sz="700" dirty="0">
              <a:latin typeface="+mn-lt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endParaRPr lang="ru-RU" altLang="ru-RU" sz="700" dirty="0">
              <a:latin typeface="+mn-lt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ru-RU" altLang="ru-RU" sz="1200" dirty="0">
              <a:latin typeface="+mn-lt"/>
            </a:endParaRPr>
          </a:p>
        </p:txBody>
      </p:sp>
      <p:sp>
        <p:nvSpPr>
          <p:cNvPr id="5" name="Прямоугольник 28">
            <a:extLst>
              <a:ext uri="{FF2B5EF4-FFF2-40B4-BE49-F238E27FC236}">
                <a16:creationId xmlns:a16="http://schemas.microsoft.com/office/drawing/2014/main" id="{BF373A83-FF9C-A24A-B9D5-7A0F7F572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433" y="1999665"/>
            <a:ext cx="352742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107950" indent="-107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50" b="1" dirty="0">
                <a:solidFill>
                  <a:schemeClr val="accent2"/>
                </a:solidFill>
                <a:latin typeface="+mn-lt"/>
              </a:rPr>
              <a:t>ДОПОЛНИТЕЛЬНОЕ РЕГУЛИРОВАНИЕ</a:t>
            </a:r>
          </a:p>
        </p:txBody>
      </p:sp>
      <p:sp>
        <p:nvSpPr>
          <p:cNvPr id="6" name="Трапеция 5">
            <a:extLst>
              <a:ext uri="{FF2B5EF4-FFF2-40B4-BE49-F238E27FC236}">
                <a16:creationId xmlns:a16="http://schemas.microsoft.com/office/drawing/2014/main" id="{43628826-5E0B-664C-85B2-814FC6AAAC4D}"/>
              </a:ext>
            </a:extLst>
          </p:cNvPr>
          <p:cNvSpPr/>
          <p:nvPr/>
        </p:nvSpPr>
        <p:spPr>
          <a:xfrm rot="10800000">
            <a:off x="1562100" y="1635701"/>
            <a:ext cx="6019800" cy="117199"/>
          </a:xfrm>
          <a:prstGeom prst="trapezoid">
            <a:avLst>
              <a:gd name="adj" fmla="val 1663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08FE2CD4-2E04-3641-9B02-B95F39D80395}"/>
              </a:ext>
            </a:extLst>
          </p:cNvPr>
          <p:cNvSpPr/>
          <p:nvPr/>
        </p:nvSpPr>
        <p:spPr>
          <a:xfrm>
            <a:off x="2555875" y="1760356"/>
            <a:ext cx="242888" cy="201639"/>
          </a:xfrm>
          <a:prstGeom prst="downArrow">
            <a:avLst/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tIns="0" bIns="0" anchor="ctr"/>
          <a:lstStyle/>
          <a:p>
            <a:pPr algn="ctr">
              <a:lnSpc>
                <a:spcPct val="94000"/>
              </a:lnSpc>
              <a:defRPr/>
            </a:pPr>
            <a:endParaRPr lang="ru-RU" sz="1050" b="1" kern="0" dirty="0">
              <a:solidFill>
                <a:srgbClr val="FFFFFF"/>
              </a:solidFill>
            </a:endParaRPr>
          </a:p>
        </p:txBody>
      </p:sp>
      <p:sp>
        <p:nvSpPr>
          <p:cNvPr id="8" name="Правая круглая скобка 15">
            <a:extLst>
              <a:ext uri="{FF2B5EF4-FFF2-40B4-BE49-F238E27FC236}">
                <a16:creationId xmlns:a16="http://schemas.microsoft.com/office/drawing/2014/main" id="{CB00A5C8-A967-DC43-8958-492A4E3C4E6D}"/>
              </a:ext>
            </a:extLst>
          </p:cNvPr>
          <p:cNvSpPr/>
          <p:nvPr/>
        </p:nvSpPr>
        <p:spPr>
          <a:xfrm rot="5400000">
            <a:off x="4514762" y="-1415685"/>
            <a:ext cx="72317" cy="6019800"/>
          </a:xfrm>
          <a:prstGeom prst="rightBracket">
            <a:avLst>
              <a:gd name="adj" fmla="val 0"/>
            </a:avLst>
          </a:prstGeom>
          <a:noFill/>
          <a:ln w="19050" cap="flat" cmpd="sng" algn="ctr">
            <a:solidFill>
              <a:schemeClr val="accent2"/>
            </a:solidFill>
            <a:prstDash val="solid"/>
          </a:ln>
          <a:effectLst/>
        </p:spPr>
        <p:txBody>
          <a:bodyPr anchor="ctr"/>
          <a:lstStyle/>
          <a:p>
            <a:pPr marL="108000" indent="-108000" algn="ctr">
              <a:spcAft>
                <a:spcPts val="136"/>
              </a:spcAft>
              <a:defRPr/>
            </a:pPr>
            <a:endParaRPr lang="ru-RU" sz="1100" kern="0" dirty="0">
              <a:solidFill>
                <a:schemeClr val="tx2"/>
              </a:solidFill>
              <a:ea typeface="Verdana" panose="020B0604030504040204" pitchFamily="34" charset="0"/>
              <a:cs typeface="Arial"/>
            </a:endParaRPr>
          </a:p>
        </p:txBody>
      </p:sp>
      <p:sp>
        <p:nvSpPr>
          <p:cNvPr id="9" name="Прямоугольник 15">
            <a:extLst>
              <a:ext uri="{FF2B5EF4-FFF2-40B4-BE49-F238E27FC236}">
                <a16:creationId xmlns:a16="http://schemas.microsoft.com/office/drawing/2014/main" id="{6160B630-0DDE-EB48-8E25-917815C8E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1000028"/>
            <a:ext cx="6019800" cy="62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107950" indent="-107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50" b="1" dirty="0">
                <a:solidFill>
                  <a:schemeClr val="accent2"/>
                </a:solidFill>
                <a:latin typeface="+mn-lt"/>
              </a:rPr>
              <a:t>ПРОЕКТ КОНЦЕПЦИИ</a:t>
            </a:r>
          </a:p>
          <a:p>
            <a:pPr algn="ctr" eaLnBrk="1" hangingPunct="1">
              <a:lnSpc>
                <a:spcPct val="96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«О сотрудничестве государств-участников СНГ в области </a:t>
            </a:r>
          </a:p>
          <a:p>
            <a:pPr algn="ctr" eaLnBrk="1" hangingPunct="1">
              <a:lnSpc>
                <a:spcPct val="96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обращения с отходами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 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-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II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 классов опасности»</a:t>
            </a:r>
          </a:p>
        </p:txBody>
      </p:sp>
      <p:sp>
        <p:nvSpPr>
          <p:cNvPr id="10" name="Стрелка: вниз 6">
            <a:extLst>
              <a:ext uri="{FF2B5EF4-FFF2-40B4-BE49-F238E27FC236}">
                <a16:creationId xmlns:a16="http://schemas.microsoft.com/office/drawing/2014/main" id="{9DF07795-EBF2-6340-A8B1-83B6A3E129FA}"/>
              </a:ext>
            </a:extLst>
          </p:cNvPr>
          <p:cNvSpPr/>
          <p:nvPr/>
        </p:nvSpPr>
        <p:spPr>
          <a:xfrm>
            <a:off x="6102352" y="1742907"/>
            <a:ext cx="242887" cy="201639"/>
          </a:xfrm>
          <a:prstGeom prst="downArrow">
            <a:avLst/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tIns="0" bIns="0" anchor="ctr"/>
          <a:lstStyle/>
          <a:p>
            <a:pPr algn="ctr">
              <a:lnSpc>
                <a:spcPct val="94000"/>
              </a:lnSpc>
              <a:defRPr/>
            </a:pPr>
            <a:endParaRPr lang="ru-RU" sz="1050" b="1" kern="0" dirty="0">
              <a:solidFill>
                <a:srgbClr val="FFFFFF"/>
              </a:solidFill>
            </a:endParaRPr>
          </a:p>
        </p:txBody>
      </p:sp>
      <p:sp>
        <p:nvSpPr>
          <p:cNvPr id="11" name="Прямоугольник 23">
            <a:extLst>
              <a:ext uri="{FF2B5EF4-FFF2-40B4-BE49-F238E27FC236}">
                <a16:creationId xmlns:a16="http://schemas.microsoft.com/office/drawing/2014/main" id="{A0EC94C4-7644-8B45-8E20-2212D8422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20" y="2248270"/>
            <a:ext cx="4518026" cy="329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Межправительственное соглашение государств - участников СНГ «О сотрудничестве в области охраны окружающей среды государств – участников Содружества Независимых Государств» (Минск, 31 мая 2013 г.)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Модельный экологический кодекс для государств – участников СНГ от 16 ноября 2006  г. </a:t>
            </a:r>
            <a:r>
              <a:rPr lang="ru-RU" altLang="ru-RU" sz="700" dirty="0" err="1">
                <a:latin typeface="+mn-lt"/>
              </a:rPr>
              <a:t>N</a:t>
            </a:r>
            <a:r>
              <a:rPr lang="ru-RU" altLang="ru-RU" sz="700" dirty="0">
                <a:latin typeface="+mn-lt"/>
              </a:rPr>
              <a:t> 27-8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Модельный закон "Об отходах производства и потребления" от 31 октября 2007 г. </a:t>
            </a:r>
            <a:r>
              <a:rPr lang="ru-RU" altLang="ru-RU" sz="700" dirty="0" err="1">
                <a:latin typeface="+mn-lt"/>
              </a:rPr>
              <a:t>N</a:t>
            </a:r>
            <a:r>
              <a:rPr lang="ru-RU" altLang="ru-RU" sz="700" dirty="0">
                <a:latin typeface="+mn-lt"/>
              </a:rPr>
              <a:t> 29-15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Межправительственное соглашение государств - участников СНГ «О контроле за транзитной перевозкой опасных и других отходов» (Москва, 12 апреля 1996 г.)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Межправительственное соглашение государств - участников СНГ «Об информационном сотрудничестве в области экологии и охраны окружающей природной среды» (Москва, 11 сентября 1998 г.)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Решение о Положении о Межгосударственном экологическом совете (Москва, 26 декабря 1995 г.). Нормативные, технические и методические документы, принятые Межгосударственным экологическим советом.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Межгосударственный стандарт ГОСТ 30775-2001 «Ресурсосбережение. Обращение с отходами. Классификация, идентификация и кодирование отходов. Основные положения.» 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ru-RU" altLang="ru-RU" sz="700" dirty="0">
                <a:latin typeface="+mn-lt"/>
              </a:rPr>
              <a:t>Перечень первоочередных мероприятий по реализации Рамочной программы сотрудничества государств – участников СНГ в области использования атомной энергии в мирных целях на период до 2030 г. - «СОТРУДНИЧЕСТВО «АТОМ-СНГ, утв. Решением Совета глав правительств СНГ от 6  ноября 2020 г.</a:t>
            </a:r>
          </a:p>
          <a:p>
            <a:pPr algn="just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endParaRPr lang="ru-RU" altLang="ru-RU" sz="700" dirty="0">
              <a:latin typeface="+mn-lt"/>
            </a:endParaRPr>
          </a:p>
          <a:p>
            <a:pPr lvl="1" algn="just">
              <a:spcBef>
                <a:spcPct val="0"/>
              </a:spcBef>
              <a:buFontTx/>
              <a:buNone/>
            </a:pPr>
            <a:endParaRPr lang="ru-RU" altLang="ru-RU" sz="1200" dirty="0">
              <a:latin typeface="+mn-lt"/>
            </a:endParaRPr>
          </a:p>
        </p:txBody>
      </p:sp>
      <p:sp>
        <p:nvSpPr>
          <p:cNvPr id="12" name="Прямоугольник 28">
            <a:extLst>
              <a:ext uri="{FF2B5EF4-FFF2-40B4-BE49-F238E27FC236}">
                <a16:creationId xmlns:a16="http://schemas.microsoft.com/office/drawing/2014/main" id="{093C5E55-A829-4247-9D1A-86BB19F35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986899"/>
            <a:ext cx="267176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107950" indent="-107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None/>
            </a:pPr>
            <a:r>
              <a:rPr lang="ru-RU" altLang="ru-RU" sz="1050" b="1" dirty="0">
                <a:solidFill>
                  <a:schemeClr val="accent2"/>
                </a:solidFill>
                <a:latin typeface="+mn-lt"/>
              </a:rPr>
              <a:t>БАЗОВОЕ РЕГУЛИРОВАНИЕ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061043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431800"/>
            <a:ext cx="7410450" cy="330200"/>
          </a:xfrm>
        </p:spPr>
        <p:txBody>
          <a:bodyPr/>
          <a:lstStyle/>
          <a:p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</a:rPr>
              <a:t>Цели и задачи сотрудничества стран – участников СНГ в области обращения с отходами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- II классов опасности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Трапеция 3">
            <a:extLst>
              <a:ext uri="{FF2B5EF4-FFF2-40B4-BE49-F238E27FC236}">
                <a16:creationId xmlns:a16="http://schemas.microsoft.com/office/drawing/2014/main" id="{8D3B3445-1D6D-A146-B0F5-34CCADE4BC5D}"/>
              </a:ext>
            </a:extLst>
          </p:cNvPr>
          <p:cNvSpPr/>
          <p:nvPr/>
        </p:nvSpPr>
        <p:spPr>
          <a:xfrm rot="10800000">
            <a:off x="1562100" y="1635701"/>
            <a:ext cx="6019800" cy="117199"/>
          </a:xfrm>
          <a:prstGeom prst="trapezoid">
            <a:avLst>
              <a:gd name="adj" fmla="val 1663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" name="Стрелка: вниз 6">
            <a:extLst>
              <a:ext uri="{FF2B5EF4-FFF2-40B4-BE49-F238E27FC236}">
                <a16:creationId xmlns:a16="http://schemas.microsoft.com/office/drawing/2014/main" id="{5B9EB8D7-D20D-9F49-8D8F-9F58E282653F}"/>
              </a:ext>
            </a:extLst>
          </p:cNvPr>
          <p:cNvSpPr/>
          <p:nvPr/>
        </p:nvSpPr>
        <p:spPr>
          <a:xfrm>
            <a:off x="2555875" y="1760356"/>
            <a:ext cx="242888" cy="186320"/>
          </a:xfrm>
          <a:prstGeom prst="downArrow">
            <a:avLst/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tIns="0" bIns="0" anchor="ctr"/>
          <a:lstStyle/>
          <a:p>
            <a:pPr algn="ctr">
              <a:lnSpc>
                <a:spcPct val="94000"/>
              </a:lnSpc>
              <a:defRPr/>
            </a:pPr>
            <a:endParaRPr lang="ru-RU" sz="1050" b="1" kern="0" dirty="0">
              <a:solidFill>
                <a:srgbClr val="FFFFFF"/>
              </a:solidFill>
            </a:endParaRPr>
          </a:p>
        </p:txBody>
      </p:sp>
      <p:sp>
        <p:nvSpPr>
          <p:cNvPr id="6" name="Правая круглая скобка 15">
            <a:extLst>
              <a:ext uri="{FF2B5EF4-FFF2-40B4-BE49-F238E27FC236}">
                <a16:creationId xmlns:a16="http://schemas.microsoft.com/office/drawing/2014/main" id="{0CFBAC7D-A4E2-644F-81C7-7A2795A82308}"/>
              </a:ext>
            </a:extLst>
          </p:cNvPr>
          <p:cNvSpPr/>
          <p:nvPr/>
        </p:nvSpPr>
        <p:spPr>
          <a:xfrm rot="5400000">
            <a:off x="4514762" y="-1415685"/>
            <a:ext cx="72317" cy="6019800"/>
          </a:xfrm>
          <a:prstGeom prst="rightBracket">
            <a:avLst>
              <a:gd name="adj" fmla="val 0"/>
            </a:avLst>
          </a:prstGeom>
          <a:noFill/>
          <a:ln w="19050" cap="flat" cmpd="sng" algn="ctr">
            <a:solidFill>
              <a:schemeClr val="accent2"/>
            </a:solidFill>
            <a:prstDash val="solid"/>
          </a:ln>
          <a:effectLst/>
        </p:spPr>
        <p:txBody>
          <a:bodyPr anchor="ctr"/>
          <a:lstStyle/>
          <a:p>
            <a:pPr marL="108000" indent="-108000" algn="ctr">
              <a:spcAft>
                <a:spcPts val="136"/>
              </a:spcAft>
              <a:defRPr/>
            </a:pPr>
            <a:endParaRPr lang="ru-RU" sz="1100" kern="0" dirty="0">
              <a:solidFill>
                <a:schemeClr val="tx2"/>
              </a:solidFill>
              <a:ea typeface="Verdana" panose="020B0604030504040204" pitchFamily="34" charset="0"/>
              <a:cs typeface="Arial"/>
            </a:endParaRPr>
          </a:p>
        </p:txBody>
      </p:sp>
      <p:sp>
        <p:nvSpPr>
          <p:cNvPr id="7" name="Прямоугольник 15">
            <a:extLst>
              <a:ext uri="{FF2B5EF4-FFF2-40B4-BE49-F238E27FC236}">
                <a16:creationId xmlns:a16="http://schemas.microsoft.com/office/drawing/2014/main" id="{A8DFE669-AC41-5A40-97F6-3A0391CD2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1000028"/>
            <a:ext cx="6019800" cy="62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107950" indent="-107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50" b="1" dirty="0">
                <a:solidFill>
                  <a:schemeClr val="accent2"/>
                </a:solidFill>
                <a:latin typeface="+mn-lt"/>
              </a:rPr>
              <a:t>ПРОЕКТ КОНЦЕПЦИИ</a:t>
            </a:r>
          </a:p>
          <a:p>
            <a:pPr algn="ctr" eaLnBrk="1" hangingPunct="1">
              <a:lnSpc>
                <a:spcPct val="96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«О сотрудничестве государств-участников СНГ в области </a:t>
            </a:r>
          </a:p>
          <a:p>
            <a:pPr algn="ctr" eaLnBrk="1" hangingPunct="1">
              <a:lnSpc>
                <a:spcPct val="96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обращения с отходами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 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-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II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 классов опасности»</a:t>
            </a:r>
          </a:p>
        </p:txBody>
      </p:sp>
      <p:sp>
        <p:nvSpPr>
          <p:cNvPr id="8" name="Стрелка: вниз 6">
            <a:extLst>
              <a:ext uri="{FF2B5EF4-FFF2-40B4-BE49-F238E27FC236}">
                <a16:creationId xmlns:a16="http://schemas.microsoft.com/office/drawing/2014/main" id="{50C88698-4D41-3442-8F68-97100AB7A3B3}"/>
              </a:ext>
            </a:extLst>
          </p:cNvPr>
          <p:cNvSpPr/>
          <p:nvPr/>
        </p:nvSpPr>
        <p:spPr>
          <a:xfrm>
            <a:off x="6102352" y="1742907"/>
            <a:ext cx="242887" cy="186320"/>
          </a:xfrm>
          <a:prstGeom prst="downArrow">
            <a:avLst/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tIns="0" bIns="0" anchor="ctr"/>
          <a:lstStyle/>
          <a:p>
            <a:pPr algn="ctr">
              <a:lnSpc>
                <a:spcPct val="94000"/>
              </a:lnSpc>
              <a:defRPr/>
            </a:pPr>
            <a:endParaRPr lang="ru-RU" sz="1050" b="1" kern="0" dirty="0">
              <a:solidFill>
                <a:srgbClr val="FFFFFF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54AB248E-46D1-014E-8312-3824FBDC859F}"/>
              </a:ext>
            </a:extLst>
          </p:cNvPr>
          <p:cNvSpPr/>
          <p:nvPr/>
        </p:nvSpPr>
        <p:spPr>
          <a:xfrm>
            <a:off x="323286" y="2142486"/>
            <a:ext cx="2746375" cy="2724137"/>
          </a:xfrm>
          <a:prstGeom prst="roundRect">
            <a:avLst>
              <a:gd name="adj" fmla="val 9031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ru-RU" altLang="ru-RU" sz="900" b="1" dirty="0">
              <a:solidFill>
                <a:schemeClr val="accent2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Комплексное и согласованное решение проблемы экологически безопасного обращения с отходами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 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и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II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 классов опасности</a:t>
            </a:r>
          </a:p>
        </p:txBody>
      </p:sp>
      <p:sp>
        <p:nvSpPr>
          <p:cNvPr id="12" name="Прямоугольник: скругленные углы 10">
            <a:extLst>
              <a:ext uri="{FF2B5EF4-FFF2-40B4-BE49-F238E27FC236}">
                <a16:creationId xmlns:a16="http://schemas.microsoft.com/office/drawing/2014/main" id="{A9E7FCDE-269C-5C44-A696-36D27849674D}"/>
              </a:ext>
            </a:extLst>
          </p:cNvPr>
          <p:cNvSpPr/>
          <p:nvPr/>
        </p:nvSpPr>
        <p:spPr>
          <a:xfrm>
            <a:off x="3214056" y="1988444"/>
            <a:ext cx="5616575" cy="357228"/>
          </a:xfrm>
          <a:prstGeom prst="roundRect">
            <a:avLst>
              <a:gd name="adj" fmla="val 903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900" b="1" dirty="0">
                <a:solidFill>
                  <a:schemeClr val="bg1"/>
                </a:solidFill>
              </a:rPr>
              <a:t>Задача сотрудничества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131FFA4-C7BF-A24F-ABF6-0B66834BFC68}"/>
              </a:ext>
            </a:extLst>
          </p:cNvPr>
          <p:cNvSpPr/>
          <p:nvPr/>
        </p:nvSpPr>
        <p:spPr>
          <a:xfrm>
            <a:off x="3214056" y="3035892"/>
            <a:ext cx="5616575" cy="2147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800" dirty="0">
                <a:cs typeface="Arial" charset="0"/>
              </a:rPr>
              <a:t>Развитие и </a:t>
            </a:r>
            <a:r>
              <a:rPr lang="ru-RU" sz="800" b="1" dirty="0">
                <a:solidFill>
                  <a:schemeClr val="accent2"/>
                </a:solidFill>
                <a:cs typeface="Arial" charset="0"/>
              </a:rPr>
              <a:t>гармонизация правовой базы </a:t>
            </a:r>
            <a:r>
              <a:rPr lang="ru-RU" sz="800" dirty="0">
                <a:cs typeface="Arial" charset="0"/>
              </a:rPr>
              <a:t>и систем национального регулирования деятельности по обращению с отходами </a:t>
            </a:r>
            <a:r>
              <a:rPr lang="en-GB" sz="800" dirty="0">
                <a:cs typeface="Arial" charset="0"/>
              </a:rPr>
              <a:t>I</a:t>
            </a:r>
            <a:r>
              <a:rPr lang="ru-RU" sz="800" dirty="0">
                <a:cs typeface="Arial" charset="0"/>
              </a:rPr>
              <a:t> - </a:t>
            </a:r>
            <a:r>
              <a:rPr lang="en-GB" sz="800" dirty="0">
                <a:cs typeface="Arial" charset="0"/>
              </a:rPr>
              <a:t>II</a:t>
            </a:r>
            <a:r>
              <a:rPr lang="ru-RU" sz="800" dirty="0">
                <a:cs typeface="Arial" charset="0"/>
              </a:rPr>
              <a:t> классов опасности</a:t>
            </a:r>
            <a:r>
              <a:rPr lang="en-GB" sz="800" dirty="0">
                <a:cs typeface="Arial" charset="0"/>
              </a:rPr>
              <a:t>.</a:t>
            </a:r>
            <a:endParaRPr lang="ru-RU" sz="800" dirty="0">
              <a:cs typeface="Arial" charset="0"/>
            </a:endParaRPr>
          </a:p>
          <a:p>
            <a:pPr marL="228600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800" dirty="0">
                <a:cs typeface="Arial" charset="0"/>
              </a:rPr>
              <a:t>Поддержка проектов по созданию и </a:t>
            </a:r>
            <a:r>
              <a:rPr lang="ru-RU" sz="800" b="1" dirty="0">
                <a:solidFill>
                  <a:schemeClr val="accent2"/>
                </a:solidFill>
                <a:cs typeface="Arial" charset="0"/>
              </a:rPr>
              <a:t>развитию</a:t>
            </a:r>
            <a:r>
              <a:rPr lang="ru-RU" sz="8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ru-RU" sz="800" b="1" dirty="0">
                <a:solidFill>
                  <a:schemeClr val="accent2"/>
                </a:solidFill>
                <a:cs typeface="Arial" charset="0"/>
              </a:rPr>
              <a:t>инфраструктуры </a:t>
            </a:r>
            <a:r>
              <a:rPr lang="ru-RU" sz="800" dirty="0">
                <a:cs typeface="Arial" charset="0"/>
              </a:rPr>
              <a:t>обращения с отходами </a:t>
            </a:r>
            <a:r>
              <a:rPr lang="en-GB" sz="800" dirty="0">
                <a:cs typeface="Arial" charset="0"/>
              </a:rPr>
              <a:t>I</a:t>
            </a:r>
            <a:r>
              <a:rPr lang="ru-RU" sz="800" dirty="0">
                <a:cs typeface="Arial" charset="0"/>
              </a:rPr>
              <a:t> и </a:t>
            </a:r>
            <a:r>
              <a:rPr lang="en-GB" sz="800" dirty="0">
                <a:cs typeface="Arial" charset="0"/>
              </a:rPr>
              <a:t>II</a:t>
            </a:r>
            <a:r>
              <a:rPr lang="ru-RU" sz="800" dirty="0">
                <a:cs typeface="Arial" charset="0"/>
              </a:rPr>
              <a:t> классов опасности, ликвидации объектов накопленного экологического ущерба</a:t>
            </a:r>
            <a:r>
              <a:rPr lang="en-GB" sz="800" dirty="0">
                <a:cs typeface="Arial" charset="0"/>
              </a:rPr>
              <a:t>.</a:t>
            </a:r>
            <a:endParaRPr lang="ru-RU" sz="800" dirty="0">
              <a:cs typeface="Arial" charset="0"/>
            </a:endParaRPr>
          </a:p>
          <a:p>
            <a:pPr marL="228600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800" dirty="0">
                <a:cs typeface="Arial" charset="0"/>
              </a:rPr>
              <a:t>Объединение потенциалов отраслевых научных учреждений и проведение совместных исследований для </a:t>
            </a:r>
            <a:r>
              <a:rPr lang="ru-RU" sz="800" b="1" dirty="0">
                <a:solidFill>
                  <a:schemeClr val="accent2"/>
                </a:solidFill>
                <a:cs typeface="Arial" charset="0"/>
              </a:rPr>
              <a:t>разработки и внедрения наилучших доступных технологий </a:t>
            </a:r>
            <a:r>
              <a:rPr lang="ru-RU" sz="800" dirty="0">
                <a:cs typeface="Arial" charset="0"/>
              </a:rPr>
              <a:t>в области обращения с отходами </a:t>
            </a:r>
            <a:r>
              <a:rPr lang="en-GB" sz="800" dirty="0">
                <a:cs typeface="Arial" charset="0"/>
              </a:rPr>
              <a:t>I</a:t>
            </a:r>
            <a:r>
              <a:rPr lang="ru-RU" sz="800" dirty="0">
                <a:cs typeface="Arial" charset="0"/>
              </a:rPr>
              <a:t> - </a:t>
            </a:r>
            <a:r>
              <a:rPr lang="en-GB" sz="800" dirty="0">
                <a:cs typeface="Arial" charset="0"/>
              </a:rPr>
              <a:t>II</a:t>
            </a:r>
            <a:r>
              <a:rPr lang="ru-RU" sz="800" dirty="0">
                <a:cs typeface="Arial" charset="0"/>
              </a:rPr>
              <a:t> классов опасности</a:t>
            </a:r>
            <a:r>
              <a:rPr lang="en-GB" sz="800" dirty="0">
                <a:cs typeface="Arial" charset="0"/>
              </a:rPr>
              <a:t>.</a:t>
            </a:r>
            <a:endParaRPr lang="ru-RU" sz="800" dirty="0">
              <a:cs typeface="Arial" charset="0"/>
            </a:endParaRPr>
          </a:p>
          <a:p>
            <a:pPr marL="228600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800" dirty="0">
                <a:cs typeface="Arial" charset="0"/>
              </a:rPr>
              <a:t>Обмен знаниями и повышение уровня </a:t>
            </a:r>
            <a:r>
              <a:rPr lang="ru-RU" sz="800" b="1" dirty="0">
                <a:solidFill>
                  <a:schemeClr val="accent2"/>
                </a:solidFill>
                <a:cs typeface="Arial" charset="0"/>
              </a:rPr>
              <a:t>подготовки и квалификации экспертов </a:t>
            </a:r>
            <a:r>
              <a:rPr lang="ru-RU" sz="800" dirty="0">
                <a:cs typeface="Arial" charset="0"/>
              </a:rPr>
              <a:t>и специалистов в области обращения с отходами </a:t>
            </a:r>
            <a:r>
              <a:rPr lang="en-GB" sz="800" dirty="0">
                <a:cs typeface="Arial" charset="0"/>
              </a:rPr>
              <a:t>I</a:t>
            </a:r>
            <a:r>
              <a:rPr lang="ru-RU" sz="800" dirty="0">
                <a:cs typeface="Arial" charset="0"/>
              </a:rPr>
              <a:t> - </a:t>
            </a:r>
            <a:r>
              <a:rPr lang="en-GB" sz="800" dirty="0">
                <a:cs typeface="Arial" charset="0"/>
              </a:rPr>
              <a:t>II</a:t>
            </a:r>
            <a:r>
              <a:rPr lang="ru-RU" sz="800" dirty="0">
                <a:cs typeface="Arial" charset="0"/>
              </a:rPr>
              <a:t> классов опасности</a:t>
            </a:r>
            <a:r>
              <a:rPr lang="en-GB" sz="800" dirty="0">
                <a:cs typeface="Arial" charset="0"/>
              </a:rPr>
              <a:t>.</a:t>
            </a:r>
            <a:endParaRPr lang="ru-RU" sz="800" dirty="0">
              <a:cs typeface="Arial" charset="0"/>
            </a:endParaRPr>
          </a:p>
          <a:p>
            <a:pPr marL="228600" indent="-2286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800" dirty="0">
                <a:cs typeface="Arial" charset="0"/>
              </a:rPr>
              <a:t>Содействие разработке мер, направленных на развитие культуры ответственного производства и потребления для </a:t>
            </a:r>
            <a:r>
              <a:rPr lang="ru-RU" sz="800" b="1" dirty="0">
                <a:solidFill>
                  <a:schemeClr val="accent2"/>
                </a:solidFill>
                <a:cs typeface="Arial" charset="0"/>
              </a:rPr>
              <a:t>достижения целей устойчивого развития </a:t>
            </a:r>
            <a:r>
              <a:rPr lang="ru-RU" sz="800" dirty="0">
                <a:cs typeface="Arial" charset="0"/>
              </a:rPr>
              <a:t>каждого государства – участника СНГ и региона в целом.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ru-RU" sz="1100" kern="0" dirty="0">
              <a:sym typeface="Arial"/>
            </a:endParaRPr>
          </a:p>
        </p:txBody>
      </p:sp>
      <p:sp>
        <p:nvSpPr>
          <p:cNvPr id="14" name="Прямоугольник: скругленные углы 10">
            <a:extLst>
              <a:ext uri="{FF2B5EF4-FFF2-40B4-BE49-F238E27FC236}">
                <a16:creationId xmlns:a16="http://schemas.microsoft.com/office/drawing/2014/main" id="{E391772B-EF07-0141-ADF4-01EA5F4F2050}"/>
              </a:ext>
            </a:extLst>
          </p:cNvPr>
          <p:cNvSpPr/>
          <p:nvPr/>
        </p:nvSpPr>
        <p:spPr>
          <a:xfrm>
            <a:off x="334331" y="1988444"/>
            <a:ext cx="2746375" cy="357228"/>
          </a:xfrm>
          <a:prstGeom prst="roundRect">
            <a:avLst>
              <a:gd name="adj" fmla="val 903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900" b="1" dirty="0">
                <a:solidFill>
                  <a:schemeClr val="bg1"/>
                </a:solidFill>
              </a:rPr>
              <a:t>Цель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900" b="1" dirty="0">
                <a:solidFill>
                  <a:schemeClr val="bg1"/>
                </a:solidFill>
              </a:rPr>
              <a:t>сотрудничества</a:t>
            </a:r>
            <a:endParaRPr lang="ru-RU" sz="900" b="1" kern="0" dirty="0">
              <a:solidFill>
                <a:schemeClr val="bg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BE636D5-CD6A-E84C-B7C7-E89B756A79A1}"/>
              </a:ext>
            </a:extLst>
          </p:cNvPr>
          <p:cNvCxnSpPr>
            <a:cxnSpLocks/>
          </p:cNvCxnSpPr>
          <p:nvPr/>
        </p:nvCxnSpPr>
        <p:spPr>
          <a:xfrm>
            <a:off x="8894133" y="1988443"/>
            <a:ext cx="0" cy="2698373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CF0A164-B153-B944-98AF-8CAB9DFB05DA}"/>
              </a:ext>
            </a:extLst>
          </p:cNvPr>
          <p:cNvCxnSpPr>
            <a:cxnSpLocks/>
          </p:cNvCxnSpPr>
          <p:nvPr/>
        </p:nvCxnSpPr>
        <p:spPr>
          <a:xfrm>
            <a:off x="261306" y="1988443"/>
            <a:ext cx="0" cy="2665201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7">
            <a:extLst>
              <a:ext uri="{FF2B5EF4-FFF2-40B4-BE49-F238E27FC236}">
                <a16:creationId xmlns:a16="http://schemas.microsoft.com/office/drawing/2014/main" id="{FDA94290-8DAC-B044-AEA8-7936DEED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533" y="2367136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900" dirty="0">
                <a:latin typeface="+mn-lt"/>
              </a:rPr>
              <a:t>Предлагаемая к рассмотрению Концепция призвана проанализировать накопленный в рамках СНГ опыт обращения с опасными промышленными отходами, создать механизмы трансфера знаний, практик и технологий и в </a:t>
            </a:r>
            <a:r>
              <a:rPr lang="ru-RU" altLang="ru-RU" sz="900" b="1" dirty="0">
                <a:solidFill>
                  <a:schemeClr val="accent2"/>
                </a:solidFill>
                <a:latin typeface="+mn-lt"/>
              </a:rPr>
              <a:t>результате способствовать реализации национальных и международных проектов по пяти ключевым направлениям сотрудничества:</a:t>
            </a:r>
            <a:endParaRPr lang="ru-RU" altLang="ru-RU" sz="90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CF0A164-B153-B944-98AF-8CAB9DFB05DA}"/>
              </a:ext>
            </a:extLst>
          </p:cNvPr>
          <p:cNvCxnSpPr>
            <a:cxnSpLocks/>
          </p:cNvCxnSpPr>
          <p:nvPr/>
        </p:nvCxnSpPr>
        <p:spPr>
          <a:xfrm>
            <a:off x="3132000" y="1988441"/>
            <a:ext cx="0" cy="2665201"/>
          </a:xfrm>
          <a:prstGeom prst="line">
            <a:avLst/>
          </a:prstGeom>
          <a:ln w="15875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38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431800"/>
            <a:ext cx="7410450" cy="330200"/>
          </a:xfrm>
        </p:spPr>
        <p:txBody>
          <a:bodyPr/>
          <a:lstStyle/>
          <a:p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</a:rPr>
              <a:t>Предлагаемые направления сотрудничества стран – участников СНГ в области обращения с отходами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- II классов опасности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Трапеция 3">
            <a:extLst>
              <a:ext uri="{FF2B5EF4-FFF2-40B4-BE49-F238E27FC236}">
                <a16:creationId xmlns:a16="http://schemas.microsoft.com/office/drawing/2014/main" id="{8D3B3445-1D6D-A146-B0F5-34CCADE4BC5D}"/>
              </a:ext>
            </a:extLst>
          </p:cNvPr>
          <p:cNvSpPr/>
          <p:nvPr/>
        </p:nvSpPr>
        <p:spPr>
          <a:xfrm rot="10800000">
            <a:off x="1562100" y="1635701"/>
            <a:ext cx="6019800" cy="117199"/>
          </a:xfrm>
          <a:prstGeom prst="trapezoid">
            <a:avLst>
              <a:gd name="adj" fmla="val 1663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" name="Стрелка: вниз 6">
            <a:extLst>
              <a:ext uri="{FF2B5EF4-FFF2-40B4-BE49-F238E27FC236}">
                <a16:creationId xmlns:a16="http://schemas.microsoft.com/office/drawing/2014/main" id="{5B9EB8D7-D20D-9F49-8D8F-9F58E282653F}"/>
              </a:ext>
            </a:extLst>
          </p:cNvPr>
          <p:cNvSpPr/>
          <p:nvPr/>
        </p:nvSpPr>
        <p:spPr>
          <a:xfrm>
            <a:off x="2555875" y="1760356"/>
            <a:ext cx="242888" cy="186320"/>
          </a:xfrm>
          <a:prstGeom prst="downArrow">
            <a:avLst/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tIns="0" bIns="0" anchor="ctr"/>
          <a:lstStyle/>
          <a:p>
            <a:pPr algn="ctr">
              <a:lnSpc>
                <a:spcPct val="94000"/>
              </a:lnSpc>
              <a:defRPr/>
            </a:pPr>
            <a:endParaRPr lang="ru-RU" sz="1050" b="1" kern="0" dirty="0">
              <a:solidFill>
                <a:srgbClr val="FFFFFF"/>
              </a:solidFill>
            </a:endParaRPr>
          </a:p>
        </p:txBody>
      </p:sp>
      <p:sp>
        <p:nvSpPr>
          <p:cNvPr id="6" name="Правая круглая скобка 15">
            <a:extLst>
              <a:ext uri="{FF2B5EF4-FFF2-40B4-BE49-F238E27FC236}">
                <a16:creationId xmlns:a16="http://schemas.microsoft.com/office/drawing/2014/main" id="{0CFBAC7D-A4E2-644F-81C7-7A2795A82308}"/>
              </a:ext>
            </a:extLst>
          </p:cNvPr>
          <p:cNvSpPr/>
          <p:nvPr/>
        </p:nvSpPr>
        <p:spPr>
          <a:xfrm rot="5400000">
            <a:off x="4514762" y="-1415685"/>
            <a:ext cx="72317" cy="6019800"/>
          </a:xfrm>
          <a:prstGeom prst="rightBracket">
            <a:avLst>
              <a:gd name="adj" fmla="val 0"/>
            </a:avLst>
          </a:prstGeom>
          <a:noFill/>
          <a:ln w="19050" cap="flat" cmpd="sng" algn="ctr">
            <a:solidFill>
              <a:schemeClr val="accent2"/>
            </a:solidFill>
            <a:prstDash val="solid"/>
          </a:ln>
          <a:effectLst/>
        </p:spPr>
        <p:txBody>
          <a:bodyPr anchor="ctr"/>
          <a:lstStyle/>
          <a:p>
            <a:pPr marL="108000" indent="-108000" algn="ctr">
              <a:spcAft>
                <a:spcPts val="136"/>
              </a:spcAft>
              <a:defRPr/>
            </a:pPr>
            <a:endParaRPr lang="ru-RU" sz="1100" kern="0" dirty="0">
              <a:solidFill>
                <a:schemeClr val="tx2"/>
              </a:solidFill>
              <a:ea typeface="Verdana" panose="020B0604030504040204" pitchFamily="34" charset="0"/>
              <a:cs typeface="Arial"/>
            </a:endParaRPr>
          </a:p>
        </p:txBody>
      </p:sp>
      <p:sp>
        <p:nvSpPr>
          <p:cNvPr id="7" name="Прямоугольник 15">
            <a:extLst>
              <a:ext uri="{FF2B5EF4-FFF2-40B4-BE49-F238E27FC236}">
                <a16:creationId xmlns:a16="http://schemas.microsoft.com/office/drawing/2014/main" id="{A8DFE669-AC41-5A40-97F6-3A0391CD2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1000028"/>
            <a:ext cx="6019800" cy="62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107950" indent="-107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50" b="1" dirty="0">
                <a:solidFill>
                  <a:schemeClr val="accent2"/>
                </a:solidFill>
                <a:latin typeface="+mn-lt"/>
              </a:rPr>
              <a:t>ПРОЕКТ КОНЦЕПЦИИ</a:t>
            </a:r>
          </a:p>
          <a:p>
            <a:pPr algn="ctr" eaLnBrk="1" hangingPunct="1">
              <a:lnSpc>
                <a:spcPct val="96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«О сотрудничестве государств-участников СНГ в области </a:t>
            </a:r>
          </a:p>
          <a:p>
            <a:pPr algn="ctr" eaLnBrk="1" hangingPunct="1">
              <a:lnSpc>
                <a:spcPct val="96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обращения с отходами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 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-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II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 классов опасности»</a:t>
            </a:r>
          </a:p>
        </p:txBody>
      </p:sp>
      <p:sp>
        <p:nvSpPr>
          <p:cNvPr id="8" name="Стрелка: вниз 6">
            <a:extLst>
              <a:ext uri="{FF2B5EF4-FFF2-40B4-BE49-F238E27FC236}">
                <a16:creationId xmlns:a16="http://schemas.microsoft.com/office/drawing/2014/main" id="{50C88698-4D41-3442-8F68-97100AB7A3B3}"/>
              </a:ext>
            </a:extLst>
          </p:cNvPr>
          <p:cNvSpPr/>
          <p:nvPr/>
        </p:nvSpPr>
        <p:spPr>
          <a:xfrm>
            <a:off x="6102352" y="1742907"/>
            <a:ext cx="242887" cy="186320"/>
          </a:xfrm>
          <a:prstGeom prst="downArrow">
            <a:avLst/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tIns="0" bIns="0" anchor="ctr"/>
          <a:lstStyle/>
          <a:p>
            <a:pPr algn="ctr">
              <a:lnSpc>
                <a:spcPct val="94000"/>
              </a:lnSpc>
              <a:defRPr/>
            </a:pPr>
            <a:endParaRPr lang="ru-RU" sz="1050" b="1" kern="0" dirty="0">
              <a:solidFill>
                <a:srgbClr val="FFFFFF"/>
              </a:solidFill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7639FFD-C704-F341-BA4D-9536A81A2F82}"/>
              </a:ext>
            </a:extLst>
          </p:cNvPr>
          <p:cNvCxnSpPr>
            <a:cxnSpLocks/>
          </p:cNvCxnSpPr>
          <p:nvPr/>
        </p:nvCxnSpPr>
        <p:spPr>
          <a:xfrm>
            <a:off x="533400" y="2031171"/>
            <a:ext cx="0" cy="2659513"/>
          </a:xfrm>
          <a:prstGeom prst="line">
            <a:avLst/>
          </a:prstGeom>
          <a:ln w="1905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: скругленные углы 10">
            <a:extLst>
              <a:ext uri="{FF2B5EF4-FFF2-40B4-BE49-F238E27FC236}">
                <a16:creationId xmlns:a16="http://schemas.microsoft.com/office/drawing/2014/main" id="{0C6208DE-FF96-9743-A4A5-B5D8FD90A7D1}"/>
              </a:ext>
            </a:extLst>
          </p:cNvPr>
          <p:cNvSpPr/>
          <p:nvPr/>
        </p:nvSpPr>
        <p:spPr>
          <a:xfrm>
            <a:off x="581025" y="2035934"/>
            <a:ext cx="1492250" cy="449262"/>
          </a:xfrm>
          <a:prstGeom prst="roundRect">
            <a:avLst>
              <a:gd name="adj" fmla="val 9031"/>
            </a:avLst>
          </a:prstGeom>
          <a:noFill/>
          <a:ln w="190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900" b="1" dirty="0">
                <a:solidFill>
                  <a:schemeClr val="accent2"/>
                </a:solidFill>
              </a:rPr>
              <a:t>НОРМАТИВНОЕ РЕГУЛИРОВАНИЕ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80E85F7-9EA4-4A42-89A6-363684BF54DC}"/>
              </a:ext>
            </a:extLst>
          </p:cNvPr>
          <p:cNvSpPr/>
          <p:nvPr/>
        </p:nvSpPr>
        <p:spPr>
          <a:xfrm>
            <a:off x="638176" y="2543084"/>
            <a:ext cx="1441450" cy="2389437"/>
          </a:xfrm>
          <a:prstGeom prst="rect">
            <a:avLst/>
          </a:prstGeom>
        </p:spPr>
        <p:txBody>
          <a:bodyPr lIns="36000" rIns="36000">
            <a:spAutoFit/>
          </a:bodyPr>
          <a:lstStyle/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latin typeface="+mn-lt"/>
                <a:cs typeface="Arial" charset="0"/>
              </a:rPr>
              <a:t>Совершенствование и гармонизация нормативно-правовой базы сотрудничества государств – участников СНГ в отношении: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700" dirty="0">
                <a:latin typeface="+mn-lt"/>
                <a:cs typeface="Arial" charset="0"/>
              </a:rPr>
              <a:t>лицензирования, требования к объектам обработки, хранения, транспортирования;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700" dirty="0">
                <a:latin typeface="+mn-lt"/>
                <a:cs typeface="Arial" charset="0"/>
              </a:rPr>
              <a:t>классификации отходов и вторичных ресурсов;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700" dirty="0">
                <a:latin typeface="+mn-lt"/>
                <a:cs typeface="Arial" charset="0"/>
              </a:rPr>
              <a:t>таможенного регулирования;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700" dirty="0">
                <a:latin typeface="+mn-lt"/>
                <a:cs typeface="Arial" charset="0"/>
              </a:rPr>
              <a:t>реализации принципа РОП; 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700" dirty="0">
                <a:latin typeface="+mn-lt"/>
                <a:cs typeface="Arial" charset="0"/>
              </a:rPr>
              <a:t>определения НДТ и </a:t>
            </a:r>
            <a:r>
              <a:rPr lang="ru-RU" sz="700" dirty="0" err="1">
                <a:latin typeface="+mn-lt"/>
                <a:cs typeface="Arial" charset="0"/>
              </a:rPr>
              <a:t>тд</a:t>
            </a:r>
            <a:r>
              <a:rPr lang="ru-RU" sz="700" dirty="0">
                <a:latin typeface="+mn-lt"/>
                <a:cs typeface="Arial" charset="0"/>
              </a:rPr>
              <a:t>.</a:t>
            </a:r>
          </a:p>
          <a:p>
            <a:pPr marL="88900" lvl="1" indent="-8890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tabLst>
                <a:tab pos="88900" algn="l"/>
                <a:tab pos="630238" algn="l"/>
              </a:tabLst>
              <a:defRPr/>
            </a:pPr>
            <a:r>
              <a:rPr lang="ru-RU" sz="700" dirty="0">
                <a:latin typeface="+mn-lt"/>
                <a:cs typeface="Arial" charset="0"/>
              </a:rPr>
              <a:t>Разработка и заключение международных соглашений</a:t>
            </a:r>
          </a:p>
          <a:p>
            <a:pPr marL="88900" indent="-88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6700" algn="l"/>
                <a:tab pos="539750" algn="l"/>
              </a:tabLst>
              <a:defRPr/>
            </a:pPr>
            <a:endParaRPr lang="ru-RU" sz="700" dirty="0">
              <a:latin typeface="+mn-lt"/>
              <a:cs typeface="Arial" charset="0"/>
              <a:sym typeface="Arial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07E3466F-87C0-E547-A275-34F211A08229}"/>
              </a:ext>
            </a:extLst>
          </p:cNvPr>
          <p:cNvCxnSpPr>
            <a:cxnSpLocks/>
          </p:cNvCxnSpPr>
          <p:nvPr/>
        </p:nvCxnSpPr>
        <p:spPr>
          <a:xfrm>
            <a:off x="2139950" y="2035934"/>
            <a:ext cx="0" cy="2654750"/>
          </a:xfrm>
          <a:prstGeom prst="line">
            <a:avLst/>
          </a:prstGeom>
          <a:ln w="1905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: скругленные углы 10">
            <a:extLst>
              <a:ext uri="{FF2B5EF4-FFF2-40B4-BE49-F238E27FC236}">
                <a16:creationId xmlns:a16="http://schemas.microsoft.com/office/drawing/2014/main" id="{78987CDC-3D5B-FE47-94BB-D8C14AD944A8}"/>
              </a:ext>
            </a:extLst>
          </p:cNvPr>
          <p:cNvSpPr/>
          <p:nvPr/>
        </p:nvSpPr>
        <p:spPr>
          <a:xfrm>
            <a:off x="2200275" y="2035934"/>
            <a:ext cx="1492250" cy="444500"/>
          </a:xfrm>
          <a:prstGeom prst="roundRect">
            <a:avLst>
              <a:gd name="adj" fmla="val 9031"/>
            </a:avLst>
          </a:prstGeom>
          <a:noFill/>
          <a:ln w="190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900" b="1" dirty="0">
                <a:solidFill>
                  <a:schemeClr val="accent2"/>
                </a:solidFill>
              </a:rPr>
              <a:t>ИНФРАСТРУКТУРНЫЕ ПРОЕКТЫ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CC3D6FF-B59A-3A4A-B194-29635AD9422F}"/>
              </a:ext>
            </a:extLst>
          </p:cNvPr>
          <p:cNvSpPr/>
          <p:nvPr/>
        </p:nvSpPr>
        <p:spPr>
          <a:xfrm>
            <a:off x="2249488" y="2543084"/>
            <a:ext cx="1441450" cy="2231380"/>
          </a:xfrm>
          <a:prstGeom prst="rect">
            <a:avLst/>
          </a:prstGeom>
        </p:spPr>
        <p:txBody>
          <a:bodyPr lIns="36000" rIns="36000">
            <a:spAutoFit/>
          </a:bodyPr>
          <a:lstStyle/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cs typeface="Arial" charset="0"/>
              </a:rPr>
              <a:t>Формирование базы предприятий, занятых обращением с отходами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cs typeface="Arial" charset="0"/>
              </a:rPr>
              <a:t>Вопросы статистического учета и прогнозирования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cs typeface="Arial" charset="0"/>
              </a:rPr>
              <a:t>Поддержка существующих и разработка новых инфраструктурных проектов (как в области обращения с отходами, так и в области ликвидации объектов накопленного экологического вреда)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cs typeface="Arial" charset="0"/>
              </a:rPr>
              <a:t>Разработка и внедрение единых стандартов бизнес-процессов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endParaRPr lang="ru-RU" sz="700" dirty="0">
              <a:cs typeface="Arial" charset="0"/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079621BE-5F5D-9B4E-9558-CA6A19D08F0B}"/>
              </a:ext>
            </a:extLst>
          </p:cNvPr>
          <p:cNvCxnSpPr>
            <a:cxnSpLocks/>
          </p:cNvCxnSpPr>
          <p:nvPr/>
        </p:nvCxnSpPr>
        <p:spPr>
          <a:xfrm>
            <a:off x="3765550" y="2035934"/>
            <a:ext cx="0" cy="2676975"/>
          </a:xfrm>
          <a:prstGeom prst="line">
            <a:avLst/>
          </a:prstGeom>
          <a:ln w="1905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: скругленные углы 10">
            <a:extLst>
              <a:ext uri="{FF2B5EF4-FFF2-40B4-BE49-F238E27FC236}">
                <a16:creationId xmlns:a16="http://schemas.microsoft.com/office/drawing/2014/main" id="{C0F0D375-9B97-3044-BB85-D3667EF4DEF5}"/>
              </a:ext>
            </a:extLst>
          </p:cNvPr>
          <p:cNvSpPr/>
          <p:nvPr/>
        </p:nvSpPr>
        <p:spPr>
          <a:xfrm>
            <a:off x="3825875" y="2031171"/>
            <a:ext cx="1492250" cy="447675"/>
          </a:xfrm>
          <a:prstGeom prst="roundRect">
            <a:avLst>
              <a:gd name="adj" fmla="val 9031"/>
            </a:avLst>
          </a:prstGeom>
          <a:noFill/>
          <a:ln w="190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900" b="1" dirty="0">
                <a:solidFill>
                  <a:schemeClr val="accent2"/>
                </a:solidFill>
              </a:rPr>
              <a:t>НАУКА И ИННОВАЦИИ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BD6EFF0-EB08-B74B-B224-9DD0AC08C803}"/>
              </a:ext>
            </a:extLst>
          </p:cNvPr>
          <p:cNvSpPr/>
          <p:nvPr/>
        </p:nvSpPr>
        <p:spPr>
          <a:xfrm>
            <a:off x="3817937" y="2543084"/>
            <a:ext cx="1492250" cy="2169825"/>
          </a:xfrm>
          <a:prstGeom prst="rect">
            <a:avLst/>
          </a:prstGeom>
        </p:spPr>
        <p:txBody>
          <a:bodyPr lIns="36000" rIns="36000">
            <a:spAutoFit/>
          </a:bodyPr>
          <a:lstStyle/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cs typeface="Arial" charset="0"/>
              </a:rPr>
              <a:t>Формирование </a:t>
            </a:r>
            <a:r>
              <a:rPr lang="ru-RU" altLang="ru-RU" sz="700" dirty="0">
                <a:cs typeface="Arial" charset="0"/>
              </a:rPr>
              <a:t>единой базы знаний и технологий, трансфер лучших практик стран – участниц СНГ</a:t>
            </a:r>
            <a:endParaRPr lang="ru-RU" sz="700" dirty="0">
              <a:cs typeface="Arial" charset="0"/>
            </a:endParaRP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cs typeface="Arial" charset="0"/>
              </a:rPr>
              <a:t>Выполнение совместных научно-исследовательских работ в области: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700" dirty="0">
                <a:cs typeface="Arial" charset="0"/>
              </a:rPr>
              <a:t>новых методов и процессов переработки отходов;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700" dirty="0">
                <a:cs typeface="Arial" charset="0"/>
              </a:rPr>
              <a:t>систем мониторинга и оценки безопасности процессов;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700" dirty="0">
                <a:cs typeface="Arial" charset="0"/>
              </a:rPr>
              <a:t>цифровых технологий 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ru-RU" sz="700" dirty="0">
                <a:cs typeface="Arial" charset="0"/>
              </a:rPr>
              <a:t>Проведение конференций, форумов, семинаров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endParaRPr lang="ru-RU" sz="700" dirty="0">
              <a:cs typeface="Arial" charset="0"/>
            </a:endParaRPr>
          </a:p>
        </p:txBody>
      </p:sp>
      <p:sp>
        <p:nvSpPr>
          <p:cNvPr id="29" name="Прямоугольник: скругленные углы 10">
            <a:extLst>
              <a:ext uri="{FF2B5EF4-FFF2-40B4-BE49-F238E27FC236}">
                <a16:creationId xmlns:a16="http://schemas.microsoft.com/office/drawing/2014/main" id="{56D09EBB-598E-CF40-97BC-6A5F41C1D4C5}"/>
              </a:ext>
            </a:extLst>
          </p:cNvPr>
          <p:cNvSpPr/>
          <p:nvPr/>
        </p:nvSpPr>
        <p:spPr>
          <a:xfrm>
            <a:off x="5419725" y="2031171"/>
            <a:ext cx="1549400" cy="449263"/>
          </a:xfrm>
          <a:prstGeom prst="roundRect">
            <a:avLst>
              <a:gd name="adj" fmla="val 9031"/>
            </a:avLst>
          </a:prstGeom>
          <a:noFill/>
          <a:ln w="190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900" b="1" dirty="0">
                <a:solidFill>
                  <a:schemeClr val="accent2"/>
                </a:solidFill>
              </a:rPr>
              <a:t>ПРОФЕССИОНАЛЬНАЯ ПОДГОТОВКА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415B1697-9563-674C-B15E-03A23E13EC67}"/>
              </a:ext>
            </a:extLst>
          </p:cNvPr>
          <p:cNvCxnSpPr>
            <a:cxnSpLocks/>
          </p:cNvCxnSpPr>
          <p:nvPr/>
        </p:nvCxnSpPr>
        <p:spPr>
          <a:xfrm>
            <a:off x="7010400" y="2053396"/>
            <a:ext cx="0" cy="2659513"/>
          </a:xfrm>
          <a:prstGeom prst="line">
            <a:avLst/>
          </a:prstGeom>
          <a:ln w="1905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: скругленные углы 10">
            <a:extLst>
              <a:ext uri="{FF2B5EF4-FFF2-40B4-BE49-F238E27FC236}">
                <a16:creationId xmlns:a16="http://schemas.microsoft.com/office/drawing/2014/main" id="{1C12C564-0CCC-EF47-8718-E8A31E597894}"/>
              </a:ext>
            </a:extLst>
          </p:cNvPr>
          <p:cNvSpPr/>
          <p:nvPr/>
        </p:nvSpPr>
        <p:spPr>
          <a:xfrm>
            <a:off x="7070725" y="2031171"/>
            <a:ext cx="1492250" cy="449263"/>
          </a:xfrm>
          <a:prstGeom prst="roundRect">
            <a:avLst>
              <a:gd name="adj" fmla="val 9031"/>
            </a:avLst>
          </a:prstGeom>
          <a:noFill/>
          <a:ln w="190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900" b="1" dirty="0">
                <a:solidFill>
                  <a:schemeClr val="accent2"/>
                </a:solidFill>
              </a:rPr>
              <a:t>УСТОЙЧИВОЕ          РАЗВИТИЕ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827557C6-6E65-D048-90FD-E048BB674702}"/>
              </a:ext>
            </a:extLst>
          </p:cNvPr>
          <p:cNvCxnSpPr>
            <a:cxnSpLocks/>
          </p:cNvCxnSpPr>
          <p:nvPr/>
        </p:nvCxnSpPr>
        <p:spPr>
          <a:xfrm>
            <a:off x="8616950" y="2053396"/>
            <a:ext cx="0" cy="2659513"/>
          </a:xfrm>
          <a:prstGeom prst="line">
            <a:avLst/>
          </a:prstGeom>
          <a:ln w="1905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67B29D4-4E8E-8347-8385-A24C4083BFB3}"/>
              </a:ext>
            </a:extLst>
          </p:cNvPr>
          <p:cNvSpPr/>
          <p:nvPr/>
        </p:nvSpPr>
        <p:spPr>
          <a:xfrm>
            <a:off x="5449888" y="2543084"/>
            <a:ext cx="1495425" cy="2262158"/>
          </a:xfrm>
          <a:prstGeom prst="rect">
            <a:avLst/>
          </a:prstGeom>
        </p:spPr>
        <p:txBody>
          <a:bodyPr lIns="36000" rIns="36000">
            <a:spAutoFit/>
          </a:bodyPr>
          <a:lstStyle/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cs typeface="Arial" charset="0"/>
              </a:rPr>
              <a:t>Оценка потребности в кадрах, занятых в области обращения с отходами </a:t>
            </a:r>
            <a:r>
              <a:rPr lang="en-GB" sz="700" dirty="0">
                <a:cs typeface="Arial" charset="0"/>
              </a:rPr>
              <a:t>I</a:t>
            </a:r>
            <a:r>
              <a:rPr lang="ru-RU" sz="700" dirty="0">
                <a:cs typeface="Arial" charset="0"/>
              </a:rPr>
              <a:t> и </a:t>
            </a:r>
            <a:r>
              <a:rPr lang="en-GB" sz="700" dirty="0">
                <a:cs typeface="Arial" charset="0"/>
              </a:rPr>
              <a:t>II</a:t>
            </a:r>
            <a:r>
              <a:rPr lang="ru-RU" sz="700" dirty="0">
                <a:cs typeface="Arial" charset="0"/>
              </a:rPr>
              <a:t> классов опасности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cs typeface="Arial" charset="0"/>
              </a:rPr>
              <a:t>Актуализация квалификационных справочников и разработка квалификационных требований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cs typeface="Arial" charset="0"/>
              </a:rPr>
              <a:t>Создание совместных программ обучения и содействия в развитии кадрового потенциала, взаимного обмена преподавателями и студентами, взаимного признания документов об образовании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endParaRPr lang="ru-RU" sz="700" dirty="0">
              <a:cs typeface="Arial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F85126D2-5FAD-364C-A165-579907C2BA64}"/>
              </a:ext>
            </a:extLst>
          </p:cNvPr>
          <p:cNvSpPr/>
          <p:nvPr/>
        </p:nvSpPr>
        <p:spPr>
          <a:xfrm>
            <a:off x="7067550" y="2543084"/>
            <a:ext cx="1495425" cy="2262158"/>
          </a:xfrm>
          <a:prstGeom prst="rect">
            <a:avLst/>
          </a:prstGeom>
        </p:spPr>
        <p:txBody>
          <a:bodyPr lIns="36000" rIns="36000">
            <a:spAutoFit/>
          </a:bodyPr>
          <a:lstStyle/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latin typeface="+mn-lt"/>
                <a:cs typeface="Arial" charset="0"/>
              </a:rPr>
              <a:t>Реализация мероприятий по информированию и развитию культуры ответственного производства и потребления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ru-RU" sz="700" dirty="0">
                <a:latin typeface="+mn-lt"/>
                <a:cs typeface="Arial" charset="0"/>
              </a:rPr>
              <a:t>Разработка системы показателей для качественной и количественной оценки влияния мероприятий, проводимых государствами – участниками СНГ в рамках данной Концепции на национальные ключевые показатели эффективности достижения целей устойчивого развития, внедрение системы их мониторинга и оценки</a:t>
            </a: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endParaRPr lang="ru-RU" sz="700" dirty="0">
              <a:latin typeface="+mn-lt"/>
              <a:cs typeface="Arial" charset="0"/>
            </a:endParaRPr>
          </a:p>
          <a:p>
            <a:pPr marL="88900" lvl="1" indent="-88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endParaRPr lang="ru-RU" sz="700" dirty="0">
              <a:latin typeface="+mn-lt"/>
              <a:cs typeface="Arial" charset="0"/>
            </a:endParaRPr>
          </a:p>
        </p:txBody>
      </p: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5C651A1D-6B41-D84E-B8F4-F2AE09397F19}"/>
              </a:ext>
            </a:extLst>
          </p:cNvPr>
          <p:cNvCxnSpPr>
            <a:cxnSpLocks/>
          </p:cNvCxnSpPr>
          <p:nvPr/>
        </p:nvCxnSpPr>
        <p:spPr>
          <a:xfrm>
            <a:off x="5364000" y="2074890"/>
            <a:ext cx="0" cy="2659513"/>
          </a:xfrm>
          <a:prstGeom prst="line">
            <a:avLst/>
          </a:prstGeom>
          <a:ln w="1905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трелка: вниз 6">
            <a:extLst>
              <a:ext uri="{FF2B5EF4-FFF2-40B4-BE49-F238E27FC236}">
                <a16:creationId xmlns:a16="http://schemas.microsoft.com/office/drawing/2014/main" id="{8A5F9668-EC75-CD42-85F7-410547225DD1}"/>
              </a:ext>
            </a:extLst>
          </p:cNvPr>
          <p:cNvSpPr/>
          <p:nvPr/>
        </p:nvSpPr>
        <p:spPr>
          <a:xfrm>
            <a:off x="4450556" y="1758227"/>
            <a:ext cx="242887" cy="186320"/>
          </a:xfrm>
          <a:prstGeom prst="downArrow">
            <a:avLst/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tIns="0" bIns="0" anchor="ctr"/>
          <a:lstStyle/>
          <a:p>
            <a:pPr algn="ctr">
              <a:lnSpc>
                <a:spcPct val="94000"/>
              </a:lnSpc>
              <a:defRPr/>
            </a:pPr>
            <a:endParaRPr lang="ru-RU" sz="1050" b="1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1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850" y="353730"/>
            <a:ext cx="7410450" cy="330200"/>
          </a:xfrm>
        </p:spPr>
        <p:txBody>
          <a:bodyPr/>
          <a:lstStyle/>
          <a:p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</a:rPr>
              <a:t>Предлагаемый механизм реализации сотрудничества в области обращения с отходами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- II классов опасности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3EDA067-791A-FA4F-8335-42147FD5D567}"/>
              </a:ext>
            </a:extLst>
          </p:cNvPr>
          <p:cNvSpPr/>
          <p:nvPr/>
        </p:nvSpPr>
        <p:spPr>
          <a:xfrm>
            <a:off x="303588" y="3281880"/>
            <a:ext cx="8521697" cy="1127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2EA063A9-BD4E-1B4D-8B7F-9FC93D965C1A}"/>
              </a:ext>
            </a:extLst>
          </p:cNvPr>
          <p:cNvSpPr/>
          <p:nvPr/>
        </p:nvSpPr>
        <p:spPr>
          <a:xfrm>
            <a:off x="267349" y="4447210"/>
            <a:ext cx="8532916" cy="610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6674D3D-AF70-CA4C-87D8-BC91C3B52FCE}"/>
              </a:ext>
            </a:extLst>
          </p:cNvPr>
          <p:cNvSpPr/>
          <p:nvPr/>
        </p:nvSpPr>
        <p:spPr>
          <a:xfrm>
            <a:off x="309563" y="2485801"/>
            <a:ext cx="8510587" cy="7371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05D3AB20-17C0-124D-9AE2-F4943340C31C}"/>
              </a:ext>
            </a:extLst>
          </p:cNvPr>
          <p:cNvSpPr/>
          <p:nvPr/>
        </p:nvSpPr>
        <p:spPr>
          <a:xfrm>
            <a:off x="302375" y="1368706"/>
            <a:ext cx="8510587" cy="1069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/>
          </a:p>
        </p:txBody>
      </p:sp>
      <p:sp>
        <p:nvSpPr>
          <p:cNvPr id="38" name="Прямоугольник: скругленные углы 10">
            <a:extLst>
              <a:ext uri="{FF2B5EF4-FFF2-40B4-BE49-F238E27FC236}">
                <a16:creationId xmlns:a16="http://schemas.microsoft.com/office/drawing/2014/main" id="{85E17B89-BAD9-064C-B7B9-30625EC7D0CA}"/>
              </a:ext>
            </a:extLst>
          </p:cNvPr>
          <p:cNvSpPr/>
          <p:nvPr/>
        </p:nvSpPr>
        <p:spPr>
          <a:xfrm>
            <a:off x="1697200" y="3738900"/>
            <a:ext cx="876300" cy="417512"/>
          </a:xfrm>
          <a:prstGeom prst="roundRect">
            <a:avLst>
              <a:gd name="adj" fmla="val 9031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800" b="1" dirty="0">
                <a:solidFill>
                  <a:schemeClr val="accent2">
                    <a:lumMod val="75000"/>
                  </a:schemeClr>
                </a:solidFill>
              </a:rPr>
              <a:t>ЭКСПЕРТНАЯ ГРУППА </a:t>
            </a:r>
            <a:endParaRPr lang="ru-RU" sz="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2EDB7A8B-AD4F-EC4F-BAC7-5BC17FB7A801}"/>
              </a:ext>
            </a:extLst>
          </p:cNvPr>
          <p:cNvSpPr/>
          <p:nvPr/>
        </p:nvSpPr>
        <p:spPr>
          <a:xfrm>
            <a:off x="2836160" y="1546507"/>
            <a:ext cx="780583" cy="76587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/>
          </a:p>
        </p:txBody>
      </p:sp>
      <p:sp>
        <p:nvSpPr>
          <p:cNvPr id="40" name="TextBox 2">
            <a:extLst>
              <a:ext uri="{FF2B5EF4-FFF2-40B4-BE49-F238E27FC236}">
                <a16:creationId xmlns:a16="http://schemas.microsoft.com/office/drawing/2014/main" id="{2706BD1D-6932-1F4D-B8F8-803EE7993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757" y="1344497"/>
            <a:ext cx="25447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chemeClr val="accent1"/>
                </a:solidFill>
                <a:latin typeface="+mn-lt"/>
              </a:rPr>
              <a:t>Этап №1: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2022 – </a:t>
            </a:r>
            <a:r>
              <a:rPr lang="en-US" altLang="ru-RU" sz="11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I </a:t>
            </a:r>
            <a:r>
              <a:rPr lang="ru-RU" altLang="ru-RU" sz="11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полугодие 2023 </a:t>
            </a:r>
          </a:p>
        </p:txBody>
      </p:sp>
      <p:sp>
        <p:nvSpPr>
          <p:cNvPr id="41" name="Прямоугольник 23">
            <a:extLst>
              <a:ext uri="{FF2B5EF4-FFF2-40B4-BE49-F238E27FC236}">
                <a16:creationId xmlns:a16="http://schemas.microsoft.com/office/drawing/2014/main" id="{0D7D2430-A1E2-5B45-B128-0F3CE4FE7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641" y="1362280"/>
            <a:ext cx="39303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>
                <a:latin typeface="+mn-lt"/>
                <a:cs typeface="Arial" charset="0"/>
              </a:rPr>
              <a:t>Ф</a:t>
            </a:r>
            <a:r>
              <a:rPr lang="ru-RU" altLang="ru-RU" sz="900" dirty="0" smtClean="0">
                <a:latin typeface="+mn-lt"/>
                <a:cs typeface="Arial" charset="0"/>
              </a:rPr>
              <a:t>ормирование </a:t>
            </a:r>
            <a:r>
              <a:rPr lang="ru-RU" altLang="ru-RU" sz="900" dirty="0">
                <a:latin typeface="+mn-lt"/>
                <a:cs typeface="Arial" charset="0"/>
              </a:rPr>
              <a:t>рабочей группы.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 smtClean="0">
                <a:latin typeface="+mn-lt"/>
                <a:cs typeface="Arial" charset="0"/>
              </a:rPr>
              <a:t>Разработка, согласование </a:t>
            </a:r>
            <a:r>
              <a:rPr lang="ru-RU" altLang="ru-RU" sz="900" dirty="0">
                <a:latin typeface="+mn-lt"/>
                <a:cs typeface="Arial" charset="0"/>
              </a:rPr>
              <a:t>и подписание основных рабочих документ</a:t>
            </a:r>
            <a:endParaRPr lang="ru-RU" altLang="ru-RU" sz="900" dirty="0" smtClean="0">
              <a:latin typeface="+mn-lt"/>
              <a:cs typeface="Arial" charset="0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 smtClean="0">
                <a:latin typeface="+mn-lt"/>
                <a:cs typeface="Arial" charset="0"/>
              </a:rPr>
              <a:t>Проведение </a:t>
            </a:r>
            <a:r>
              <a:rPr lang="ru-RU" altLang="ru-RU" sz="900" dirty="0">
                <a:latin typeface="+mn-lt"/>
                <a:cs typeface="Arial" charset="0"/>
              </a:rPr>
              <a:t>самооценки состояния и потребностей национальных инфраструктур для обращения с опасными промышленными отходами  </a:t>
            </a:r>
          </a:p>
        </p:txBody>
      </p:sp>
      <p:sp>
        <p:nvSpPr>
          <p:cNvPr id="42" name="TextBox 51">
            <a:extLst>
              <a:ext uri="{FF2B5EF4-FFF2-40B4-BE49-F238E27FC236}">
                <a16:creationId xmlns:a16="http://schemas.microsoft.com/office/drawing/2014/main" id="{B62B593E-3C3B-6D47-8D89-256E7E795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6131"/>
            <a:ext cx="16557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chemeClr val="accent1"/>
                </a:solidFill>
                <a:latin typeface="+mn-lt"/>
              </a:rPr>
              <a:t>Этап №2:</a:t>
            </a:r>
            <a:endParaRPr lang="en-US" altLang="ru-RU" sz="1100" b="1" dirty="0">
              <a:solidFill>
                <a:schemeClr val="accent1"/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1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2023</a:t>
            </a:r>
            <a:r>
              <a:rPr lang="en-US" altLang="ru-RU" sz="1100" b="1" dirty="0">
                <a:solidFill>
                  <a:schemeClr val="tx2"/>
                </a:solidFill>
                <a:latin typeface="+mn-lt"/>
              </a:rPr>
              <a:t> </a:t>
            </a:r>
            <a:endParaRPr lang="ru-RU" altLang="ru-RU" sz="11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Прямоугольник 23">
            <a:extLst>
              <a:ext uri="{FF2B5EF4-FFF2-40B4-BE49-F238E27FC236}">
                <a16:creationId xmlns:a16="http://schemas.microsoft.com/office/drawing/2014/main" id="{9A33EEE4-C4C0-F14D-B6FD-26D25EC1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412" y="3252250"/>
            <a:ext cx="38298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 smtClean="0">
                <a:latin typeface="+mn-lt"/>
                <a:cs typeface="Arial" charset="0"/>
              </a:rPr>
              <a:t>Создание/выбор БО для практической реализации Концепции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 smtClean="0">
                <a:latin typeface="+mn-lt"/>
                <a:cs typeface="Arial" charset="0"/>
              </a:rPr>
              <a:t>Формирование </a:t>
            </a:r>
            <a:r>
              <a:rPr lang="ru-RU" altLang="ru-RU" sz="900" dirty="0">
                <a:latin typeface="+mn-lt"/>
                <a:cs typeface="Arial" charset="0"/>
              </a:rPr>
              <a:t>экспертных групп БО по основным направлениям развития национальных инфраструктур для обращения с опасными промышленными отходами 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>
                <a:latin typeface="+mn-lt"/>
                <a:cs typeface="Arial" charset="0"/>
              </a:rPr>
              <a:t>Разработка Дорожных карт </a:t>
            </a:r>
            <a:r>
              <a:rPr lang="ru-RU" altLang="ru-RU" sz="900" dirty="0" smtClean="0">
                <a:latin typeface="+mn-lt"/>
                <a:cs typeface="Arial" charset="0"/>
              </a:rPr>
              <a:t>реализации двухстороннего сотрудничества на </a:t>
            </a:r>
            <a:r>
              <a:rPr lang="ru-RU" altLang="ru-RU" sz="900" dirty="0">
                <a:latin typeface="+mn-lt"/>
                <a:cs typeface="Arial" charset="0"/>
              </a:rPr>
              <a:t>основе результатов самооценки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ru-RU" altLang="ru-RU" sz="1600" dirty="0">
              <a:latin typeface="+mn-lt"/>
              <a:cs typeface="Arial" charset="0"/>
            </a:endParaRPr>
          </a:p>
        </p:txBody>
      </p:sp>
      <p:sp>
        <p:nvSpPr>
          <p:cNvPr id="44" name="TextBox 53">
            <a:extLst>
              <a:ext uri="{FF2B5EF4-FFF2-40B4-BE49-F238E27FC236}">
                <a16:creationId xmlns:a16="http://schemas.microsoft.com/office/drawing/2014/main" id="{CF090748-79E0-9D4E-98A8-F023EA021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05" y="4465120"/>
            <a:ext cx="21605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chemeClr val="accent1"/>
                </a:solidFill>
                <a:latin typeface="+mn-lt"/>
              </a:rPr>
              <a:t>Этап №4: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последующие годы</a:t>
            </a:r>
          </a:p>
        </p:txBody>
      </p:sp>
      <p:sp>
        <p:nvSpPr>
          <p:cNvPr id="45" name="Прямоугольник 23">
            <a:extLst>
              <a:ext uri="{FF2B5EF4-FFF2-40B4-BE49-F238E27FC236}">
                <a16:creationId xmlns:a16="http://schemas.microsoft.com/office/drawing/2014/main" id="{6DE887AA-5739-FB4F-9D95-44B2F259F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436" y="4482535"/>
            <a:ext cx="4123679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>
                <a:latin typeface="+mn-lt"/>
                <a:cs typeface="Arial" charset="0"/>
              </a:rPr>
              <a:t>Последовательная реализация Дорожных карт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>
                <a:latin typeface="+mn-lt"/>
                <a:cs typeface="Arial" charset="0"/>
              </a:rPr>
              <a:t>Регулярный мониторинг и корректировка (при необходимости)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ru-RU" altLang="ru-RU" sz="1600" dirty="0">
              <a:latin typeface="+mn-lt"/>
              <a:cs typeface="Arial" charset="0"/>
            </a:endParaRPr>
          </a:p>
        </p:txBody>
      </p:sp>
      <p:sp>
        <p:nvSpPr>
          <p:cNvPr id="46" name="TextBox 55">
            <a:extLst>
              <a:ext uri="{FF2B5EF4-FFF2-40B4-BE49-F238E27FC236}">
                <a16:creationId xmlns:a16="http://schemas.microsoft.com/office/drawing/2014/main" id="{FD47957F-D443-3941-9AB0-AB433305D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558" y="1754235"/>
            <a:ext cx="1657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РАБОЧАЯ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ГРУППА</a:t>
            </a:r>
          </a:p>
        </p:txBody>
      </p:sp>
      <p:sp>
        <p:nvSpPr>
          <p:cNvPr id="47" name="Прямоугольник 23">
            <a:extLst>
              <a:ext uri="{FF2B5EF4-FFF2-40B4-BE49-F238E27FC236}">
                <a16:creationId xmlns:a16="http://schemas.microsoft.com/office/drawing/2014/main" id="{CDEB876B-F3C6-8B4C-A206-2EB2F431D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008" y="2477623"/>
            <a:ext cx="4107655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>
                <a:latin typeface="+mn-lt"/>
                <a:cs typeface="Arial" charset="0"/>
              </a:rPr>
              <a:t>Налаживание взаимодействия со всеми заинтересованными </a:t>
            </a:r>
            <a:r>
              <a:rPr lang="ru-RU" altLang="ru-RU" sz="900" dirty="0" smtClean="0">
                <a:latin typeface="+mn-lt"/>
                <a:cs typeface="Arial" charset="0"/>
              </a:rPr>
              <a:t>сторонами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ru-RU" altLang="ru-RU" sz="900" dirty="0" smtClean="0">
                <a:latin typeface="+mn-lt"/>
                <a:cs typeface="Arial" charset="0"/>
              </a:rPr>
              <a:t>Структурирование </a:t>
            </a:r>
            <a:r>
              <a:rPr lang="ru-RU" altLang="ru-RU" sz="900" dirty="0" smtClean="0">
                <a:latin typeface="+mn-lt"/>
                <a:cs typeface="Arial" charset="0"/>
              </a:rPr>
              <a:t>сотрудничества</a:t>
            </a:r>
            <a:r>
              <a:rPr lang="ru-RU" altLang="ru-RU" sz="900" dirty="0">
                <a:latin typeface="+mn-lt"/>
                <a:cs typeface="Arial" charset="0"/>
              </a:rPr>
              <a:t> </a:t>
            </a:r>
            <a:r>
              <a:rPr lang="ru-RU" altLang="ru-RU" sz="900" dirty="0" smtClean="0">
                <a:latin typeface="+mn-lt"/>
                <a:cs typeface="Arial" charset="0"/>
              </a:rPr>
              <a:t>и подписание основных    рабочих документов</a:t>
            </a:r>
            <a:endParaRPr lang="ru-RU" altLang="ru-RU" sz="900" dirty="0">
              <a:latin typeface="+mn-lt"/>
              <a:cs typeface="Arial" charset="0"/>
            </a:endParaRPr>
          </a:p>
        </p:txBody>
      </p:sp>
      <p:sp>
        <p:nvSpPr>
          <p:cNvPr id="48" name="Прямоугольник 15">
            <a:extLst>
              <a:ext uri="{FF2B5EF4-FFF2-40B4-BE49-F238E27FC236}">
                <a16:creationId xmlns:a16="http://schemas.microsoft.com/office/drawing/2014/main" id="{C57B2E1E-9B94-7246-B000-E9E414063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60" y="914508"/>
            <a:ext cx="8834437" cy="600164"/>
          </a:xfrm>
          <a:prstGeom prst="rect">
            <a:avLst/>
          </a:prstGeom>
          <a:noFill/>
          <a:ln>
            <a:noFill/>
          </a:ln>
        </p:spPr>
        <p:txBody>
          <a:bodyPr wrap="square" lIns="0" rIns="0">
            <a:spAutoFit/>
          </a:bodyPr>
          <a:lstStyle>
            <a:lvl1pPr marL="107950" indent="-107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eaLnBrk="1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1100" b="1" dirty="0">
                <a:solidFill>
                  <a:schemeClr val="accent2"/>
                </a:solidFill>
                <a:latin typeface="+mn-lt"/>
              </a:rPr>
              <a:t>ПРОЕКТ ПЛАНА ПЕРВООЧЕРЕНДЫХ МЕРОПРИЯТИЙ </a:t>
            </a:r>
          </a:p>
          <a:p>
            <a:pPr marL="0" eaLnBrk="1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по реализации Концепции «О сотрудничестве государств-участников СНГ в области обращения с отходами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 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- </a:t>
            </a:r>
            <a:r>
              <a:rPr lang="en-GB" altLang="ru-RU" sz="1000" b="1" dirty="0">
                <a:solidFill>
                  <a:schemeClr val="accent2"/>
                </a:solidFill>
                <a:latin typeface="+mn-lt"/>
              </a:rPr>
              <a:t>II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 классов опасности»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Tx/>
              <a:buNone/>
              <a:defRPr/>
            </a:pPr>
            <a:endParaRPr lang="ru-RU" altLang="ru-RU" sz="11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9" name="TextBox 61">
            <a:extLst>
              <a:ext uri="{FF2B5EF4-FFF2-40B4-BE49-F238E27FC236}">
                <a16:creationId xmlns:a16="http://schemas.microsoft.com/office/drawing/2014/main" id="{253F471D-9DF0-964B-9965-63BB879E1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52" y="3281686"/>
            <a:ext cx="16557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chemeClr val="accent1"/>
                </a:solidFill>
                <a:latin typeface="+mn-lt"/>
              </a:rPr>
              <a:t>Этап №3: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2023 – 2024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1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0" name="Прямоугольник: скругленные углы 10">
            <a:extLst>
              <a:ext uri="{FF2B5EF4-FFF2-40B4-BE49-F238E27FC236}">
                <a16:creationId xmlns:a16="http://schemas.microsoft.com/office/drawing/2014/main" id="{B9F1764A-2F3A-E140-B15F-ECAF980E3E75}"/>
              </a:ext>
            </a:extLst>
          </p:cNvPr>
          <p:cNvSpPr/>
          <p:nvPr/>
        </p:nvSpPr>
        <p:spPr>
          <a:xfrm>
            <a:off x="1702451" y="3285626"/>
            <a:ext cx="3150111" cy="292215"/>
          </a:xfrm>
          <a:prstGeom prst="roundRect">
            <a:avLst>
              <a:gd name="adj" fmla="val 9031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</a:rPr>
              <a:t>БАЗОВАЯ ОРГАНИЗАЦИЯ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3" name="Прямоугольник 2">
            <a:extLst>
              <a:ext uri="{FF2B5EF4-FFF2-40B4-BE49-F238E27FC236}">
                <a16:creationId xmlns:a16="http://schemas.microsoft.com/office/drawing/2014/main" id="{B598C89A-793E-C647-ABD1-C4E2D268A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9786" y="1790412"/>
            <a:ext cx="11832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600" dirty="0">
                <a:latin typeface="+mn-lt"/>
              </a:rPr>
              <a:t>При Комиссии государств-участников СНГ по использованию атомной энергии в мирных целях (Комиссия «Содружество «Атом-СНГ») </a:t>
            </a:r>
            <a:endParaRPr lang="ru-RU" altLang="ru-RU" sz="400" dirty="0">
              <a:latin typeface="+mn-lt"/>
            </a:endParaRPr>
          </a:p>
        </p:txBody>
      </p:sp>
      <p:sp>
        <p:nvSpPr>
          <p:cNvPr id="65" name="Прямоугольник: скругленные углы 10">
            <a:extLst>
              <a:ext uri="{FF2B5EF4-FFF2-40B4-BE49-F238E27FC236}">
                <a16:creationId xmlns:a16="http://schemas.microsoft.com/office/drawing/2014/main" id="{EC0F2AF4-1BCE-6941-9517-6E6FECD73472}"/>
              </a:ext>
            </a:extLst>
          </p:cNvPr>
          <p:cNvSpPr/>
          <p:nvPr/>
        </p:nvSpPr>
        <p:spPr>
          <a:xfrm>
            <a:off x="2772959" y="3729935"/>
            <a:ext cx="865745" cy="417513"/>
          </a:xfrm>
          <a:prstGeom prst="roundRect">
            <a:avLst>
              <a:gd name="adj" fmla="val 9031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800" b="1" dirty="0">
                <a:solidFill>
                  <a:schemeClr val="accent2">
                    <a:lumMod val="75000"/>
                  </a:schemeClr>
                </a:solidFill>
              </a:rPr>
              <a:t>ЭКСПЕРТНАЯ ГРУППА</a:t>
            </a:r>
            <a:endParaRPr lang="ru-RU" sz="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6" name="TextBox 2">
            <a:extLst>
              <a:ext uri="{FF2B5EF4-FFF2-40B4-BE49-F238E27FC236}">
                <a16:creationId xmlns:a16="http://schemas.microsoft.com/office/drawing/2014/main" id="{B5B784CD-0E93-7148-B02A-7BBBE44B9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996" y="3748871"/>
            <a:ext cx="6556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…</a:t>
            </a:r>
          </a:p>
        </p:txBody>
      </p: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42A80CFB-D197-9446-9AC1-EB1A7E89041F}"/>
              </a:ext>
            </a:extLst>
          </p:cNvPr>
          <p:cNvCxnSpPr>
            <a:cxnSpLocks/>
          </p:cNvCxnSpPr>
          <p:nvPr/>
        </p:nvCxnSpPr>
        <p:spPr>
          <a:xfrm>
            <a:off x="2135181" y="4175527"/>
            <a:ext cx="0" cy="248445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53">
            <a:extLst>
              <a:ext uri="{FF2B5EF4-FFF2-40B4-BE49-F238E27FC236}">
                <a16:creationId xmlns:a16="http://schemas.microsoft.com/office/drawing/2014/main" id="{96C9AC83-677E-CC45-980C-3FF8D5774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7167" y="4454212"/>
            <a:ext cx="12287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5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Дорожная карта</a:t>
            </a:r>
          </a:p>
        </p:txBody>
      </p:sp>
      <p:grpSp>
        <p:nvGrpSpPr>
          <p:cNvPr id="72" name="Group 4">
            <a:extLst>
              <a:ext uri="{FF2B5EF4-FFF2-40B4-BE49-F238E27FC236}">
                <a16:creationId xmlns:a16="http://schemas.microsoft.com/office/drawing/2014/main" id="{874B2529-7A48-1B4F-B911-3B9F143D7FC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28126" y="4634365"/>
            <a:ext cx="395556" cy="347724"/>
            <a:chOff x="1607" y="493"/>
            <a:chExt cx="2572" cy="2261"/>
          </a:xfrm>
          <a:solidFill>
            <a:schemeClr val="accent1"/>
          </a:solidFill>
        </p:grpSpPr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95DF2851-CCAE-444D-B3B6-146870428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" y="493"/>
              <a:ext cx="1764" cy="2083"/>
            </a:xfrm>
            <a:custGeom>
              <a:avLst/>
              <a:gdLst>
                <a:gd name="T0" fmla="*/ 688 w 742"/>
                <a:gd name="T1" fmla="*/ 55 h 876"/>
                <a:gd name="T2" fmla="*/ 54 w 742"/>
                <a:gd name="T3" fmla="*/ 55 h 876"/>
                <a:gd name="T4" fmla="*/ 54 w 742"/>
                <a:gd name="T5" fmla="*/ 822 h 876"/>
                <a:gd name="T6" fmla="*/ 76 w 742"/>
                <a:gd name="T7" fmla="*/ 823 h 876"/>
                <a:gd name="T8" fmla="*/ 282 w 742"/>
                <a:gd name="T9" fmla="*/ 823 h 876"/>
                <a:gd name="T10" fmla="*/ 298 w 742"/>
                <a:gd name="T11" fmla="*/ 823 h 876"/>
                <a:gd name="T12" fmla="*/ 326 w 742"/>
                <a:gd name="T13" fmla="*/ 850 h 876"/>
                <a:gd name="T14" fmla="*/ 299 w 742"/>
                <a:gd name="T15" fmla="*/ 876 h 876"/>
                <a:gd name="T16" fmla="*/ 45 w 742"/>
                <a:gd name="T17" fmla="*/ 875 h 876"/>
                <a:gd name="T18" fmla="*/ 0 w 742"/>
                <a:gd name="T19" fmla="*/ 831 h 876"/>
                <a:gd name="T20" fmla="*/ 1 w 742"/>
                <a:gd name="T21" fmla="*/ 441 h 876"/>
                <a:gd name="T22" fmla="*/ 0 w 742"/>
                <a:gd name="T23" fmla="*/ 299 h 876"/>
                <a:gd name="T24" fmla="*/ 0 w 742"/>
                <a:gd name="T25" fmla="*/ 55 h 876"/>
                <a:gd name="T26" fmla="*/ 55 w 742"/>
                <a:gd name="T27" fmla="*/ 0 h 876"/>
                <a:gd name="T28" fmla="*/ 689 w 742"/>
                <a:gd name="T29" fmla="*/ 0 h 876"/>
                <a:gd name="T30" fmla="*/ 742 w 742"/>
                <a:gd name="T31" fmla="*/ 55 h 876"/>
                <a:gd name="T32" fmla="*/ 742 w 742"/>
                <a:gd name="T33" fmla="*/ 363 h 876"/>
                <a:gd name="T34" fmla="*/ 719 w 742"/>
                <a:gd name="T35" fmla="*/ 396 h 876"/>
                <a:gd name="T36" fmla="*/ 689 w 742"/>
                <a:gd name="T37" fmla="*/ 362 h 876"/>
                <a:gd name="T38" fmla="*/ 688 w 742"/>
                <a:gd name="T39" fmla="*/ 80 h 876"/>
                <a:gd name="T40" fmla="*/ 688 w 742"/>
                <a:gd name="T41" fmla="*/ 55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876">
                  <a:moveTo>
                    <a:pt x="688" y="55"/>
                  </a:moveTo>
                  <a:cubicBezTo>
                    <a:pt x="475" y="55"/>
                    <a:pt x="266" y="55"/>
                    <a:pt x="54" y="55"/>
                  </a:cubicBezTo>
                  <a:cubicBezTo>
                    <a:pt x="54" y="311"/>
                    <a:pt x="54" y="565"/>
                    <a:pt x="54" y="822"/>
                  </a:cubicBezTo>
                  <a:cubicBezTo>
                    <a:pt x="62" y="822"/>
                    <a:pt x="69" y="823"/>
                    <a:pt x="76" y="823"/>
                  </a:cubicBezTo>
                  <a:cubicBezTo>
                    <a:pt x="145" y="823"/>
                    <a:pt x="214" y="823"/>
                    <a:pt x="282" y="823"/>
                  </a:cubicBezTo>
                  <a:cubicBezTo>
                    <a:pt x="288" y="823"/>
                    <a:pt x="293" y="822"/>
                    <a:pt x="298" y="823"/>
                  </a:cubicBezTo>
                  <a:cubicBezTo>
                    <a:pt x="315" y="824"/>
                    <a:pt x="328" y="835"/>
                    <a:pt x="326" y="850"/>
                  </a:cubicBezTo>
                  <a:cubicBezTo>
                    <a:pt x="325" y="866"/>
                    <a:pt x="316" y="876"/>
                    <a:pt x="299" y="876"/>
                  </a:cubicBezTo>
                  <a:cubicBezTo>
                    <a:pt x="214" y="876"/>
                    <a:pt x="129" y="876"/>
                    <a:pt x="45" y="875"/>
                  </a:cubicBezTo>
                  <a:cubicBezTo>
                    <a:pt x="19" y="875"/>
                    <a:pt x="0" y="857"/>
                    <a:pt x="0" y="831"/>
                  </a:cubicBezTo>
                  <a:cubicBezTo>
                    <a:pt x="0" y="701"/>
                    <a:pt x="1" y="571"/>
                    <a:pt x="1" y="441"/>
                  </a:cubicBezTo>
                  <a:cubicBezTo>
                    <a:pt x="1" y="394"/>
                    <a:pt x="0" y="347"/>
                    <a:pt x="0" y="299"/>
                  </a:cubicBezTo>
                  <a:cubicBezTo>
                    <a:pt x="0" y="218"/>
                    <a:pt x="0" y="137"/>
                    <a:pt x="0" y="55"/>
                  </a:cubicBezTo>
                  <a:cubicBezTo>
                    <a:pt x="0" y="18"/>
                    <a:pt x="17" y="0"/>
                    <a:pt x="55" y="0"/>
                  </a:cubicBezTo>
                  <a:cubicBezTo>
                    <a:pt x="266" y="0"/>
                    <a:pt x="477" y="0"/>
                    <a:pt x="689" y="0"/>
                  </a:cubicBezTo>
                  <a:cubicBezTo>
                    <a:pt x="725" y="0"/>
                    <a:pt x="742" y="18"/>
                    <a:pt x="742" y="55"/>
                  </a:cubicBezTo>
                  <a:cubicBezTo>
                    <a:pt x="742" y="157"/>
                    <a:pt x="742" y="260"/>
                    <a:pt x="742" y="363"/>
                  </a:cubicBezTo>
                  <a:cubicBezTo>
                    <a:pt x="742" y="385"/>
                    <a:pt x="735" y="395"/>
                    <a:pt x="719" y="396"/>
                  </a:cubicBezTo>
                  <a:cubicBezTo>
                    <a:pt x="700" y="396"/>
                    <a:pt x="689" y="384"/>
                    <a:pt x="689" y="362"/>
                  </a:cubicBezTo>
                  <a:cubicBezTo>
                    <a:pt x="688" y="268"/>
                    <a:pt x="688" y="174"/>
                    <a:pt x="688" y="80"/>
                  </a:cubicBezTo>
                  <a:cubicBezTo>
                    <a:pt x="688" y="72"/>
                    <a:pt x="688" y="65"/>
                    <a:pt x="688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67B70568-AF3F-314D-AC41-33AB37CCAE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1" y="1461"/>
              <a:ext cx="1290" cy="1293"/>
            </a:xfrm>
            <a:custGeom>
              <a:avLst/>
              <a:gdLst>
                <a:gd name="T0" fmla="*/ 1 w 543"/>
                <a:gd name="T1" fmla="*/ 272 h 544"/>
                <a:gd name="T2" fmla="*/ 271 w 543"/>
                <a:gd name="T3" fmla="*/ 1 h 544"/>
                <a:gd name="T4" fmla="*/ 542 w 543"/>
                <a:gd name="T5" fmla="*/ 271 h 544"/>
                <a:gd name="T6" fmla="*/ 272 w 543"/>
                <a:gd name="T7" fmla="*/ 543 h 544"/>
                <a:gd name="T8" fmla="*/ 1 w 543"/>
                <a:gd name="T9" fmla="*/ 272 h 544"/>
                <a:gd name="T10" fmla="*/ 54 w 543"/>
                <a:gd name="T11" fmla="*/ 272 h 544"/>
                <a:gd name="T12" fmla="*/ 273 w 543"/>
                <a:gd name="T13" fmla="*/ 490 h 544"/>
                <a:gd name="T14" fmla="*/ 490 w 543"/>
                <a:gd name="T15" fmla="*/ 270 h 544"/>
                <a:gd name="T16" fmla="*/ 270 w 543"/>
                <a:gd name="T17" fmla="*/ 53 h 544"/>
                <a:gd name="T18" fmla="*/ 54 w 543"/>
                <a:gd name="T1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3" h="544">
                  <a:moveTo>
                    <a:pt x="1" y="272"/>
                  </a:moveTo>
                  <a:cubicBezTo>
                    <a:pt x="0" y="123"/>
                    <a:pt x="123" y="2"/>
                    <a:pt x="271" y="1"/>
                  </a:cubicBezTo>
                  <a:cubicBezTo>
                    <a:pt x="420" y="0"/>
                    <a:pt x="542" y="122"/>
                    <a:pt x="542" y="271"/>
                  </a:cubicBezTo>
                  <a:cubicBezTo>
                    <a:pt x="543" y="420"/>
                    <a:pt x="422" y="542"/>
                    <a:pt x="272" y="543"/>
                  </a:cubicBezTo>
                  <a:cubicBezTo>
                    <a:pt x="124" y="544"/>
                    <a:pt x="2" y="422"/>
                    <a:pt x="1" y="272"/>
                  </a:cubicBezTo>
                  <a:close/>
                  <a:moveTo>
                    <a:pt x="54" y="272"/>
                  </a:moveTo>
                  <a:cubicBezTo>
                    <a:pt x="54" y="393"/>
                    <a:pt x="152" y="491"/>
                    <a:pt x="273" y="490"/>
                  </a:cubicBezTo>
                  <a:cubicBezTo>
                    <a:pt x="393" y="490"/>
                    <a:pt x="492" y="391"/>
                    <a:pt x="490" y="270"/>
                  </a:cubicBezTo>
                  <a:cubicBezTo>
                    <a:pt x="488" y="149"/>
                    <a:pt x="396" y="53"/>
                    <a:pt x="270" y="53"/>
                  </a:cubicBezTo>
                  <a:cubicBezTo>
                    <a:pt x="149" y="53"/>
                    <a:pt x="54" y="149"/>
                    <a:pt x="54" y="2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BF118AEE-C782-5C43-949B-357D0BC70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864"/>
              <a:ext cx="390" cy="702"/>
            </a:xfrm>
            <a:custGeom>
              <a:avLst/>
              <a:gdLst>
                <a:gd name="T0" fmla="*/ 92 w 164"/>
                <a:gd name="T1" fmla="*/ 49 h 295"/>
                <a:gd name="T2" fmla="*/ 27 w 164"/>
                <a:gd name="T3" fmla="*/ 49 h 295"/>
                <a:gd name="T4" fmla="*/ 1 w 164"/>
                <a:gd name="T5" fmla="*/ 25 h 295"/>
                <a:gd name="T6" fmla="*/ 26 w 164"/>
                <a:gd name="T7" fmla="*/ 1 h 295"/>
                <a:gd name="T8" fmla="*/ 116 w 164"/>
                <a:gd name="T9" fmla="*/ 1 h 295"/>
                <a:gd name="T10" fmla="*/ 147 w 164"/>
                <a:gd name="T11" fmla="*/ 60 h 295"/>
                <a:gd name="T12" fmla="*/ 58 w 164"/>
                <a:gd name="T13" fmla="*/ 251 h 295"/>
                <a:gd name="T14" fmla="*/ 49 w 164"/>
                <a:gd name="T15" fmla="*/ 274 h 295"/>
                <a:gd name="T16" fmla="*/ 20 w 164"/>
                <a:gd name="T17" fmla="*/ 289 h 295"/>
                <a:gd name="T18" fmla="*/ 5 w 164"/>
                <a:gd name="T19" fmla="*/ 258 h 295"/>
                <a:gd name="T20" fmla="*/ 32 w 164"/>
                <a:gd name="T21" fmla="*/ 183 h 295"/>
                <a:gd name="T22" fmla="*/ 92 w 164"/>
                <a:gd name="T23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4" h="295">
                  <a:moveTo>
                    <a:pt x="92" y="49"/>
                  </a:moveTo>
                  <a:cubicBezTo>
                    <a:pt x="70" y="49"/>
                    <a:pt x="48" y="49"/>
                    <a:pt x="27" y="49"/>
                  </a:cubicBezTo>
                  <a:cubicBezTo>
                    <a:pt x="12" y="49"/>
                    <a:pt x="1" y="42"/>
                    <a:pt x="1" y="25"/>
                  </a:cubicBezTo>
                  <a:cubicBezTo>
                    <a:pt x="0" y="9"/>
                    <a:pt x="11" y="1"/>
                    <a:pt x="26" y="1"/>
                  </a:cubicBezTo>
                  <a:cubicBezTo>
                    <a:pt x="56" y="0"/>
                    <a:pt x="86" y="0"/>
                    <a:pt x="116" y="1"/>
                  </a:cubicBezTo>
                  <a:cubicBezTo>
                    <a:pt x="148" y="3"/>
                    <a:pt x="164" y="35"/>
                    <a:pt x="147" y="60"/>
                  </a:cubicBezTo>
                  <a:cubicBezTo>
                    <a:pt x="106" y="119"/>
                    <a:pt x="82" y="185"/>
                    <a:pt x="58" y="251"/>
                  </a:cubicBezTo>
                  <a:cubicBezTo>
                    <a:pt x="55" y="259"/>
                    <a:pt x="52" y="266"/>
                    <a:pt x="49" y="274"/>
                  </a:cubicBezTo>
                  <a:cubicBezTo>
                    <a:pt x="44" y="289"/>
                    <a:pt x="33" y="295"/>
                    <a:pt x="20" y="289"/>
                  </a:cubicBezTo>
                  <a:cubicBezTo>
                    <a:pt x="8" y="284"/>
                    <a:pt x="0" y="273"/>
                    <a:pt x="5" y="258"/>
                  </a:cubicBezTo>
                  <a:cubicBezTo>
                    <a:pt x="14" y="233"/>
                    <a:pt x="21" y="208"/>
                    <a:pt x="32" y="183"/>
                  </a:cubicBezTo>
                  <a:cubicBezTo>
                    <a:pt x="51" y="139"/>
                    <a:pt x="71" y="95"/>
                    <a:pt x="9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E27C84EB-C544-224E-9B74-AEC418070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1100"/>
              <a:ext cx="547" cy="682"/>
            </a:xfrm>
            <a:custGeom>
              <a:avLst/>
              <a:gdLst>
                <a:gd name="T0" fmla="*/ 158 w 230"/>
                <a:gd name="T1" fmla="*/ 72 h 287"/>
                <a:gd name="T2" fmla="*/ 97 w 230"/>
                <a:gd name="T3" fmla="*/ 52 h 287"/>
                <a:gd name="T4" fmla="*/ 76 w 230"/>
                <a:gd name="T5" fmla="*/ 19 h 287"/>
                <a:gd name="T6" fmla="*/ 112 w 230"/>
                <a:gd name="T7" fmla="*/ 6 h 287"/>
                <a:gd name="T8" fmla="*/ 192 w 230"/>
                <a:gd name="T9" fmla="*/ 32 h 287"/>
                <a:gd name="T10" fmla="*/ 204 w 230"/>
                <a:gd name="T11" fmla="*/ 98 h 287"/>
                <a:gd name="T12" fmla="*/ 81 w 230"/>
                <a:gd name="T13" fmla="*/ 228 h 287"/>
                <a:gd name="T14" fmla="*/ 48 w 230"/>
                <a:gd name="T15" fmla="*/ 271 h 287"/>
                <a:gd name="T16" fmla="*/ 16 w 230"/>
                <a:gd name="T17" fmla="*/ 277 h 287"/>
                <a:gd name="T18" fmla="*/ 10 w 230"/>
                <a:gd name="T19" fmla="*/ 243 h 287"/>
                <a:gd name="T20" fmla="*/ 158 w 230"/>
                <a:gd name="T21" fmla="*/ 7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0" h="287">
                  <a:moveTo>
                    <a:pt x="158" y="72"/>
                  </a:moveTo>
                  <a:cubicBezTo>
                    <a:pt x="136" y="64"/>
                    <a:pt x="117" y="58"/>
                    <a:pt x="97" y="52"/>
                  </a:cubicBezTo>
                  <a:cubicBezTo>
                    <a:pt x="79" y="45"/>
                    <a:pt x="71" y="34"/>
                    <a:pt x="76" y="19"/>
                  </a:cubicBezTo>
                  <a:cubicBezTo>
                    <a:pt x="80" y="5"/>
                    <a:pt x="94" y="0"/>
                    <a:pt x="112" y="6"/>
                  </a:cubicBezTo>
                  <a:cubicBezTo>
                    <a:pt x="139" y="14"/>
                    <a:pt x="166" y="22"/>
                    <a:pt x="192" y="32"/>
                  </a:cubicBezTo>
                  <a:cubicBezTo>
                    <a:pt x="223" y="43"/>
                    <a:pt x="230" y="79"/>
                    <a:pt x="204" y="98"/>
                  </a:cubicBezTo>
                  <a:cubicBezTo>
                    <a:pt x="156" y="135"/>
                    <a:pt x="118" y="181"/>
                    <a:pt x="81" y="228"/>
                  </a:cubicBezTo>
                  <a:cubicBezTo>
                    <a:pt x="70" y="242"/>
                    <a:pt x="59" y="256"/>
                    <a:pt x="48" y="271"/>
                  </a:cubicBezTo>
                  <a:cubicBezTo>
                    <a:pt x="40" y="282"/>
                    <a:pt x="28" y="287"/>
                    <a:pt x="16" y="277"/>
                  </a:cubicBezTo>
                  <a:cubicBezTo>
                    <a:pt x="4" y="269"/>
                    <a:pt x="0" y="258"/>
                    <a:pt x="10" y="243"/>
                  </a:cubicBezTo>
                  <a:cubicBezTo>
                    <a:pt x="52" y="182"/>
                    <a:pt x="101" y="125"/>
                    <a:pt x="158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7C0773AF-C3E1-6E4B-B929-F391D4735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1147"/>
              <a:ext cx="1025" cy="107"/>
            </a:xfrm>
            <a:custGeom>
              <a:avLst/>
              <a:gdLst>
                <a:gd name="T0" fmla="*/ 214 w 431"/>
                <a:gd name="T1" fmla="*/ 45 h 45"/>
                <a:gd name="T2" fmla="*/ 32 w 431"/>
                <a:gd name="T3" fmla="*/ 45 h 45"/>
                <a:gd name="T4" fmla="*/ 2 w 431"/>
                <a:gd name="T5" fmla="*/ 22 h 45"/>
                <a:gd name="T6" fmla="*/ 32 w 431"/>
                <a:gd name="T7" fmla="*/ 0 h 45"/>
                <a:gd name="T8" fmla="*/ 400 w 431"/>
                <a:gd name="T9" fmla="*/ 1 h 45"/>
                <a:gd name="T10" fmla="*/ 430 w 431"/>
                <a:gd name="T11" fmla="*/ 24 h 45"/>
                <a:gd name="T12" fmla="*/ 400 w 431"/>
                <a:gd name="T13" fmla="*/ 45 h 45"/>
                <a:gd name="T14" fmla="*/ 214 w 431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1" h="45">
                  <a:moveTo>
                    <a:pt x="214" y="45"/>
                  </a:moveTo>
                  <a:cubicBezTo>
                    <a:pt x="154" y="45"/>
                    <a:pt x="93" y="45"/>
                    <a:pt x="32" y="45"/>
                  </a:cubicBezTo>
                  <a:cubicBezTo>
                    <a:pt x="12" y="45"/>
                    <a:pt x="0" y="36"/>
                    <a:pt x="2" y="22"/>
                  </a:cubicBezTo>
                  <a:cubicBezTo>
                    <a:pt x="4" y="4"/>
                    <a:pt x="16" y="0"/>
                    <a:pt x="32" y="0"/>
                  </a:cubicBezTo>
                  <a:cubicBezTo>
                    <a:pt x="155" y="1"/>
                    <a:pt x="277" y="1"/>
                    <a:pt x="400" y="1"/>
                  </a:cubicBezTo>
                  <a:cubicBezTo>
                    <a:pt x="420" y="1"/>
                    <a:pt x="431" y="9"/>
                    <a:pt x="430" y="24"/>
                  </a:cubicBezTo>
                  <a:cubicBezTo>
                    <a:pt x="429" y="42"/>
                    <a:pt x="416" y="45"/>
                    <a:pt x="400" y="45"/>
                  </a:cubicBezTo>
                  <a:cubicBezTo>
                    <a:pt x="338" y="45"/>
                    <a:pt x="276" y="45"/>
                    <a:pt x="214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id="{935C61A6-2044-8F46-AE95-3D068E1D2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814"/>
              <a:ext cx="1023" cy="105"/>
            </a:xfrm>
            <a:custGeom>
              <a:avLst/>
              <a:gdLst>
                <a:gd name="T0" fmla="*/ 215 w 430"/>
                <a:gd name="T1" fmla="*/ 44 h 44"/>
                <a:gd name="T2" fmla="*/ 30 w 430"/>
                <a:gd name="T3" fmla="*/ 44 h 44"/>
                <a:gd name="T4" fmla="*/ 2 w 430"/>
                <a:gd name="T5" fmla="*/ 21 h 44"/>
                <a:gd name="T6" fmla="*/ 27 w 430"/>
                <a:gd name="T7" fmla="*/ 0 h 44"/>
                <a:gd name="T8" fmla="*/ 405 w 430"/>
                <a:gd name="T9" fmla="*/ 0 h 44"/>
                <a:gd name="T10" fmla="*/ 430 w 430"/>
                <a:gd name="T11" fmla="*/ 22 h 44"/>
                <a:gd name="T12" fmla="*/ 403 w 430"/>
                <a:gd name="T13" fmla="*/ 44 h 44"/>
                <a:gd name="T14" fmla="*/ 215 w 430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0" h="44">
                  <a:moveTo>
                    <a:pt x="215" y="44"/>
                  </a:moveTo>
                  <a:cubicBezTo>
                    <a:pt x="153" y="44"/>
                    <a:pt x="91" y="44"/>
                    <a:pt x="30" y="44"/>
                  </a:cubicBezTo>
                  <a:cubicBezTo>
                    <a:pt x="11" y="44"/>
                    <a:pt x="0" y="35"/>
                    <a:pt x="2" y="21"/>
                  </a:cubicBezTo>
                  <a:cubicBezTo>
                    <a:pt x="4" y="7"/>
                    <a:pt x="13" y="0"/>
                    <a:pt x="27" y="0"/>
                  </a:cubicBezTo>
                  <a:cubicBezTo>
                    <a:pt x="153" y="0"/>
                    <a:pt x="279" y="0"/>
                    <a:pt x="405" y="0"/>
                  </a:cubicBezTo>
                  <a:cubicBezTo>
                    <a:pt x="420" y="0"/>
                    <a:pt x="430" y="7"/>
                    <a:pt x="430" y="22"/>
                  </a:cubicBezTo>
                  <a:cubicBezTo>
                    <a:pt x="430" y="39"/>
                    <a:pt x="419" y="44"/>
                    <a:pt x="403" y="44"/>
                  </a:cubicBezTo>
                  <a:cubicBezTo>
                    <a:pt x="341" y="44"/>
                    <a:pt x="278" y="44"/>
                    <a:pt x="21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6E69CF1E-57EB-AC45-9C6B-CA4F52898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482"/>
              <a:ext cx="535" cy="105"/>
            </a:xfrm>
            <a:custGeom>
              <a:avLst/>
              <a:gdLst>
                <a:gd name="T0" fmla="*/ 117 w 225"/>
                <a:gd name="T1" fmla="*/ 42 h 44"/>
                <a:gd name="T2" fmla="*/ 21 w 225"/>
                <a:gd name="T3" fmla="*/ 42 h 44"/>
                <a:gd name="T4" fmla="*/ 1 w 225"/>
                <a:gd name="T5" fmla="*/ 23 h 44"/>
                <a:gd name="T6" fmla="*/ 20 w 225"/>
                <a:gd name="T7" fmla="*/ 3 h 44"/>
                <a:gd name="T8" fmla="*/ 136 w 225"/>
                <a:gd name="T9" fmla="*/ 0 h 44"/>
                <a:gd name="T10" fmla="*/ 198 w 225"/>
                <a:gd name="T11" fmla="*/ 0 h 44"/>
                <a:gd name="T12" fmla="*/ 224 w 225"/>
                <a:gd name="T13" fmla="*/ 23 h 44"/>
                <a:gd name="T14" fmla="*/ 199 w 225"/>
                <a:gd name="T15" fmla="*/ 44 h 44"/>
                <a:gd name="T16" fmla="*/ 117 w 225"/>
                <a:gd name="T17" fmla="*/ 44 h 44"/>
                <a:gd name="T18" fmla="*/ 117 w 225"/>
                <a:gd name="T19" fmla="*/ 4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44">
                  <a:moveTo>
                    <a:pt x="117" y="42"/>
                  </a:moveTo>
                  <a:cubicBezTo>
                    <a:pt x="85" y="42"/>
                    <a:pt x="53" y="42"/>
                    <a:pt x="21" y="42"/>
                  </a:cubicBezTo>
                  <a:cubicBezTo>
                    <a:pt x="9" y="42"/>
                    <a:pt x="1" y="36"/>
                    <a:pt x="1" y="23"/>
                  </a:cubicBezTo>
                  <a:cubicBezTo>
                    <a:pt x="0" y="10"/>
                    <a:pt x="8" y="3"/>
                    <a:pt x="20" y="3"/>
                  </a:cubicBezTo>
                  <a:cubicBezTo>
                    <a:pt x="59" y="1"/>
                    <a:pt x="97" y="1"/>
                    <a:pt x="136" y="0"/>
                  </a:cubicBezTo>
                  <a:cubicBezTo>
                    <a:pt x="157" y="0"/>
                    <a:pt x="177" y="0"/>
                    <a:pt x="198" y="0"/>
                  </a:cubicBezTo>
                  <a:cubicBezTo>
                    <a:pt x="213" y="0"/>
                    <a:pt x="225" y="6"/>
                    <a:pt x="224" y="23"/>
                  </a:cubicBezTo>
                  <a:cubicBezTo>
                    <a:pt x="224" y="38"/>
                    <a:pt x="213" y="44"/>
                    <a:pt x="199" y="44"/>
                  </a:cubicBezTo>
                  <a:cubicBezTo>
                    <a:pt x="171" y="44"/>
                    <a:pt x="144" y="44"/>
                    <a:pt x="117" y="44"/>
                  </a:cubicBezTo>
                  <a:cubicBezTo>
                    <a:pt x="117" y="43"/>
                    <a:pt x="117" y="43"/>
                    <a:pt x="117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B14BAA51-C692-BC42-BB78-0C092C522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0" y="1815"/>
              <a:ext cx="328" cy="107"/>
            </a:xfrm>
            <a:custGeom>
              <a:avLst/>
              <a:gdLst>
                <a:gd name="T0" fmla="*/ 67 w 138"/>
                <a:gd name="T1" fmla="*/ 45 h 45"/>
                <a:gd name="T2" fmla="*/ 25 w 138"/>
                <a:gd name="T3" fmla="*/ 45 h 45"/>
                <a:gd name="T4" fmla="*/ 0 w 138"/>
                <a:gd name="T5" fmla="*/ 23 h 45"/>
                <a:gd name="T6" fmla="*/ 25 w 138"/>
                <a:gd name="T7" fmla="*/ 2 h 45"/>
                <a:gd name="T8" fmla="*/ 111 w 138"/>
                <a:gd name="T9" fmla="*/ 0 h 45"/>
                <a:gd name="T10" fmla="*/ 138 w 138"/>
                <a:gd name="T11" fmla="*/ 22 h 45"/>
                <a:gd name="T12" fmla="*/ 111 w 138"/>
                <a:gd name="T13" fmla="*/ 45 h 45"/>
                <a:gd name="T14" fmla="*/ 67 w 138"/>
                <a:gd name="T15" fmla="*/ 45 h 45"/>
                <a:gd name="T16" fmla="*/ 67 w 138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45">
                  <a:moveTo>
                    <a:pt x="67" y="45"/>
                  </a:moveTo>
                  <a:cubicBezTo>
                    <a:pt x="53" y="45"/>
                    <a:pt x="39" y="45"/>
                    <a:pt x="25" y="45"/>
                  </a:cubicBezTo>
                  <a:cubicBezTo>
                    <a:pt x="11" y="45"/>
                    <a:pt x="0" y="38"/>
                    <a:pt x="0" y="23"/>
                  </a:cubicBezTo>
                  <a:cubicBezTo>
                    <a:pt x="0" y="8"/>
                    <a:pt x="9" y="1"/>
                    <a:pt x="25" y="2"/>
                  </a:cubicBezTo>
                  <a:cubicBezTo>
                    <a:pt x="54" y="3"/>
                    <a:pt x="82" y="1"/>
                    <a:pt x="111" y="0"/>
                  </a:cubicBezTo>
                  <a:cubicBezTo>
                    <a:pt x="126" y="0"/>
                    <a:pt x="138" y="5"/>
                    <a:pt x="138" y="22"/>
                  </a:cubicBezTo>
                  <a:cubicBezTo>
                    <a:pt x="138" y="39"/>
                    <a:pt x="126" y="45"/>
                    <a:pt x="111" y="45"/>
                  </a:cubicBezTo>
                  <a:cubicBezTo>
                    <a:pt x="96" y="44"/>
                    <a:pt x="82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BBE0BD68-F41C-B145-8371-04C11AF4F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0" y="2150"/>
              <a:ext cx="297" cy="107"/>
            </a:xfrm>
            <a:custGeom>
              <a:avLst/>
              <a:gdLst>
                <a:gd name="T0" fmla="*/ 63 w 125"/>
                <a:gd name="T1" fmla="*/ 0 h 45"/>
                <a:gd name="T2" fmla="*/ 103 w 125"/>
                <a:gd name="T3" fmla="*/ 0 h 45"/>
                <a:gd name="T4" fmla="*/ 125 w 125"/>
                <a:gd name="T5" fmla="*/ 23 h 45"/>
                <a:gd name="T6" fmla="*/ 103 w 125"/>
                <a:gd name="T7" fmla="*/ 44 h 45"/>
                <a:gd name="T8" fmla="*/ 23 w 125"/>
                <a:gd name="T9" fmla="*/ 44 h 45"/>
                <a:gd name="T10" fmla="*/ 0 w 125"/>
                <a:gd name="T11" fmla="*/ 22 h 45"/>
                <a:gd name="T12" fmla="*/ 23 w 125"/>
                <a:gd name="T13" fmla="*/ 0 h 45"/>
                <a:gd name="T14" fmla="*/ 63 w 125"/>
                <a:gd name="T15" fmla="*/ 0 h 45"/>
                <a:gd name="T16" fmla="*/ 63 w 125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5">
                  <a:moveTo>
                    <a:pt x="63" y="0"/>
                  </a:moveTo>
                  <a:cubicBezTo>
                    <a:pt x="76" y="0"/>
                    <a:pt x="89" y="0"/>
                    <a:pt x="103" y="0"/>
                  </a:cubicBezTo>
                  <a:cubicBezTo>
                    <a:pt x="117" y="1"/>
                    <a:pt x="125" y="9"/>
                    <a:pt x="125" y="23"/>
                  </a:cubicBezTo>
                  <a:cubicBezTo>
                    <a:pt x="125" y="36"/>
                    <a:pt x="116" y="44"/>
                    <a:pt x="103" y="44"/>
                  </a:cubicBezTo>
                  <a:cubicBezTo>
                    <a:pt x="76" y="45"/>
                    <a:pt x="50" y="45"/>
                    <a:pt x="23" y="44"/>
                  </a:cubicBezTo>
                  <a:cubicBezTo>
                    <a:pt x="10" y="44"/>
                    <a:pt x="0" y="37"/>
                    <a:pt x="0" y="22"/>
                  </a:cubicBezTo>
                  <a:cubicBezTo>
                    <a:pt x="0" y="8"/>
                    <a:pt x="9" y="1"/>
                    <a:pt x="23" y="0"/>
                  </a:cubicBezTo>
                  <a:cubicBezTo>
                    <a:pt x="36" y="0"/>
                    <a:pt x="49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FC0B12F2-3B03-BE4B-905D-518FD3D02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1844"/>
              <a:ext cx="749" cy="551"/>
            </a:xfrm>
            <a:custGeom>
              <a:avLst/>
              <a:gdLst>
                <a:gd name="T0" fmla="*/ 116 w 315"/>
                <a:gd name="T1" fmla="*/ 154 h 232"/>
                <a:gd name="T2" fmla="*/ 244 w 315"/>
                <a:gd name="T3" fmla="*/ 24 h 232"/>
                <a:gd name="T4" fmla="*/ 257 w 315"/>
                <a:gd name="T5" fmla="*/ 12 h 232"/>
                <a:gd name="T6" fmla="*/ 300 w 315"/>
                <a:gd name="T7" fmla="*/ 12 h 232"/>
                <a:gd name="T8" fmla="*/ 302 w 315"/>
                <a:gd name="T9" fmla="*/ 55 h 232"/>
                <a:gd name="T10" fmla="*/ 138 w 315"/>
                <a:gd name="T11" fmla="*/ 219 h 232"/>
                <a:gd name="T12" fmla="*/ 96 w 315"/>
                <a:gd name="T13" fmla="*/ 219 h 232"/>
                <a:gd name="T14" fmla="*/ 12 w 315"/>
                <a:gd name="T15" fmla="*/ 135 h 232"/>
                <a:gd name="T16" fmla="*/ 12 w 315"/>
                <a:gd name="T17" fmla="*/ 92 h 232"/>
                <a:gd name="T18" fmla="*/ 57 w 315"/>
                <a:gd name="T19" fmla="*/ 92 h 232"/>
                <a:gd name="T20" fmla="*/ 116 w 315"/>
                <a:gd name="T21" fmla="*/ 15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5" h="232">
                  <a:moveTo>
                    <a:pt x="116" y="154"/>
                  </a:moveTo>
                  <a:cubicBezTo>
                    <a:pt x="161" y="108"/>
                    <a:pt x="203" y="66"/>
                    <a:pt x="244" y="24"/>
                  </a:cubicBezTo>
                  <a:cubicBezTo>
                    <a:pt x="249" y="20"/>
                    <a:pt x="253" y="16"/>
                    <a:pt x="257" y="12"/>
                  </a:cubicBezTo>
                  <a:cubicBezTo>
                    <a:pt x="271" y="0"/>
                    <a:pt x="288" y="0"/>
                    <a:pt x="300" y="12"/>
                  </a:cubicBezTo>
                  <a:cubicBezTo>
                    <a:pt x="313" y="24"/>
                    <a:pt x="315" y="42"/>
                    <a:pt x="302" y="55"/>
                  </a:cubicBezTo>
                  <a:cubicBezTo>
                    <a:pt x="247" y="110"/>
                    <a:pt x="193" y="165"/>
                    <a:pt x="138" y="219"/>
                  </a:cubicBezTo>
                  <a:cubicBezTo>
                    <a:pt x="125" y="232"/>
                    <a:pt x="109" y="231"/>
                    <a:pt x="96" y="219"/>
                  </a:cubicBezTo>
                  <a:cubicBezTo>
                    <a:pt x="68" y="191"/>
                    <a:pt x="40" y="164"/>
                    <a:pt x="12" y="135"/>
                  </a:cubicBezTo>
                  <a:cubicBezTo>
                    <a:pt x="0" y="122"/>
                    <a:pt x="0" y="105"/>
                    <a:pt x="12" y="92"/>
                  </a:cubicBezTo>
                  <a:cubicBezTo>
                    <a:pt x="25" y="80"/>
                    <a:pt x="43" y="79"/>
                    <a:pt x="57" y="92"/>
                  </a:cubicBezTo>
                  <a:cubicBezTo>
                    <a:pt x="77" y="111"/>
                    <a:pt x="95" y="132"/>
                    <a:pt x="11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</p:grpSp>
      <p:sp>
        <p:nvSpPr>
          <p:cNvPr id="83" name="TextBox 53">
            <a:extLst>
              <a:ext uri="{FF2B5EF4-FFF2-40B4-BE49-F238E27FC236}">
                <a16:creationId xmlns:a16="http://schemas.microsoft.com/office/drawing/2014/main" id="{08C925D5-3CF4-0A4E-86A1-6D57FE892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670" y="4459459"/>
            <a:ext cx="12287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5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Дорожная карта</a:t>
            </a:r>
          </a:p>
        </p:txBody>
      </p:sp>
      <p:sp>
        <p:nvSpPr>
          <p:cNvPr id="95" name="TextBox 53">
            <a:extLst>
              <a:ext uri="{FF2B5EF4-FFF2-40B4-BE49-F238E27FC236}">
                <a16:creationId xmlns:a16="http://schemas.microsoft.com/office/drawing/2014/main" id="{2C297BA6-C97F-584D-B1D7-B2A39FF4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693" y="4463918"/>
            <a:ext cx="12287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5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Дорожная карта</a:t>
            </a:r>
          </a:p>
        </p:txBody>
      </p:sp>
      <p:sp>
        <p:nvSpPr>
          <p:cNvPr id="98" name="Прямоугольник: скругленные углы 10">
            <a:extLst>
              <a:ext uri="{FF2B5EF4-FFF2-40B4-BE49-F238E27FC236}">
                <a16:creationId xmlns:a16="http://schemas.microsoft.com/office/drawing/2014/main" id="{DD1F2AB9-2FBC-B14A-9E93-444E53216127}"/>
              </a:ext>
            </a:extLst>
          </p:cNvPr>
          <p:cNvSpPr/>
          <p:nvPr/>
        </p:nvSpPr>
        <p:spPr>
          <a:xfrm>
            <a:off x="3901649" y="3728438"/>
            <a:ext cx="950913" cy="417513"/>
          </a:xfrm>
          <a:prstGeom prst="roundRect">
            <a:avLst>
              <a:gd name="adj" fmla="val 9031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800" b="1" dirty="0">
                <a:solidFill>
                  <a:schemeClr val="accent2">
                    <a:lumMod val="75000"/>
                  </a:schemeClr>
                </a:solidFill>
              </a:rPr>
              <a:t>ЭКСПЕРТНАЯ ГРУППА</a:t>
            </a:r>
            <a:endParaRPr lang="ru-RU" sz="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4" name="Прямая со стрелкой 103">
            <a:extLst>
              <a:ext uri="{FF2B5EF4-FFF2-40B4-BE49-F238E27FC236}">
                <a16:creationId xmlns:a16="http://schemas.microsoft.com/office/drawing/2014/main" id="{026A3733-B95E-2C46-819B-59822C87DF18}"/>
              </a:ext>
            </a:extLst>
          </p:cNvPr>
          <p:cNvCxnSpPr>
            <a:cxnSpLocks/>
          </p:cNvCxnSpPr>
          <p:nvPr/>
        </p:nvCxnSpPr>
        <p:spPr>
          <a:xfrm>
            <a:off x="2128680" y="3581768"/>
            <a:ext cx="6207" cy="157132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2">
            <a:extLst>
              <a:ext uri="{FF2B5EF4-FFF2-40B4-BE49-F238E27FC236}">
                <a16:creationId xmlns:a16="http://schemas.microsoft.com/office/drawing/2014/main" id="{096EA45B-52BF-6A43-A96F-5F42B9A6A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571" y="4674896"/>
            <a:ext cx="6556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…</a:t>
            </a:r>
          </a:p>
        </p:txBody>
      </p:sp>
      <p:grpSp>
        <p:nvGrpSpPr>
          <p:cNvPr id="108" name="Group 4">
            <a:extLst>
              <a:ext uri="{FF2B5EF4-FFF2-40B4-BE49-F238E27FC236}">
                <a16:creationId xmlns:a16="http://schemas.microsoft.com/office/drawing/2014/main" id="{07786935-78C7-EC44-9EFF-352DA78299C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2720" y="4634365"/>
            <a:ext cx="395556" cy="347724"/>
            <a:chOff x="1607" y="493"/>
            <a:chExt cx="2572" cy="2261"/>
          </a:xfrm>
          <a:solidFill>
            <a:schemeClr val="accent1"/>
          </a:solidFill>
        </p:grpSpPr>
        <p:sp>
          <p:nvSpPr>
            <p:cNvPr id="109" name="Freeform 5">
              <a:extLst>
                <a:ext uri="{FF2B5EF4-FFF2-40B4-BE49-F238E27FC236}">
                  <a16:creationId xmlns:a16="http://schemas.microsoft.com/office/drawing/2014/main" id="{108017C5-9DCC-E843-81CB-EB1821F87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" y="493"/>
              <a:ext cx="1764" cy="2083"/>
            </a:xfrm>
            <a:custGeom>
              <a:avLst/>
              <a:gdLst>
                <a:gd name="T0" fmla="*/ 688 w 742"/>
                <a:gd name="T1" fmla="*/ 55 h 876"/>
                <a:gd name="T2" fmla="*/ 54 w 742"/>
                <a:gd name="T3" fmla="*/ 55 h 876"/>
                <a:gd name="T4" fmla="*/ 54 w 742"/>
                <a:gd name="T5" fmla="*/ 822 h 876"/>
                <a:gd name="T6" fmla="*/ 76 w 742"/>
                <a:gd name="T7" fmla="*/ 823 h 876"/>
                <a:gd name="T8" fmla="*/ 282 w 742"/>
                <a:gd name="T9" fmla="*/ 823 h 876"/>
                <a:gd name="T10" fmla="*/ 298 w 742"/>
                <a:gd name="T11" fmla="*/ 823 h 876"/>
                <a:gd name="T12" fmla="*/ 326 w 742"/>
                <a:gd name="T13" fmla="*/ 850 h 876"/>
                <a:gd name="T14" fmla="*/ 299 w 742"/>
                <a:gd name="T15" fmla="*/ 876 h 876"/>
                <a:gd name="T16" fmla="*/ 45 w 742"/>
                <a:gd name="T17" fmla="*/ 875 h 876"/>
                <a:gd name="T18" fmla="*/ 0 w 742"/>
                <a:gd name="T19" fmla="*/ 831 h 876"/>
                <a:gd name="T20" fmla="*/ 1 w 742"/>
                <a:gd name="T21" fmla="*/ 441 h 876"/>
                <a:gd name="T22" fmla="*/ 0 w 742"/>
                <a:gd name="T23" fmla="*/ 299 h 876"/>
                <a:gd name="T24" fmla="*/ 0 w 742"/>
                <a:gd name="T25" fmla="*/ 55 h 876"/>
                <a:gd name="T26" fmla="*/ 55 w 742"/>
                <a:gd name="T27" fmla="*/ 0 h 876"/>
                <a:gd name="T28" fmla="*/ 689 w 742"/>
                <a:gd name="T29" fmla="*/ 0 h 876"/>
                <a:gd name="T30" fmla="*/ 742 w 742"/>
                <a:gd name="T31" fmla="*/ 55 h 876"/>
                <a:gd name="T32" fmla="*/ 742 w 742"/>
                <a:gd name="T33" fmla="*/ 363 h 876"/>
                <a:gd name="T34" fmla="*/ 719 w 742"/>
                <a:gd name="T35" fmla="*/ 396 h 876"/>
                <a:gd name="T36" fmla="*/ 689 w 742"/>
                <a:gd name="T37" fmla="*/ 362 h 876"/>
                <a:gd name="T38" fmla="*/ 688 w 742"/>
                <a:gd name="T39" fmla="*/ 80 h 876"/>
                <a:gd name="T40" fmla="*/ 688 w 742"/>
                <a:gd name="T41" fmla="*/ 55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876">
                  <a:moveTo>
                    <a:pt x="688" y="55"/>
                  </a:moveTo>
                  <a:cubicBezTo>
                    <a:pt x="475" y="55"/>
                    <a:pt x="266" y="55"/>
                    <a:pt x="54" y="55"/>
                  </a:cubicBezTo>
                  <a:cubicBezTo>
                    <a:pt x="54" y="311"/>
                    <a:pt x="54" y="565"/>
                    <a:pt x="54" y="822"/>
                  </a:cubicBezTo>
                  <a:cubicBezTo>
                    <a:pt x="62" y="822"/>
                    <a:pt x="69" y="823"/>
                    <a:pt x="76" y="823"/>
                  </a:cubicBezTo>
                  <a:cubicBezTo>
                    <a:pt x="145" y="823"/>
                    <a:pt x="214" y="823"/>
                    <a:pt x="282" y="823"/>
                  </a:cubicBezTo>
                  <a:cubicBezTo>
                    <a:pt x="288" y="823"/>
                    <a:pt x="293" y="822"/>
                    <a:pt x="298" y="823"/>
                  </a:cubicBezTo>
                  <a:cubicBezTo>
                    <a:pt x="315" y="824"/>
                    <a:pt x="328" y="835"/>
                    <a:pt x="326" y="850"/>
                  </a:cubicBezTo>
                  <a:cubicBezTo>
                    <a:pt x="325" y="866"/>
                    <a:pt x="316" y="876"/>
                    <a:pt x="299" y="876"/>
                  </a:cubicBezTo>
                  <a:cubicBezTo>
                    <a:pt x="214" y="876"/>
                    <a:pt x="129" y="876"/>
                    <a:pt x="45" y="875"/>
                  </a:cubicBezTo>
                  <a:cubicBezTo>
                    <a:pt x="19" y="875"/>
                    <a:pt x="0" y="857"/>
                    <a:pt x="0" y="831"/>
                  </a:cubicBezTo>
                  <a:cubicBezTo>
                    <a:pt x="0" y="701"/>
                    <a:pt x="1" y="571"/>
                    <a:pt x="1" y="441"/>
                  </a:cubicBezTo>
                  <a:cubicBezTo>
                    <a:pt x="1" y="394"/>
                    <a:pt x="0" y="347"/>
                    <a:pt x="0" y="299"/>
                  </a:cubicBezTo>
                  <a:cubicBezTo>
                    <a:pt x="0" y="218"/>
                    <a:pt x="0" y="137"/>
                    <a:pt x="0" y="55"/>
                  </a:cubicBezTo>
                  <a:cubicBezTo>
                    <a:pt x="0" y="18"/>
                    <a:pt x="17" y="0"/>
                    <a:pt x="55" y="0"/>
                  </a:cubicBezTo>
                  <a:cubicBezTo>
                    <a:pt x="266" y="0"/>
                    <a:pt x="477" y="0"/>
                    <a:pt x="689" y="0"/>
                  </a:cubicBezTo>
                  <a:cubicBezTo>
                    <a:pt x="725" y="0"/>
                    <a:pt x="742" y="18"/>
                    <a:pt x="742" y="55"/>
                  </a:cubicBezTo>
                  <a:cubicBezTo>
                    <a:pt x="742" y="157"/>
                    <a:pt x="742" y="260"/>
                    <a:pt x="742" y="363"/>
                  </a:cubicBezTo>
                  <a:cubicBezTo>
                    <a:pt x="742" y="385"/>
                    <a:pt x="735" y="395"/>
                    <a:pt x="719" y="396"/>
                  </a:cubicBezTo>
                  <a:cubicBezTo>
                    <a:pt x="700" y="396"/>
                    <a:pt x="689" y="384"/>
                    <a:pt x="689" y="362"/>
                  </a:cubicBezTo>
                  <a:cubicBezTo>
                    <a:pt x="688" y="268"/>
                    <a:pt x="688" y="174"/>
                    <a:pt x="688" y="80"/>
                  </a:cubicBezTo>
                  <a:cubicBezTo>
                    <a:pt x="688" y="72"/>
                    <a:pt x="688" y="65"/>
                    <a:pt x="688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10" name="Freeform 6">
              <a:extLst>
                <a:ext uri="{FF2B5EF4-FFF2-40B4-BE49-F238E27FC236}">
                  <a16:creationId xmlns:a16="http://schemas.microsoft.com/office/drawing/2014/main" id="{C89637AF-6F4F-3547-8E20-EB3EF64806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1" y="1461"/>
              <a:ext cx="1290" cy="1293"/>
            </a:xfrm>
            <a:custGeom>
              <a:avLst/>
              <a:gdLst>
                <a:gd name="T0" fmla="*/ 1 w 543"/>
                <a:gd name="T1" fmla="*/ 272 h 544"/>
                <a:gd name="T2" fmla="*/ 271 w 543"/>
                <a:gd name="T3" fmla="*/ 1 h 544"/>
                <a:gd name="T4" fmla="*/ 542 w 543"/>
                <a:gd name="T5" fmla="*/ 271 h 544"/>
                <a:gd name="T6" fmla="*/ 272 w 543"/>
                <a:gd name="T7" fmla="*/ 543 h 544"/>
                <a:gd name="T8" fmla="*/ 1 w 543"/>
                <a:gd name="T9" fmla="*/ 272 h 544"/>
                <a:gd name="T10" fmla="*/ 54 w 543"/>
                <a:gd name="T11" fmla="*/ 272 h 544"/>
                <a:gd name="T12" fmla="*/ 273 w 543"/>
                <a:gd name="T13" fmla="*/ 490 h 544"/>
                <a:gd name="T14" fmla="*/ 490 w 543"/>
                <a:gd name="T15" fmla="*/ 270 h 544"/>
                <a:gd name="T16" fmla="*/ 270 w 543"/>
                <a:gd name="T17" fmla="*/ 53 h 544"/>
                <a:gd name="T18" fmla="*/ 54 w 543"/>
                <a:gd name="T1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3" h="544">
                  <a:moveTo>
                    <a:pt x="1" y="272"/>
                  </a:moveTo>
                  <a:cubicBezTo>
                    <a:pt x="0" y="123"/>
                    <a:pt x="123" y="2"/>
                    <a:pt x="271" y="1"/>
                  </a:cubicBezTo>
                  <a:cubicBezTo>
                    <a:pt x="420" y="0"/>
                    <a:pt x="542" y="122"/>
                    <a:pt x="542" y="271"/>
                  </a:cubicBezTo>
                  <a:cubicBezTo>
                    <a:pt x="543" y="420"/>
                    <a:pt x="422" y="542"/>
                    <a:pt x="272" y="543"/>
                  </a:cubicBezTo>
                  <a:cubicBezTo>
                    <a:pt x="124" y="544"/>
                    <a:pt x="2" y="422"/>
                    <a:pt x="1" y="272"/>
                  </a:cubicBezTo>
                  <a:close/>
                  <a:moveTo>
                    <a:pt x="54" y="272"/>
                  </a:moveTo>
                  <a:cubicBezTo>
                    <a:pt x="54" y="393"/>
                    <a:pt x="152" y="491"/>
                    <a:pt x="273" y="490"/>
                  </a:cubicBezTo>
                  <a:cubicBezTo>
                    <a:pt x="393" y="490"/>
                    <a:pt x="492" y="391"/>
                    <a:pt x="490" y="270"/>
                  </a:cubicBezTo>
                  <a:cubicBezTo>
                    <a:pt x="488" y="149"/>
                    <a:pt x="396" y="53"/>
                    <a:pt x="270" y="53"/>
                  </a:cubicBezTo>
                  <a:cubicBezTo>
                    <a:pt x="149" y="53"/>
                    <a:pt x="54" y="149"/>
                    <a:pt x="54" y="2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11" name="Freeform 7">
              <a:extLst>
                <a:ext uri="{FF2B5EF4-FFF2-40B4-BE49-F238E27FC236}">
                  <a16:creationId xmlns:a16="http://schemas.microsoft.com/office/drawing/2014/main" id="{CC08AEFB-BBC2-334A-9640-FCBFEF631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864"/>
              <a:ext cx="390" cy="702"/>
            </a:xfrm>
            <a:custGeom>
              <a:avLst/>
              <a:gdLst>
                <a:gd name="T0" fmla="*/ 92 w 164"/>
                <a:gd name="T1" fmla="*/ 49 h 295"/>
                <a:gd name="T2" fmla="*/ 27 w 164"/>
                <a:gd name="T3" fmla="*/ 49 h 295"/>
                <a:gd name="T4" fmla="*/ 1 w 164"/>
                <a:gd name="T5" fmla="*/ 25 h 295"/>
                <a:gd name="T6" fmla="*/ 26 w 164"/>
                <a:gd name="T7" fmla="*/ 1 h 295"/>
                <a:gd name="T8" fmla="*/ 116 w 164"/>
                <a:gd name="T9" fmla="*/ 1 h 295"/>
                <a:gd name="T10" fmla="*/ 147 w 164"/>
                <a:gd name="T11" fmla="*/ 60 h 295"/>
                <a:gd name="T12" fmla="*/ 58 w 164"/>
                <a:gd name="T13" fmla="*/ 251 h 295"/>
                <a:gd name="T14" fmla="*/ 49 w 164"/>
                <a:gd name="T15" fmla="*/ 274 h 295"/>
                <a:gd name="T16" fmla="*/ 20 w 164"/>
                <a:gd name="T17" fmla="*/ 289 h 295"/>
                <a:gd name="T18" fmla="*/ 5 w 164"/>
                <a:gd name="T19" fmla="*/ 258 h 295"/>
                <a:gd name="T20" fmla="*/ 32 w 164"/>
                <a:gd name="T21" fmla="*/ 183 h 295"/>
                <a:gd name="T22" fmla="*/ 92 w 164"/>
                <a:gd name="T23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4" h="295">
                  <a:moveTo>
                    <a:pt x="92" y="49"/>
                  </a:moveTo>
                  <a:cubicBezTo>
                    <a:pt x="70" y="49"/>
                    <a:pt x="48" y="49"/>
                    <a:pt x="27" y="49"/>
                  </a:cubicBezTo>
                  <a:cubicBezTo>
                    <a:pt x="12" y="49"/>
                    <a:pt x="1" y="42"/>
                    <a:pt x="1" y="25"/>
                  </a:cubicBezTo>
                  <a:cubicBezTo>
                    <a:pt x="0" y="9"/>
                    <a:pt x="11" y="1"/>
                    <a:pt x="26" y="1"/>
                  </a:cubicBezTo>
                  <a:cubicBezTo>
                    <a:pt x="56" y="0"/>
                    <a:pt x="86" y="0"/>
                    <a:pt x="116" y="1"/>
                  </a:cubicBezTo>
                  <a:cubicBezTo>
                    <a:pt x="148" y="3"/>
                    <a:pt x="164" y="35"/>
                    <a:pt x="147" y="60"/>
                  </a:cubicBezTo>
                  <a:cubicBezTo>
                    <a:pt x="106" y="119"/>
                    <a:pt x="82" y="185"/>
                    <a:pt x="58" y="251"/>
                  </a:cubicBezTo>
                  <a:cubicBezTo>
                    <a:pt x="55" y="259"/>
                    <a:pt x="52" y="266"/>
                    <a:pt x="49" y="274"/>
                  </a:cubicBezTo>
                  <a:cubicBezTo>
                    <a:pt x="44" y="289"/>
                    <a:pt x="33" y="295"/>
                    <a:pt x="20" y="289"/>
                  </a:cubicBezTo>
                  <a:cubicBezTo>
                    <a:pt x="8" y="284"/>
                    <a:pt x="0" y="273"/>
                    <a:pt x="5" y="258"/>
                  </a:cubicBezTo>
                  <a:cubicBezTo>
                    <a:pt x="14" y="233"/>
                    <a:pt x="21" y="208"/>
                    <a:pt x="32" y="183"/>
                  </a:cubicBezTo>
                  <a:cubicBezTo>
                    <a:pt x="51" y="139"/>
                    <a:pt x="71" y="95"/>
                    <a:pt x="9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12" name="Freeform 8">
              <a:extLst>
                <a:ext uri="{FF2B5EF4-FFF2-40B4-BE49-F238E27FC236}">
                  <a16:creationId xmlns:a16="http://schemas.microsoft.com/office/drawing/2014/main" id="{776A9644-2C0F-904C-8E5A-E179D8DD9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1100"/>
              <a:ext cx="547" cy="682"/>
            </a:xfrm>
            <a:custGeom>
              <a:avLst/>
              <a:gdLst>
                <a:gd name="T0" fmla="*/ 158 w 230"/>
                <a:gd name="T1" fmla="*/ 72 h 287"/>
                <a:gd name="T2" fmla="*/ 97 w 230"/>
                <a:gd name="T3" fmla="*/ 52 h 287"/>
                <a:gd name="T4" fmla="*/ 76 w 230"/>
                <a:gd name="T5" fmla="*/ 19 h 287"/>
                <a:gd name="T6" fmla="*/ 112 w 230"/>
                <a:gd name="T7" fmla="*/ 6 h 287"/>
                <a:gd name="T8" fmla="*/ 192 w 230"/>
                <a:gd name="T9" fmla="*/ 32 h 287"/>
                <a:gd name="T10" fmla="*/ 204 w 230"/>
                <a:gd name="T11" fmla="*/ 98 h 287"/>
                <a:gd name="T12" fmla="*/ 81 w 230"/>
                <a:gd name="T13" fmla="*/ 228 h 287"/>
                <a:gd name="T14" fmla="*/ 48 w 230"/>
                <a:gd name="T15" fmla="*/ 271 h 287"/>
                <a:gd name="T16" fmla="*/ 16 w 230"/>
                <a:gd name="T17" fmla="*/ 277 h 287"/>
                <a:gd name="T18" fmla="*/ 10 w 230"/>
                <a:gd name="T19" fmla="*/ 243 h 287"/>
                <a:gd name="T20" fmla="*/ 158 w 230"/>
                <a:gd name="T21" fmla="*/ 7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0" h="287">
                  <a:moveTo>
                    <a:pt x="158" y="72"/>
                  </a:moveTo>
                  <a:cubicBezTo>
                    <a:pt x="136" y="64"/>
                    <a:pt x="117" y="58"/>
                    <a:pt x="97" y="52"/>
                  </a:cubicBezTo>
                  <a:cubicBezTo>
                    <a:pt x="79" y="45"/>
                    <a:pt x="71" y="34"/>
                    <a:pt x="76" y="19"/>
                  </a:cubicBezTo>
                  <a:cubicBezTo>
                    <a:pt x="80" y="5"/>
                    <a:pt x="94" y="0"/>
                    <a:pt x="112" y="6"/>
                  </a:cubicBezTo>
                  <a:cubicBezTo>
                    <a:pt x="139" y="14"/>
                    <a:pt x="166" y="22"/>
                    <a:pt x="192" y="32"/>
                  </a:cubicBezTo>
                  <a:cubicBezTo>
                    <a:pt x="223" y="43"/>
                    <a:pt x="230" y="79"/>
                    <a:pt x="204" y="98"/>
                  </a:cubicBezTo>
                  <a:cubicBezTo>
                    <a:pt x="156" y="135"/>
                    <a:pt x="118" y="181"/>
                    <a:pt x="81" y="228"/>
                  </a:cubicBezTo>
                  <a:cubicBezTo>
                    <a:pt x="70" y="242"/>
                    <a:pt x="59" y="256"/>
                    <a:pt x="48" y="271"/>
                  </a:cubicBezTo>
                  <a:cubicBezTo>
                    <a:pt x="40" y="282"/>
                    <a:pt x="28" y="287"/>
                    <a:pt x="16" y="277"/>
                  </a:cubicBezTo>
                  <a:cubicBezTo>
                    <a:pt x="4" y="269"/>
                    <a:pt x="0" y="258"/>
                    <a:pt x="10" y="243"/>
                  </a:cubicBezTo>
                  <a:cubicBezTo>
                    <a:pt x="52" y="182"/>
                    <a:pt x="101" y="125"/>
                    <a:pt x="158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13" name="Freeform 9">
              <a:extLst>
                <a:ext uri="{FF2B5EF4-FFF2-40B4-BE49-F238E27FC236}">
                  <a16:creationId xmlns:a16="http://schemas.microsoft.com/office/drawing/2014/main" id="{A0C9A2AF-0850-B94F-B78B-B037DB692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1147"/>
              <a:ext cx="1025" cy="107"/>
            </a:xfrm>
            <a:custGeom>
              <a:avLst/>
              <a:gdLst>
                <a:gd name="T0" fmla="*/ 214 w 431"/>
                <a:gd name="T1" fmla="*/ 45 h 45"/>
                <a:gd name="T2" fmla="*/ 32 w 431"/>
                <a:gd name="T3" fmla="*/ 45 h 45"/>
                <a:gd name="T4" fmla="*/ 2 w 431"/>
                <a:gd name="T5" fmla="*/ 22 h 45"/>
                <a:gd name="T6" fmla="*/ 32 w 431"/>
                <a:gd name="T7" fmla="*/ 0 h 45"/>
                <a:gd name="T8" fmla="*/ 400 w 431"/>
                <a:gd name="T9" fmla="*/ 1 h 45"/>
                <a:gd name="T10" fmla="*/ 430 w 431"/>
                <a:gd name="T11" fmla="*/ 24 h 45"/>
                <a:gd name="T12" fmla="*/ 400 w 431"/>
                <a:gd name="T13" fmla="*/ 45 h 45"/>
                <a:gd name="T14" fmla="*/ 214 w 431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1" h="45">
                  <a:moveTo>
                    <a:pt x="214" y="45"/>
                  </a:moveTo>
                  <a:cubicBezTo>
                    <a:pt x="154" y="45"/>
                    <a:pt x="93" y="45"/>
                    <a:pt x="32" y="45"/>
                  </a:cubicBezTo>
                  <a:cubicBezTo>
                    <a:pt x="12" y="45"/>
                    <a:pt x="0" y="36"/>
                    <a:pt x="2" y="22"/>
                  </a:cubicBezTo>
                  <a:cubicBezTo>
                    <a:pt x="4" y="4"/>
                    <a:pt x="16" y="0"/>
                    <a:pt x="32" y="0"/>
                  </a:cubicBezTo>
                  <a:cubicBezTo>
                    <a:pt x="155" y="1"/>
                    <a:pt x="277" y="1"/>
                    <a:pt x="400" y="1"/>
                  </a:cubicBezTo>
                  <a:cubicBezTo>
                    <a:pt x="420" y="1"/>
                    <a:pt x="431" y="9"/>
                    <a:pt x="430" y="24"/>
                  </a:cubicBezTo>
                  <a:cubicBezTo>
                    <a:pt x="429" y="42"/>
                    <a:pt x="416" y="45"/>
                    <a:pt x="400" y="45"/>
                  </a:cubicBezTo>
                  <a:cubicBezTo>
                    <a:pt x="338" y="45"/>
                    <a:pt x="276" y="45"/>
                    <a:pt x="214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14" name="Freeform 10">
              <a:extLst>
                <a:ext uri="{FF2B5EF4-FFF2-40B4-BE49-F238E27FC236}">
                  <a16:creationId xmlns:a16="http://schemas.microsoft.com/office/drawing/2014/main" id="{05497493-9E94-4A41-86D2-5345B94E3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814"/>
              <a:ext cx="1023" cy="105"/>
            </a:xfrm>
            <a:custGeom>
              <a:avLst/>
              <a:gdLst>
                <a:gd name="T0" fmla="*/ 215 w 430"/>
                <a:gd name="T1" fmla="*/ 44 h 44"/>
                <a:gd name="T2" fmla="*/ 30 w 430"/>
                <a:gd name="T3" fmla="*/ 44 h 44"/>
                <a:gd name="T4" fmla="*/ 2 w 430"/>
                <a:gd name="T5" fmla="*/ 21 h 44"/>
                <a:gd name="T6" fmla="*/ 27 w 430"/>
                <a:gd name="T7" fmla="*/ 0 h 44"/>
                <a:gd name="T8" fmla="*/ 405 w 430"/>
                <a:gd name="T9" fmla="*/ 0 h 44"/>
                <a:gd name="T10" fmla="*/ 430 w 430"/>
                <a:gd name="T11" fmla="*/ 22 h 44"/>
                <a:gd name="T12" fmla="*/ 403 w 430"/>
                <a:gd name="T13" fmla="*/ 44 h 44"/>
                <a:gd name="T14" fmla="*/ 215 w 430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0" h="44">
                  <a:moveTo>
                    <a:pt x="215" y="44"/>
                  </a:moveTo>
                  <a:cubicBezTo>
                    <a:pt x="153" y="44"/>
                    <a:pt x="91" y="44"/>
                    <a:pt x="30" y="44"/>
                  </a:cubicBezTo>
                  <a:cubicBezTo>
                    <a:pt x="11" y="44"/>
                    <a:pt x="0" y="35"/>
                    <a:pt x="2" y="21"/>
                  </a:cubicBezTo>
                  <a:cubicBezTo>
                    <a:pt x="4" y="7"/>
                    <a:pt x="13" y="0"/>
                    <a:pt x="27" y="0"/>
                  </a:cubicBezTo>
                  <a:cubicBezTo>
                    <a:pt x="153" y="0"/>
                    <a:pt x="279" y="0"/>
                    <a:pt x="405" y="0"/>
                  </a:cubicBezTo>
                  <a:cubicBezTo>
                    <a:pt x="420" y="0"/>
                    <a:pt x="430" y="7"/>
                    <a:pt x="430" y="22"/>
                  </a:cubicBezTo>
                  <a:cubicBezTo>
                    <a:pt x="430" y="39"/>
                    <a:pt x="419" y="44"/>
                    <a:pt x="403" y="44"/>
                  </a:cubicBezTo>
                  <a:cubicBezTo>
                    <a:pt x="341" y="44"/>
                    <a:pt x="278" y="44"/>
                    <a:pt x="21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15" name="Freeform 11">
              <a:extLst>
                <a:ext uri="{FF2B5EF4-FFF2-40B4-BE49-F238E27FC236}">
                  <a16:creationId xmlns:a16="http://schemas.microsoft.com/office/drawing/2014/main" id="{6D3CA61A-8CBC-DF40-B154-FA1CF765D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482"/>
              <a:ext cx="535" cy="105"/>
            </a:xfrm>
            <a:custGeom>
              <a:avLst/>
              <a:gdLst>
                <a:gd name="T0" fmla="*/ 117 w 225"/>
                <a:gd name="T1" fmla="*/ 42 h 44"/>
                <a:gd name="T2" fmla="*/ 21 w 225"/>
                <a:gd name="T3" fmla="*/ 42 h 44"/>
                <a:gd name="T4" fmla="*/ 1 w 225"/>
                <a:gd name="T5" fmla="*/ 23 h 44"/>
                <a:gd name="T6" fmla="*/ 20 w 225"/>
                <a:gd name="T7" fmla="*/ 3 h 44"/>
                <a:gd name="T8" fmla="*/ 136 w 225"/>
                <a:gd name="T9" fmla="*/ 0 h 44"/>
                <a:gd name="T10" fmla="*/ 198 w 225"/>
                <a:gd name="T11" fmla="*/ 0 h 44"/>
                <a:gd name="T12" fmla="*/ 224 w 225"/>
                <a:gd name="T13" fmla="*/ 23 h 44"/>
                <a:gd name="T14" fmla="*/ 199 w 225"/>
                <a:gd name="T15" fmla="*/ 44 h 44"/>
                <a:gd name="T16" fmla="*/ 117 w 225"/>
                <a:gd name="T17" fmla="*/ 44 h 44"/>
                <a:gd name="T18" fmla="*/ 117 w 225"/>
                <a:gd name="T19" fmla="*/ 4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44">
                  <a:moveTo>
                    <a:pt x="117" y="42"/>
                  </a:moveTo>
                  <a:cubicBezTo>
                    <a:pt x="85" y="42"/>
                    <a:pt x="53" y="42"/>
                    <a:pt x="21" y="42"/>
                  </a:cubicBezTo>
                  <a:cubicBezTo>
                    <a:pt x="9" y="42"/>
                    <a:pt x="1" y="36"/>
                    <a:pt x="1" y="23"/>
                  </a:cubicBezTo>
                  <a:cubicBezTo>
                    <a:pt x="0" y="10"/>
                    <a:pt x="8" y="3"/>
                    <a:pt x="20" y="3"/>
                  </a:cubicBezTo>
                  <a:cubicBezTo>
                    <a:pt x="59" y="1"/>
                    <a:pt x="97" y="1"/>
                    <a:pt x="136" y="0"/>
                  </a:cubicBezTo>
                  <a:cubicBezTo>
                    <a:pt x="157" y="0"/>
                    <a:pt x="177" y="0"/>
                    <a:pt x="198" y="0"/>
                  </a:cubicBezTo>
                  <a:cubicBezTo>
                    <a:pt x="213" y="0"/>
                    <a:pt x="225" y="6"/>
                    <a:pt x="224" y="23"/>
                  </a:cubicBezTo>
                  <a:cubicBezTo>
                    <a:pt x="224" y="38"/>
                    <a:pt x="213" y="44"/>
                    <a:pt x="199" y="44"/>
                  </a:cubicBezTo>
                  <a:cubicBezTo>
                    <a:pt x="171" y="44"/>
                    <a:pt x="144" y="44"/>
                    <a:pt x="117" y="44"/>
                  </a:cubicBezTo>
                  <a:cubicBezTo>
                    <a:pt x="117" y="43"/>
                    <a:pt x="117" y="43"/>
                    <a:pt x="117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id="{CA009D39-B2CF-CF48-9A83-EC483E751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0" y="1815"/>
              <a:ext cx="328" cy="107"/>
            </a:xfrm>
            <a:custGeom>
              <a:avLst/>
              <a:gdLst>
                <a:gd name="T0" fmla="*/ 67 w 138"/>
                <a:gd name="T1" fmla="*/ 45 h 45"/>
                <a:gd name="T2" fmla="*/ 25 w 138"/>
                <a:gd name="T3" fmla="*/ 45 h 45"/>
                <a:gd name="T4" fmla="*/ 0 w 138"/>
                <a:gd name="T5" fmla="*/ 23 h 45"/>
                <a:gd name="T6" fmla="*/ 25 w 138"/>
                <a:gd name="T7" fmla="*/ 2 h 45"/>
                <a:gd name="T8" fmla="*/ 111 w 138"/>
                <a:gd name="T9" fmla="*/ 0 h 45"/>
                <a:gd name="T10" fmla="*/ 138 w 138"/>
                <a:gd name="T11" fmla="*/ 22 h 45"/>
                <a:gd name="T12" fmla="*/ 111 w 138"/>
                <a:gd name="T13" fmla="*/ 45 h 45"/>
                <a:gd name="T14" fmla="*/ 67 w 138"/>
                <a:gd name="T15" fmla="*/ 45 h 45"/>
                <a:gd name="T16" fmla="*/ 67 w 138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45">
                  <a:moveTo>
                    <a:pt x="67" y="45"/>
                  </a:moveTo>
                  <a:cubicBezTo>
                    <a:pt x="53" y="45"/>
                    <a:pt x="39" y="45"/>
                    <a:pt x="25" y="45"/>
                  </a:cubicBezTo>
                  <a:cubicBezTo>
                    <a:pt x="11" y="45"/>
                    <a:pt x="0" y="38"/>
                    <a:pt x="0" y="23"/>
                  </a:cubicBezTo>
                  <a:cubicBezTo>
                    <a:pt x="0" y="8"/>
                    <a:pt x="9" y="1"/>
                    <a:pt x="25" y="2"/>
                  </a:cubicBezTo>
                  <a:cubicBezTo>
                    <a:pt x="54" y="3"/>
                    <a:pt x="82" y="1"/>
                    <a:pt x="111" y="0"/>
                  </a:cubicBezTo>
                  <a:cubicBezTo>
                    <a:pt x="126" y="0"/>
                    <a:pt x="138" y="5"/>
                    <a:pt x="138" y="22"/>
                  </a:cubicBezTo>
                  <a:cubicBezTo>
                    <a:pt x="138" y="39"/>
                    <a:pt x="126" y="45"/>
                    <a:pt x="111" y="45"/>
                  </a:cubicBezTo>
                  <a:cubicBezTo>
                    <a:pt x="96" y="44"/>
                    <a:pt x="82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17" name="Freeform 13">
              <a:extLst>
                <a:ext uri="{FF2B5EF4-FFF2-40B4-BE49-F238E27FC236}">
                  <a16:creationId xmlns:a16="http://schemas.microsoft.com/office/drawing/2014/main" id="{2BDC7B99-08DE-BB49-B451-55A0F5ECE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0" y="2150"/>
              <a:ext cx="297" cy="107"/>
            </a:xfrm>
            <a:custGeom>
              <a:avLst/>
              <a:gdLst>
                <a:gd name="T0" fmla="*/ 63 w 125"/>
                <a:gd name="T1" fmla="*/ 0 h 45"/>
                <a:gd name="T2" fmla="*/ 103 w 125"/>
                <a:gd name="T3" fmla="*/ 0 h 45"/>
                <a:gd name="T4" fmla="*/ 125 w 125"/>
                <a:gd name="T5" fmla="*/ 23 h 45"/>
                <a:gd name="T6" fmla="*/ 103 w 125"/>
                <a:gd name="T7" fmla="*/ 44 h 45"/>
                <a:gd name="T8" fmla="*/ 23 w 125"/>
                <a:gd name="T9" fmla="*/ 44 h 45"/>
                <a:gd name="T10" fmla="*/ 0 w 125"/>
                <a:gd name="T11" fmla="*/ 22 h 45"/>
                <a:gd name="T12" fmla="*/ 23 w 125"/>
                <a:gd name="T13" fmla="*/ 0 h 45"/>
                <a:gd name="T14" fmla="*/ 63 w 125"/>
                <a:gd name="T15" fmla="*/ 0 h 45"/>
                <a:gd name="T16" fmla="*/ 63 w 125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5">
                  <a:moveTo>
                    <a:pt x="63" y="0"/>
                  </a:moveTo>
                  <a:cubicBezTo>
                    <a:pt x="76" y="0"/>
                    <a:pt x="89" y="0"/>
                    <a:pt x="103" y="0"/>
                  </a:cubicBezTo>
                  <a:cubicBezTo>
                    <a:pt x="117" y="1"/>
                    <a:pt x="125" y="9"/>
                    <a:pt x="125" y="23"/>
                  </a:cubicBezTo>
                  <a:cubicBezTo>
                    <a:pt x="125" y="36"/>
                    <a:pt x="116" y="44"/>
                    <a:pt x="103" y="44"/>
                  </a:cubicBezTo>
                  <a:cubicBezTo>
                    <a:pt x="76" y="45"/>
                    <a:pt x="50" y="45"/>
                    <a:pt x="23" y="44"/>
                  </a:cubicBezTo>
                  <a:cubicBezTo>
                    <a:pt x="10" y="44"/>
                    <a:pt x="0" y="37"/>
                    <a:pt x="0" y="22"/>
                  </a:cubicBezTo>
                  <a:cubicBezTo>
                    <a:pt x="0" y="8"/>
                    <a:pt x="9" y="1"/>
                    <a:pt x="23" y="0"/>
                  </a:cubicBezTo>
                  <a:cubicBezTo>
                    <a:pt x="36" y="0"/>
                    <a:pt x="49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18" name="Freeform 14">
              <a:extLst>
                <a:ext uri="{FF2B5EF4-FFF2-40B4-BE49-F238E27FC236}">
                  <a16:creationId xmlns:a16="http://schemas.microsoft.com/office/drawing/2014/main" id="{39447EC6-F1E4-CF49-A8C6-BC2DEAD5D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1844"/>
              <a:ext cx="749" cy="551"/>
            </a:xfrm>
            <a:custGeom>
              <a:avLst/>
              <a:gdLst>
                <a:gd name="T0" fmla="*/ 116 w 315"/>
                <a:gd name="T1" fmla="*/ 154 h 232"/>
                <a:gd name="T2" fmla="*/ 244 w 315"/>
                <a:gd name="T3" fmla="*/ 24 h 232"/>
                <a:gd name="T4" fmla="*/ 257 w 315"/>
                <a:gd name="T5" fmla="*/ 12 h 232"/>
                <a:gd name="T6" fmla="*/ 300 w 315"/>
                <a:gd name="T7" fmla="*/ 12 h 232"/>
                <a:gd name="T8" fmla="*/ 302 w 315"/>
                <a:gd name="T9" fmla="*/ 55 h 232"/>
                <a:gd name="T10" fmla="*/ 138 w 315"/>
                <a:gd name="T11" fmla="*/ 219 h 232"/>
                <a:gd name="T12" fmla="*/ 96 w 315"/>
                <a:gd name="T13" fmla="*/ 219 h 232"/>
                <a:gd name="T14" fmla="*/ 12 w 315"/>
                <a:gd name="T15" fmla="*/ 135 h 232"/>
                <a:gd name="T16" fmla="*/ 12 w 315"/>
                <a:gd name="T17" fmla="*/ 92 h 232"/>
                <a:gd name="T18" fmla="*/ 57 w 315"/>
                <a:gd name="T19" fmla="*/ 92 h 232"/>
                <a:gd name="T20" fmla="*/ 116 w 315"/>
                <a:gd name="T21" fmla="*/ 15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5" h="232">
                  <a:moveTo>
                    <a:pt x="116" y="154"/>
                  </a:moveTo>
                  <a:cubicBezTo>
                    <a:pt x="161" y="108"/>
                    <a:pt x="203" y="66"/>
                    <a:pt x="244" y="24"/>
                  </a:cubicBezTo>
                  <a:cubicBezTo>
                    <a:pt x="249" y="20"/>
                    <a:pt x="253" y="16"/>
                    <a:pt x="257" y="12"/>
                  </a:cubicBezTo>
                  <a:cubicBezTo>
                    <a:pt x="271" y="0"/>
                    <a:pt x="288" y="0"/>
                    <a:pt x="300" y="12"/>
                  </a:cubicBezTo>
                  <a:cubicBezTo>
                    <a:pt x="313" y="24"/>
                    <a:pt x="315" y="42"/>
                    <a:pt x="302" y="55"/>
                  </a:cubicBezTo>
                  <a:cubicBezTo>
                    <a:pt x="247" y="110"/>
                    <a:pt x="193" y="165"/>
                    <a:pt x="138" y="219"/>
                  </a:cubicBezTo>
                  <a:cubicBezTo>
                    <a:pt x="125" y="232"/>
                    <a:pt x="109" y="231"/>
                    <a:pt x="96" y="219"/>
                  </a:cubicBezTo>
                  <a:cubicBezTo>
                    <a:pt x="68" y="191"/>
                    <a:pt x="40" y="164"/>
                    <a:pt x="12" y="135"/>
                  </a:cubicBezTo>
                  <a:cubicBezTo>
                    <a:pt x="0" y="122"/>
                    <a:pt x="0" y="105"/>
                    <a:pt x="12" y="92"/>
                  </a:cubicBezTo>
                  <a:cubicBezTo>
                    <a:pt x="25" y="80"/>
                    <a:pt x="43" y="79"/>
                    <a:pt x="57" y="92"/>
                  </a:cubicBezTo>
                  <a:cubicBezTo>
                    <a:pt x="77" y="111"/>
                    <a:pt x="95" y="132"/>
                    <a:pt x="11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</p:grpSp>
      <p:grpSp>
        <p:nvGrpSpPr>
          <p:cNvPr id="119" name="Group 4">
            <a:extLst>
              <a:ext uri="{FF2B5EF4-FFF2-40B4-BE49-F238E27FC236}">
                <a16:creationId xmlns:a16="http://schemas.microsoft.com/office/drawing/2014/main" id="{1AB600F1-C123-8345-9FF8-2283CDA66F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08772" y="4621119"/>
            <a:ext cx="395556" cy="347724"/>
            <a:chOff x="1607" y="493"/>
            <a:chExt cx="2572" cy="2261"/>
          </a:xfrm>
          <a:solidFill>
            <a:schemeClr val="accent1"/>
          </a:solidFill>
        </p:grpSpPr>
        <p:sp>
          <p:nvSpPr>
            <p:cNvPr id="120" name="Freeform 5">
              <a:extLst>
                <a:ext uri="{FF2B5EF4-FFF2-40B4-BE49-F238E27FC236}">
                  <a16:creationId xmlns:a16="http://schemas.microsoft.com/office/drawing/2014/main" id="{2D97BE89-2E1D-8449-9E19-39700D997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" y="493"/>
              <a:ext cx="1764" cy="2083"/>
            </a:xfrm>
            <a:custGeom>
              <a:avLst/>
              <a:gdLst>
                <a:gd name="T0" fmla="*/ 688 w 742"/>
                <a:gd name="T1" fmla="*/ 55 h 876"/>
                <a:gd name="T2" fmla="*/ 54 w 742"/>
                <a:gd name="T3" fmla="*/ 55 h 876"/>
                <a:gd name="T4" fmla="*/ 54 w 742"/>
                <a:gd name="T5" fmla="*/ 822 h 876"/>
                <a:gd name="T6" fmla="*/ 76 w 742"/>
                <a:gd name="T7" fmla="*/ 823 h 876"/>
                <a:gd name="T8" fmla="*/ 282 w 742"/>
                <a:gd name="T9" fmla="*/ 823 h 876"/>
                <a:gd name="T10" fmla="*/ 298 w 742"/>
                <a:gd name="T11" fmla="*/ 823 h 876"/>
                <a:gd name="T12" fmla="*/ 326 w 742"/>
                <a:gd name="T13" fmla="*/ 850 h 876"/>
                <a:gd name="T14" fmla="*/ 299 w 742"/>
                <a:gd name="T15" fmla="*/ 876 h 876"/>
                <a:gd name="T16" fmla="*/ 45 w 742"/>
                <a:gd name="T17" fmla="*/ 875 h 876"/>
                <a:gd name="T18" fmla="*/ 0 w 742"/>
                <a:gd name="T19" fmla="*/ 831 h 876"/>
                <a:gd name="T20" fmla="*/ 1 w 742"/>
                <a:gd name="T21" fmla="*/ 441 h 876"/>
                <a:gd name="T22" fmla="*/ 0 w 742"/>
                <a:gd name="T23" fmla="*/ 299 h 876"/>
                <a:gd name="T24" fmla="*/ 0 w 742"/>
                <a:gd name="T25" fmla="*/ 55 h 876"/>
                <a:gd name="T26" fmla="*/ 55 w 742"/>
                <a:gd name="T27" fmla="*/ 0 h 876"/>
                <a:gd name="T28" fmla="*/ 689 w 742"/>
                <a:gd name="T29" fmla="*/ 0 h 876"/>
                <a:gd name="T30" fmla="*/ 742 w 742"/>
                <a:gd name="T31" fmla="*/ 55 h 876"/>
                <a:gd name="T32" fmla="*/ 742 w 742"/>
                <a:gd name="T33" fmla="*/ 363 h 876"/>
                <a:gd name="T34" fmla="*/ 719 w 742"/>
                <a:gd name="T35" fmla="*/ 396 h 876"/>
                <a:gd name="T36" fmla="*/ 689 w 742"/>
                <a:gd name="T37" fmla="*/ 362 h 876"/>
                <a:gd name="T38" fmla="*/ 688 w 742"/>
                <a:gd name="T39" fmla="*/ 80 h 876"/>
                <a:gd name="T40" fmla="*/ 688 w 742"/>
                <a:gd name="T41" fmla="*/ 55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876">
                  <a:moveTo>
                    <a:pt x="688" y="55"/>
                  </a:moveTo>
                  <a:cubicBezTo>
                    <a:pt x="475" y="55"/>
                    <a:pt x="266" y="55"/>
                    <a:pt x="54" y="55"/>
                  </a:cubicBezTo>
                  <a:cubicBezTo>
                    <a:pt x="54" y="311"/>
                    <a:pt x="54" y="565"/>
                    <a:pt x="54" y="822"/>
                  </a:cubicBezTo>
                  <a:cubicBezTo>
                    <a:pt x="62" y="822"/>
                    <a:pt x="69" y="823"/>
                    <a:pt x="76" y="823"/>
                  </a:cubicBezTo>
                  <a:cubicBezTo>
                    <a:pt x="145" y="823"/>
                    <a:pt x="214" y="823"/>
                    <a:pt x="282" y="823"/>
                  </a:cubicBezTo>
                  <a:cubicBezTo>
                    <a:pt x="288" y="823"/>
                    <a:pt x="293" y="822"/>
                    <a:pt x="298" y="823"/>
                  </a:cubicBezTo>
                  <a:cubicBezTo>
                    <a:pt x="315" y="824"/>
                    <a:pt x="328" y="835"/>
                    <a:pt x="326" y="850"/>
                  </a:cubicBezTo>
                  <a:cubicBezTo>
                    <a:pt x="325" y="866"/>
                    <a:pt x="316" y="876"/>
                    <a:pt x="299" y="876"/>
                  </a:cubicBezTo>
                  <a:cubicBezTo>
                    <a:pt x="214" y="876"/>
                    <a:pt x="129" y="876"/>
                    <a:pt x="45" y="875"/>
                  </a:cubicBezTo>
                  <a:cubicBezTo>
                    <a:pt x="19" y="875"/>
                    <a:pt x="0" y="857"/>
                    <a:pt x="0" y="831"/>
                  </a:cubicBezTo>
                  <a:cubicBezTo>
                    <a:pt x="0" y="701"/>
                    <a:pt x="1" y="571"/>
                    <a:pt x="1" y="441"/>
                  </a:cubicBezTo>
                  <a:cubicBezTo>
                    <a:pt x="1" y="394"/>
                    <a:pt x="0" y="347"/>
                    <a:pt x="0" y="299"/>
                  </a:cubicBezTo>
                  <a:cubicBezTo>
                    <a:pt x="0" y="218"/>
                    <a:pt x="0" y="137"/>
                    <a:pt x="0" y="55"/>
                  </a:cubicBezTo>
                  <a:cubicBezTo>
                    <a:pt x="0" y="18"/>
                    <a:pt x="17" y="0"/>
                    <a:pt x="55" y="0"/>
                  </a:cubicBezTo>
                  <a:cubicBezTo>
                    <a:pt x="266" y="0"/>
                    <a:pt x="477" y="0"/>
                    <a:pt x="689" y="0"/>
                  </a:cubicBezTo>
                  <a:cubicBezTo>
                    <a:pt x="725" y="0"/>
                    <a:pt x="742" y="18"/>
                    <a:pt x="742" y="55"/>
                  </a:cubicBezTo>
                  <a:cubicBezTo>
                    <a:pt x="742" y="157"/>
                    <a:pt x="742" y="260"/>
                    <a:pt x="742" y="363"/>
                  </a:cubicBezTo>
                  <a:cubicBezTo>
                    <a:pt x="742" y="385"/>
                    <a:pt x="735" y="395"/>
                    <a:pt x="719" y="396"/>
                  </a:cubicBezTo>
                  <a:cubicBezTo>
                    <a:pt x="700" y="396"/>
                    <a:pt x="689" y="384"/>
                    <a:pt x="689" y="362"/>
                  </a:cubicBezTo>
                  <a:cubicBezTo>
                    <a:pt x="688" y="268"/>
                    <a:pt x="688" y="174"/>
                    <a:pt x="688" y="80"/>
                  </a:cubicBezTo>
                  <a:cubicBezTo>
                    <a:pt x="688" y="72"/>
                    <a:pt x="688" y="65"/>
                    <a:pt x="688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21" name="Freeform 6">
              <a:extLst>
                <a:ext uri="{FF2B5EF4-FFF2-40B4-BE49-F238E27FC236}">
                  <a16:creationId xmlns:a16="http://schemas.microsoft.com/office/drawing/2014/main" id="{2BF56DFD-DB0D-B142-8EAE-68D293FCDD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1" y="1461"/>
              <a:ext cx="1290" cy="1293"/>
            </a:xfrm>
            <a:custGeom>
              <a:avLst/>
              <a:gdLst>
                <a:gd name="T0" fmla="*/ 1 w 543"/>
                <a:gd name="T1" fmla="*/ 272 h 544"/>
                <a:gd name="T2" fmla="*/ 271 w 543"/>
                <a:gd name="T3" fmla="*/ 1 h 544"/>
                <a:gd name="T4" fmla="*/ 542 w 543"/>
                <a:gd name="T5" fmla="*/ 271 h 544"/>
                <a:gd name="T6" fmla="*/ 272 w 543"/>
                <a:gd name="T7" fmla="*/ 543 h 544"/>
                <a:gd name="T8" fmla="*/ 1 w 543"/>
                <a:gd name="T9" fmla="*/ 272 h 544"/>
                <a:gd name="T10" fmla="*/ 54 w 543"/>
                <a:gd name="T11" fmla="*/ 272 h 544"/>
                <a:gd name="T12" fmla="*/ 273 w 543"/>
                <a:gd name="T13" fmla="*/ 490 h 544"/>
                <a:gd name="T14" fmla="*/ 490 w 543"/>
                <a:gd name="T15" fmla="*/ 270 h 544"/>
                <a:gd name="T16" fmla="*/ 270 w 543"/>
                <a:gd name="T17" fmla="*/ 53 h 544"/>
                <a:gd name="T18" fmla="*/ 54 w 543"/>
                <a:gd name="T1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3" h="544">
                  <a:moveTo>
                    <a:pt x="1" y="272"/>
                  </a:moveTo>
                  <a:cubicBezTo>
                    <a:pt x="0" y="123"/>
                    <a:pt x="123" y="2"/>
                    <a:pt x="271" y="1"/>
                  </a:cubicBezTo>
                  <a:cubicBezTo>
                    <a:pt x="420" y="0"/>
                    <a:pt x="542" y="122"/>
                    <a:pt x="542" y="271"/>
                  </a:cubicBezTo>
                  <a:cubicBezTo>
                    <a:pt x="543" y="420"/>
                    <a:pt x="422" y="542"/>
                    <a:pt x="272" y="543"/>
                  </a:cubicBezTo>
                  <a:cubicBezTo>
                    <a:pt x="124" y="544"/>
                    <a:pt x="2" y="422"/>
                    <a:pt x="1" y="272"/>
                  </a:cubicBezTo>
                  <a:close/>
                  <a:moveTo>
                    <a:pt x="54" y="272"/>
                  </a:moveTo>
                  <a:cubicBezTo>
                    <a:pt x="54" y="393"/>
                    <a:pt x="152" y="491"/>
                    <a:pt x="273" y="490"/>
                  </a:cubicBezTo>
                  <a:cubicBezTo>
                    <a:pt x="393" y="490"/>
                    <a:pt x="492" y="391"/>
                    <a:pt x="490" y="270"/>
                  </a:cubicBezTo>
                  <a:cubicBezTo>
                    <a:pt x="488" y="149"/>
                    <a:pt x="396" y="53"/>
                    <a:pt x="270" y="53"/>
                  </a:cubicBezTo>
                  <a:cubicBezTo>
                    <a:pt x="149" y="53"/>
                    <a:pt x="54" y="149"/>
                    <a:pt x="54" y="2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22" name="Freeform 7">
              <a:extLst>
                <a:ext uri="{FF2B5EF4-FFF2-40B4-BE49-F238E27FC236}">
                  <a16:creationId xmlns:a16="http://schemas.microsoft.com/office/drawing/2014/main" id="{D58126AB-639C-1640-A6DF-8FF7F85A3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864"/>
              <a:ext cx="390" cy="702"/>
            </a:xfrm>
            <a:custGeom>
              <a:avLst/>
              <a:gdLst>
                <a:gd name="T0" fmla="*/ 92 w 164"/>
                <a:gd name="T1" fmla="*/ 49 h 295"/>
                <a:gd name="T2" fmla="*/ 27 w 164"/>
                <a:gd name="T3" fmla="*/ 49 h 295"/>
                <a:gd name="T4" fmla="*/ 1 w 164"/>
                <a:gd name="T5" fmla="*/ 25 h 295"/>
                <a:gd name="T6" fmla="*/ 26 w 164"/>
                <a:gd name="T7" fmla="*/ 1 h 295"/>
                <a:gd name="T8" fmla="*/ 116 w 164"/>
                <a:gd name="T9" fmla="*/ 1 h 295"/>
                <a:gd name="T10" fmla="*/ 147 w 164"/>
                <a:gd name="T11" fmla="*/ 60 h 295"/>
                <a:gd name="T12" fmla="*/ 58 w 164"/>
                <a:gd name="T13" fmla="*/ 251 h 295"/>
                <a:gd name="T14" fmla="*/ 49 w 164"/>
                <a:gd name="T15" fmla="*/ 274 h 295"/>
                <a:gd name="T16" fmla="*/ 20 w 164"/>
                <a:gd name="T17" fmla="*/ 289 h 295"/>
                <a:gd name="T18" fmla="*/ 5 w 164"/>
                <a:gd name="T19" fmla="*/ 258 h 295"/>
                <a:gd name="T20" fmla="*/ 32 w 164"/>
                <a:gd name="T21" fmla="*/ 183 h 295"/>
                <a:gd name="T22" fmla="*/ 92 w 164"/>
                <a:gd name="T23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4" h="295">
                  <a:moveTo>
                    <a:pt x="92" y="49"/>
                  </a:moveTo>
                  <a:cubicBezTo>
                    <a:pt x="70" y="49"/>
                    <a:pt x="48" y="49"/>
                    <a:pt x="27" y="49"/>
                  </a:cubicBezTo>
                  <a:cubicBezTo>
                    <a:pt x="12" y="49"/>
                    <a:pt x="1" y="42"/>
                    <a:pt x="1" y="25"/>
                  </a:cubicBezTo>
                  <a:cubicBezTo>
                    <a:pt x="0" y="9"/>
                    <a:pt x="11" y="1"/>
                    <a:pt x="26" y="1"/>
                  </a:cubicBezTo>
                  <a:cubicBezTo>
                    <a:pt x="56" y="0"/>
                    <a:pt x="86" y="0"/>
                    <a:pt x="116" y="1"/>
                  </a:cubicBezTo>
                  <a:cubicBezTo>
                    <a:pt x="148" y="3"/>
                    <a:pt x="164" y="35"/>
                    <a:pt x="147" y="60"/>
                  </a:cubicBezTo>
                  <a:cubicBezTo>
                    <a:pt x="106" y="119"/>
                    <a:pt x="82" y="185"/>
                    <a:pt x="58" y="251"/>
                  </a:cubicBezTo>
                  <a:cubicBezTo>
                    <a:pt x="55" y="259"/>
                    <a:pt x="52" y="266"/>
                    <a:pt x="49" y="274"/>
                  </a:cubicBezTo>
                  <a:cubicBezTo>
                    <a:pt x="44" y="289"/>
                    <a:pt x="33" y="295"/>
                    <a:pt x="20" y="289"/>
                  </a:cubicBezTo>
                  <a:cubicBezTo>
                    <a:pt x="8" y="284"/>
                    <a:pt x="0" y="273"/>
                    <a:pt x="5" y="258"/>
                  </a:cubicBezTo>
                  <a:cubicBezTo>
                    <a:pt x="14" y="233"/>
                    <a:pt x="21" y="208"/>
                    <a:pt x="32" y="183"/>
                  </a:cubicBezTo>
                  <a:cubicBezTo>
                    <a:pt x="51" y="139"/>
                    <a:pt x="71" y="95"/>
                    <a:pt x="9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BB2D9E4-8742-B74E-AED3-5C61AB793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1100"/>
              <a:ext cx="547" cy="682"/>
            </a:xfrm>
            <a:custGeom>
              <a:avLst/>
              <a:gdLst>
                <a:gd name="T0" fmla="*/ 158 w 230"/>
                <a:gd name="T1" fmla="*/ 72 h 287"/>
                <a:gd name="T2" fmla="*/ 97 w 230"/>
                <a:gd name="T3" fmla="*/ 52 h 287"/>
                <a:gd name="T4" fmla="*/ 76 w 230"/>
                <a:gd name="T5" fmla="*/ 19 h 287"/>
                <a:gd name="T6" fmla="*/ 112 w 230"/>
                <a:gd name="T7" fmla="*/ 6 h 287"/>
                <a:gd name="T8" fmla="*/ 192 w 230"/>
                <a:gd name="T9" fmla="*/ 32 h 287"/>
                <a:gd name="T10" fmla="*/ 204 w 230"/>
                <a:gd name="T11" fmla="*/ 98 h 287"/>
                <a:gd name="T12" fmla="*/ 81 w 230"/>
                <a:gd name="T13" fmla="*/ 228 h 287"/>
                <a:gd name="T14" fmla="*/ 48 w 230"/>
                <a:gd name="T15" fmla="*/ 271 h 287"/>
                <a:gd name="T16" fmla="*/ 16 w 230"/>
                <a:gd name="T17" fmla="*/ 277 h 287"/>
                <a:gd name="T18" fmla="*/ 10 w 230"/>
                <a:gd name="T19" fmla="*/ 243 h 287"/>
                <a:gd name="T20" fmla="*/ 158 w 230"/>
                <a:gd name="T21" fmla="*/ 7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0" h="287">
                  <a:moveTo>
                    <a:pt x="158" y="72"/>
                  </a:moveTo>
                  <a:cubicBezTo>
                    <a:pt x="136" y="64"/>
                    <a:pt x="117" y="58"/>
                    <a:pt x="97" y="52"/>
                  </a:cubicBezTo>
                  <a:cubicBezTo>
                    <a:pt x="79" y="45"/>
                    <a:pt x="71" y="34"/>
                    <a:pt x="76" y="19"/>
                  </a:cubicBezTo>
                  <a:cubicBezTo>
                    <a:pt x="80" y="5"/>
                    <a:pt x="94" y="0"/>
                    <a:pt x="112" y="6"/>
                  </a:cubicBezTo>
                  <a:cubicBezTo>
                    <a:pt x="139" y="14"/>
                    <a:pt x="166" y="22"/>
                    <a:pt x="192" y="32"/>
                  </a:cubicBezTo>
                  <a:cubicBezTo>
                    <a:pt x="223" y="43"/>
                    <a:pt x="230" y="79"/>
                    <a:pt x="204" y="98"/>
                  </a:cubicBezTo>
                  <a:cubicBezTo>
                    <a:pt x="156" y="135"/>
                    <a:pt x="118" y="181"/>
                    <a:pt x="81" y="228"/>
                  </a:cubicBezTo>
                  <a:cubicBezTo>
                    <a:pt x="70" y="242"/>
                    <a:pt x="59" y="256"/>
                    <a:pt x="48" y="271"/>
                  </a:cubicBezTo>
                  <a:cubicBezTo>
                    <a:pt x="40" y="282"/>
                    <a:pt x="28" y="287"/>
                    <a:pt x="16" y="277"/>
                  </a:cubicBezTo>
                  <a:cubicBezTo>
                    <a:pt x="4" y="269"/>
                    <a:pt x="0" y="258"/>
                    <a:pt x="10" y="243"/>
                  </a:cubicBezTo>
                  <a:cubicBezTo>
                    <a:pt x="52" y="182"/>
                    <a:pt x="101" y="125"/>
                    <a:pt x="158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24" name="Freeform 9">
              <a:extLst>
                <a:ext uri="{FF2B5EF4-FFF2-40B4-BE49-F238E27FC236}">
                  <a16:creationId xmlns:a16="http://schemas.microsoft.com/office/drawing/2014/main" id="{15472562-D577-8649-B3BB-7A4F35A58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1147"/>
              <a:ext cx="1025" cy="107"/>
            </a:xfrm>
            <a:custGeom>
              <a:avLst/>
              <a:gdLst>
                <a:gd name="T0" fmla="*/ 214 w 431"/>
                <a:gd name="T1" fmla="*/ 45 h 45"/>
                <a:gd name="T2" fmla="*/ 32 w 431"/>
                <a:gd name="T3" fmla="*/ 45 h 45"/>
                <a:gd name="T4" fmla="*/ 2 w 431"/>
                <a:gd name="T5" fmla="*/ 22 h 45"/>
                <a:gd name="T6" fmla="*/ 32 w 431"/>
                <a:gd name="T7" fmla="*/ 0 h 45"/>
                <a:gd name="T8" fmla="*/ 400 w 431"/>
                <a:gd name="T9" fmla="*/ 1 h 45"/>
                <a:gd name="T10" fmla="*/ 430 w 431"/>
                <a:gd name="T11" fmla="*/ 24 h 45"/>
                <a:gd name="T12" fmla="*/ 400 w 431"/>
                <a:gd name="T13" fmla="*/ 45 h 45"/>
                <a:gd name="T14" fmla="*/ 214 w 431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1" h="45">
                  <a:moveTo>
                    <a:pt x="214" y="45"/>
                  </a:moveTo>
                  <a:cubicBezTo>
                    <a:pt x="154" y="45"/>
                    <a:pt x="93" y="45"/>
                    <a:pt x="32" y="45"/>
                  </a:cubicBezTo>
                  <a:cubicBezTo>
                    <a:pt x="12" y="45"/>
                    <a:pt x="0" y="36"/>
                    <a:pt x="2" y="22"/>
                  </a:cubicBezTo>
                  <a:cubicBezTo>
                    <a:pt x="4" y="4"/>
                    <a:pt x="16" y="0"/>
                    <a:pt x="32" y="0"/>
                  </a:cubicBezTo>
                  <a:cubicBezTo>
                    <a:pt x="155" y="1"/>
                    <a:pt x="277" y="1"/>
                    <a:pt x="400" y="1"/>
                  </a:cubicBezTo>
                  <a:cubicBezTo>
                    <a:pt x="420" y="1"/>
                    <a:pt x="431" y="9"/>
                    <a:pt x="430" y="24"/>
                  </a:cubicBezTo>
                  <a:cubicBezTo>
                    <a:pt x="429" y="42"/>
                    <a:pt x="416" y="45"/>
                    <a:pt x="400" y="45"/>
                  </a:cubicBezTo>
                  <a:cubicBezTo>
                    <a:pt x="338" y="45"/>
                    <a:pt x="276" y="45"/>
                    <a:pt x="214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25" name="Freeform 10">
              <a:extLst>
                <a:ext uri="{FF2B5EF4-FFF2-40B4-BE49-F238E27FC236}">
                  <a16:creationId xmlns:a16="http://schemas.microsoft.com/office/drawing/2014/main" id="{D9390D99-6EDF-244C-92C7-6E0973EC5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814"/>
              <a:ext cx="1023" cy="105"/>
            </a:xfrm>
            <a:custGeom>
              <a:avLst/>
              <a:gdLst>
                <a:gd name="T0" fmla="*/ 215 w 430"/>
                <a:gd name="T1" fmla="*/ 44 h 44"/>
                <a:gd name="T2" fmla="*/ 30 w 430"/>
                <a:gd name="T3" fmla="*/ 44 h 44"/>
                <a:gd name="T4" fmla="*/ 2 w 430"/>
                <a:gd name="T5" fmla="*/ 21 h 44"/>
                <a:gd name="T6" fmla="*/ 27 w 430"/>
                <a:gd name="T7" fmla="*/ 0 h 44"/>
                <a:gd name="T8" fmla="*/ 405 w 430"/>
                <a:gd name="T9" fmla="*/ 0 h 44"/>
                <a:gd name="T10" fmla="*/ 430 w 430"/>
                <a:gd name="T11" fmla="*/ 22 h 44"/>
                <a:gd name="T12" fmla="*/ 403 w 430"/>
                <a:gd name="T13" fmla="*/ 44 h 44"/>
                <a:gd name="T14" fmla="*/ 215 w 430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0" h="44">
                  <a:moveTo>
                    <a:pt x="215" y="44"/>
                  </a:moveTo>
                  <a:cubicBezTo>
                    <a:pt x="153" y="44"/>
                    <a:pt x="91" y="44"/>
                    <a:pt x="30" y="44"/>
                  </a:cubicBezTo>
                  <a:cubicBezTo>
                    <a:pt x="11" y="44"/>
                    <a:pt x="0" y="35"/>
                    <a:pt x="2" y="21"/>
                  </a:cubicBezTo>
                  <a:cubicBezTo>
                    <a:pt x="4" y="7"/>
                    <a:pt x="13" y="0"/>
                    <a:pt x="27" y="0"/>
                  </a:cubicBezTo>
                  <a:cubicBezTo>
                    <a:pt x="153" y="0"/>
                    <a:pt x="279" y="0"/>
                    <a:pt x="405" y="0"/>
                  </a:cubicBezTo>
                  <a:cubicBezTo>
                    <a:pt x="420" y="0"/>
                    <a:pt x="430" y="7"/>
                    <a:pt x="430" y="22"/>
                  </a:cubicBezTo>
                  <a:cubicBezTo>
                    <a:pt x="430" y="39"/>
                    <a:pt x="419" y="44"/>
                    <a:pt x="403" y="44"/>
                  </a:cubicBezTo>
                  <a:cubicBezTo>
                    <a:pt x="341" y="44"/>
                    <a:pt x="278" y="44"/>
                    <a:pt x="21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26" name="Freeform 11">
              <a:extLst>
                <a:ext uri="{FF2B5EF4-FFF2-40B4-BE49-F238E27FC236}">
                  <a16:creationId xmlns:a16="http://schemas.microsoft.com/office/drawing/2014/main" id="{EA5EA4AC-680F-804D-96A7-C5FC30310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482"/>
              <a:ext cx="535" cy="105"/>
            </a:xfrm>
            <a:custGeom>
              <a:avLst/>
              <a:gdLst>
                <a:gd name="T0" fmla="*/ 117 w 225"/>
                <a:gd name="T1" fmla="*/ 42 h 44"/>
                <a:gd name="T2" fmla="*/ 21 w 225"/>
                <a:gd name="T3" fmla="*/ 42 h 44"/>
                <a:gd name="T4" fmla="*/ 1 w 225"/>
                <a:gd name="T5" fmla="*/ 23 h 44"/>
                <a:gd name="T6" fmla="*/ 20 w 225"/>
                <a:gd name="T7" fmla="*/ 3 h 44"/>
                <a:gd name="T8" fmla="*/ 136 w 225"/>
                <a:gd name="T9" fmla="*/ 0 h 44"/>
                <a:gd name="T10" fmla="*/ 198 w 225"/>
                <a:gd name="T11" fmla="*/ 0 h 44"/>
                <a:gd name="T12" fmla="*/ 224 w 225"/>
                <a:gd name="T13" fmla="*/ 23 h 44"/>
                <a:gd name="T14" fmla="*/ 199 w 225"/>
                <a:gd name="T15" fmla="*/ 44 h 44"/>
                <a:gd name="T16" fmla="*/ 117 w 225"/>
                <a:gd name="T17" fmla="*/ 44 h 44"/>
                <a:gd name="T18" fmla="*/ 117 w 225"/>
                <a:gd name="T19" fmla="*/ 4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44">
                  <a:moveTo>
                    <a:pt x="117" y="42"/>
                  </a:moveTo>
                  <a:cubicBezTo>
                    <a:pt x="85" y="42"/>
                    <a:pt x="53" y="42"/>
                    <a:pt x="21" y="42"/>
                  </a:cubicBezTo>
                  <a:cubicBezTo>
                    <a:pt x="9" y="42"/>
                    <a:pt x="1" y="36"/>
                    <a:pt x="1" y="23"/>
                  </a:cubicBezTo>
                  <a:cubicBezTo>
                    <a:pt x="0" y="10"/>
                    <a:pt x="8" y="3"/>
                    <a:pt x="20" y="3"/>
                  </a:cubicBezTo>
                  <a:cubicBezTo>
                    <a:pt x="59" y="1"/>
                    <a:pt x="97" y="1"/>
                    <a:pt x="136" y="0"/>
                  </a:cubicBezTo>
                  <a:cubicBezTo>
                    <a:pt x="157" y="0"/>
                    <a:pt x="177" y="0"/>
                    <a:pt x="198" y="0"/>
                  </a:cubicBezTo>
                  <a:cubicBezTo>
                    <a:pt x="213" y="0"/>
                    <a:pt x="225" y="6"/>
                    <a:pt x="224" y="23"/>
                  </a:cubicBezTo>
                  <a:cubicBezTo>
                    <a:pt x="224" y="38"/>
                    <a:pt x="213" y="44"/>
                    <a:pt x="199" y="44"/>
                  </a:cubicBezTo>
                  <a:cubicBezTo>
                    <a:pt x="171" y="44"/>
                    <a:pt x="144" y="44"/>
                    <a:pt x="117" y="44"/>
                  </a:cubicBezTo>
                  <a:cubicBezTo>
                    <a:pt x="117" y="43"/>
                    <a:pt x="117" y="43"/>
                    <a:pt x="117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27" name="Freeform 12">
              <a:extLst>
                <a:ext uri="{FF2B5EF4-FFF2-40B4-BE49-F238E27FC236}">
                  <a16:creationId xmlns:a16="http://schemas.microsoft.com/office/drawing/2014/main" id="{72B96F5A-99F7-0C44-BB56-8BCECAF08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0" y="1815"/>
              <a:ext cx="328" cy="107"/>
            </a:xfrm>
            <a:custGeom>
              <a:avLst/>
              <a:gdLst>
                <a:gd name="T0" fmla="*/ 67 w 138"/>
                <a:gd name="T1" fmla="*/ 45 h 45"/>
                <a:gd name="T2" fmla="*/ 25 w 138"/>
                <a:gd name="T3" fmla="*/ 45 h 45"/>
                <a:gd name="T4" fmla="*/ 0 w 138"/>
                <a:gd name="T5" fmla="*/ 23 h 45"/>
                <a:gd name="T6" fmla="*/ 25 w 138"/>
                <a:gd name="T7" fmla="*/ 2 h 45"/>
                <a:gd name="T8" fmla="*/ 111 w 138"/>
                <a:gd name="T9" fmla="*/ 0 h 45"/>
                <a:gd name="T10" fmla="*/ 138 w 138"/>
                <a:gd name="T11" fmla="*/ 22 h 45"/>
                <a:gd name="T12" fmla="*/ 111 w 138"/>
                <a:gd name="T13" fmla="*/ 45 h 45"/>
                <a:gd name="T14" fmla="*/ 67 w 138"/>
                <a:gd name="T15" fmla="*/ 45 h 45"/>
                <a:gd name="T16" fmla="*/ 67 w 138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45">
                  <a:moveTo>
                    <a:pt x="67" y="45"/>
                  </a:moveTo>
                  <a:cubicBezTo>
                    <a:pt x="53" y="45"/>
                    <a:pt x="39" y="45"/>
                    <a:pt x="25" y="45"/>
                  </a:cubicBezTo>
                  <a:cubicBezTo>
                    <a:pt x="11" y="45"/>
                    <a:pt x="0" y="38"/>
                    <a:pt x="0" y="23"/>
                  </a:cubicBezTo>
                  <a:cubicBezTo>
                    <a:pt x="0" y="8"/>
                    <a:pt x="9" y="1"/>
                    <a:pt x="25" y="2"/>
                  </a:cubicBezTo>
                  <a:cubicBezTo>
                    <a:pt x="54" y="3"/>
                    <a:pt x="82" y="1"/>
                    <a:pt x="111" y="0"/>
                  </a:cubicBezTo>
                  <a:cubicBezTo>
                    <a:pt x="126" y="0"/>
                    <a:pt x="138" y="5"/>
                    <a:pt x="138" y="22"/>
                  </a:cubicBezTo>
                  <a:cubicBezTo>
                    <a:pt x="138" y="39"/>
                    <a:pt x="126" y="45"/>
                    <a:pt x="111" y="45"/>
                  </a:cubicBezTo>
                  <a:cubicBezTo>
                    <a:pt x="96" y="44"/>
                    <a:pt x="82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28" name="Freeform 13">
              <a:extLst>
                <a:ext uri="{FF2B5EF4-FFF2-40B4-BE49-F238E27FC236}">
                  <a16:creationId xmlns:a16="http://schemas.microsoft.com/office/drawing/2014/main" id="{BDB770EF-31B8-F542-85EC-31BD3E126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0" y="2150"/>
              <a:ext cx="297" cy="107"/>
            </a:xfrm>
            <a:custGeom>
              <a:avLst/>
              <a:gdLst>
                <a:gd name="T0" fmla="*/ 63 w 125"/>
                <a:gd name="T1" fmla="*/ 0 h 45"/>
                <a:gd name="T2" fmla="*/ 103 w 125"/>
                <a:gd name="T3" fmla="*/ 0 h 45"/>
                <a:gd name="T4" fmla="*/ 125 w 125"/>
                <a:gd name="T5" fmla="*/ 23 h 45"/>
                <a:gd name="T6" fmla="*/ 103 w 125"/>
                <a:gd name="T7" fmla="*/ 44 h 45"/>
                <a:gd name="T8" fmla="*/ 23 w 125"/>
                <a:gd name="T9" fmla="*/ 44 h 45"/>
                <a:gd name="T10" fmla="*/ 0 w 125"/>
                <a:gd name="T11" fmla="*/ 22 h 45"/>
                <a:gd name="T12" fmla="*/ 23 w 125"/>
                <a:gd name="T13" fmla="*/ 0 h 45"/>
                <a:gd name="T14" fmla="*/ 63 w 125"/>
                <a:gd name="T15" fmla="*/ 0 h 45"/>
                <a:gd name="T16" fmla="*/ 63 w 125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5">
                  <a:moveTo>
                    <a:pt x="63" y="0"/>
                  </a:moveTo>
                  <a:cubicBezTo>
                    <a:pt x="76" y="0"/>
                    <a:pt x="89" y="0"/>
                    <a:pt x="103" y="0"/>
                  </a:cubicBezTo>
                  <a:cubicBezTo>
                    <a:pt x="117" y="1"/>
                    <a:pt x="125" y="9"/>
                    <a:pt x="125" y="23"/>
                  </a:cubicBezTo>
                  <a:cubicBezTo>
                    <a:pt x="125" y="36"/>
                    <a:pt x="116" y="44"/>
                    <a:pt x="103" y="44"/>
                  </a:cubicBezTo>
                  <a:cubicBezTo>
                    <a:pt x="76" y="45"/>
                    <a:pt x="50" y="45"/>
                    <a:pt x="23" y="44"/>
                  </a:cubicBezTo>
                  <a:cubicBezTo>
                    <a:pt x="10" y="44"/>
                    <a:pt x="0" y="37"/>
                    <a:pt x="0" y="22"/>
                  </a:cubicBezTo>
                  <a:cubicBezTo>
                    <a:pt x="0" y="8"/>
                    <a:pt x="9" y="1"/>
                    <a:pt x="23" y="0"/>
                  </a:cubicBezTo>
                  <a:cubicBezTo>
                    <a:pt x="36" y="0"/>
                    <a:pt x="49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29" name="Freeform 14">
              <a:extLst>
                <a:ext uri="{FF2B5EF4-FFF2-40B4-BE49-F238E27FC236}">
                  <a16:creationId xmlns:a16="http://schemas.microsoft.com/office/drawing/2014/main" id="{5A5201B3-3576-414B-8710-A5F3C9A40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1844"/>
              <a:ext cx="749" cy="551"/>
            </a:xfrm>
            <a:custGeom>
              <a:avLst/>
              <a:gdLst>
                <a:gd name="T0" fmla="*/ 116 w 315"/>
                <a:gd name="T1" fmla="*/ 154 h 232"/>
                <a:gd name="T2" fmla="*/ 244 w 315"/>
                <a:gd name="T3" fmla="*/ 24 h 232"/>
                <a:gd name="T4" fmla="*/ 257 w 315"/>
                <a:gd name="T5" fmla="*/ 12 h 232"/>
                <a:gd name="T6" fmla="*/ 300 w 315"/>
                <a:gd name="T7" fmla="*/ 12 h 232"/>
                <a:gd name="T8" fmla="*/ 302 w 315"/>
                <a:gd name="T9" fmla="*/ 55 h 232"/>
                <a:gd name="T10" fmla="*/ 138 w 315"/>
                <a:gd name="T11" fmla="*/ 219 h 232"/>
                <a:gd name="T12" fmla="*/ 96 w 315"/>
                <a:gd name="T13" fmla="*/ 219 h 232"/>
                <a:gd name="T14" fmla="*/ 12 w 315"/>
                <a:gd name="T15" fmla="*/ 135 h 232"/>
                <a:gd name="T16" fmla="*/ 12 w 315"/>
                <a:gd name="T17" fmla="*/ 92 h 232"/>
                <a:gd name="T18" fmla="*/ 57 w 315"/>
                <a:gd name="T19" fmla="*/ 92 h 232"/>
                <a:gd name="T20" fmla="*/ 116 w 315"/>
                <a:gd name="T21" fmla="*/ 15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5" h="232">
                  <a:moveTo>
                    <a:pt x="116" y="154"/>
                  </a:moveTo>
                  <a:cubicBezTo>
                    <a:pt x="161" y="108"/>
                    <a:pt x="203" y="66"/>
                    <a:pt x="244" y="24"/>
                  </a:cubicBezTo>
                  <a:cubicBezTo>
                    <a:pt x="249" y="20"/>
                    <a:pt x="253" y="16"/>
                    <a:pt x="257" y="12"/>
                  </a:cubicBezTo>
                  <a:cubicBezTo>
                    <a:pt x="271" y="0"/>
                    <a:pt x="288" y="0"/>
                    <a:pt x="300" y="12"/>
                  </a:cubicBezTo>
                  <a:cubicBezTo>
                    <a:pt x="313" y="24"/>
                    <a:pt x="315" y="42"/>
                    <a:pt x="302" y="55"/>
                  </a:cubicBezTo>
                  <a:cubicBezTo>
                    <a:pt x="247" y="110"/>
                    <a:pt x="193" y="165"/>
                    <a:pt x="138" y="219"/>
                  </a:cubicBezTo>
                  <a:cubicBezTo>
                    <a:pt x="125" y="232"/>
                    <a:pt x="109" y="231"/>
                    <a:pt x="96" y="219"/>
                  </a:cubicBezTo>
                  <a:cubicBezTo>
                    <a:pt x="68" y="191"/>
                    <a:pt x="40" y="164"/>
                    <a:pt x="12" y="135"/>
                  </a:cubicBezTo>
                  <a:cubicBezTo>
                    <a:pt x="0" y="122"/>
                    <a:pt x="0" y="105"/>
                    <a:pt x="12" y="92"/>
                  </a:cubicBezTo>
                  <a:cubicBezTo>
                    <a:pt x="25" y="80"/>
                    <a:pt x="43" y="79"/>
                    <a:pt x="57" y="92"/>
                  </a:cubicBezTo>
                  <a:cubicBezTo>
                    <a:pt x="77" y="111"/>
                    <a:pt x="95" y="132"/>
                    <a:pt x="11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355" tIns="45678" rIns="91355" bIns="45678"/>
            <a:lstStyle/>
            <a:p>
              <a:pPr defTabSz="913554">
                <a:lnSpc>
                  <a:spcPct val="96000"/>
                </a:lnSpc>
                <a:defRPr/>
              </a:pPr>
              <a:endParaRPr lang="ru-RU" sz="1200">
                <a:solidFill>
                  <a:srgbClr val="333333"/>
                </a:solidFill>
                <a:cs typeface="Arial" charset="0"/>
              </a:endParaRPr>
            </a:p>
          </p:txBody>
        </p:sp>
      </p:grpSp>
      <p:cxnSp>
        <p:nvCxnSpPr>
          <p:cNvPr id="130" name="Прямая со стрелкой 129">
            <a:extLst>
              <a:ext uri="{FF2B5EF4-FFF2-40B4-BE49-F238E27FC236}">
                <a16:creationId xmlns:a16="http://schemas.microsoft.com/office/drawing/2014/main" id="{7FD6253E-E7E6-264D-969F-2015DB787B9A}"/>
              </a:ext>
            </a:extLst>
          </p:cNvPr>
          <p:cNvCxnSpPr>
            <a:cxnSpLocks/>
          </p:cNvCxnSpPr>
          <p:nvPr/>
        </p:nvCxnSpPr>
        <p:spPr>
          <a:xfrm>
            <a:off x="4365641" y="4160534"/>
            <a:ext cx="0" cy="248445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>
            <a:extLst>
              <a:ext uri="{FF2B5EF4-FFF2-40B4-BE49-F238E27FC236}">
                <a16:creationId xmlns:a16="http://schemas.microsoft.com/office/drawing/2014/main" id="{624D2B45-9A2F-ED48-A0AA-1319D0A5093E}"/>
              </a:ext>
            </a:extLst>
          </p:cNvPr>
          <p:cNvCxnSpPr>
            <a:cxnSpLocks/>
          </p:cNvCxnSpPr>
          <p:nvPr/>
        </p:nvCxnSpPr>
        <p:spPr>
          <a:xfrm>
            <a:off x="3184995" y="4153991"/>
            <a:ext cx="0" cy="248445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id="{026A3733-B95E-2C46-819B-59822C87DF18}"/>
              </a:ext>
            </a:extLst>
          </p:cNvPr>
          <p:cNvCxnSpPr>
            <a:cxnSpLocks/>
          </p:cNvCxnSpPr>
          <p:nvPr/>
        </p:nvCxnSpPr>
        <p:spPr>
          <a:xfrm>
            <a:off x="3179270" y="3580257"/>
            <a:ext cx="6207" cy="157132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026A3733-B95E-2C46-819B-59822C87DF18}"/>
              </a:ext>
            </a:extLst>
          </p:cNvPr>
          <p:cNvCxnSpPr>
            <a:cxnSpLocks/>
          </p:cNvCxnSpPr>
          <p:nvPr/>
        </p:nvCxnSpPr>
        <p:spPr>
          <a:xfrm>
            <a:off x="4359877" y="3576316"/>
            <a:ext cx="6207" cy="157132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: скругленные углы 10">
            <a:extLst>
              <a:ext uri="{FF2B5EF4-FFF2-40B4-BE49-F238E27FC236}">
                <a16:creationId xmlns:a16="http://schemas.microsoft.com/office/drawing/2014/main" id="{B9F1764A-2F3A-E140-B15F-ECAF980E3E75}"/>
              </a:ext>
            </a:extLst>
          </p:cNvPr>
          <p:cNvSpPr/>
          <p:nvPr/>
        </p:nvSpPr>
        <p:spPr>
          <a:xfrm>
            <a:off x="1702451" y="2659350"/>
            <a:ext cx="3150111" cy="356172"/>
          </a:xfrm>
          <a:prstGeom prst="roundRect">
            <a:avLst>
              <a:gd name="adj" fmla="val 9031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defRPr/>
            </a:pPr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</a:rPr>
              <a:t>Межгосударственный экономический совет государств-участников СНГ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3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850" y="353730"/>
            <a:ext cx="7410450" cy="330200"/>
          </a:xfrm>
        </p:spPr>
        <p:txBody>
          <a:bodyPr/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Рабочая группа по развитию сотрудничества в области обращения с отходами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II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классов опасности </a:t>
            </a: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/>
            </a:r>
            <a:br>
              <a:rPr lang="ru-RU" alt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85" name="Рисунок 8">
            <a:extLst>
              <a:ext uri="{FF2B5EF4-FFF2-40B4-BE49-F238E27FC236}">
                <a16:creationId xmlns:a16="http://schemas.microsoft.com/office/drawing/2014/main" id="{F5FC090D-737E-E641-91E0-F347B3528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10" y="952086"/>
            <a:ext cx="2071824" cy="65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1">
            <a:extLst>
              <a:ext uri="{FF2B5EF4-FFF2-40B4-BE49-F238E27FC236}">
                <a16:creationId xmlns:a16="http://schemas.microsoft.com/office/drawing/2014/main" id="{810DB186-6DCF-4042-AEC1-2AA009E7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450" y="1650607"/>
            <a:ext cx="2303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 indent="-107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00" b="1" dirty="0" smtClean="0">
                <a:solidFill>
                  <a:schemeClr val="accent2"/>
                </a:solidFill>
                <a:latin typeface="+mn-lt"/>
              </a:rPr>
              <a:t>НАУЧНО-ТЕХНИЧЕСКИЙ </a:t>
            </a: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СОВЕТ ПРИ ФГУП «ФЭО»</a:t>
            </a:r>
          </a:p>
        </p:txBody>
      </p:sp>
      <p:sp>
        <p:nvSpPr>
          <p:cNvPr id="87" name="TextBox 8">
            <a:extLst>
              <a:ext uri="{FF2B5EF4-FFF2-40B4-BE49-F238E27FC236}">
                <a16:creationId xmlns:a16="http://schemas.microsoft.com/office/drawing/2014/main" id="{6B3FCF3C-545F-7C41-8C17-F28AC976B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806" y="1683678"/>
            <a:ext cx="37419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07950" indent="-107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НАУЧНО-ОБРАЗОВАТЕЛЬНЫЙ КОНСОРЦИУМ «ПЕРЕДОВЫЕ ЭКОТЕХНОЛОГИИ»</a:t>
            </a:r>
          </a:p>
        </p:txBody>
      </p:sp>
      <p:pic>
        <p:nvPicPr>
          <p:cNvPr id="88" name="Picture 14" descr="C:\Users\EATyukavina\Desktop\ecoteh.png">
            <a:extLst>
              <a:ext uri="{FF2B5EF4-FFF2-40B4-BE49-F238E27FC236}">
                <a16:creationId xmlns:a16="http://schemas.microsoft.com/office/drawing/2014/main" id="{673EA9C8-B820-1E4D-82FD-8A1BCDBE9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834" y="1232067"/>
            <a:ext cx="1539082" cy="45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303827" y="1943981"/>
            <a:ext cx="2330766" cy="247713"/>
            <a:chOff x="344884" y="1968709"/>
            <a:chExt cx="2330766" cy="247713"/>
          </a:xfrm>
        </p:grpSpPr>
        <p:sp>
          <p:nvSpPr>
            <p:cNvPr id="89" name="Трапеция 88">
              <a:extLst>
                <a:ext uri="{FF2B5EF4-FFF2-40B4-BE49-F238E27FC236}">
                  <a16:creationId xmlns:a16="http://schemas.microsoft.com/office/drawing/2014/main" id="{515B0D62-7E66-3C49-B65F-2BEFC3B9962D}"/>
                </a:ext>
              </a:extLst>
            </p:cNvPr>
            <p:cNvSpPr/>
            <p:nvPr/>
          </p:nvSpPr>
          <p:spPr>
            <a:xfrm rot="10800000">
              <a:off x="365838" y="2102122"/>
              <a:ext cx="2309812" cy="114300"/>
            </a:xfrm>
            <a:prstGeom prst="trapezoid">
              <a:avLst>
                <a:gd name="adj" fmla="val 16635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90" name="Правая круглая скобка 20">
              <a:extLst>
                <a:ext uri="{FF2B5EF4-FFF2-40B4-BE49-F238E27FC236}">
                  <a16:creationId xmlns:a16="http://schemas.microsoft.com/office/drawing/2014/main" id="{FB6CBFEC-0412-9B4A-A8FD-1F3AA59D70DE}"/>
                </a:ext>
              </a:extLst>
            </p:cNvPr>
            <p:cNvSpPr/>
            <p:nvPr/>
          </p:nvSpPr>
          <p:spPr>
            <a:xfrm rot="5400000">
              <a:off x="1449783" y="863810"/>
              <a:ext cx="100014" cy="2309812"/>
            </a:xfrm>
            <a:prstGeom prst="rightBracket">
              <a:avLst>
                <a:gd name="adj" fmla="val 0"/>
              </a:avLst>
            </a:prstGeom>
            <a:noFill/>
            <a:ln w="1905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anchor="ctr"/>
            <a:lstStyle/>
            <a:p>
              <a:pPr marL="108000" indent="-108000" algn="ctr">
                <a:spcAft>
                  <a:spcPts val="136"/>
                </a:spcAft>
                <a:defRPr/>
              </a:pPr>
              <a:endParaRPr lang="ru-RU" sz="1100" kern="0">
                <a:solidFill>
                  <a:schemeClr val="tx2"/>
                </a:solidFill>
                <a:ea typeface="Verdana" panose="020B0604030504040204" pitchFamily="34" charset="0"/>
                <a:cs typeface="Arial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663212" y="1948382"/>
            <a:ext cx="2298700" cy="268285"/>
            <a:chOff x="2969020" y="1971949"/>
            <a:chExt cx="2298700" cy="268285"/>
          </a:xfrm>
        </p:grpSpPr>
        <p:sp>
          <p:nvSpPr>
            <p:cNvPr id="91" name="Трапеция 90">
              <a:extLst>
                <a:ext uri="{FF2B5EF4-FFF2-40B4-BE49-F238E27FC236}">
                  <a16:creationId xmlns:a16="http://schemas.microsoft.com/office/drawing/2014/main" id="{532A6C94-FBAC-E544-9F6F-29237B0B24B8}"/>
                </a:ext>
              </a:extLst>
            </p:cNvPr>
            <p:cNvSpPr/>
            <p:nvPr/>
          </p:nvSpPr>
          <p:spPr>
            <a:xfrm rot="10800000">
              <a:off x="2969020" y="2102122"/>
              <a:ext cx="2298700" cy="138112"/>
            </a:xfrm>
            <a:prstGeom prst="trapezoid">
              <a:avLst>
                <a:gd name="adj" fmla="val 16635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92" name="Правая круглая скобка 22">
              <a:extLst>
                <a:ext uri="{FF2B5EF4-FFF2-40B4-BE49-F238E27FC236}">
                  <a16:creationId xmlns:a16="http://schemas.microsoft.com/office/drawing/2014/main" id="{C0F6A28A-2CF7-8543-B1E1-413116FC94B0}"/>
                </a:ext>
              </a:extLst>
            </p:cNvPr>
            <p:cNvSpPr/>
            <p:nvPr/>
          </p:nvSpPr>
          <p:spPr>
            <a:xfrm rot="5400000">
              <a:off x="4071538" y="869431"/>
              <a:ext cx="93664" cy="2298700"/>
            </a:xfrm>
            <a:prstGeom prst="rightBracket">
              <a:avLst>
                <a:gd name="adj" fmla="val 0"/>
              </a:avLst>
            </a:prstGeom>
            <a:noFill/>
            <a:ln w="1905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anchor="ctr"/>
            <a:lstStyle/>
            <a:p>
              <a:pPr marL="108000" indent="-108000" algn="ctr">
                <a:spcAft>
                  <a:spcPts val="136"/>
                </a:spcAft>
                <a:defRPr/>
              </a:pPr>
              <a:endParaRPr lang="ru-RU" sz="1100" kern="0">
                <a:solidFill>
                  <a:schemeClr val="tx2"/>
                </a:solidFill>
                <a:ea typeface="Verdana" panose="020B0604030504040204" pitchFamily="34" charset="0"/>
                <a:cs typeface="Arial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917831" y="1952441"/>
            <a:ext cx="3518342" cy="274579"/>
            <a:chOff x="5521160" y="1970482"/>
            <a:chExt cx="3388614" cy="274579"/>
          </a:xfrm>
        </p:grpSpPr>
        <p:sp>
          <p:nvSpPr>
            <p:cNvPr id="93" name="Трапеция 92">
              <a:extLst>
                <a:ext uri="{FF2B5EF4-FFF2-40B4-BE49-F238E27FC236}">
                  <a16:creationId xmlns:a16="http://schemas.microsoft.com/office/drawing/2014/main" id="{9CD86355-25C6-A842-B8CB-E4CB59937BE9}"/>
                </a:ext>
              </a:extLst>
            </p:cNvPr>
            <p:cNvSpPr/>
            <p:nvPr/>
          </p:nvSpPr>
          <p:spPr>
            <a:xfrm rot="10800000">
              <a:off x="5538390" y="2104752"/>
              <a:ext cx="3371384" cy="140309"/>
            </a:xfrm>
            <a:prstGeom prst="trapezoid">
              <a:avLst>
                <a:gd name="adj" fmla="val 16635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94" name="Правая круглая скобка 24">
              <a:extLst>
                <a:ext uri="{FF2B5EF4-FFF2-40B4-BE49-F238E27FC236}">
                  <a16:creationId xmlns:a16="http://schemas.microsoft.com/office/drawing/2014/main" id="{47F8652B-32AE-384E-A524-4D7306A2CAA7}"/>
                </a:ext>
              </a:extLst>
            </p:cNvPr>
            <p:cNvSpPr/>
            <p:nvPr/>
          </p:nvSpPr>
          <p:spPr>
            <a:xfrm rot="5400000">
              <a:off x="7159285" y="332357"/>
              <a:ext cx="95133" cy="3371383"/>
            </a:xfrm>
            <a:prstGeom prst="rightBracket">
              <a:avLst>
                <a:gd name="adj" fmla="val 0"/>
              </a:avLst>
            </a:prstGeom>
            <a:noFill/>
            <a:ln w="1905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anchor="ctr"/>
            <a:lstStyle/>
            <a:p>
              <a:pPr marL="108000" indent="-108000" algn="ctr">
                <a:spcAft>
                  <a:spcPts val="136"/>
                </a:spcAft>
                <a:defRPr/>
              </a:pPr>
              <a:endParaRPr lang="ru-RU" sz="1100" kern="0">
                <a:solidFill>
                  <a:schemeClr val="tx2"/>
                </a:solidFill>
                <a:ea typeface="Verdana" panose="020B0604030504040204" pitchFamily="34" charset="0"/>
                <a:cs typeface="Arial"/>
              </a:endParaRPr>
            </a:p>
          </p:txBody>
        </p:sp>
      </p:grpSp>
      <p:sp>
        <p:nvSpPr>
          <p:cNvPr id="96" name="TextBox 26">
            <a:extLst>
              <a:ext uri="{FF2B5EF4-FFF2-40B4-BE49-F238E27FC236}">
                <a16:creationId xmlns:a16="http://schemas.microsoft.com/office/drawing/2014/main" id="{CDD724EB-37F3-6A45-A209-EC0DBD878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14" y="2227019"/>
            <a:ext cx="2592388" cy="149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Организации системы обращения с отходами </a:t>
            </a:r>
            <a:r>
              <a:rPr lang="en-US" altLang="ru-RU" sz="1100" dirty="0">
                <a:latin typeface="+mn-lt"/>
              </a:rPr>
              <a:t>I </a:t>
            </a:r>
            <a:r>
              <a:rPr lang="ru-RU" altLang="ru-RU" sz="1100" dirty="0">
                <a:latin typeface="+mn-lt"/>
              </a:rPr>
              <a:t>–</a:t>
            </a:r>
            <a:r>
              <a:rPr lang="en-US" altLang="ru-RU" sz="1100" dirty="0">
                <a:latin typeface="+mn-lt"/>
              </a:rPr>
              <a:t> II</a:t>
            </a:r>
            <a:r>
              <a:rPr lang="ru-RU" altLang="ru-RU" sz="1100" dirty="0">
                <a:latin typeface="+mn-lt"/>
              </a:rPr>
              <a:t> классов опасности на территории Российской Федерации</a:t>
            </a:r>
            <a:endParaRPr lang="en-US" altLang="ru-RU" sz="1100" dirty="0">
              <a:latin typeface="+mn-lt"/>
            </a:endParaRP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Создания промышленной инфраструктуры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Ликвидации объектов накопленного вреда</a:t>
            </a:r>
          </a:p>
        </p:txBody>
      </p:sp>
      <p:sp>
        <p:nvSpPr>
          <p:cNvPr id="97" name="TextBox 27">
            <a:extLst>
              <a:ext uri="{FF2B5EF4-FFF2-40B4-BE49-F238E27FC236}">
                <a16:creationId xmlns:a16="http://schemas.microsoft.com/office/drawing/2014/main" id="{38E0CBD3-A80D-8E4B-A7D4-E291A5700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528" y="2247664"/>
            <a:ext cx="2544763" cy="113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Создан приказом ФГУП «ФЭО» от 29.06.2020 № 214-1/393-П</a:t>
            </a:r>
            <a:endParaRPr lang="en-US" altLang="ru-RU" sz="1100" dirty="0">
              <a:latin typeface="+mn-lt"/>
            </a:endParaRP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Включает в себя 29 ведущих российских экспертов в области обращения с отходами </a:t>
            </a:r>
            <a:r>
              <a:rPr lang="en-US" altLang="ru-RU" sz="1100" dirty="0">
                <a:latin typeface="+mn-lt"/>
              </a:rPr>
              <a:t>I </a:t>
            </a:r>
            <a:r>
              <a:rPr lang="ru-RU" altLang="ru-RU" sz="1100" dirty="0">
                <a:latin typeface="+mn-lt"/>
              </a:rPr>
              <a:t>–</a:t>
            </a:r>
            <a:r>
              <a:rPr lang="en-US" altLang="ru-RU" sz="1100" dirty="0">
                <a:latin typeface="+mn-lt"/>
              </a:rPr>
              <a:t> II</a:t>
            </a:r>
            <a:r>
              <a:rPr lang="ru-RU" altLang="ru-RU" sz="1100" dirty="0">
                <a:latin typeface="+mn-lt"/>
              </a:rPr>
              <a:t> классов опасности</a:t>
            </a:r>
          </a:p>
        </p:txBody>
      </p:sp>
      <p:sp>
        <p:nvSpPr>
          <p:cNvPr id="99" name="TextBox 28">
            <a:extLst>
              <a:ext uri="{FF2B5EF4-FFF2-40B4-BE49-F238E27FC236}">
                <a16:creationId xmlns:a16="http://schemas.microsoft.com/office/drawing/2014/main" id="{8B2B64B7-DDBF-754F-B72B-22187CC42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633" y="2227020"/>
            <a:ext cx="4003074" cy="288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Создан 27 мая 2020 </a:t>
            </a:r>
            <a:r>
              <a:rPr lang="ru-RU" altLang="ru-RU" sz="1100" dirty="0" smtClean="0">
                <a:latin typeface="+mn-lt"/>
              </a:rPr>
              <a:t>для </a:t>
            </a:r>
            <a:r>
              <a:rPr lang="ru-RU" altLang="ru-RU" sz="1100" dirty="0">
                <a:latin typeface="+mn-lt"/>
              </a:rPr>
              <a:t>реализации </a:t>
            </a:r>
            <a:r>
              <a:rPr lang="ru-RU" altLang="ru-RU" sz="1100" dirty="0" smtClean="0">
                <a:latin typeface="+mn-lt"/>
              </a:rPr>
              <a:t>НП «Экологии</a:t>
            </a:r>
            <a:r>
              <a:rPr lang="ru-RU" altLang="ru-RU" sz="1100" dirty="0">
                <a:latin typeface="+mn-lt"/>
              </a:rPr>
              <a:t>»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РХТУ им. Д.И. Менделеева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Вятский государственный университет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Саратовский государственный технический университет им. Гагарина Ю.А.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Удмуртский государственный университет, 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 err="1">
                <a:latin typeface="+mn-lt"/>
              </a:rPr>
              <a:t>УдмФИЦ</a:t>
            </a:r>
            <a:r>
              <a:rPr lang="ru-RU" altLang="ru-RU" sz="1100" dirty="0">
                <a:latin typeface="+mn-lt"/>
              </a:rPr>
              <a:t> </a:t>
            </a:r>
            <a:r>
              <a:rPr lang="ru-RU" altLang="ru-RU" sz="1100" dirty="0" err="1">
                <a:latin typeface="+mn-lt"/>
              </a:rPr>
              <a:t>УрО</a:t>
            </a:r>
            <a:r>
              <a:rPr lang="ru-RU" altLang="ru-RU" sz="1100" dirty="0">
                <a:latin typeface="+mn-lt"/>
              </a:rPr>
              <a:t> РАН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Курганский филиал </a:t>
            </a:r>
            <a:r>
              <a:rPr lang="ru-RU" altLang="ru-RU" sz="1100" dirty="0" err="1">
                <a:latin typeface="+mn-lt"/>
              </a:rPr>
              <a:t>РАНХиГС</a:t>
            </a:r>
            <a:endParaRPr lang="ru-RU" altLang="ru-RU" sz="1100" dirty="0">
              <a:latin typeface="+mn-lt"/>
            </a:endParaRP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ННГУ им. Н.И. Лобачевского</a:t>
            </a:r>
          </a:p>
          <a:p>
            <a:pPr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 smtClean="0">
                <a:latin typeface="+mn-lt"/>
              </a:rPr>
              <a:t>ИРНИТУ</a:t>
            </a:r>
          </a:p>
          <a:p>
            <a:pPr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 smtClean="0">
                <a:latin typeface="+mn-lt"/>
              </a:rPr>
              <a:t>Химический факультет МГУ </a:t>
            </a:r>
            <a:endParaRPr lang="ru-RU" altLang="ru-RU" sz="1100" dirty="0">
              <a:latin typeface="+mn-lt"/>
            </a:endParaRPr>
          </a:p>
          <a:p>
            <a:pPr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>
                <a:latin typeface="+mn-lt"/>
              </a:rPr>
              <a:t>АО “</a:t>
            </a:r>
            <a:r>
              <a:rPr lang="ru-RU" altLang="ru-RU" sz="1100" dirty="0" err="1">
                <a:latin typeface="+mn-lt"/>
              </a:rPr>
              <a:t>Русатом</a:t>
            </a:r>
            <a:r>
              <a:rPr lang="ru-RU" altLang="ru-RU" sz="1100" dirty="0">
                <a:latin typeface="+mn-lt"/>
              </a:rPr>
              <a:t> </a:t>
            </a:r>
            <a:r>
              <a:rPr lang="ru-RU" altLang="ru-RU" sz="1100" dirty="0" err="1">
                <a:latin typeface="+mn-lt"/>
              </a:rPr>
              <a:t>Гринвэй</a:t>
            </a:r>
            <a:r>
              <a:rPr lang="ru-RU" altLang="ru-RU" sz="1100" dirty="0">
                <a:latin typeface="+mn-lt"/>
              </a:rPr>
              <a:t>” </a:t>
            </a:r>
            <a:endParaRPr lang="ru-RU" altLang="ru-RU" sz="1100" dirty="0" smtClean="0">
              <a:latin typeface="+mn-lt"/>
            </a:endParaRPr>
          </a:p>
          <a:p>
            <a:pPr>
              <a:spcBef>
                <a:spcPct val="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altLang="ru-RU" sz="1100" dirty="0" smtClean="0">
                <a:latin typeface="+mn-lt"/>
              </a:rPr>
              <a:t>Общероссийское </a:t>
            </a:r>
            <a:r>
              <a:rPr lang="ru-RU" altLang="ru-RU" sz="1100" dirty="0">
                <a:latin typeface="+mn-lt"/>
              </a:rPr>
              <a:t>межотраслевое объединение работодателей в сфере </a:t>
            </a:r>
            <a:r>
              <a:rPr lang="ru-RU" altLang="ru-RU" sz="1100" dirty="0" smtClean="0">
                <a:latin typeface="+mn-lt"/>
              </a:rPr>
              <a:t>ООС </a:t>
            </a:r>
            <a:r>
              <a:rPr lang="ru-RU" altLang="ru-RU" sz="1100" dirty="0">
                <a:latin typeface="+mn-lt"/>
              </a:rPr>
              <a:t>(ООР </a:t>
            </a:r>
            <a:r>
              <a:rPr lang="ru-RU" altLang="ru-RU" sz="1100" dirty="0" smtClean="0">
                <a:latin typeface="+mn-lt"/>
              </a:rPr>
              <a:t>ООО «РУСРЕЦИКЛИНГ»)</a:t>
            </a:r>
            <a:endParaRPr lang="ru-RU" altLang="ru-RU" sz="1100" dirty="0">
              <a:latin typeface="+mn-lt"/>
            </a:endParaRPr>
          </a:p>
        </p:txBody>
      </p:sp>
      <p:sp>
        <p:nvSpPr>
          <p:cNvPr id="100" name="TextBox 16">
            <a:extLst>
              <a:ext uri="{FF2B5EF4-FFF2-40B4-BE49-F238E27FC236}">
                <a16:creationId xmlns:a16="http://schemas.microsoft.com/office/drawing/2014/main" id="{952C9D4C-CA64-E34E-B36D-D671D68BB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67" y="1785545"/>
            <a:ext cx="25923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 indent="-107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ru-RU" altLang="ru-RU" sz="1000" b="1" dirty="0">
                <a:solidFill>
                  <a:schemeClr val="accent2"/>
                </a:solidFill>
                <a:latin typeface="+mn-lt"/>
              </a:rPr>
              <a:t>ПРАКТИЧЕСКИЙ ОПЫТ</a:t>
            </a:r>
          </a:p>
        </p:txBody>
      </p:sp>
    </p:spTree>
    <p:extLst>
      <p:ext uri="{BB962C8B-B14F-4D97-AF65-F5344CB8AC3E}">
        <p14:creationId xmlns:p14="http://schemas.microsoft.com/office/powerpoint/2010/main" val="2774822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Росатом (акцен зеленый)">
      <a:dk1>
        <a:srgbClr val="333333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еребивочный слайд">
  <a:themeElements>
    <a:clrScheme name="Росатом (акцен зеленый)">
      <a:dk1>
        <a:srgbClr val="333333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Росатом (акцен зеленый)">
      <a:dk1>
        <a:srgbClr val="333333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Диаграммы">
  <a:themeElements>
    <a:clrScheme name="Росатом (акцен зеленый)">
      <a:dk1>
        <a:srgbClr val="333333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Текст диаграмма">
  <a:themeElements>
    <a:clrScheme name="Росатом (акцент оранжевый)">
      <a:dk1>
        <a:srgbClr val="333333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Заключительный слайд">
  <a:themeElements>
    <a:clrScheme name="Росатом (акцен зеленый)">
      <a:dk1>
        <a:srgbClr val="333333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7.xml><?xml version="1.0" encoding="utf-8"?>
<a:theme xmlns:a="http://schemas.openxmlformats.org/drawingml/2006/main" name="1_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1_Диаграммы">
  <a:themeElements>
    <a:clrScheme name="Росатом (акцен зеленый)">
      <a:dk1>
        <a:srgbClr val="333333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3933</TotalTime>
  <Words>1814</Words>
  <Application>Microsoft Office PowerPoint</Application>
  <PresentationFormat>Произвольный</PresentationFormat>
  <Paragraphs>209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24" baseType="lpstr">
      <vt:lpstr>Arial</vt:lpstr>
      <vt:lpstr>Calibri</vt:lpstr>
      <vt:lpstr>Rosatom Light</vt:lpstr>
      <vt:lpstr>Verdana</vt:lpstr>
      <vt:lpstr>Wingdings</vt:lpstr>
      <vt:lpstr>Титульный слайд</vt:lpstr>
      <vt:lpstr>Перебивочный слайд</vt:lpstr>
      <vt:lpstr>Текст картинка</vt:lpstr>
      <vt:lpstr>Диаграммы</vt:lpstr>
      <vt:lpstr>Текст диаграмма</vt:lpstr>
      <vt:lpstr>Заключительный слайд</vt:lpstr>
      <vt:lpstr>1_Заключительный слайд</vt:lpstr>
      <vt:lpstr>1_Диаграммы</vt:lpstr>
      <vt:lpstr>Организация разработки Концепции о сотрудничестве государств-участников СНГ в области обращения с отходами I - II классов опасности и Плана первоочередных мероприятий по ее реализации</vt:lpstr>
      <vt:lpstr>Мировой тренд – ресурсосбережение и экологичность </vt:lpstr>
      <vt:lpstr>Сотрудничество государств – участников СНГ в области охраны окружающей среды   </vt:lpstr>
      <vt:lpstr>Госкорпорация «Росатом»:  опыт в области обращения с опасными отходами  </vt:lpstr>
      <vt:lpstr>Основные руководящие документы СНГ в области обращения с отходами I и II классов опасности   </vt:lpstr>
      <vt:lpstr>Цели и задачи сотрудничества стран – участников СНГ в области обращения с отходами I - II классов опасности   </vt:lpstr>
      <vt:lpstr>Предлагаемые направления сотрудничества стран – участников СНГ в области обращения с отходами I - II классов опасности   </vt:lpstr>
      <vt:lpstr>Предлагаемый механизм реализации сотрудничества в области обращения с отходами I - II классов опасности   </vt:lpstr>
      <vt:lpstr>Рабочая группа по развитию сотрудничества в области обращения с отходами I - II классов опасности   </vt:lpstr>
      <vt:lpstr>При переходе к практической реализации Концепции  целесообразно создание Базовой организации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государственная информационная система учета  и контроля за обращением  с отходами I и II классов</dc:title>
  <dc:creator>Шатохина Юлия Николаевна</dc:creator>
  <cp:lastModifiedBy>Пользователь</cp:lastModifiedBy>
  <cp:revision>57</cp:revision>
  <cp:lastPrinted>2021-03-11T10:50:19Z</cp:lastPrinted>
  <dcterms:created xsi:type="dcterms:W3CDTF">2019-09-24T12:37:05Z</dcterms:created>
  <dcterms:modified xsi:type="dcterms:W3CDTF">2022-11-08T09:59:03Z</dcterms:modified>
</cp:coreProperties>
</file>