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5"/>
  </p:notesMasterIdLst>
  <p:handoutMasterIdLst>
    <p:handoutMasterId r:id="rId16"/>
  </p:handoutMasterIdLst>
  <p:sldIdLst>
    <p:sldId id="264" r:id="rId8"/>
    <p:sldId id="281" r:id="rId9"/>
    <p:sldId id="273" r:id="rId10"/>
    <p:sldId id="279" r:id="rId11"/>
    <p:sldId id="283" r:id="rId12"/>
    <p:sldId id="284" r:id="rId13"/>
    <p:sldId id="277" r:id="rId14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пин Сергей Васильевич" initials="ЛСВ" lastIdx="0" clrIdx="0">
    <p:extLst>
      <p:ext uri="{19B8F6BF-5375-455C-9EA6-DF929625EA0E}">
        <p15:presenceInfo xmlns:p15="http://schemas.microsoft.com/office/powerpoint/2012/main" userId="S-1-5-21-3119835862-1306673144-2631644997-494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7" autoAdjust="0"/>
    <p:restoredTop sz="86419" autoAdjust="0"/>
  </p:normalViewPr>
  <p:slideViewPr>
    <p:cSldViewPr snapToGrid="0">
      <p:cViewPr varScale="1">
        <p:scale>
          <a:sx n="126" d="100"/>
          <a:sy n="126" d="100"/>
        </p:scale>
        <p:origin x="738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РЕШЕНИЕМ от 15 сентября 2020 года Экономический совет Содружества Независимых Государств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Утвердил План практических мер по реализации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2 ноября 2018 года.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При этом Экономический совет поручил Уполномоченным (компетентным) органам, заинтересованным министерствам и ведомствам государств – участников Соглашения принять меры по реализации указанного Плана практических мер,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 Комиссии государств – участников СНГ по использованию атомной энергии в мирных целях совместно с Исполнительным комитетом СНГ осуществлять мониторинг хода реализации Плана практических мер и при необходимости информировать Экономический совет СНГ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8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 Планом в 2022 году было предусмотрено выполнение ряда мероприятий, непосредственно направленных на имплементацию Соглашения о взаимодействии: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Инструкции по взаимодействию по реагированию на случай ядерной аварии или возникновения радиационной аварийной ситуации и ликвидации их последствий.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аналитического отчета о состоянии систем аварийной готовности и реагирования в государствах – участниках СНГ.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концепции межгосударственной системы мониторинга ядерно-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радиационно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опасных объектов использования атомной энергии, под которой понимается рассматриваемое в настоящее время Соглашение государств – участников СНГ о взаимодействии при обмене данными мониторинга радиационной обстановки.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данной Инструкции под взаимодействующими сторонами понимаются: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Сторона 1 - уполномоченный (компетентный) орган государства – участника Соглашения о взаимодействии, на территории которого возникла угроза возникновения радиационной аварийной ситуации или произошла радиационная аварийная ситуация.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Сторона 2 - уполномоченный (компетентный) орган государства – участника Соглашения, который получают информацию о радиационной аварийной ситуации от Стороны 1.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Сторона 1 самостоятельно принимает решение о перечне уполномоченных (компетентных) органов государств – участников Соглашения, кому направляется информация о радиационной аварийной ситуации.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этом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качестве Стороны 2 может выступать как уполномоченный (компетентный) орган одного государства – участника Соглашения, так и уполномоченные (компетентные) органы разных государств – участников Соглашения.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оповещения Стороны 2 Стороной 1 определяется Протоколом (далее – Протокол) о практических мерах по информированию о ядерной аварии или радиационной аварийной ситуации, объеме и содержании помощи в рамках выполнения обязательств, предусмотренных Соглашением.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Дальнейшее информационное взаимодействие основывается на взаимном обмене и направлении форм от Стороны 1 в адрес Стороны 2 и ответов Стороны 2 на эти формы.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необходимости и соответственно ситуации вид и содержание информации в формах может быть изменен.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контактной информации уполномоченных (компетентных) органах государств – участников Соглашения приведены в Приложении 1 к упомянутому ранее Протоколу.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Инструкции разослан, и мы с нетерпением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ждем реакции государств-частников Соглашения о взаимодействии.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Аналитический отчет о состоянии систем аварийной готовности и реагирования в государствах – участниках СНГ.</a:t>
            </a:r>
            <a:r>
              <a:rPr lang="ru-RU" sz="1200" b="0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отчет находится в заключительной стадии подготовки. Отчет необходим для </a:t>
            </a:r>
            <a:r>
              <a:rPr lang="ru-RU" sz="1200" b="0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эффективности взаимодействия.</a:t>
            </a:r>
            <a:endParaRPr lang="ru-RU" sz="1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для того, чтобы все участники Соглашения имели одинаковую и общую для всех информацию об организации систем АГР в государствах-участниках СНГ на сегодняшний день.</a:t>
            </a:r>
            <a:endParaRPr lang="ru-RU" sz="1200" b="0" i="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</a:t>
            </a:r>
            <a:r>
              <a:rPr lang="ru-RU" sz="1200" b="0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отметить, что отчет ни в коем случае не ставит своей задачей </a:t>
            </a:r>
            <a:r>
              <a:rPr lang="ru-RU" sz="12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систем.</a:t>
            </a:r>
            <a:r>
              <a:rPr lang="ru-RU" sz="1200" b="0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будет носить исключительно информационную (ознакомительную) функцию.</a:t>
            </a:r>
            <a:endParaRPr lang="ru-RU" sz="1000" b="0" i="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сторонами-участницами Соглашения проведена совместная большая эффективная работа, результатом которой стала разработка проекта документа «</a:t>
            </a:r>
            <a:r>
              <a:rPr lang="ru-RU" sz="1200" b="0" dirty="0" smtClean="0"/>
              <a:t>Соглашение</a:t>
            </a:r>
            <a:r>
              <a:rPr lang="ru-RU" sz="1200" b="0" baseline="0" dirty="0" smtClean="0"/>
              <a:t> </a:t>
            </a:r>
            <a:r>
              <a:rPr lang="ru-RU" sz="1200" b="0" dirty="0" smtClean="0"/>
              <a:t>государств – участников СНГ о взаимодействии при обмене данными мониторинга радиационной обстановки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Соглашения включает сведения: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действия Соглашения (на какие системы и данные распространяется Соглашение)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Сторон (что обеспечивают Стороны при осуществлении информационного взаимодействия)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параметры передаваемой информации.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дополнение к Соглашению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уполномоченными (компетентными) органами Сторон совместно должен быть разработан единый порядок обмена информацией о радиационной обстановке, который будет утвержден решением Комиссии.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Единый порядок обмена информацией о радиационной обстановке должен содержать перечень, форматы, сроки архивирования и регламент передаваемой информации о параметрах радиационной обстановки на территории государств – участников СНГ, контактную информацию уполномоченных (компетентных) органов государств – участников.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проект Соглашения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заключительной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стадии согласования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Поподробнее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данном Соглашении доложит наш коллега из ИБРАЭ РАН Красноперов Сергей Николаевич.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744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1662546"/>
            <a:ext cx="6091250" cy="1899138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 имплементации Соглашения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02.11.2018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3669684"/>
            <a:ext cx="6644822" cy="59850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Двадцать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третье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заседание Комиссии государств – участников Содружества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Независимых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Государств по использованию атомной энергии в мирных целях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08.11.2022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290632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Тюрин Роман Львович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523688"/>
            <a:ext cx="5816290" cy="406171"/>
          </a:xfrm>
          <a:prstGeom prst="rect">
            <a:avLst/>
          </a:prstGeom>
        </p:spPr>
        <p:txBody>
          <a:bodyPr/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Заместитель директора Департамента ядерной и радиационной безопасности, организации лицензионной и разрешительной деятельности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06" y="390641"/>
            <a:ext cx="93886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216664" cy="330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dirty="0"/>
              <a:t>ПЛАН </a:t>
            </a:r>
            <a:br>
              <a:rPr lang="ru-RU" dirty="0"/>
            </a:br>
            <a:r>
              <a:rPr lang="ru-RU" dirty="0"/>
              <a:t>практических мер по реализации </a:t>
            </a:r>
            <a:r>
              <a:rPr lang="ru-RU" dirty="0" smtClean="0"/>
              <a:t>Соглашения </a:t>
            </a:r>
            <a:r>
              <a:rPr lang="ru-RU" dirty="0"/>
              <a:t>о взаимодействии государств – участников СНГ по обеспечению готовности на случай </a:t>
            </a:r>
            <a:r>
              <a:rPr lang="ru-RU" dirty="0" smtClean="0"/>
              <a:t>ядерной аварии </a:t>
            </a:r>
            <a:r>
              <a:rPr lang="ru-RU" dirty="0"/>
              <a:t>или возникновения </a:t>
            </a:r>
            <a:r>
              <a:rPr lang="ru-RU" dirty="0" smtClean="0"/>
              <a:t>радиационной аварийной </a:t>
            </a:r>
            <a:r>
              <a:rPr lang="ru-RU" dirty="0"/>
              <a:t>ситуации и взаимопомощи при ликвидации ее последствий </a:t>
            </a:r>
            <a:br>
              <a:rPr lang="ru-RU" dirty="0"/>
            </a:br>
            <a:r>
              <a:rPr lang="ru-RU" dirty="0"/>
              <a:t>от 2 ноября 2018 </a:t>
            </a:r>
            <a:r>
              <a:rPr lang="ru-RU" dirty="0" smtClean="0"/>
              <a:t>года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750" y="3021046"/>
            <a:ext cx="3318697" cy="1379053"/>
          </a:xfrm>
          <a:prstGeom prst="roundRect">
            <a:avLst>
              <a:gd name="adj" fmla="val 8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Экономический совет СНГ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заседание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15 сентября 2020 года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80515" y="3041833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80515" y="3607735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80515" y="4230115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1884" y="2974148"/>
            <a:ext cx="3817460" cy="3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Утвердить План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1720" y="3382328"/>
            <a:ext cx="3817460" cy="63944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Меры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по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Плана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(уполномоченные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компетентные) органы, заинтересованные министерства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ведомства)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91720" y="4105952"/>
            <a:ext cx="3817460" cy="436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Мониторинг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хода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Плана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(Комиссия, Исполкомом СНГ)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521" y="305588"/>
            <a:ext cx="7063198" cy="461855"/>
          </a:xfrm>
        </p:spPr>
        <p:txBody>
          <a:bodyPr/>
          <a:lstStyle/>
          <a:p>
            <a:r>
              <a:rPr lang="ru-RU" dirty="0"/>
              <a:t>Мероприятия </a:t>
            </a:r>
            <a:r>
              <a:rPr lang="ru-RU" dirty="0" smtClean="0"/>
              <a:t>2022 </a:t>
            </a:r>
            <a:r>
              <a:rPr lang="ru-RU" dirty="0"/>
              <a:t>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1267" y="1232850"/>
            <a:ext cx="2768936" cy="606315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Инструкция по взаимодействию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96905" y="812174"/>
            <a:ext cx="3839941" cy="1706892"/>
            <a:chOff x="5258441" y="949474"/>
            <a:chExt cx="3649819" cy="113020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258441" y="949474"/>
              <a:ext cx="3649819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унифицированные </a:t>
              </a:r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формы обмена информацией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58441" y="1212091"/>
              <a:ext cx="3649819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содержание передаваемой информации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58441" y="1451850"/>
              <a:ext cx="3649819" cy="34235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практическое информационное взаимодействие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58441" y="1817061"/>
              <a:ext cx="3649819" cy="26261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научно-техническая поддержка внутри участников Соглашения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350731" y="2781490"/>
            <a:ext cx="2952134" cy="604800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Аналитический отчет о состоянии систем АГР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0731" y="3723815"/>
            <a:ext cx="3997376" cy="604800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Концепция межгосударственной системы мониторинга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66544" y="3589020"/>
            <a:ext cx="2438882" cy="832961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о взаимодействии при обмене данными РМ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2FEB2BA-92C0-B84A-BB87-D877D6678EDF}"/>
              </a:ext>
            </a:extLst>
          </p:cNvPr>
          <p:cNvSpPr/>
          <p:nvPr/>
        </p:nvSpPr>
        <p:spPr>
          <a:xfrm>
            <a:off x="350883" y="1212091"/>
            <a:ext cx="977852" cy="32098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14564" y="1085391"/>
            <a:ext cx="0" cy="3511744"/>
          </a:xfrm>
          <a:prstGeom prst="line">
            <a:avLst/>
          </a:prstGeom>
          <a:ln w="82550" cmpd="sng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08458A91-2B06-064D-A95E-F5DAB74E83F2}"/>
              </a:ext>
            </a:extLst>
          </p:cNvPr>
          <p:cNvSpPr/>
          <p:nvPr/>
        </p:nvSpPr>
        <p:spPr>
          <a:xfrm rot="16200000">
            <a:off x="1554604" y="2581959"/>
            <a:ext cx="369794" cy="51861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7554" y="3659291"/>
            <a:ext cx="439544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2774" y="1829392"/>
            <a:ext cx="6423660" cy="31467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одержит необходимый и достаточный порядок пошаговых конкретных действий государств – участников Соглашения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взаимный обмен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форм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«Угроза радиационной аварийной ситуации» («что может произойти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?»)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«Оценка радиационной аварийной ситуации» («что произошло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?»)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«Анализ радиационной аварийной ситуации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«Прогноз радиационной аварийной ситуации и контрмеры»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8" y="691482"/>
            <a:ext cx="2983678" cy="228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72774" y="447202"/>
            <a:ext cx="6278111" cy="5265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000" dirty="0"/>
              <a:t>Инструкция по взаимодействию по реагированию на случай ядерной аварии или возникновения радиационной аварийной ситуации и ликвидации их последствий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40" y="2890510"/>
            <a:ext cx="2525196" cy="168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271" y="150487"/>
            <a:ext cx="6692410" cy="770797"/>
          </a:xfrm>
        </p:spPr>
        <p:txBody>
          <a:bodyPr anchor="ctr" anchorCtr="0"/>
          <a:lstStyle/>
          <a:p>
            <a:r>
              <a:rPr lang="ru-RU" dirty="0" smtClean="0"/>
              <a:t>Аналитический </a:t>
            </a:r>
            <a:r>
              <a:rPr lang="ru-RU" dirty="0"/>
              <a:t>отчет о состоянии систем аварийной готовности и реагирования в государствах – участниках СНГ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0" y="1581005"/>
            <a:ext cx="1364116" cy="1364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1135" y="1118995"/>
            <a:ext cx="7298724" cy="25797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отчет находится в заключительной стадии подготовки. Отчет необходим для того, чтобы все участники Соглашения имели одинаковую и общую для всех информацию об организации систем АГР в государствах-участниках СНГ на сегодняшний день.</a:t>
            </a:r>
          </a:p>
          <a:p>
            <a:endParaRPr lang="ru-RU" sz="2000" b="1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не ставит своей задачей сравнение систем</a:t>
            </a:r>
            <a:endParaRPr lang="ru-RU" sz="140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" y="3764365"/>
            <a:ext cx="980001" cy="653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85" y="3764365"/>
            <a:ext cx="980492" cy="653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5897" b="8903"/>
          <a:stretch/>
        </p:blipFill>
        <p:spPr>
          <a:xfrm>
            <a:off x="2816369" y="3764365"/>
            <a:ext cx="980492" cy="6536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53" y="3764365"/>
            <a:ext cx="980492" cy="6536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5648" r="7062" b="5315"/>
          <a:stretch/>
        </p:blipFill>
        <p:spPr>
          <a:xfrm>
            <a:off x="5347937" y="3764365"/>
            <a:ext cx="980492" cy="6536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6241" r="7027" b="6393"/>
          <a:stretch/>
        </p:blipFill>
        <p:spPr>
          <a:xfrm>
            <a:off x="6613721" y="3764365"/>
            <a:ext cx="980492" cy="6536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6719" r="7454" b="6873"/>
          <a:stretch/>
        </p:blipFill>
        <p:spPr>
          <a:xfrm>
            <a:off x="7879505" y="3764365"/>
            <a:ext cx="979200" cy="6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975" y="66529"/>
            <a:ext cx="7300353" cy="39588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о взаимодействии при обмене данными РМ</a:t>
            </a:r>
          </a:p>
        </p:txBody>
      </p:sp>
      <p:sp>
        <p:nvSpPr>
          <p:cNvPr id="3" name="AutoShape 2" descr="https://e7.pngegg.com/pngimages/200/702/png-clipart-teamwork-computer-icons-team-miscellaneous-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5" y="609916"/>
            <a:ext cx="2552002" cy="191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028824" y="2350520"/>
            <a:ext cx="5086350" cy="2047387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Соглашение</a:t>
            </a:r>
            <a:endParaRPr lang="ru-RU" sz="2000" dirty="0"/>
          </a:p>
          <a:p>
            <a:pPr algn="ctr"/>
            <a:r>
              <a:rPr lang="ru-RU" sz="2000" b="1" dirty="0"/>
              <a:t>государств – участников СНГ о взаимодействии при обмене данными мониторинга радиационной обстановки</a:t>
            </a:r>
            <a:endParaRPr lang="ru-RU" sz="2000" dirty="0"/>
          </a:p>
        </p:txBody>
      </p:sp>
      <p:sp>
        <p:nvSpPr>
          <p:cNvPr id="14" name="Стрелка влево 13"/>
          <p:cNvSpPr/>
          <p:nvPr/>
        </p:nvSpPr>
        <p:spPr>
          <a:xfrm flipH="1">
            <a:off x="362372" y="2546842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лево 15"/>
          <p:cNvSpPr/>
          <p:nvPr/>
        </p:nvSpPr>
        <p:spPr>
          <a:xfrm flipH="1">
            <a:off x="362371" y="3374214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7115175" y="249942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Минприроды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7115175" y="339361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Росгидромет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376925" y="4429621"/>
            <a:ext cx="3845379" cy="653143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</a:t>
            </a:r>
            <a:r>
              <a:rPr lang="ru-RU" sz="1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«Атом-СНГ»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3946284">
            <a:off x="5475475" y="1418052"/>
            <a:ext cx="464450" cy="106286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17" y="1471822"/>
            <a:ext cx="867131" cy="867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04" y="768682"/>
            <a:ext cx="2404345" cy="150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0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</a:p>
          <a:p>
            <a:r>
              <a:rPr lang="ru-RU" dirty="0" smtClean="0"/>
              <a:t>за внимание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748" y="3644673"/>
            <a:ext cx="4860925" cy="843870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(499) 949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438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66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85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RLTyurin@rosatom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Тюрин Роман Львович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4"/>
            <a:ext cx="6212114" cy="333149"/>
          </a:xfrm>
        </p:spPr>
        <p:txBody>
          <a:bodyPr/>
          <a:lstStyle/>
          <a:p>
            <a:r>
              <a:rPr lang="ru-RU" sz="1000" dirty="0"/>
              <a:t>Заместитель директора Департамента ядерной и радиационной безопасности, организации лицензионной и разрешительной деятельности </a:t>
            </a:r>
            <a:r>
              <a:rPr lang="ru-RU" sz="1000" dirty="0" err="1"/>
              <a:t>Госкорпорации</a:t>
            </a:r>
            <a:r>
              <a:rPr lang="ru-RU" sz="1000" dirty="0"/>
              <a:t> «</a:t>
            </a:r>
            <a:r>
              <a:rPr lang="ru-RU" sz="1000" dirty="0" err="1"/>
              <a:t>Росатом</a:t>
            </a:r>
            <a:r>
              <a:rPr lang="ru-RU" sz="1000" dirty="0"/>
              <a:t>»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ru-RU" sz="1000" normalizeH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08</a:t>
            </a:r>
            <a:r>
              <a:rPr lang="ru-RU" dirty="0" smtClean="0"/>
              <a:t>.</a:t>
            </a:r>
            <a:r>
              <a:rPr lang="en-US" dirty="0" smtClean="0"/>
              <a:t>1</a:t>
            </a:r>
            <a:r>
              <a:rPr lang="ru-RU" dirty="0" smtClean="0"/>
              <a:t>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3353</TotalTime>
  <Words>1028</Words>
  <Application>Microsoft Office PowerPoint</Application>
  <PresentationFormat>Произвольный</PresentationFormat>
  <Paragraphs>88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Об имплементации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02.11.2018 </vt:lpstr>
      <vt:lpstr>ПЛАН  практических мер по реализации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 от 2 ноября 2018 года  </vt:lpstr>
      <vt:lpstr>Мероприятия 2022 года</vt:lpstr>
      <vt:lpstr>Презентация PowerPoint</vt:lpstr>
      <vt:lpstr>Аналитический отчет о состоянии систем аварийной готовности и реагирования в государствах – участниках СНГ </vt:lpstr>
      <vt:lpstr>Соглашение о взаимодействии при обмене данными РМ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Шиянов Сергей Михайлович</cp:lastModifiedBy>
  <cp:revision>276</cp:revision>
  <dcterms:created xsi:type="dcterms:W3CDTF">2019-09-24T12:37:05Z</dcterms:created>
  <dcterms:modified xsi:type="dcterms:W3CDTF">2022-10-21T08:29:07Z</dcterms:modified>
</cp:coreProperties>
</file>