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3"/>
  </p:notesMasterIdLst>
  <p:handoutMasterIdLst>
    <p:handoutMasterId r:id="rId14"/>
  </p:handoutMasterIdLst>
  <p:sldIdLst>
    <p:sldId id="340" r:id="rId2"/>
    <p:sldId id="342" r:id="rId3"/>
    <p:sldId id="341" r:id="rId4"/>
    <p:sldId id="357" r:id="rId5"/>
    <p:sldId id="358" r:id="rId6"/>
    <p:sldId id="359" r:id="rId7"/>
    <p:sldId id="360" r:id="rId8"/>
    <p:sldId id="361" r:id="rId9"/>
    <p:sldId id="362" r:id="rId10"/>
    <p:sldId id="363" r:id="rId11"/>
    <p:sldId id="356" r:id="rId12"/>
  </p:sldIdLst>
  <p:sldSz cx="9144000" cy="5143500" type="screen16x9"/>
  <p:notesSz cx="6797675" cy="9926638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88E"/>
    <a:srgbClr val="000099"/>
    <a:srgbClr val="6FA6E3"/>
    <a:srgbClr val="025198"/>
    <a:srgbClr val="85B4E7"/>
    <a:srgbClr val="422C16"/>
    <a:srgbClr val="1C1C1C"/>
    <a:srgbClr val="660066"/>
    <a:srgbClr val="000058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575" autoAdjust="0"/>
    <p:restoredTop sz="94465" autoAdjust="0"/>
  </p:normalViewPr>
  <p:slideViewPr>
    <p:cSldViewPr>
      <p:cViewPr varScale="1">
        <p:scale>
          <a:sx n="100" d="100"/>
          <a:sy n="100" d="100"/>
        </p:scale>
        <p:origin x="72" y="192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B381C-404A-4FC6-B90E-CC7CFC331DBF}" type="datetimeFigureOut">
              <a:rPr lang="ru-RU" smtClean="0"/>
              <a:pPr/>
              <a:t>07.11.2022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3321E-9694-4E63-950E-FDCE00AA3E0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954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566D2B8-EC13-4826-BF7D-AEE77AD42BF2}" type="datetimeFigureOut">
              <a:rPr lang="ru-RU"/>
              <a:pPr>
                <a:defRPr/>
              </a:pPr>
              <a:t>07.11.2022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7A7EBB9-4398-4DF0-A384-447520A1915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53797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21228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51551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9933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30170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1221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7019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557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9515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8875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651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0488" y="744538"/>
            <a:ext cx="6616700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593D98-1530-47A1-A1AB-3A0D06C237C0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904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959EB4-A700-436E-BDA3-3061C04CEC7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8110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52F852-D1A6-47AF-B550-119C6B198A13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682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2683A1-2D3D-48A0-9B35-C00CB0EFD89E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038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9B027-F414-44CE-AEAE-BD02AFC20C5C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03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5DB0CB-E9B2-4E4C-AE01-60ABBE481A4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84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0D886-1ECE-4D06-A44D-D73A5650A5D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0877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1FFB12-F7C6-4D08-AEC5-A0225E0E7F66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609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86705B9-F43E-4D87-BC9E-6E4D76EE267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318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30ABC9-EB96-4076-92AB-F0F793EDDC14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910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1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13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44D3E-2ECD-439B-A517-1448A6A668E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351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CBA36F-6048-4D76-9B13-EE8901D1AF5D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5143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1A3CA59-535C-456D-A014-2D725817728A}" type="slidenum">
              <a:rPr lang="es-ES" smtClean="0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704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635646"/>
            <a:ext cx="8229600" cy="2232248"/>
          </a:xfrm>
        </p:spPr>
        <p:txBody>
          <a:bodyPr>
            <a:normAutofit fontScale="90000"/>
          </a:bodyPr>
          <a:lstStyle/>
          <a:p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плане работы Совета представителей руководящего уровня органов регулирования безопасности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использовании атомной энергии государств – участников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Содружества Независимых Государств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2023 – 2024 гг. </a:t>
            </a:r>
            <a:br>
              <a:rPr lang="ru-RU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113040" y="3651870"/>
            <a:ext cx="403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Луговская Ольга Михайловна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Департамента по ядерной 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радиационной безопасности 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МЧС Республики Беларусь</a:t>
            </a:r>
          </a:p>
          <a:p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Председатель Совета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4294"/>
            <a:ext cx="1080120" cy="1152128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0821"/>
            <a:ext cx="1164369" cy="116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001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Обращение с РАО и ОЯТ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36096" y="1378785"/>
            <a:ext cx="3456384" cy="2475640"/>
          </a:xfrm>
          <a:prstGeom prst="wedgeRectCallout">
            <a:avLst/>
          </a:prstGeom>
          <a:solidFill>
            <a:srgbClr val="FFFF00">
              <a:alpha val="30000"/>
            </a:srgb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Разработка пилотного проекта по созданию инфраструктуры по обращению с </a:t>
            </a:r>
            <a:r>
              <a:rPr lang="ru-RU" sz="1600" dirty="0" smtClean="0">
                <a:solidFill>
                  <a:schemeClr val="tx1"/>
                </a:solidFill>
              </a:rPr>
              <a:t>РАО </a:t>
            </a:r>
            <a:r>
              <a:rPr lang="ru-RU" sz="1600" dirty="0">
                <a:solidFill>
                  <a:schemeClr val="tx1"/>
                </a:solidFill>
              </a:rPr>
              <a:t>(включая вопросы создания пункта захоронения </a:t>
            </a:r>
            <a:r>
              <a:rPr lang="ru-RU" sz="1600" dirty="0" smtClean="0">
                <a:solidFill>
                  <a:schemeClr val="tx1"/>
                </a:solidFill>
              </a:rPr>
              <a:t>РАО) </a:t>
            </a:r>
            <a:r>
              <a:rPr lang="ru-RU" sz="1600" dirty="0">
                <a:solidFill>
                  <a:schemeClr val="tx1"/>
                </a:solidFill>
              </a:rPr>
              <a:t>для стран, построивших </a:t>
            </a:r>
            <a:r>
              <a:rPr lang="ru-RU" sz="1600" dirty="0" smtClean="0">
                <a:solidFill>
                  <a:schemeClr val="tx1"/>
                </a:solidFill>
              </a:rPr>
              <a:t>первую </a:t>
            </a:r>
            <a:r>
              <a:rPr lang="ru-RU" sz="1600" dirty="0">
                <a:solidFill>
                  <a:schemeClr val="tx1"/>
                </a:solidFill>
              </a:rPr>
              <a:t>АЭС в контексте общей инфраструктуры, в том числе регулирования ядерной и радиационной безопасности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00778" y="1347614"/>
            <a:ext cx="427527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Наличие сложившейся системы обращения с историческими РАО, требующей приведения в соответствие с текущими требованиями обеспечения безопасности</a:t>
            </a:r>
            <a:endParaRPr lang="ru-RU" sz="1600" dirty="0">
              <a:latin typeface="+mn-lt"/>
              <a:cs typeface="+mn-cs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Необходимость адаптации накопленного опыта в условиях создания новой инфраструктуры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Выработка подходов по разработке законодательства, учитывающего сложившуюся систему</a:t>
            </a:r>
          </a:p>
        </p:txBody>
      </p:sp>
    </p:spTree>
    <p:extLst>
      <p:ext uri="{BB962C8B-B14F-4D97-AF65-F5344CB8AC3E}">
        <p14:creationId xmlns:p14="http://schemas.microsoft.com/office/powerpoint/2010/main" val="2272542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059582"/>
            <a:ext cx="8229600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7000" contrast="-4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339018"/>
            <a:ext cx="3024336" cy="2804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4667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566349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подходы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22028" y="1491630"/>
            <a:ext cx="684076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Ориентирован на регулирующие органы и их ОТП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38838" y="2188220"/>
            <a:ext cx="6840760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Тематические направления: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29656" y="2931790"/>
            <a:ext cx="6116323" cy="211523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Нормативная правовая база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Культура безопасности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Научно-техническая поддержка регулирующего органа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Интегрированная система управления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Повышение квалификации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Информационное взаимодействие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Аварийная готовность и реагирование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chemeClr val="tx1"/>
                </a:solidFill>
              </a:rPr>
              <a:t>Обращение с </a:t>
            </a:r>
            <a:r>
              <a:rPr lang="ru-RU" sz="1600" dirty="0" smtClean="0">
                <a:solidFill>
                  <a:schemeClr val="tx1"/>
                </a:solidFill>
              </a:rPr>
              <a:t>РАО и ОЯТ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005219" y="843558"/>
            <a:ext cx="6874379" cy="54006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Охватывает двухлетний период – 2023-2024 гг.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правовая база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841979" y="2571750"/>
            <a:ext cx="3600400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Унификация подходов к разработке документов в части: </a:t>
            </a:r>
          </a:p>
          <a:p>
            <a:pPr marL="557213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исследовательских установок</a:t>
            </a:r>
          </a:p>
          <a:p>
            <a:pPr marL="557213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Calibri" panose="020F0502020204030204" pitchFamily="34" charset="0"/>
                <a:cs typeface="Times New Roman" panose="02020603050405020304" pitchFamily="18" charset="0"/>
              </a:rPr>
              <a:t>радиоактивных отходов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1264279"/>
            <a:ext cx="417646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Основные </a:t>
            </a: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функции регулирующего </a:t>
            </a:r>
            <a:r>
              <a:rPr lang="ru-RU" sz="16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органа, предусмотренные законодательством, </a:t>
            </a: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включают: подготовку </a:t>
            </a:r>
            <a:r>
              <a:rPr lang="ru-RU" sz="1600" b="1" i="1" dirty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регулирующих правил и </a:t>
            </a: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руководств…</a:t>
            </a:r>
            <a:r>
              <a:rPr lang="en-US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SSG-16</a:t>
            </a:r>
            <a:r>
              <a:rPr lang="ru-RU" sz="1600" b="1" i="1" dirty="0" smtClean="0">
                <a:solidFill>
                  <a:srgbClr val="00B05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u-RU" sz="1600" b="1" i="1" dirty="0">
              <a:solidFill>
                <a:srgbClr val="00B05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436096" y="1429859"/>
            <a:ext cx="3456384" cy="2160240"/>
          </a:xfrm>
          <a:prstGeom prst="wedgeRectCallou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Подготовка модельных концепций для стран СНГ – членов Совета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endParaRPr lang="ru-RU" sz="500" dirty="0">
              <a:solidFill>
                <a:schemeClr val="tx1"/>
              </a:solidFill>
            </a:endParaRPr>
          </a:p>
          <a:p>
            <a:pPr marL="627063"/>
            <a:r>
              <a:rPr lang="ru-RU" dirty="0">
                <a:solidFill>
                  <a:schemeClr val="tx1"/>
                </a:solidFill>
              </a:rPr>
              <a:t>в сфере безопасности обращения с </a:t>
            </a:r>
            <a:r>
              <a:rPr lang="ru-RU" dirty="0" smtClean="0">
                <a:solidFill>
                  <a:schemeClr val="tx1"/>
                </a:solidFill>
              </a:rPr>
              <a:t>ИИИ </a:t>
            </a:r>
            <a:r>
              <a:rPr lang="ru-RU" dirty="0">
                <a:solidFill>
                  <a:schemeClr val="tx1"/>
                </a:solidFill>
              </a:rPr>
              <a:t>и </a:t>
            </a:r>
            <a:r>
              <a:rPr lang="ru-RU" dirty="0" smtClean="0">
                <a:solidFill>
                  <a:schemeClr val="tx1"/>
                </a:solidFill>
              </a:rPr>
              <a:t>ОИАЭ</a:t>
            </a:r>
          </a:p>
          <a:p>
            <a:pPr marL="627063"/>
            <a:endParaRPr lang="ru-RU" sz="400" dirty="0">
              <a:solidFill>
                <a:schemeClr val="tx1"/>
              </a:solidFill>
            </a:endParaRPr>
          </a:p>
          <a:p>
            <a:pPr marL="627063"/>
            <a:r>
              <a:rPr lang="ru-RU" dirty="0">
                <a:solidFill>
                  <a:schemeClr val="tx1"/>
                </a:solidFill>
              </a:rPr>
              <a:t>об обращении с </a:t>
            </a:r>
            <a:r>
              <a:rPr lang="ru-RU" dirty="0" smtClean="0">
                <a:solidFill>
                  <a:schemeClr val="tx1"/>
                </a:solidFill>
              </a:rPr>
              <a:t>РАО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Выгнутая вниз стрелка 13"/>
          <p:cNvSpPr/>
          <p:nvPr/>
        </p:nvSpPr>
        <p:spPr>
          <a:xfrm rot="20893109">
            <a:off x="3772141" y="4056589"/>
            <a:ext cx="1924162" cy="735134"/>
          </a:xfrm>
          <a:prstGeom prst="curvedUpArrow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54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Культура безопасности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2063626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Разработаны регулирующие требования по обеспечению культуры безопасности на всех этапах жизненного цикла </a:t>
            </a:r>
            <a:r>
              <a:rPr lang="ru-RU" sz="1600" dirty="0" smtClean="0">
                <a:latin typeface="+mn-lt"/>
                <a:cs typeface="+mn-cs"/>
              </a:rPr>
              <a:t>АЭС, общие программы надзора по направлению культуры безопасности и лидерства </a:t>
            </a:r>
            <a:endParaRPr lang="ru-RU" sz="1600" dirty="0">
              <a:latin typeface="+mn-lt"/>
              <a:cs typeface="+mn-cs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Актуальность вопроса оценки </a:t>
            </a:r>
            <a:r>
              <a:rPr lang="ru-RU" sz="1600" dirty="0">
                <a:latin typeface="+mn-lt"/>
                <a:cs typeface="+mn-cs"/>
              </a:rPr>
              <a:t>культуры безопасности (опросники, чек-листы, подходы к проведению экзамена, касающегося оценки состояния культуры безопасности объекта)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91787" y="870986"/>
            <a:ext cx="440688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i="1" dirty="0">
                <a:solidFill>
                  <a:srgbClr val="6FA6E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Культура безопасности – это такой тип организационной культуры, при котором безопасности отдается наивысший приоритет и она считается жизненно важной для долгосрочного успеха организации (</a:t>
            </a:r>
            <a:r>
              <a:rPr lang="en-US" sz="1400" b="1" i="1" dirty="0">
                <a:solidFill>
                  <a:srgbClr val="6FA6E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GS-G-3.5</a:t>
            </a:r>
            <a:r>
              <a:rPr lang="ru-RU" sz="1400" b="1" i="1" dirty="0">
                <a:solidFill>
                  <a:srgbClr val="6FA6E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580112" y="1455763"/>
            <a:ext cx="3456384" cy="2160240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tx1"/>
                </a:solidFill>
              </a:rPr>
              <a:t>Выработка унифицированных подходов для стран СНГ – членов Совета к оценке культуры безопасности по линии регулирующего органа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гнутая вниз стрелка 3"/>
          <p:cNvSpPr/>
          <p:nvPr/>
        </p:nvSpPr>
        <p:spPr>
          <a:xfrm rot="20499369">
            <a:off x="4694616" y="4004383"/>
            <a:ext cx="1579987" cy="735134"/>
          </a:xfrm>
          <a:prstGeom prst="curved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8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Научно-техническая поддержка регулирующего органа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860032" y="1437820"/>
            <a:ext cx="4176464" cy="3006138"/>
          </a:xfrm>
          <a:prstGeom prst="wedgeRectCallout">
            <a:avLst/>
          </a:prstGeom>
          <a:solidFill>
            <a:srgbClr val="00B05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>
                <a:solidFill>
                  <a:schemeClr val="tx1"/>
                </a:solidFill>
              </a:rPr>
              <a:t>Формирование общих: </a:t>
            </a:r>
          </a:p>
          <a:p>
            <a:pPr marL="355600"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реестра экспертов в области использования атомной энергии </a:t>
            </a:r>
          </a:p>
          <a:p>
            <a:pPr marL="355600">
              <a:spcAft>
                <a:spcPts val="600"/>
              </a:spcAft>
            </a:pPr>
            <a:r>
              <a:rPr lang="ru-RU" sz="1400" dirty="0">
                <a:solidFill>
                  <a:schemeClr val="tx1"/>
                </a:solidFill>
              </a:rPr>
              <a:t>перечня ОТП регулирующих органов стран СНГ, которые могут привлекаться к проведению экспертизы </a:t>
            </a:r>
            <a:r>
              <a:rPr lang="ru-RU" sz="1400" dirty="0" smtClean="0">
                <a:solidFill>
                  <a:schemeClr val="tx1"/>
                </a:solidFill>
              </a:rPr>
              <a:t>безопасности </a:t>
            </a:r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Формирование экспертного совета для проведения экспертиз в сфере ядерной </a:t>
            </a:r>
            <a:r>
              <a:rPr lang="ru-RU" sz="1400" dirty="0" smtClean="0">
                <a:solidFill>
                  <a:schemeClr val="tx1"/>
                </a:solidFill>
              </a:rPr>
              <a:t>безопасности</a:t>
            </a:r>
            <a:endParaRPr lang="ru-RU" sz="1400" dirty="0">
              <a:solidFill>
                <a:schemeClr val="tx1"/>
              </a:solidFill>
            </a:endParaRPr>
          </a:p>
          <a:p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Определение порядка работы совета, сроков пересмотра/ревизии указанных реестра и перечня</a:t>
            </a:r>
          </a:p>
        </p:txBody>
      </p:sp>
      <p:sp>
        <p:nvSpPr>
          <p:cNvPr id="2" name="Стрелка углом вверх 1"/>
          <p:cNvSpPr/>
          <p:nvPr/>
        </p:nvSpPr>
        <p:spPr>
          <a:xfrm rot="5400000">
            <a:off x="3642871" y="3140839"/>
            <a:ext cx="562114" cy="1584176"/>
          </a:xfrm>
          <a:prstGeom prst="bentUpArrow">
            <a:avLst>
              <a:gd name="adj1" fmla="val 50000"/>
              <a:gd name="adj2" fmla="val 50000"/>
              <a:gd name="adj3" fmla="val 50000"/>
            </a:avLst>
          </a:prstGeom>
          <a:solidFill>
            <a:schemeClr val="tx2">
              <a:lumMod val="40000"/>
              <a:lumOff val="6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491630"/>
            <a:ext cx="4032448" cy="19697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Потребность в усилении  </a:t>
            </a:r>
            <a:r>
              <a:rPr lang="ru-RU" sz="1600" dirty="0">
                <a:latin typeface="+mn-lt"/>
                <a:cs typeface="+mn-cs"/>
              </a:rPr>
              <a:t>возможностей стран по направлению технической поддержки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Создание единого пула экспертов на пространстве СНГ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Возможность проведения экспертизы безопасности с учетом опыта стран СНГ</a:t>
            </a:r>
            <a:endParaRPr lang="ru-RU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2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Интегрированная система управления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5004048" y="1347614"/>
            <a:ext cx="3888432" cy="2448272"/>
          </a:xfrm>
          <a:prstGeom prst="wedgeRectCallou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1600" dirty="0" smtClean="0">
              <a:solidFill>
                <a:prstClr val="black"/>
              </a:solidFill>
            </a:endParaRPr>
          </a:p>
          <a:p>
            <a:endParaRPr lang="ru-RU" sz="1600" dirty="0">
              <a:solidFill>
                <a:prstClr val="black"/>
              </a:solidFill>
            </a:endParaRPr>
          </a:p>
          <a:p>
            <a:r>
              <a:rPr lang="ru-RU" sz="1600" dirty="0" smtClean="0">
                <a:solidFill>
                  <a:prstClr val="black"/>
                </a:solidFill>
              </a:rPr>
              <a:t>Анализ </a:t>
            </a:r>
            <a:r>
              <a:rPr lang="ru-RU" sz="1600" dirty="0">
                <a:solidFill>
                  <a:prstClr val="black"/>
                </a:solidFill>
              </a:rPr>
              <a:t>подходов по внедрению </a:t>
            </a:r>
            <a:r>
              <a:rPr lang="ru-RU" sz="1600" dirty="0" smtClean="0">
                <a:solidFill>
                  <a:prstClr val="black"/>
                </a:solidFill>
              </a:rPr>
              <a:t>ИСУ в </a:t>
            </a:r>
            <a:r>
              <a:rPr lang="ru-RU" sz="1600" dirty="0">
                <a:solidFill>
                  <a:prstClr val="black"/>
                </a:solidFill>
              </a:rPr>
              <a:t>регулирующих </a:t>
            </a:r>
            <a:r>
              <a:rPr lang="ru-RU" sz="1600" dirty="0" smtClean="0">
                <a:solidFill>
                  <a:prstClr val="black"/>
                </a:solidFill>
              </a:rPr>
              <a:t>органах</a:t>
            </a:r>
          </a:p>
          <a:p>
            <a:endParaRPr lang="ru-RU" sz="1600" dirty="0" smtClean="0">
              <a:solidFill>
                <a:prstClr val="black"/>
              </a:solidFill>
            </a:endParaRPr>
          </a:p>
          <a:p>
            <a:r>
              <a:rPr lang="ru-RU" sz="1600" dirty="0" smtClean="0">
                <a:solidFill>
                  <a:prstClr val="black"/>
                </a:solidFill>
              </a:rPr>
              <a:t>Разработка </a:t>
            </a:r>
            <a:r>
              <a:rPr lang="ru-RU" sz="1600" dirty="0">
                <a:solidFill>
                  <a:prstClr val="black"/>
                </a:solidFill>
              </a:rPr>
              <a:t>концепции внедрения, развития и совершенствования </a:t>
            </a:r>
            <a:r>
              <a:rPr lang="ru-RU" sz="1600" dirty="0" smtClean="0">
                <a:solidFill>
                  <a:prstClr val="black"/>
                </a:solidFill>
              </a:rPr>
              <a:t>ИСУ </a:t>
            </a:r>
            <a:r>
              <a:rPr lang="ru-RU" sz="1600" dirty="0">
                <a:solidFill>
                  <a:prstClr val="black"/>
                </a:solidFill>
              </a:rPr>
              <a:t>в регулирующих органах </a:t>
            </a:r>
            <a:r>
              <a:rPr lang="ru-RU" sz="1600" dirty="0" smtClean="0">
                <a:solidFill>
                  <a:prstClr val="black"/>
                </a:solidFill>
              </a:rPr>
              <a:t>и </a:t>
            </a:r>
            <a:r>
              <a:rPr lang="ru-RU" sz="1600" dirty="0">
                <a:solidFill>
                  <a:prstClr val="black"/>
                </a:solidFill>
              </a:rPr>
              <a:t>ее </a:t>
            </a:r>
            <a:r>
              <a:rPr lang="ru-RU" sz="1600" dirty="0" smtClean="0">
                <a:solidFill>
                  <a:prstClr val="black"/>
                </a:solidFill>
              </a:rPr>
              <a:t>автоматизация</a:t>
            </a: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25157" y="1203598"/>
            <a:ext cx="4046843" cy="32624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prstClr val="black"/>
                </a:solidFill>
                <a:latin typeface="+mn-lt"/>
                <a:cs typeface="+mn-cs"/>
              </a:rPr>
              <a:t>Обмен опытом/выявление особенностей с учетом исторически сложившихся общих подходов при  внедрении ИСУ с учетом требований/рекомендаций </a:t>
            </a:r>
            <a:r>
              <a:rPr lang="ru-RU" sz="1400" dirty="0" smtClean="0">
                <a:solidFill>
                  <a:prstClr val="black"/>
                </a:solidFill>
                <a:latin typeface="+mn-lt"/>
                <a:cs typeface="+mn-cs"/>
              </a:rPr>
              <a:t>МАГАТЭ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+mn-lt"/>
                <a:cs typeface="+mn-cs"/>
              </a:rPr>
              <a:t>Постоянное совершенствование ИСУ для повышения эффективности регулирующей деятельности, объединяющей все аспекты (интегрированность) с применением дифференцированного подхода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400" dirty="0" smtClean="0">
                <a:solidFill>
                  <a:prstClr val="black"/>
                </a:solidFill>
                <a:latin typeface="+mn-lt"/>
                <a:cs typeface="+mn-cs"/>
              </a:rPr>
              <a:t>Автоматизация ИСУ регулирующего органа для управления знаниями в данной области, оптимизации процессов оценки результативности ИСУ и своевременности принятия обоснованных решений</a:t>
            </a:r>
            <a:endParaRPr lang="ru-RU" sz="1400" dirty="0">
              <a:solidFill>
                <a:prstClr val="black"/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12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квалификации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Удостоверение о повышении квалификации: образец, бланк и правила заполнени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347614"/>
            <a:ext cx="3940426" cy="299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671133" y="1103246"/>
            <a:ext cx="41044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 smtClean="0">
                <a:solidFill>
                  <a:srgbClr val="6FA6E3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Потребность в непрерывном повышении квалификации регулирующего органа</a:t>
            </a:r>
            <a:endParaRPr lang="ru-RU" sz="2000" b="1" i="1" dirty="0">
              <a:solidFill>
                <a:srgbClr val="6FA6E3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Выгнутая влево стрелка 12"/>
          <p:cNvSpPr/>
          <p:nvPr/>
        </p:nvSpPr>
        <p:spPr>
          <a:xfrm>
            <a:off x="516112" y="2353909"/>
            <a:ext cx="432048" cy="7944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115616" y="2604601"/>
            <a:ext cx="3669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Унифицированные образовательные программы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Выгнутая влево стрелка 15"/>
          <p:cNvSpPr/>
          <p:nvPr/>
        </p:nvSpPr>
        <p:spPr>
          <a:xfrm>
            <a:off x="516112" y="3401013"/>
            <a:ext cx="432048" cy="794431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105661" y="3651870"/>
            <a:ext cx="36699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Обучающие курсы для представителей регулирующих органов стран СНГ </a:t>
            </a:r>
            <a:endParaRPr lang="ru-RU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28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 взаимодействие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06392" y="2467888"/>
            <a:ext cx="4451118" cy="29238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Разработка механизмов и форматов обмена данными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Разработка Регламента информационного взаимодействия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Формирование картографической базы данных о ядерно- и радиационно-опасных объектах, включая радиусы их потенциальной опасности, с отображением данных о фактической радиационной обстановке</a:t>
            </a:r>
          </a:p>
          <a:p>
            <a:pPr algn="just"/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3528" y="1089472"/>
            <a:ext cx="4327169" cy="12492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</a:rPr>
              <a:t>Создание единой системы информационного обмена о радиационной обстановке в зонах влияния ядерно- и радиационно-опасных объектов</a:t>
            </a: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4860032" y="1090836"/>
            <a:ext cx="4194117" cy="124928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600" dirty="0">
                <a:solidFill>
                  <a:prstClr val="black"/>
                </a:solidFill>
              </a:rPr>
              <a:t>Разработка единого информационного портала стран СНГ 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907991" y="2472122"/>
            <a:ext cx="4032448" cy="25391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Потребность в обобщении имеющихся ядерных знаний с учетом исторического наследия</a:t>
            </a:r>
            <a:endParaRPr lang="ru-RU" sz="1600" dirty="0">
              <a:latin typeface="+mn-lt"/>
              <a:cs typeface="+mn-cs"/>
            </a:endParaRP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Точка обмена информацией всех заинтересованных 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Возможность использования имеющихся научных разработок</a:t>
            </a:r>
          </a:p>
          <a:p>
            <a:pPr marL="285750" indent="-285750" algn="jus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+mn-lt"/>
                <a:cs typeface="+mn-cs"/>
              </a:rPr>
              <a:t>Площадка для взаимодействия экспертов</a:t>
            </a:r>
            <a:endParaRPr lang="ru-RU" sz="160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070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897" y="267494"/>
            <a:ext cx="8229600" cy="504056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Аварийная готовность и реагирование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12347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ая выноска 11"/>
          <p:cNvSpPr/>
          <p:nvPr/>
        </p:nvSpPr>
        <p:spPr>
          <a:xfrm>
            <a:off x="4860032" y="1282534"/>
            <a:ext cx="4186336" cy="2585359"/>
          </a:xfrm>
          <a:prstGeom prst="wedgeRectCallout">
            <a:avLst/>
          </a:prstGeom>
          <a:solidFill>
            <a:srgbClr val="0C788E">
              <a:alpha val="38000"/>
            </a:srgbClr>
          </a:solidFill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>
                <a:solidFill>
                  <a:schemeClr val="tx1"/>
                </a:solidFill>
              </a:rPr>
              <a:t>Формирование системы взаимодействующих ситуационно-кризисных (информационно-аналитических) центров регулирующих органов для обеспечения информационного обмена, анализа и оценки обстановки и оперативного принятия решений при радиационных авариях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5536" y="1282534"/>
            <a:ext cx="4032448" cy="30315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Уточнение контактных данных и каналов связи между СКЦ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Гармонизация критериев принятия решений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Выработка совместных алгоритмов осуществления информационно-аналитической поддержки регулирующих органов при возникновении аварий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  <a:cs typeface="+mn-cs"/>
              </a:rPr>
              <a:t>Организация и проведение совместных противоаварийных тренировок</a:t>
            </a:r>
          </a:p>
        </p:txBody>
      </p:sp>
    </p:spTree>
    <p:extLst>
      <p:ext uri="{BB962C8B-B14F-4D97-AF65-F5344CB8AC3E}">
        <p14:creationId xmlns:p14="http://schemas.microsoft.com/office/powerpoint/2010/main" val="2732889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12416</TotalTime>
  <Words>628</Words>
  <Application>Microsoft Office PowerPoint</Application>
  <PresentationFormat>Экран (16:9)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О плане работы Совета представителей руководящего уровня органов регулирования безопасности при использовании атомной энергии государств – участников  Содружества Независимых Государств  на 2023 – 2024 гг.   </vt:lpstr>
      <vt:lpstr>Общие подходы</vt:lpstr>
      <vt:lpstr>Нормативная правовая база</vt:lpstr>
      <vt:lpstr>Культура безопасности</vt:lpstr>
      <vt:lpstr>Научно-техническая поддержка регулирующего органа</vt:lpstr>
      <vt:lpstr>Интегрированная система управления</vt:lpstr>
      <vt:lpstr>Повышение квалификации</vt:lpstr>
      <vt:lpstr>Информационное взаимодействие</vt:lpstr>
      <vt:lpstr>Аварийная готовность и реагирование</vt:lpstr>
      <vt:lpstr>Обращение с РАО и ОЯТ</vt:lpstr>
      <vt:lpstr>БЛАГОДАРЮ ЗА ВНИМАНИЕ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hp</cp:lastModifiedBy>
  <cp:revision>1119</cp:revision>
  <cp:lastPrinted>2022-11-02T11:17:00Z</cp:lastPrinted>
  <dcterms:created xsi:type="dcterms:W3CDTF">2010-05-23T14:28:12Z</dcterms:created>
  <dcterms:modified xsi:type="dcterms:W3CDTF">2022-11-07T10:37:41Z</dcterms:modified>
</cp:coreProperties>
</file>