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74" r:id="rId3"/>
    <p:sldId id="375" r:id="rId4"/>
    <p:sldId id="379" r:id="rId5"/>
    <p:sldId id="380" r:id="rId6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CC2BF"/>
    <a:srgbClr val="97D1A5"/>
    <a:srgbClr val="EF63E5"/>
    <a:srgbClr val="64385F"/>
    <a:srgbClr val="57F319"/>
    <a:srgbClr val="FFFF00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85056" autoAdjust="0"/>
  </p:normalViewPr>
  <p:slideViewPr>
    <p:cSldViewPr>
      <p:cViewPr>
        <p:scale>
          <a:sx n="81" d="100"/>
          <a:sy n="81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3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4" y="1"/>
            <a:ext cx="2971093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25A39AED-D2DD-43C5-AE32-823CD45C3C23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71093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4" y="9428243"/>
            <a:ext cx="2971093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5F4E892B-B142-4577-93E5-2D8D1F60B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52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4" y="1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2B4843CB-3926-43DB-BE17-C1A6BAAFB4FC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7" y="4715710"/>
            <a:ext cx="5486727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3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4" y="9428243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477282A8-E35C-4BAA-8602-F542EC86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64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19164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4427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val="3658212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8050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805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A00D-012A-409B-BB60-3519916EA73A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9B891-65AC-4CA2-86EC-E14876E60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8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ACA9-F95B-4E90-BD35-A14F1E3927D4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2B7B-318F-43D2-8F29-36E8584FF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4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5AF1-08B1-4C35-AFAD-5249E83D56CE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25FB4-6576-4349-A70F-3EBDAE63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8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A19A-6275-41AC-AD7C-69B1CCD07E52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A65AC-6C9E-4D01-81E3-D5F82673D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7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44CD-EADA-42BF-88D2-1F9BC4C6578E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035B7-48AE-46BA-80ED-A1B2DE507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99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004C-1A98-46E6-9837-A2BF16252710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D3FA-0D07-456F-B0AD-0CC5539C9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A74E-4E6E-4EC5-8945-D62F7777A648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7995A-2426-4340-B1B9-D4DE789FC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78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7684-73D0-4C22-B3A1-5EA3394DA6F2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FAAC-119C-42F9-9839-E9EBA4CDF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D1DD-0AAC-4D9B-9A02-5080B1AFEED4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05AC8-561C-418D-8FF6-B19F0E12F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80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CE7C-E893-4608-AA1F-1E5F63EE0908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14C3-D0E5-406E-ABA9-0F19407C3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28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93CC-652C-4BF3-9FD4-B5661130AC03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8FAE-527D-4C6B-9EC9-7387A10F7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7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EFCD1627-3ADA-4572-B612-4C1067FD5945}" type="datetimeFigureOut">
              <a:rPr lang="ru-RU"/>
              <a:pPr>
                <a:defRPr/>
              </a:pPr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1EF20E49-6076-4EB1-BFBF-55C0615B8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олилиния 4"/>
          <p:cNvSpPr>
            <a:spLocks/>
          </p:cNvSpPr>
          <p:nvPr/>
        </p:nvSpPr>
        <p:spPr bwMode="auto">
          <a:xfrm>
            <a:off x="731868" y="476672"/>
            <a:ext cx="8143875" cy="6500813"/>
          </a:xfrm>
          <a:custGeom>
            <a:avLst/>
            <a:gdLst>
              <a:gd name="T0" fmla="*/ 6700720 w 2136"/>
              <a:gd name="T1" fmla="*/ 1721645 h 1471"/>
              <a:gd name="T2" fmla="*/ 6809105 w 2136"/>
              <a:gd name="T3" fmla="*/ 158351 h 1471"/>
              <a:gd name="T4" fmla="*/ 0 w 2136"/>
              <a:gd name="T5" fmla="*/ 710895 h 1471"/>
              <a:gd name="T6" fmla="*/ 0 w 2136"/>
              <a:gd name="T7" fmla="*/ 1721645 h 1471"/>
              <a:gd name="T8" fmla="*/ 0 w 2136"/>
              <a:gd name="T9" fmla="*/ 4956048 h 1471"/>
              <a:gd name="T10" fmla="*/ 6142858 w 2136"/>
              <a:gd name="T11" fmla="*/ 4956048 h 1471"/>
              <a:gd name="T12" fmla="*/ 6181112 w 2136"/>
              <a:gd name="T13" fmla="*/ 4811174 h 1471"/>
              <a:gd name="T14" fmla="*/ 6700720 w 2136"/>
              <a:gd name="T15" fmla="*/ 1721645 h 14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36" h="1471">
                <a:moveTo>
                  <a:pt x="2102" y="511"/>
                </a:moveTo>
                <a:cubicBezTo>
                  <a:pt x="2118" y="354"/>
                  <a:pt x="2129" y="199"/>
                  <a:pt x="2136" y="47"/>
                </a:cubicBezTo>
                <a:cubicBezTo>
                  <a:pt x="1803" y="0"/>
                  <a:pt x="976" y="63"/>
                  <a:pt x="0" y="211"/>
                </a:cubicBezTo>
                <a:cubicBezTo>
                  <a:pt x="0" y="511"/>
                  <a:pt x="0" y="511"/>
                  <a:pt x="0" y="511"/>
                </a:cubicBezTo>
                <a:cubicBezTo>
                  <a:pt x="0" y="1471"/>
                  <a:pt x="0" y="1471"/>
                  <a:pt x="0" y="1471"/>
                </a:cubicBezTo>
                <a:cubicBezTo>
                  <a:pt x="1927" y="1471"/>
                  <a:pt x="1927" y="1471"/>
                  <a:pt x="1927" y="1471"/>
                </a:cubicBezTo>
                <a:cubicBezTo>
                  <a:pt x="1931" y="1457"/>
                  <a:pt x="1935" y="1443"/>
                  <a:pt x="1939" y="1428"/>
                </a:cubicBezTo>
                <a:cubicBezTo>
                  <a:pt x="2019" y="1131"/>
                  <a:pt x="2071" y="819"/>
                  <a:pt x="2102" y="511"/>
                </a:cubicBezTo>
                <a:close/>
              </a:path>
            </a:pathLst>
          </a:custGeom>
          <a:gradFill rotWithShape="0">
            <a:gsLst>
              <a:gs pos="0">
                <a:srgbClr val="4F81BD"/>
              </a:gs>
              <a:gs pos="100000">
                <a:srgbClr val="365F90"/>
              </a:gs>
            </a:gsLst>
            <a:path path="rect">
              <a:fillToRect l="50000" t="50000" r="50000" b="50000"/>
            </a:path>
          </a:gra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25406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900113" y="333375"/>
            <a:ext cx="1528762" cy="1470025"/>
          </a:xfrm>
        </p:spPr>
        <p:txBody>
          <a:bodyPr/>
          <a:lstStyle/>
          <a:p>
            <a:pPr algn="r" eaLnBrk="1" hangingPunct="1"/>
            <a:r>
              <a:rPr lang="ru-RU" altLang="ru-RU" sz="2000" b="1" smtClean="0">
                <a:solidFill>
                  <a:schemeClr val="bg1"/>
                </a:solidFill>
              </a:rPr>
              <a:t>                                                                </a:t>
            </a:r>
            <a:br>
              <a:rPr lang="ru-RU" altLang="ru-RU" sz="2000" b="1" smtClean="0">
                <a:solidFill>
                  <a:schemeClr val="bg1"/>
                </a:solidFill>
              </a:rPr>
            </a:br>
            <a:endParaRPr lang="ru-RU" altLang="ru-RU" sz="2000" b="1" smtClean="0">
              <a:solidFill>
                <a:srgbClr val="FFFF00"/>
              </a:solidFill>
            </a:endParaRPr>
          </a:p>
        </p:txBody>
      </p:sp>
      <p:sp>
        <p:nvSpPr>
          <p:cNvPr id="1027" name="Полилиния 33"/>
          <p:cNvSpPr>
            <a:spLocks/>
          </p:cNvSpPr>
          <p:nvPr/>
        </p:nvSpPr>
        <p:spPr bwMode="auto">
          <a:xfrm>
            <a:off x="0" y="0"/>
            <a:ext cx="714375" cy="6858000"/>
          </a:xfrm>
          <a:custGeom>
            <a:avLst/>
            <a:gdLst>
              <a:gd name="T0" fmla="*/ 2147483647 w 616"/>
              <a:gd name="T1" fmla="*/ 0 h 3168"/>
              <a:gd name="T2" fmla="*/ 0 w 616"/>
              <a:gd name="T3" fmla="*/ 0 h 3168"/>
              <a:gd name="T4" fmla="*/ 0 w 616"/>
              <a:gd name="T5" fmla="*/ 2147483647 h 3168"/>
              <a:gd name="T6" fmla="*/ 1526890779 w 616"/>
              <a:gd name="T7" fmla="*/ 2147483647 h 3168"/>
              <a:gd name="T8" fmla="*/ 2147483647 w 616"/>
              <a:gd name="T9" fmla="*/ 0 h 3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" h="3168">
                <a:moveTo>
                  <a:pt x="40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168"/>
                  <a:pt x="0" y="3168"/>
                  <a:pt x="0" y="3168"/>
                </a:cubicBezTo>
                <a:cubicBezTo>
                  <a:pt x="165" y="3168"/>
                  <a:pt x="165" y="3168"/>
                  <a:pt x="165" y="3168"/>
                </a:cubicBezTo>
                <a:cubicBezTo>
                  <a:pt x="616" y="1736"/>
                  <a:pt x="458" y="375"/>
                  <a:pt x="401" y="0"/>
                </a:cubicBezTo>
                <a:close/>
              </a:path>
            </a:pathLst>
          </a:custGeom>
          <a:gradFill rotWithShape="0">
            <a:gsLst>
              <a:gs pos="0">
                <a:srgbClr val="4F81BD"/>
              </a:gs>
              <a:gs pos="100000">
                <a:srgbClr val="365F90"/>
              </a:gs>
            </a:gsLst>
            <a:path path="rect">
              <a:fillToRect l="50000" t="50000" r="50000" b="50000"/>
            </a:path>
          </a:gra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25406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2055" name="Группа 39"/>
          <p:cNvGrpSpPr>
            <a:grpSpLocks/>
          </p:cNvGrpSpPr>
          <p:nvPr/>
        </p:nvGrpSpPr>
        <p:grpSpPr bwMode="auto">
          <a:xfrm>
            <a:off x="0" y="0"/>
            <a:ext cx="714375" cy="6858000"/>
            <a:chOff x="1047" y="360"/>
            <a:chExt cx="2378" cy="15120"/>
          </a:xfrm>
        </p:grpSpPr>
        <p:sp>
          <p:nvSpPr>
            <p:cNvPr id="2059" name="Полилиния 34"/>
            <p:cNvSpPr>
              <a:spLocks/>
            </p:cNvSpPr>
            <p:nvPr/>
          </p:nvSpPr>
          <p:spPr bwMode="auto">
            <a:xfrm>
              <a:off x="1047" y="360"/>
              <a:ext cx="2061" cy="15120"/>
            </a:xfrm>
            <a:custGeom>
              <a:avLst/>
              <a:gdLst>
                <a:gd name="T0" fmla="*/ 2147483647 w 430"/>
                <a:gd name="T1" fmla="*/ 0 h 3164"/>
                <a:gd name="T2" fmla="*/ 0 w 430"/>
                <a:gd name="T3" fmla="*/ 2147483647 h 3164"/>
                <a:gd name="T4" fmla="*/ 0 60000 65536"/>
                <a:gd name="T5" fmla="*/ 0 60000 65536"/>
                <a:gd name="T6" fmla="*/ 0 w 430"/>
                <a:gd name="T7" fmla="*/ 0 h 3164"/>
                <a:gd name="T8" fmla="*/ 430 w 430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Полилиния 35"/>
            <p:cNvSpPr>
              <a:spLocks/>
            </p:cNvSpPr>
            <p:nvPr/>
          </p:nvSpPr>
          <p:spPr bwMode="auto">
            <a:xfrm>
              <a:off x="1503" y="360"/>
              <a:ext cx="1735" cy="15120"/>
            </a:xfrm>
            <a:custGeom>
              <a:avLst/>
              <a:gdLst>
                <a:gd name="T0" fmla="*/ 2147483647 w 362"/>
                <a:gd name="T1" fmla="*/ 0 h 3164"/>
                <a:gd name="T2" fmla="*/ 0 w 362"/>
                <a:gd name="T3" fmla="*/ 2147483647 h 3164"/>
                <a:gd name="T4" fmla="*/ 0 60000 65536"/>
                <a:gd name="T5" fmla="*/ 0 60000 65536"/>
                <a:gd name="T6" fmla="*/ 0 w 362"/>
                <a:gd name="T7" fmla="*/ 0 h 3164"/>
                <a:gd name="T8" fmla="*/ 362 w 36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Полилиния 36"/>
            <p:cNvSpPr>
              <a:spLocks/>
            </p:cNvSpPr>
            <p:nvPr/>
          </p:nvSpPr>
          <p:spPr bwMode="auto">
            <a:xfrm>
              <a:off x="1594" y="360"/>
              <a:ext cx="1831" cy="15120"/>
            </a:xfrm>
            <a:custGeom>
              <a:avLst/>
              <a:gdLst>
                <a:gd name="T0" fmla="*/ 2147483647 w 382"/>
                <a:gd name="T1" fmla="*/ 0 h 3164"/>
                <a:gd name="T2" fmla="*/ 0 w 382"/>
                <a:gd name="T3" fmla="*/ 2147483647 h 3164"/>
                <a:gd name="T4" fmla="*/ 0 60000 65536"/>
                <a:gd name="T5" fmla="*/ 0 60000 65536"/>
                <a:gd name="T6" fmla="*/ 0 w 382"/>
                <a:gd name="T7" fmla="*/ 0 h 3164"/>
                <a:gd name="T8" fmla="*/ 382 w 38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Полилиния 37"/>
            <p:cNvSpPr>
              <a:spLocks/>
            </p:cNvSpPr>
            <p:nvPr/>
          </p:nvSpPr>
          <p:spPr bwMode="auto">
            <a:xfrm>
              <a:off x="1393" y="360"/>
              <a:ext cx="1850" cy="15120"/>
            </a:xfrm>
            <a:custGeom>
              <a:avLst/>
              <a:gdLst>
                <a:gd name="T0" fmla="*/ 2147483647 w 386"/>
                <a:gd name="T1" fmla="*/ 0 h 3164"/>
                <a:gd name="T2" fmla="*/ 0 w 386"/>
                <a:gd name="T3" fmla="*/ 2147483647 h 3164"/>
                <a:gd name="T4" fmla="*/ 0 60000 65536"/>
                <a:gd name="T5" fmla="*/ 0 60000 65536"/>
                <a:gd name="T6" fmla="*/ 0 w 386"/>
                <a:gd name="T7" fmla="*/ 0 h 3164"/>
                <a:gd name="T8" fmla="*/ 386 w 386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Полилиния 38"/>
            <p:cNvSpPr>
              <a:spLocks/>
            </p:cNvSpPr>
            <p:nvPr/>
          </p:nvSpPr>
          <p:spPr bwMode="auto">
            <a:xfrm>
              <a:off x="1234" y="360"/>
              <a:ext cx="1826" cy="15120"/>
            </a:xfrm>
            <a:custGeom>
              <a:avLst/>
              <a:gdLst>
                <a:gd name="T0" fmla="*/ 2147483647 w 381"/>
                <a:gd name="T1" fmla="*/ 0 h 3164"/>
                <a:gd name="T2" fmla="*/ 0 w 381"/>
                <a:gd name="T3" fmla="*/ 2147483647 h 3164"/>
                <a:gd name="T4" fmla="*/ 0 60000 65536"/>
                <a:gd name="T5" fmla="*/ 0 60000 65536"/>
                <a:gd name="T6" fmla="*/ 0 w 381"/>
                <a:gd name="T7" fmla="*/ 0 h 3164"/>
                <a:gd name="T8" fmla="*/ 381 w 38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57" name="Рисунок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90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83685" y="1951672"/>
            <a:ext cx="7032451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 smtClean="0"/>
          </a:p>
          <a:p>
            <a:pPr lvl="0" algn="ctr"/>
            <a:r>
              <a:rPr lang="ru-RU" altLang="ru-RU" sz="2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FFFF00"/>
                </a:solidFill>
                <a:effectLst/>
              </a:rPr>
              <a:t>О Соглашении по трансграничным перевозкам радиоактивных материалов в государствах – участниках СНГ</a:t>
            </a:r>
            <a:endParaRPr lang="ru-RU" sz="2400" i="1" dirty="0">
              <a:solidFill>
                <a:srgbClr val="FFFF00"/>
              </a:solidFill>
              <a:effectLst/>
            </a:endParaRPr>
          </a:p>
          <a:p>
            <a:pPr algn="ctr">
              <a:defRPr/>
            </a:pPr>
            <a:endParaRPr lang="ru-RU" altLang="ru-RU" sz="1600" dirty="0" smtClean="0">
              <a:solidFill>
                <a:srgbClr val="FFFF00"/>
              </a:solidFill>
              <a:effectLst/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ru-RU" sz="1600" b="1" dirty="0" smtClean="0">
              <a:effectLst/>
            </a:endParaRPr>
          </a:p>
          <a:p>
            <a:pPr>
              <a:defRPr/>
            </a:pPr>
            <a:endParaRPr lang="ru-RU" sz="1600" b="1" dirty="0">
              <a:effectLst/>
            </a:endParaRPr>
          </a:p>
          <a:p>
            <a:pPr>
              <a:defRPr/>
            </a:pPr>
            <a:endParaRPr lang="ru-RU" sz="1600" b="1" dirty="0" smtClean="0">
              <a:effectLst/>
            </a:endParaRPr>
          </a:p>
          <a:p>
            <a:pPr>
              <a:defRPr/>
            </a:pPr>
            <a:endParaRPr lang="ru-RU" sz="1600" b="1" dirty="0">
              <a:effectLst/>
            </a:endParaRPr>
          </a:p>
          <a:p>
            <a:pPr>
              <a:defRPr/>
            </a:pPr>
            <a:endParaRPr lang="ru-RU" sz="1600" b="1" dirty="0" smtClean="0">
              <a:effectLst/>
            </a:endParaRPr>
          </a:p>
          <a:p>
            <a:pPr>
              <a:defRPr/>
            </a:pPr>
            <a:endParaRPr lang="ru-RU" sz="1600" b="1" dirty="0">
              <a:effectLst/>
            </a:endParaRPr>
          </a:p>
          <a:p>
            <a:pPr>
              <a:defRPr/>
            </a:pPr>
            <a:endParaRPr lang="ru-RU" sz="1600" b="1" smtClean="0">
              <a:effectLst/>
            </a:endParaRPr>
          </a:p>
          <a:p>
            <a:pPr>
              <a:defRPr/>
            </a:pPr>
            <a:r>
              <a:rPr lang="ru-RU" sz="1600" b="1" smtClean="0">
                <a:effectLst/>
              </a:rPr>
              <a:t>Международный </a:t>
            </a:r>
            <a:r>
              <a:rPr lang="ru-RU" sz="1600" b="1" dirty="0" smtClean="0">
                <a:effectLst/>
              </a:rPr>
              <a:t>научно-практический семинар </a:t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>«</a:t>
            </a:r>
            <a:r>
              <a:rPr lang="ru-RU" sz="1600" b="1" dirty="0">
                <a:effectLst/>
              </a:rPr>
              <a:t>Особенности трансграничной транспортировки ядерных материалов и источников на пространстве СНГ</a:t>
            </a:r>
            <a:r>
              <a:rPr lang="ru-RU" sz="1600" b="1" dirty="0" smtClean="0">
                <a:effectLst/>
              </a:rPr>
              <a:t>»</a:t>
            </a:r>
          </a:p>
          <a:p>
            <a:pPr>
              <a:defRPr/>
            </a:pPr>
            <a:r>
              <a:rPr lang="ru-RU" sz="1600" b="1" dirty="0" smtClean="0">
                <a:effectLst/>
              </a:rPr>
              <a:t>19-20 апреля 2023 г., Москва</a:t>
            </a:r>
            <a:endParaRPr lang="ru-RU" sz="1600" dirty="0">
              <a:effectLst/>
            </a:endParaRPr>
          </a:p>
          <a:p>
            <a:pPr>
              <a:defRPr/>
            </a:pPr>
            <a:endParaRPr lang="ru-RU" altLang="ru-RU" sz="1600" dirty="0" smtClean="0">
              <a:solidFill>
                <a:srgbClr val="FFFF00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33"/>
          <p:cNvSpPr>
            <a:spLocks/>
          </p:cNvSpPr>
          <p:nvPr/>
        </p:nvSpPr>
        <p:spPr bwMode="auto">
          <a:xfrm>
            <a:off x="0" y="0"/>
            <a:ext cx="714375" cy="6858000"/>
          </a:xfrm>
          <a:custGeom>
            <a:avLst/>
            <a:gdLst>
              <a:gd name="T0" fmla="*/ 2147483647 w 616"/>
              <a:gd name="T1" fmla="*/ 0 h 3168"/>
              <a:gd name="T2" fmla="*/ 0 w 616"/>
              <a:gd name="T3" fmla="*/ 0 h 3168"/>
              <a:gd name="T4" fmla="*/ 0 w 616"/>
              <a:gd name="T5" fmla="*/ 2147483647 h 3168"/>
              <a:gd name="T6" fmla="*/ 1526890779 w 616"/>
              <a:gd name="T7" fmla="*/ 2147483647 h 3168"/>
              <a:gd name="T8" fmla="*/ 2147483647 w 616"/>
              <a:gd name="T9" fmla="*/ 0 h 3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" h="3168">
                <a:moveTo>
                  <a:pt x="40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168"/>
                  <a:pt x="0" y="3168"/>
                  <a:pt x="0" y="3168"/>
                </a:cubicBezTo>
                <a:cubicBezTo>
                  <a:pt x="165" y="3168"/>
                  <a:pt x="165" y="3168"/>
                  <a:pt x="165" y="3168"/>
                </a:cubicBezTo>
                <a:cubicBezTo>
                  <a:pt x="616" y="1736"/>
                  <a:pt x="458" y="375"/>
                  <a:pt x="401" y="0"/>
                </a:cubicBezTo>
                <a:close/>
              </a:path>
            </a:pathLst>
          </a:custGeom>
          <a:gradFill rotWithShape="0">
            <a:gsLst>
              <a:gs pos="0">
                <a:srgbClr val="4F81BD"/>
              </a:gs>
              <a:gs pos="100000">
                <a:srgbClr val="365F90"/>
              </a:gs>
            </a:gsLst>
            <a:path path="rect">
              <a:fillToRect l="50000" t="50000" r="50000" b="50000"/>
            </a:path>
          </a:gra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25406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4100" name="Группа 39"/>
          <p:cNvGrpSpPr>
            <a:grpSpLocks/>
          </p:cNvGrpSpPr>
          <p:nvPr/>
        </p:nvGrpSpPr>
        <p:grpSpPr bwMode="auto">
          <a:xfrm>
            <a:off x="0" y="0"/>
            <a:ext cx="714375" cy="6858000"/>
            <a:chOff x="1047" y="360"/>
            <a:chExt cx="2378" cy="15120"/>
          </a:xfrm>
        </p:grpSpPr>
        <p:sp>
          <p:nvSpPr>
            <p:cNvPr id="4107" name="Полилиния 34"/>
            <p:cNvSpPr>
              <a:spLocks/>
            </p:cNvSpPr>
            <p:nvPr/>
          </p:nvSpPr>
          <p:spPr bwMode="auto">
            <a:xfrm>
              <a:off x="1047" y="360"/>
              <a:ext cx="2061" cy="15120"/>
            </a:xfrm>
            <a:custGeom>
              <a:avLst/>
              <a:gdLst>
                <a:gd name="T0" fmla="*/ 2147483647 w 430"/>
                <a:gd name="T1" fmla="*/ 0 h 3164"/>
                <a:gd name="T2" fmla="*/ 0 w 430"/>
                <a:gd name="T3" fmla="*/ 2147483647 h 3164"/>
                <a:gd name="T4" fmla="*/ 0 60000 65536"/>
                <a:gd name="T5" fmla="*/ 0 60000 65536"/>
                <a:gd name="T6" fmla="*/ 0 w 430"/>
                <a:gd name="T7" fmla="*/ 0 h 3164"/>
                <a:gd name="T8" fmla="*/ 430 w 430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Полилиния 35"/>
            <p:cNvSpPr>
              <a:spLocks/>
            </p:cNvSpPr>
            <p:nvPr/>
          </p:nvSpPr>
          <p:spPr bwMode="auto">
            <a:xfrm>
              <a:off x="1503" y="360"/>
              <a:ext cx="1735" cy="15120"/>
            </a:xfrm>
            <a:custGeom>
              <a:avLst/>
              <a:gdLst>
                <a:gd name="T0" fmla="*/ 2147483647 w 362"/>
                <a:gd name="T1" fmla="*/ 0 h 3164"/>
                <a:gd name="T2" fmla="*/ 0 w 362"/>
                <a:gd name="T3" fmla="*/ 2147483647 h 3164"/>
                <a:gd name="T4" fmla="*/ 0 60000 65536"/>
                <a:gd name="T5" fmla="*/ 0 60000 65536"/>
                <a:gd name="T6" fmla="*/ 0 w 362"/>
                <a:gd name="T7" fmla="*/ 0 h 3164"/>
                <a:gd name="T8" fmla="*/ 362 w 36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Полилиния 36"/>
            <p:cNvSpPr>
              <a:spLocks/>
            </p:cNvSpPr>
            <p:nvPr/>
          </p:nvSpPr>
          <p:spPr bwMode="auto">
            <a:xfrm>
              <a:off x="1594" y="360"/>
              <a:ext cx="1831" cy="15120"/>
            </a:xfrm>
            <a:custGeom>
              <a:avLst/>
              <a:gdLst>
                <a:gd name="T0" fmla="*/ 2147483647 w 382"/>
                <a:gd name="T1" fmla="*/ 0 h 3164"/>
                <a:gd name="T2" fmla="*/ 0 w 382"/>
                <a:gd name="T3" fmla="*/ 2147483647 h 3164"/>
                <a:gd name="T4" fmla="*/ 0 60000 65536"/>
                <a:gd name="T5" fmla="*/ 0 60000 65536"/>
                <a:gd name="T6" fmla="*/ 0 w 382"/>
                <a:gd name="T7" fmla="*/ 0 h 3164"/>
                <a:gd name="T8" fmla="*/ 382 w 38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Полилиния 37"/>
            <p:cNvSpPr>
              <a:spLocks/>
            </p:cNvSpPr>
            <p:nvPr/>
          </p:nvSpPr>
          <p:spPr bwMode="auto">
            <a:xfrm>
              <a:off x="1393" y="360"/>
              <a:ext cx="1850" cy="15120"/>
            </a:xfrm>
            <a:custGeom>
              <a:avLst/>
              <a:gdLst>
                <a:gd name="T0" fmla="*/ 2147483647 w 386"/>
                <a:gd name="T1" fmla="*/ 0 h 3164"/>
                <a:gd name="T2" fmla="*/ 0 w 386"/>
                <a:gd name="T3" fmla="*/ 2147483647 h 3164"/>
                <a:gd name="T4" fmla="*/ 0 60000 65536"/>
                <a:gd name="T5" fmla="*/ 0 60000 65536"/>
                <a:gd name="T6" fmla="*/ 0 w 386"/>
                <a:gd name="T7" fmla="*/ 0 h 3164"/>
                <a:gd name="T8" fmla="*/ 386 w 386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Полилиния 38"/>
            <p:cNvSpPr>
              <a:spLocks/>
            </p:cNvSpPr>
            <p:nvPr/>
          </p:nvSpPr>
          <p:spPr bwMode="auto">
            <a:xfrm>
              <a:off x="1234" y="360"/>
              <a:ext cx="1826" cy="15120"/>
            </a:xfrm>
            <a:custGeom>
              <a:avLst/>
              <a:gdLst>
                <a:gd name="T0" fmla="*/ 2147483647 w 381"/>
                <a:gd name="T1" fmla="*/ 0 h 3164"/>
                <a:gd name="T2" fmla="*/ 0 w 381"/>
                <a:gd name="T3" fmla="*/ 2147483647 h 3164"/>
                <a:gd name="T4" fmla="*/ 0 60000 65536"/>
                <a:gd name="T5" fmla="*/ 0 60000 65536"/>
                <a:gd name="T6" fmla="*/ 0 w 381"/>
                <a:gd name="T7" fmla="*/ 0 h 3164"/>
                <a:gd name="T8" fmla="*/ 381 w 38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03" name="Рисунок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7073"/>
            <a:ext cx="90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9"/>
          <p:cNvSpPr txBox="1">
            <a:spLocks noChangeArrowheads="1"/>
          </p:cNvSpPr>
          <p:nvPr/>
        </p:nvSpPr>
        <p:spPr bwMode="auto">
          <a:xfrm>
            <a:off x="1596396" y="246049"/>
            <a:ext cx="64807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ОБЛАСТЬ ДЕЙСТВИЯ СОГЛАШЕНИЯ</a:t>
            </a:r>
            <a:endParaRPr lang="ru-RU" altLang="ru-RU" sz="2000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779560" y="93400"/>
            <a:ext cx="1013184" cy="1013184"/>
            <a:chOff x="7800300" y="158001"/>
            <a:chExt cx="1013184" cy="1013184"/>
          </a:xfrm>
        </p:grpSpPr>
        <p:pic>
          <p:nvPicPr>
            <p:cNvPr id="18" name="Рисунок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9336" y="325003"/>
              <a:ext cx="595112" cy="563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Рисунок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0300" y="158001"/>
              <a:ext cx="1013184" cy="101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971600" y="1166842"/>
            <a:ext cx="109235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Соглашение распространяется:</a:t>
            </a:r>
          </a:p>
          <a:p>
            <a:endParaRPr lang="ru-RU" dirty="0" smtClean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На трансграничные перевозки РМ, подпадающих под действие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Правил (рекомендаций) МАГАТЭ по безопасной перевозке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(в первой редакции Соглашение распространялось и на РМ,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не подпадающие под действие Правил МАГАТЭ)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На трансграничные перевозки всех видов РМ, используемых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в областях мирного использования атомной энергии в различных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отраслях (медицине, промышленности, сельском хозяйстве,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атомной энергетике и др.)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На трансграничные перевозки всеми видами транспорта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(автодорожный, железнодорожный, водный – морской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и внутренний водный, воздушный)</a:t>
            </a:r>
          </a:p>
          <a:p>
            <a:endParaRPr lang="ru-RU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33"/>
          <p:cNvSpPr>
            <a:spLocks/>
          </p:cNvSpPr>
          <p:nvPr/>
        </p:nvSpPr>
        <p:spPr bwMode="auto">
          <a:xfrm>
            <a:off x="0" y="0"/>
            <a:ext cx="714375" cy="6858000"/>
          </a:xfrm>
          <a:custGeom>
            <a:avLst/>
            <a:gdLst>
              <a:gd name="T0" fmla="*/ 2147483647 w 616"/>
              <a:gd name="T1" fmla="*/ 0 h 3168"/>
              <a:gd name="T2" fmla="*/ 0 w 616"/>
              <a:gd name="T3" fmla="*/ 0 h 3168"/>
              <a:gd name="T4" fmla="*/ 0 w 616"/>
              <a:gd name="T5" fmla="*/ 2147483647 h 3168"/>
              <a:gd name="T6" fmla="*/ 1526890779 w 616"/>
              <a:gd name="T7" fmla="*/ 2147483647 h 3168"/>
              <a:gd name="T8" fmla="*/ 2147483647 w 616"/>
              <a:gd name="T9" fmla="*/ 0 h 3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" h="3168">
                <a:moveTo>
                  <a:pt x="40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168"/>
                  <a:pt x="0" y="3168"/>
                  <a:pt x="0" y="3168"/>
                </a:cubicBezTo>
                <a:cubicBezTo>
                  <a:pt x="165" y="3168"/>
                  <a:pt x="165" y="3168"/>
                  <a:pt x="165" y="3168"/>
                </a:cubicBezTo>
                <a:cubicBezTo>
                  <a:pt x="616" y="1736"/>
                  <a:pt x="458" y="375"/>
                  <a:pt x="401" y="0"/>
                </a:cubicBezTo>
                <a:close/>
              </a:path>
            </a:pathLst>
          </a:custGeom>
          <a:gradFill rotWithShape="0">
            <a:gsLst>
              <a:gs pos="0">
                <a:srgbClr val="4F81BD"/>
              </a:gs>
              <a:gs pos="100000">
                <a:srgbClr val="365F90"/>
              </a:gs>
            </a:gsLst>
            <a:path path="rect">
              <a:fillToRect l="50000" t="50000" r="50000" b="50000"/>
            </a:path>
          </a:gra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25406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5124" name="Группа 39"/>
          <p:cNvGrpSpPr>
            <a:grpSpLocks/>
          </p:cNvGrpSpPr>
          <p:nvPr/>
        </p:nvGrpSpPr>
        <p:grpSpPr bwMode="auto">
          <a:xfrm>
            <a:off x="0" y="0"/>
            <a:ext cx="714375" cy="6858000"/>
            <a:chOff x="1047" y="360"/>
            <a:chExt cx="2378" cy="15120"/>
          </a:xfrm>
        </p:grpSpPr>
        <p:sp>
          <p:nvSpPr>
            <p:cNvPr id="5130" name="Полилиния 34"/>
            <p:cNvSpPr>
              <a:spLocks/>
            </p:cNvSpPr>
            <p:nvPr/>
          </p:nvSpPr>
          <p:spPr bwMode="auto">
            <a:xfrm>
              <a:off x="1047" y="360"/>
              <a:ext cx="2061" cy="15120"/>
            </a:xfrm>
            <a:custGeom>
              <a:avLst/>
              <a:gdLst>
                <a:gd name="T0" fmla="*/ 2147483647 w 430"/>
                <a:gd name="T1" fmla="*/ 0 h 3164"/>
                <a:gd name="T2" fmla="*/ 0 w 430"/>
                <a:gd name="T3" fmla="*/ 2147483647 h 3164"/>
                <a:gd name="T4" fmla="*/ 0 60000 65536"/>
                <a:gd name="T5" fmla="*/ 0 60000 65536"/>
                <a:gd name="T6" fmla="*/ 0 w 430"/>
                <a:gd name="T7" fmla="*/ 0 h 3164"/>
                <a:gd name="T8" fmla="*/ 430 w 430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Полилиния 35"/>
            <p:cNvSpPr>
              <a:spLocks/>
            </p:cNvSpPr>
            <p:nvPr/>
          </p:nvSpPr>
          <p:spPr bwMode="auto">
            <a:xfrm>
              <a:off x="1503" y="360"/>
              <a:ext cx="1735" cy="15120"/>
            </a:xfrm>
            <a:custGeom>
              <a:avLst/>
              <a:gdLst>
                <a:gd name="T0" fmla="*/ 2147483647 w 362"/>
                <a:gd name="T1" fmla="*/ 0 h 3164"/>
                <a:gd name="T2" fmla="*/ 0 w 362"/>
                <a:gd name="T3" fmla="*/ 2147483647 h 3164"/>
                <a:gd name="T4" fmla="*/ 0 60000 65536"/>
                <a:gd name="T5" fmla="*/ 0 60000 65536"/>
                <a:gd name="T6" fmla="*/ 0 w 362"/>
                <a:gd name="T7" fmla="*/ 0 h 3164"/>
                <a:gd name="T8" fmla="*/ 362 w 36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Полилиния 36"/>
            <p:cNvSpPr>
              <a:spLocks/>
            </p:cNvSpPr>
            <p:nvPr/>
          </p:nvSpPr>
          <p:spPr bwMode="auto">
            <a:xfrm>
              <a:off x="1594" y="360"/>
              <a:ext cx="1831" cy="15120"/>
            </a:xfrm>
            <a:custGeom>
              <a:avLst/>
              <a:gdLst>
                <a:gd name="T0" fmla="*/ 2147483647 w 382"/>
                <a:gd name="T1" fmla="*/ 0 h 3164"/>
                <a:gd name="T2" fmla="*/ 0 w 382"/>
                <a:gd name="T3" fmla="*/ 2147483647 h 3164"/>
                <a:gd name="T4" fmla="*/ 0 60000 65536"/>
                <a:gd name="T5" fmla="*/ 0 60000 65536"/>
                <a:gd name="T6" fmla="*/ 0 w 382"/>
                <a:gd name="T7" fmla="*/ 0 h 3164"/>
                <a:gd name="T8" fmla="*/ 382 w 38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Полилиния 37"/>
            <p:cNvSpPr>
              <a:spLocks/>
            </p:cNvSpPr>
            <p:nvPr/>
          </p:nvSpPr>
          <p:spPr bwMode="auto">
            <a:xfrm>
              <a:off x="1393" y="360"/>
              <a:ext cx="1850" cy="15120"/>
            </a:xfrm>
            <a:custGeom>
              <a:avLst/>
              <a:gdLst>
                <a:gd name="T0" fmla="*/ 2147483647 w 386"/>
                <a:gd name="T1" fmla="*/ 0 h 3164"/>
                <a:gd name="T2" fmla="*/ 0 w 386"/>
                <a:gd name="T3" fmla="*/ 2147483647 h 3164"/>
                <a:gd name="T4" fmla="*/ 0 60000 65536"/>
                <a:gd name="T5" fmla="*/ 0 60000 65536"/>
                <a:gd name="T6" fmla="*/ 0 w 386"/>
                <a:gd name="T7" fmla="*/ 0 h 3164"/>
                <a:gd name="T8" fmla="*/ 386 w 386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Полилиния 38"/>
            <p:cNvSpPr>
              <a:spLocks/>
            </p:cNvSpPr>
            <p:nvPr/>
          </p:nvSpPr>
          <p:spPr bwMode="auto">
            <a:xfrm>
              <a:off x="1234" y="360"/>
              <a:ext cx="1826" cy="15120"/>
            </a:xfrm>
            <a:custGeom>
              <a:avLst/>
              <a:gdLst>
                <a:gd name="T0" fmla="*/ 2147483647 w 381"/>
                <a:gd name="T1" fmla="*/ 0 h 3164"/>
                <a:gd name="T2" fmla="*/ 0 w 381"/>
                <a:gd name="T3" fmla="*/ 2147483647 h 3164"/>
                <a:gd name="T4" fmla="*/ 0 60000 65536"/>
                <a:gd name="T5" fmla="*/ 0 60000 65536"/>
                <a:gd name="T6" fmla="*/ 0 w 381"/>
                <a:gd name="T7" fmla="*/ 0 h 3164"/>
                <a:gd name="T8" fmla="*/ 381 w 38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962939" y="401044"/>
            <a:ext cx="1013184" cy="1013184"/>
            <a:chOff x="7800300" y="158001"/>
            <a:chExt cx="1013184" cy="1013184"/>
          </a:xfrm>
        </p:grpSpPr>
        <p:pic>
          <p:nvPicPr>
            <p:cNvPr id="5125" name="Рисунок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9336" y="325003"/>
              <a:ext cx="595112" cy="563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Рисунок 1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0300" y="158001"/>
              <a:ext cx="1013184" cy="101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7" name="Рисунок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59" y="401044"/>
            <a:ext cx="90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19"/>
          <p:cNvSpPr txBox="1">
            <a:spLocks noChangeArrowheads="1"/>
          </p:cNvSpPr>
          <p:nvPr/>
        </p:nvSpPr>
        <p:spPr bwMode="auto">
          <a:xfrm>
            <a:off x="1334159" y="572171"/>
            <a:ext cx="7503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ЦЕЛИ СОГЛАШЕНИЯ</a:t>
            </a:r>
            <a:endParaRPr lang="ru-RU" altLang="ru-RU" sz="2000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3550" y="1301044"/>
            <a:ext cx="68134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Целями Соглашения являются (Статья 2):</a:t>
            </a:r>
          </a:p>
          <a:p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Содействие обеспечению безопасности трансграничных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перевозок РМ (включая обеспечение физической защиты,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мероприятия в случае аварии при перевозке)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Исключение неоправданных задержек при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трансграничных перевозках РМ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Координация совместных действий, направленных на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стабильное функционирование процессов,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связанных с трансграничными перевозками РМ</a:t>
            </a:r>
          </a:p>
          <a:p>
            <a:endParaRPr lang="ru-RU" dirty="0">
              <a:solidFill>
                <a:srgbClr val="002060"/>
              </a:solidFill>
              <a:effectLst/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  <a:effectLst/>
              </a:rPr>
              <a:t>В целом Соглашение должно способствовать </a:t>
            </a:r>
            <a:br>
              <a:rPr lang="ru-RU" i="1" dirty="0" smtClean="0">
                <a:solidFill>
                  <a:srgbClr val="002060"/>
                </a:solidFill>
                <a:effectLst/>
              </a:rPr>
            </a:br>
            <a:r>
              <a:rPr lang="ru-RU" i="1" dirty="0" smtClean="0">
                <a:solidFill>
                  <a:srgbClr val="002060"/>
                </a:solidFill>
                <a:effectLst/>
              </a:rPr>
              <a:t>расширению использования радиационных </a:t>
            </a:r>
            <a:br>
              <a:rPr lang="ru-RU" i="1" dirty="0" smtClean="0">
                <a:solidFill>
                  <a:srgbClr val="002060"/>
                </a:solidFill>
                <a:effectLst/>
              </a:rPr>
            </a:br>
            <a:r>
              <a:rPr lang="ru-RU" i="1" dirty="0" smtClean="0">
                <a:solidFill>
                  <a:srgbClr val="002060"/>
                </a:solidFill>
                <a:effectLst/>
              </a:rPr>
              <a:t>технологий в государствах Содружества</a:t>
            </a:r>
            <a:endParaRPr lang="ru-RU" i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33"/>
          <p:cNvSpPr>
            <a:spLocks/>
          </p:cNvSpPr>
          <p:nvPr/>
        </p:nvSpPr>
        <p:spPr bwMode="auto">
          <a:xfrm>
            <a:off x="0" y="0"/>
            <a:ext cx="714375" cy="6858000"/>
          </a:xfrm>
          <a:custGeom>
            <a:avLst/>
            <a:gdLst>
              <a:gd name="T0" fmla="*/ 2147483647 w 616"/>
              <a:gd name="T1" fmla="*/ 0 h 3168"/>
              <a:gd name="T2" fmla="*/ 0 w 616"/>
              <a:gd name="T3" fmla="*/ 0 h 3168"/>
              <a:gd name="T4" fmla="*/ 0 w 616"/>
              <a:gd name="T5" fmla="*/ 2147483647 h 3168"/>
              <a:gd name="T6" fmla="*/ 1526890779 w 616"/>
              <a:gd name="T7" fmla="*/ 2147483647 h 3168"/>
              <a:gd name="T8" fmla="*/ 2147483647 w 616"/>
              <a:gd name="T9" fmla="*/ 0 h 3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" h="3168">
                <a:moveTo>
                  <a:pt x="40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168"/>
                  <a:pt x="0" y="3168"/>
                  <a:pt x="0" y="3168"/>
                </a:cubicBezTo>
                <a:cubicBezTo>
                  <a:pt x="165" y="3168"/>
                  <a:pt x="165" y="3168"/>
                  <a:pt x="165" y="3168"/>
                </a:cubicBezTo>
                <a:cubicBezTo>
                  <a:pt x="616" y="1736"/>
                  <a:pt x="458" y="375"/>
                  <a:pt x="401" y="0"/>
                </a:cubicBezTo>
                <a:close/>
              </a:path>
            </a:pathLst>
          </a:custGeom>
          <a:gradFill rotWithShape="0">
            <a:gsLst>
              <a:gs pos="0">
                <a:srgbClr val="4F81BD"/>
              </a:gs>
              <a:gs pos="100000">
                <a:srgbClr val="365F90"/>
              </a:gs>
            </a:gsLst>
            <a:path path="rect">
              <a:fillToRect l="50000" t="50000" r="50000" b="50000"/>
            </a:path>
          </a:gra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25406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4100" name="Группа 39"/>
          <p:cNvGrpSpPr>
            <a:grpSpLocks/>
          </p:cNvGrpSpPr>
          <p:nvPr/>
        </p:nvGrpSpPr>
        <p:grpSpPr bwMode="auto">
          <a:xfrm>
            <a:off x="0" y="0"/>
            <a:ext cx="714375" cy="6858000"/>
            <a:chOff x="1047" y="360"/>
            <a:chExt cx="2378" cy="15120"/>
          </a:xfrm>
        </p:grpSpPr>
        <p:sp>
          <p:nvSpPr>
            <p:cNvPr id="4107" name="Полилиния 34"/>
            <p:cNvSpPr>
              <a:spLocks/>
            </p:cNvSpPr>
            <p:nvPr/>
          </p:nvSpPr>
          <p:spPr bwMode="auto">
            <a:xfrm>
              <a:off x="1047" y="360"/>
              <a:ext cx="2061" cy="15120"/>
            </a:xfrm>
            <a:custGeom>
              <a:avLst/>
              <a:gdLst>
                <a:gd name="T0" fmla="*/ 2147483647 w 430"/>
                <a:gd name="T1" fmla="*/ 0 h 3164"/>
                <a:gd name="T2" fmla="*/ 0 w 430"/>
                <a:gd name="T3" fmla="*/ 2147483647 h 3164"/>
                <a:gd name="T4" fmla="*/ 0 60000 65536"/>
                <a:gd name="T5" fmla="*/ 0 60000 65536"/>
                <a:gd name="T6" fmla="*/ 0 w 430"/>
                <a:gd name="T7" fmla="*/ 0 h 3164"/>
                <a:gd name="T8" fmla="*/ 430 w 430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Полилиния 35"/>
            <p:cNvSpPr>
              <a:spLocks/>
            </p:cNvSpPr>
            <p:nvPr/>
          </p:nvSpPr>
          <p:spPr bwMode="auto">
            <a:xfrm>
              <a:off x="1503" y="360"/>
              <a:ext cx="1735" cy="15120"/>
            </a:xfrm>
            <a:custGeom>
              <a:avLst/>
              <a:gdLst>
                <a:gd name="T0" fmla="*/ 2147483647 w 362"/>
                <a:gd name="T1" fmla="*/ 0 h 3164"/>
                <a:gd name="T2" fmla="*/ 0 w 362"/>
                <a:gd name="T3" fmla="*/ 2147483647 h 3164"/>
                <a:gd name="T4" fmla="*/ 0 60000 65536"/>
                <a:gd name="T5" fmla="*/ 0 60000 65536"/>
                <a:gd name="T6" fmla="*/ 0 w 362"/>
                <a:gd name="T7" fmla="*/ 0 h 3164"/>
                <a:gd name="T8" fmla="*/ 362 w 36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Полилиния 36"/>
            <p:cNvSpPr>
              <a:spLocks/>
            </p:cNvSpPr>
            <p:nvPr/>
          </p:nvSpPr>
          <p:spPr bwMode="auto">
            <a:xfrm>
              <a:off x="1594" y="360"/>
              <a:ext cx="1831" cy="15120"/>
            </a:xfrm>
            <a:custGeom>
              <a:avLst/>
              <a:gdLst>
                <a:gd name="T0" fmla="*/ 2147483647 w 382"/>
                <a:gd name="T1" fmla="*/ 0 h 3164"/>
                <a:gd name="T2" fmla="*/ 0 w 382"/>
                <a:gd name="T3" fmla="*/ 2147483647 h 3164"/>
                <a:gd name="T4" fmla="*/ 0 60000 65536"/>
                <a:gd name="T5" fmla="*/ 0 60000 65536"/>
                <a:gd name="T6" fmla="*/ 0 w 382"/>
                <a:gd name="T7" fmla="*/ 0 h 3164"/>
                <a:gd name="T8" fmla="*/ 382 w 38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Полилиния 37"/>
            <p:cNvSpPr>
              <a:spLocks/>
            </p:cNvSpPr>
            <p:nvPr/>
          </p:nvSpPr>
          <p:spPr bwMode="auto">
            <a:xfrm>
              <a:off x="1393" y="360"/>
              <a:ext cx="1850" cy="15120"/>
            </a:xfrm>
            <a:custGeom>
              <a:avLst/>
              <a:gdLst>
                <a:gd name="T0" fmla="*/ 2147483647 w 386"/>
                <a:gd name="T1" fmla="*/ 0 h 3164"/>
                <a:gd name="T2" fmla="*/ 0 w 386"/>
                <a:gd name="T3" fmla="*/ 2147483647 h 3164"/>
                <a:gd name="T4" fmla="*/ 0 60000 65536"/>
                <a:gd name="T5" fmla="*/ 0 60000 65536"/>
                <a:gd name="T6" fmla="*/ 0 w 386"/>
                <a:gd name="T7" fmla="*/ 0 h 3164"/>
                <a:gd name="T8" fmla="*/ 386 w 386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Полилиния 38"/>
            <p:cNvSpPr>
              <a:spLocks/>
            </p:cNvSpPr>
            <p:nvPr/>
          </p:nvSpPr>
          <p:spPr bwMode="auto">
            <a:xfrm>
              <a:off x="1234" y="360"/>
              <a:ext cx="1826" cy="15120"/>
            </a:xfrm>
            <a:custGeom>
              <a:avLst/>
              <a:gdLst>
                <a:gd name="T0" fmla="*/ 2147483647 w 381"/>
                <a:gd name="T1" fmla="*/ 0 h 3164"/>
                <a:gd name="T2" fmla="*/ 0 w 381"/>
                <a:gd name="T3" fmla="*/ 2147483647 h 3164"/>
                <a:gd name="T4" fmla="*/ 0 60000 65536"/>
                <a:gd name="T5" fmla="*/ 0 60000 65536"/>
                <a:gd name="T6" fmla="*/ 0 w 381"/>
                <a:gd name="T7" fmla="*/ 0 h 3164"/>
                <a:gd name="T8" fmla="*/ 381 w 38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03" name="Рисунок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04" y="389319"/>
            <a:ext cx="90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9"/>
          <p:cNvSpPr txBox="1">
            <a:spLocks noChangeArrowheads="1"/>
          </p:cNvSpPr>
          <p:nvPr/>
        </p:nvSpPr>
        <p:spPr bwMode="auto">
          <a:xfrm>
            <a:off x="1778517" y="532088"/>
            <a:ext cx="60842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 И КЛЮЧЕВЫЕ ПОЛОЖЕНИЯ СОГЛАШЕНИЯ</a:t>
            </a:r>
            <a:endParaRPr lang="ru-RU" sz="2000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5" name="TextBox 20"/>
          <p:cNvSpPr txBox="1">
            <a:spLocks noChangeArrowheads="1"/>
          </p:cNvSpPr>
          <p:nvPr/>
        </p:nvSpPr>
        <p:spPr bwMode="auto">
          <a:xfrm>
            <a:off x="1547813" y="2205038"/>
            <a:ext cx="642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375" y="1340768"/>
            <a:ext cx="8429625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Создание </a:t>
            </a:r>
            <a:r>
              <a:rPr lang="ru-RU" dirty="0">
                <a:solidFill>
                  <a:srgbClr val="002060"/>
                </a:solidFill>
                <a:effectLst/>
              </a:rPr>
              <a:t>и актуализация базы данных компетентных органов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по </a:t>
            </a:r>
            <a:r>
              <a:rPr lang="ru-RU" dirty="0">
                <a:solidFill>
                  <a:srgbClr val="002060"/>
                </a:solidFill>
                <a:effectLst/>
              </a:rPr>
              <a:t>перевозкам РМ государств – участников и общих условий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(</a:t>
            </a:r>
            <a:r>
              <a:rPr lang="ru-RU" dirty="0">
                <a:solidFill>
                  <a:srgbClr val="002060"/>
                </a:solidFill>
                <a:effectLst/>
              </a:rPr>
              <a:t>системы) их взаимодействия (Статья 3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Создание и актуализация системы (базы данных) разрешительных документов по обеспечению безопасности, необходимых для перевозок РМ в государствах Содружества, сближение механизмов получения разрешительных документов (Статья 6 и 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Установление условий приостановки и прекращения трансграничной перевозки (Статья 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Установление обязательств возврата РМ грузоотправителю при прекращении трансграничной перевозки (Статья 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591167" y="402472"/>
            <a:ext cx="1013184" cy="1013184"/>
            <a:chOff x="7800300" y="158001"/>
            <a:chExt cx="1013184" cy="1013184"/>
          </a:xfrm>
        </p:grpSpPr>
        <p:pic>
          <p:nvPicPr>
            <p:cNvPr id="18" name="Рисунок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9336" y="325003"/>
              <a:ext cx="595112" cy="563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Рисунок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0300" y="158001"/>
              <a:ext cx="1013184" cy="101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44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33"/>
          <p:cNvSpPr>
            <a:spLocks/>
          </p:cNvSpPr>
          <p:nvPr/>
        </p:nvSpPr>
        <p:spPr bwMode="auto">
          <a:xfrm>
            <a:off x="0" y="0"/>
            <a:ext cx="714375" cy="6858000"/>
          </a:xfrm>
          <a:custGeom>
            <a:avLst/>
            <a:gdLst>
              <a:gd name="T0" fmla="*/ 2147483647 w 616"/>
              <a:gd name="T1" fmla="*/ 0 h 3168"/>
              <a:gd name="T2" fmla="*/ 0 w 616"/>
              <a:gd name="T3" fmla="*/ 0 h 3168"/>
              <a:gd name="T4" fmla="*/ 0 w 616"/>
              <a:gd name="T5" fmla="*/ 2147483647 h 3168"/>
              <a:gd name="T6" fmla="*/ 1526890779 w 616"/>
              <a:gd name="T7" fmla="*/ 2147483647 h 3168"/>
              <a:gd name="T8" fmla="*/ 2147483647 w 616"/>
              <a:gd name="T9" fmla="*/ 0 h 3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" h="3168">
                <a:moveTo>
                  <a:pt x="40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168"/>
                  <a:pt x="0" y="3168"/>
                  <a:pt x="0" y="3168"/>
                </a:cubicBezTo>
                <a:cubicBezTo>
                  <a:pt x="165" y="3168"/>
                  <a:pt x="165" y="3168"/>
                  <a:pt x="165" y="3168"/>
                </a:cubicBezTo>
                <a:cubicBezTo>
                  <a:pt x="616" y="1736"/>
                  <a:pt x="458" y="375"/>
                  <a:pt x="401" y="0"/>
                </a:cubicBezTo>
                <a:close/>
              </a:path>
            </a:pathLst>
          </a:custGeom>
          <a:gradFill rotWithShape="0">
            <a:gsLst>
              <a:gs pos="0">
                <a:srgbClr val="4F81BD"/>
              </a:gs>
              <a:gs pos="100000">
                <a:srgbClr val="365F90"/>
              </a:gs>
            </a:gsLst>
            <a:path path="rect">
              <a:fillToRect l="50000" t="50000" r="50000" b="50000"/>
            </a:path>
          </a:gradFill>
          <a:ln w="0">
            <a:noFill/>
            <a:round/>
            <a:headEnd/>
            <a:tailEnd/>
          </a:ln>
          <a:effectLst>
            <a:outerShdw dist="28398" dir="3806097" algn="ctr" rotWithShape="0">
              <a:srgbClr val="25406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grpSp>
        <p:nvGrpSpPr>
          <p:cNvPr id="4100" name="Группа 39"/>
          <p:cNvGrpSpPr>
            <a:grpSpLocks/>
          </p:cNvGrpSpPr>
          <p:nvPr/>
        </p:nvGrpSpPr>
        <p:grpSpPr bwMode="auto">
          <a:xfrm>
            <a:off x="0" y="0"/>
            <a:ext cx="714375" cy="6858000"/>
            <a:chOff x="1047" y="360"/>
            <a:chExt cx="2378" cy="15120"/>
          </a:xfrm>
        </p:grpSpPr>
        <p:sp>
          <p:nvSpPr>
            <p:cNvPr id="4107" name="Полилиния 34"/>
            <p:cNvSpPr>
              <a:spLocks/>
            </p:cNvSpPr>
            <p:nvPr/>
          </p:nvSpPr>
          <p:spPr bwMode="auto">
            <a:xfrm>
              <a:off x="1047" y="360"/>
              <a:ext cx="2061" cy="15120"/>
            </a:xfrm>
            <a:custGeom>
              <a:avLst/>
              <a:gdLst>
                <a:gd name="T0" fmla="*/ 2147483647 w 430"/>
                <a:gd name="T1" fmla="*/ 0 h 3164"/>
                <a:gd name="T2" fmla="*/ 0 w 430"/>
                <a:gd name="T3" fmla="*/ 2147483647 h 3164"/>
                <a:gd name="T4" fmla="*/ 0 60000 65536"/>
                <a:gd name="T5" fmla="*/ 0 60000 65536"/>
                <a:gd name="T6" fmla="*/ 0 w 430"/>
                <a:gd name="T7" fmla="*/ 0 h 3164"/>
                <a:gd name="T8" fmla="*/ 430 w 430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Полилиния 35"/>
            <p:cNvSpPr>
              <a:spLocks/>
            </p:cNvSpPr>
            <p:nvPr/>
          </p:nvSpPr>
          <p:spPr bwMode="auto">
            <a:xfrm>
              <a:off x="1503" y="360"/>
              <a:ext cx="1735" cy="15120"/>
            </a:xfrm>
            <a:custGeom>
              <a:avLst/>
              <a:gdLst>
                <a:gd name="T0" fmla="*/ 2147483647 w 362"/>
                <a:gd name="T1" fmla="*/ 0 h 3164"/>
                <a:gd name="T2" fmla="*/ 0 w 362"/>
                <a:gd name="T3" fmla="*/ 2147483647 h 3164"/>
                <a:gd name="T4" fmla="*/ 0 60000 65536"/>
                <a:gd name="T5" fmla="*/ 0 60000 65536"/>
                <a:gd name="T6" fmla="*/ 0 w 362"/>
                <a:gd name="T7" fmla="*/ 0 h 3164"/>
                <a:gd name="T8" fmla="*/ 362 w 36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Полилиния 36"/>
            <p:cNvSpPr>
              <a:spLocks/>
            </p:cNvSpPr>
            <p:nvPr/>
          </p:nvSpPr>
          <p:spPr bwMode="auto">
            <a:xfrm>
              <a:off x="1594" y="360"/>
              <a:ext cx="1831" cy="15120"/>
            </a:xfrm>
            <a:custGeom>
              <a:avLst/>
              <a:gdLst>
                <a:gd name="T0" fmla="*/ 2147483647 w 382"/>
                <a:gd name="T1" fmla="*/ 0 h 3164"/>
                <a:gd name="T2" fmla="*/ 0 w 382"/>
                <a:gd name="T3" fmla="*/ 2147483647 h 3164"/>
                <a:gd name="T4" fmla="*/ 0 60000 65536"/>
                <a:gd name="T5" fmla="*/ 0 60000 65536"/>
                <a:gd name="T6" fmla="*/ 0 w 382"/>
                <a:gd name="T7" fmla="*/ 0 h 3164"/>
                <a:gd name="T8" fmla="*/ 382 w 382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Полилиния 37"/>
            <p:cNvSpPr>
              <a:spLocks/>
            </p:cNvSpPr>
            <p:nvPr/>
          </p:nvSpPr>
          <p:spPr bwMode="auto">
            <a:xfrm>
              <a:off x="1393" y="360"/>
              <a:ext cx="1850" cy="15120"/>
            </a:xfrm>
            <a:custGeom>
              <a:avLst/>
              <a:gdLst>
                <a:gd name="T0" fmla="*/ 2147483647 w 386"/>
                <a:gd name="T1" fmla="*/ 0 h 3164"/>
                <a:gd name="T2" fmla="*/ 0 w 386"/>
                <a:gd name="T3" fmla="*/ 2147483647 h 3164"/>
                <a:gd name="T4" fmla="*/ 0 60000 65536"/>
                <a:gd name="T5" fmla="*/ 0 60000 65536"/>
                <a:gd name="T6" fmla="*/ 0 w 386"/>
                <a:gd name="T7" fmla="*/ 0 h 3164"/>
                <a:gd name="T8" fmla="*/ 386 w 386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Полилиния 38"/>
            <p:cNvSpPr>
              <a:spLocks/>
            </p:cNvSpPr>
            <p:nvPr/>
          </p:nvSpPr>
          <p:spPr bwMode="auto">
            <a:xfrm>
              <a:off x="1234" y="360"/>
              <a:ext cx="1826" cy="15120"/>
            </a:xfrm>
            <a:custGeom>
              <a:avLst/>
              <a:gdLst>
                <a:gd name="T0" fmla="*/ 2147483647 w 381"/>
                <a:gd name="T1" fmla="*/ 0 h 3164"/>
                <a:gd name="T2" fmla="*/ 0 w 381"/>
                <a:gd name="T3" fmla="*/ 2147483647 h 3164"/>
                <a:gd name="T4" fmla="*/ 0 60000 65536"/>
                <a:gd name="T5" fmla="*/ 0 60000 65536"/>
                <a:gd name="T6" fmla="*/ 0 w 381"/>
                <a:gd name="T7" fmla="*/ 0 h 3164"/>
                <a:gd name="T8" fmla="*/ 381 w 38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03" name="Рисунок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04" y="389319"/>
            <a:ext cx="90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9"/>
          <p:cNvSpPr txBox="1">
            <a:spLocks noChangeArrowheads="1"/>
          </p:cNvSpPr>
          <p:nvPr/>
        </p:nvSpPr>
        <p:spPr bwMode="auto">
          <a:xfrm>
            <a:off x="1778517" y="532088"/>
            <a:ext cx="60842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ЗАДАЧИ И КЛЮЧЕВЫЕ ПОЛОЖЕНИЯ СОГЛАШЕНИЯ</a:t>
            </a:r>
          </a:p>
        </p:txBody>
      </p:sp>
      <p:sp>
        <p:nvSpPr>
          <p:cNvPr id="4105" name="TextBox 20"/>
          <p:cNvSpPr txBox="1">
            <a:spLocks noChangeArrowheads="1"/>
          </p:cNvSpPr>
          <p:nvPr/>
        </p:nvSpPr>
        <p:spPr bwMode="auto">
          <a:xfrm>
            <a:off x="1547813" y="2205038"/>
            <a:ext cx="642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591167" y="402472"/>
            <a:ext cx="1013184" cy="1013184"/>
            <a:chOff x="7800300" y="158001"/>
            <a:chExt cx="1013184" cy="1013184"/>
          </a:xfrm>
        </p:grpSpPr>
        <p:pic>
          <p:nvPicPr>
            <p:cNvPr id="18" name="Рисунок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9336" y="325003"/>
              <a:ext cx="595112" cy="563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Рисунок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0300" y="158001"/>
              <a:ext cx="1013184" cy="101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Прямоугольник 2"/>
          <p:cNvSpPr/>
          <p:nvPr/>
        </p:nvSpPr>
        <p:spPr>
          <a:xfrm>
            <a:off x="1096751" y="1788229"/>
            <a:ext cx="75075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effectLst/>
              </a:rPr>
              <a:t>Установление условий по аварийному реагированию и взаимодействию в случае аварий при трансграничной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перевозке </a:t>
            </a:r>
            <a:r>
              <a:rPr lang="ru-RU" dirty="0">
                <a:solidFill>
                  <a:srgbClr val="002060"/>
                </a:solidFill>
                <a:effectLst/>
              </a:rPr>
              <a:t>РМ (Статья 13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Принятие единого перечня международных нормативных документов, регламентирующих перевозки РМ различными видами транспорта (Статья 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effectLst/>
              </a:rPr>
              <a:t>Установление условий отправки РМ из государства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экспорта только при наличии у грузоотправителя копий всех разрешительных документов, необходимых для трансграничной перевозке всеми участниками перевозок (грузоотправитель, грузополучатель, перевозчики по всему маршруту трансграничной перевозки) (Статья 5)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36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9740</TotalTime>
  <Words>73</Words>
  <Application>Microsoft Office PowerPoint</Application>
  <PresentationFormat>Экран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 INTERNATIONAL YOUTH SCIENTIFIC-EDUCATIONAL  PROJECT «ATOMIC COLLABORATION ХХI»</dc:title>
  <dc:creator>Vladimir</dc:creator>
  <cp:lastModifiedBy>Стороженко Юлия Валерьяновна</cp:lastModifiedBy>
  <cp:revision>455</cp:revision>
  <cp:lastPrinted>2022-10-25T12:06:22Z</cp:lastPrinted>
  <dcterms:created xsi:type="dcterms:W3CDTF">2010-06-16T02:28:41Z</dcterms:created>
  <dcterms:modified xsi:type="dcterms:W3CDTF">2023-04-18T10:31:40Z</dcterms:modified>
</cp:coreProperties>
</file>