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706" r:id="rId4"/>
    <p:sldMasterId id="2147483721" r:id="rId5"/>
    <p:sldMasterId id="2147483725" r:id="rId6"/>
    <p:sldMasterId id="2147483730" r:id="rId7"/>
    <p:sldMasterId id="2147483735" r:id="rId8"/>
    <p:sldMasterId id="2147483737" r:id="rId9"/>
    <p:sldMasterId id="2147483743" r:id="rId10"/>
    <p:sldMasterId id="2147483748" r:id="rId11"/>
    <p:sldMasterId id="2147483750" r:id="rId12"/>
  </p:sldMasterIdLst>
  <p:notesMasterIdLst>
    <p:notesMasterId r:id="rId25"/>
  </p:notesMasterIdLst>
  <p:sldIdLst>
    <p:sldId id="259" r:id="rId13"/>
    <p:sldId id="315" r:id="rId14"/>
    <p:sldId id="317" r:id="rId15"/>
    <p:sldId id="318" r:id="rId16"/>
    <p:sldId id="321" r:id="rId17"/>
    <p:sldId id="322" r:id="rId18"/>
    <p:sldId id="319" r:id="rId19"/>
    <p:sldId id="569" r:id="rId20"/>
    <p:sldId id="323" r:id="rId21"/>
    <p:sldId id="325" r:id="rId22"/>
    <p:sldId id="298" r:id="rId23"/>
    <p:sldId id="32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BCF"/>
    <a:srgbClr val="EE8E00"/>
    <a:srgbClr val="FF9900"/>
    <a:srgbClr val="1F4E79"/>
    <a:srgbClr val="7BAFDB"/>
    <a:srgbClr val="A7C8E7"/>
    <a:srgbClr val="E2EEFA"/>
    <a:srgbClr val="EAF2FA"/>
    <a:srgbClr val="0070C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1" autoAdjust="0"/>
    <p:restoredTop sz="96395" autoAdjust="0"/>
  </p:normalViewPr>
  <p:slideViewPr>
    <p:cSldViewPr snapToGrid="0">
      <p:cViewPr varScale="1">
        <p:scale>
          <a:sx n="113" d="100"/>
          <a:sy n="113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7121-5558-4E97-AFDE-F933CEE6E73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2545B-50FE-4BFF-8C0A-C63C502F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содействия государствам-участникам СНГ в исполнении данных задач, АО «Русатом Сервис» провело 31 мая 2023 года семинар «Анализ подходов и мероприятия по совершенствованию культуры безопасности и лидерства в атомной энергетике» в рамках второго Международного Межотраслевого Форума по культуре обеспечения безопасности в Санкт-Петербурге в период с 30 мая по 2 июня 2023 года (далее – ММФ).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проведения Семинара решены следующие задачи: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представителям органов и организаций государств - участников СНГ представлены современные практики и подходы к оценке и развитию культуры безопасности в организациях Госкорпорации «Росатом» и зарубежных компаниях атомной индустрии, международные требования в области развития и совершенствования культуры безопасности (Международного агентства по использованию атомной энергии, далее - МАГАТЭ, Всемирной Ассоциации Операторов Атомных Станций, далее - ВАО АЭС);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рассмотрены практики и мероприятия по интегрированию деятельности по развитию и совершенствованию культуры безопасности в систему управления организаций;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произведен обмен опытом между органами и организациями государств - участников СНГ в области оценки уровня культуры безопасности на строящихся и эксплуатирующийся объектах использования атомной энергии;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обсуждены вопросы нормативного правового регулирования аспектов культуры безопасности и лидерства, включая оценку в рамках инспекционной деятельности на различных объектах использования атомной энергии и ядерного топливного цикла;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экспертной группой Комиссии государств-участников СНГ по использованию атомной энергии согласован текст Комплекса мер по совершенствованию культуры безопасности в области использования атомной энергии в мирных целях.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545B-50FE-4BFF-8C0A-C63C502F01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0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Ядерно-энергетическая система (ЯЭС), как это определено в методологии ИНПРО, состоит из всех элементов этой ЯЭС, включая реактор, начальную стадию топливного цикла, от добычи и переработки руд, затем конверсии, обогащения и изготовления топлива, а также установки конечной стадии топливного цикла, включая переработку топлива, если это применимо, а также обращение с отходами и снятие с эксплуатации. Полный жизненный цикл всех этих элементов должен быть оценен «от колыбели до могилы». В рамках методологии ИНПРО, в состав ЯЭС также входит инфраструктура и институциональные аспекты, такие как правовая база, электросети, промышленный потенциал и кадровые ресурсы. Методология ИНПРО, по определению, включает в рассмотрение как инновационные проекты ядерных установок, которые радикально отличаются от эксплуатируемых установок, так и эволюционные проекты, которые развились из существующих (находящихся в эксплуатации) установок. Таким образом, методология ИНПРО может использоваться как для оценки систем, планируемых к развертыванию в ближайшей перспективе, так и для систем, разрабатываемых на более отдаленную перспективу.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545B-50FE-4BFF-8C0A-C63C502F01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КВЗ – знания, определенные должностной инструкцией, овладение которыми считается обязательным для лиц, назначаемых на данную должность, прежде чем им разрешат самостоятельно решать задачи и выполнять обязанности, предписанные должностной инструкцией, а также персональные знания и опыт работника</a:t>
            </a:r>
          </a:p>
          <a:p>
            <a:endParaRPr lang="ru-RU" dirty="0"/>
          </a:p>
          <a:p>
            <a:pPr marL="0" indent="0" algn="just" eaLnBrk="1" hangingPunct="1"/>
            <a:r>
              <a:rPr lang="ru-RU" alt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Задачи управления знаниями: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ru-RU" alt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Обеспечение внешнего и внутреннего трансфера знаний;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ru-RU" alt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Повышение эффективности основной деятельности;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ru-RU" alt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Повышение безопасности (в </a:t>
            </a:r>
            <a:r>
              <a:rPr lang="ru-RU" altLang="ru-RU" sz="1200" dirty="0" err="1">
                <a:solidFill>
                  <a:prstClr val="black"/>
                </a:solidFill>
                <a:cs typeface="Arial" panose="020B0604020202020204" pitchFamily="34" charset="0"/>
              </a:rPr>
              <a:t>т.ч</a:t>
            </a:r>
            <a:r>
              <a:rPr lang="ru-RU" alt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. ядерной и радиационной);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ru-RU" alt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Обеспечение доступа к знаниям и научно-технической информации для внешнего пользователя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ru-RU" alt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Минимизация рисков потери критических знаний и нарушения процесса передачи знаний между различными подразделениями.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545B-50FE-4BFF-8C0A-C63C502F01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9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06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40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4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8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46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6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2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8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8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8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2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4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6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6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8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4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8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6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1999"/>
            </a:lvl2pPr>
            <a:lvl3pPr marL="914376" indent="0" algn="ctr">
              <a:buNone/>
              <a:defRPr sz="1800"/>
            </a:lvl3pPr>
            <a:lvl4pPr marL="1371565" indent="0" algn="ctr">
              <a:buNone/>
              <a:defRPr sz="1600"/>
            </a:lvl4pPr>
            <a:lvl5pPr marL="1828752" indent="0" algn="ctr">
              <a:buNone/>
              <a:defRPr sz="1600"/>
            </a:lvl5pPr>
            <a:lvl6pPr marL="2285941" indent="0" algn="ctr">
              <a:buNone/>
              <a:defRPr sz="1600"/>
            </a:lvl6pPr>
            <a:lvl7pPr marL="2743130" indent="0" algn="ctr">
              <a:buNone/>
              <a:defRPr sz="1600"/>
            </a:lvl7pPr>
            <a:lvl8pPr marL="3200317" indent="0" algn="ctr">
              <a:buNone/>
              <a:defRPr sz="1600"/>
            </a:lvl8pPr>
            <a:lvl9pPr marL="365750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8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7"/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defTabSz="914407"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75998" y="80044"/>
            <a:ext cx="9089713" cy="81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2827365"/>
            <a:ext cx="7615767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3597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12180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9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3597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6" y="5059671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6" y="5610804"/>
            <a:ext cx="7615767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6" y="5898539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857731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122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19667" y="1966679"/>
            <a:ext cx="5353051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411385" y="1966679"/>
            <a:ext cx="5253567" cy="24446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32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7" y="4639670"/>
            <a:ext cx="5353051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411384" y="4634836"/>
            <a:ext cx="5253565" cy="1015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810171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19667" y="1966679"/>
            <a:ext cx="5353051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411386" y="1966679"/>
            <a:ext cx="5253565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32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599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6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411383" y="1966679"/>
            <a:ext cx="5253567" cy="3340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932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79"/>
            <a:ext cx="5353051" cy="32749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2557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8" y="1966679"/>
            <a:ext cx="6481233" cy="1697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30"/>
              </a:lnSpc>
              <a:spcBef>
                <a:spcPts val="0"/>
              </a:spcBef>
              <a:buFontTx/>
              <a:buNone/>
              <a:defRPr sz="5458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9" y="5979187"/>
            <a:ext cx="6481233" cy="3036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97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9" y="4712780"/>
            <a:ext cx="6481233" cy="12606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4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9" y="4107670"/>
            <a:ext cx="6481233" cy="303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4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4411282"/>
            <a:ext cx="6481233" cy="303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4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6331119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62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B1F84-3D3A-5E96-A47F-74833F568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616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ead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293291" y="158621"/>
            <a:ext cx="2453951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01FBD-BD5D-AA63-B9BF-2DB3D16DB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823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9" y="1828678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6" y="1683043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9" y="3960306"/>
            <a:ext cx="2808287" cy="1737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822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6" y="383331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1726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8" y="1828678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4" y="1683043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1726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8" y="3960306"/>
            <a:ext cx="2808287" cy="1737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822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4" y="383331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1726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08CDC6-7B00-19B7-EB3B-5B40B10E3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430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(draft reso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5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5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1124861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4" y="2210529"/>
            <a:ext cx="718829" cy="422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10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10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1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80" y="2210529"/>
            <a:ext cx="718829" cy="422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5" y="3335362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4" y="3291531"/>
            <a:ext cx="718829" cy="422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10" y="3335362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80" y="3291531"/>
            <a:ext cx="718829" cy="422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5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4" y="4369587"/>
            <a:ext cx="718829" cy="422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10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80" y="4369587"/>
            <a:ext cx="718829" cy="422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5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4" y="5450772"/>
            <a:ext cx="718829" cy="422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10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80" y="5450772"/>
            <a:ext cx="718829" cy="422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E099E69-88BD-3559-24BB-90AB05BA0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91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81-3A31-41C5-9D13-0A9B16372DC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3ABF-AC2B-4FAA-890A-2FD1A989F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06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on fig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556" y="2480071"/>
            <a:ext cx="3529013" cy="3233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5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9"/>
            <a:ext cx="1533008" cy="74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1726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48266"/>
            <a:ext cx="2595160" cy="128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9"/>
            <a:ext cx="1533008" cy="74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1726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614461"/>
            <a:ext cx="3541024" cy="6275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Sub-header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9"/>
            <a:ext cx="1533008" cy="74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1726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48266"/>
            <a:ext cx="2595160" cy="128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9"/>
            <a:ext cx="1533008" cy="74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1726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D59FDC-E983-5607-6A5D-993CDC2EE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43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6900" y="2692106"/>
            <a:ext cx="5391151" cy="3005433"/>
          </a:xfrm>
          <a:prstGeom prst="rect">
            <a:avLst/>
          </a:prstGeom>
        </p:spPr>
        <p:txBody>
          <a:bodyPr lIns="0" tIns="0" rIns="0" bIns="0"/>
          <a:lstStyle>
            <a:lvl1pPr marL="323700" indent="-3237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599"/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830845"/>
            <a:ext cx="5391151" cy="41070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Sub-header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7477" y="2692106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3700" indent="-3237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599"/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B9AF43A-DF94-755B-7C84-59DA00A2A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21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376" y="17354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99"/>
            </a:lvl1pPr>
          </a:lstStyle>
          <a:p>
            <a:r>
              <a:rPr lang="en-US" dirty="0"/>
              <a:t>Image</a:t>
            </a:r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7376" y="367982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99"/>
            </a:lvl1pPr>
          </a:lstStyle>
          <a:p>
            <a:pPr marL="0" marR="0" lvl="0" indent="0" algn="l" defTabSz="1041726" rtl="0" eaLnBrk="1" fontAlgn="auto" latinLnBrk="0" hangingPunct="1">
              <a:lnSpc>
                <a:spcPct val="90000"/>
              </a:lnSpc>
              <a:spcBef>
                <a:spcPts val="11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</a:t>
            </a:r>
            <a:endParaRPr lang="ru-RU" dirty="0"/>
          </a:p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52" y="1830622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1952" y="3776548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2320" y="17354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99"/>
            </a:lvl1pPr>
          </a:lstStyle>
          <a:p>
            <a:pPr marL="0" marR="0" lvl="0" indent="0" algn="l" defTabSz="1041726" rtl="0" eaLnBrk="1" fontAlgn="auto" latinLnBrk="0" hangingPunct="1">
              <a:lnSpc>
                <a:spcPct val="90000"/>
              </a:lnSpc>
              <a:spcBef>
                <a:spcPts val="11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</a:t>
            </a:r>
            <a:endParaRPr lang="ru-RU" dirty="0"/>
          </a:p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2320" y="367982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99"/>
            </a:lvl1pPr>
          </a:lstStyle>
          <a:p>
            <a:pPr marL="0" marR="0" lvl="0" indent="0" algn="l" defTabSz="1041726" rtl="0" eaLnBrk="1" fontAlgn="auto" latinLnBrk="0" hangingPunct="1">
              <a:lnSpc>
                <a:spcPct val="90000"/>
              </a:lnSpc>
              <a:spcBef>
                <a:spcPts val="11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</a:t>
            </a:r>
            <a:endParaRPr lang="ru-RU" dirty="0"/>
          </a:p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6" y="1830622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6" y="3776548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5CD2D-F757-BFA7-B551-0F7164E90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345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2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5"/>
            <a:ext cx="2808288" cy="6337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10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101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5" y="2258785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9" y="1394048"/>
            <a:ext cx="5413992" cy="423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Sub-header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5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2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5"/>
            <a:ext cx="2808288" cy="6337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10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5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2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5"/>
            <a:ext cx="2808288" cy="6337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10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5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704D91-8476-BFF7-E112-EA234D890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237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/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1" y="2475442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6" y="2410390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1" y="3127023"/>
            <a:ext cx="4679951" cy="62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6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2"/>
            <a:ext cx="4679951" cy="6268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9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3" y="4803051"/>
            <a:ext cx="710687" cy="417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998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2"/>
            <a:ext cx="4464051" cy="1277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9" y="1616464"/>
            <a:ext cx="5395651" cy="40477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Sub-header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BA15F3-47B5-5911-C342-6D3777F82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85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2" y="2480051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5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5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9" y="1614257"/>
            <a:ext cx="3525269" cy="62729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41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Sub-header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5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99"/>
            </a:lvl1pPr>
          </a:lstStyle>
          <a:p>
            <a:r>
              <a:rPr lang="en-US" dirty="0" err="1"/>
              <a:t>i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5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583691-95CD-F923-52B6-AC3685F1B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745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3" y="1592263"/>
            <a:ext cx="5396599" cy="388937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1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2"/>
            <a:ext cx="4464051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4" y="1732703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994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1726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9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99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Quoted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9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399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Signature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</a:t>
            </a:r>
            <a:r>
              <a:rPr lang="en-US" dirty="0"/>
              <a:t>Insert footnotes and indicate sources in this box.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21903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F66C9E3-AB85-D94D-6E7F-7DE9EE4FB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6" y="296863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798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Header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two 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09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0736-D446-4178-959B-ADD00C14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CD76-AACF-43B9-9B5B-7C1E55C2763D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7116-A7D3-4B02-9A27-E2809F05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A5773-107A-44B4-83E7-0E1F7C4A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D910-9776-42FF-AC93-08D96AC21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4044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1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3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4CC6FF-C75C-F36E-DAF9-84905EB4F3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73" y="500991"/>
            <a:ext cx="1879643" cy="3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1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ftr="0" dt="0"/>
  <p:txStyles>
    <p:titleStyle>
      <a:lvl1pPr algn="l" defTabSz="912710" rtl="0" eaLnBrk="1" latinLnBrk="0" hangingPunct="1">
        <a:lnSpc>
          <a:spcPct val="90000"/>
        </a:lnSpc>
        <a:spcBef>
          <a:spcPct val="0"/>
        </a:spcBef>
        <a:buNone/>
        <a:defRPr sz="4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78" indent="-228178" algn="l" defTabSz="912710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4533" indent="-228178" algn="l" defTabSz="9127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140886" indent="-228178" algn="l" defTabSz="9127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3pPr>
      <a:lvl4pPr marL="1597241" indent="-228178" algn="l" defTabSz="9127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6" indent="-228178" algn="l" defTabSz="9127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509951" indent="-228178" algn="l" defTabSz="9127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6304" indent="-228178" algn="l" defTabSz="9127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2659" indent="-228178" algn="l" defTabSz="9127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9014" indent="-228178" algn="l" defTabSz="9127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55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10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3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418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773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128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482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0837" algn="l" defTabSz="91271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5" y="6382414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502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19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3502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99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D53C5EB2-EEF4-60A0-E6E6-1DDA4E0C94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468530" y="296663"/>
            <a:ext cx="213710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1041726" rtl="0" eaLnBrk="1" latinLnBrk="0" hangingPunct="1">
        <a:lnSpc>
          <a:spcPct val="90000"/>
        </a:lnSpc>
        <a:spcBef>
          <a:spcPct val="0"/>
        </a:spcBef>
        <a:buNone/>
        <a:defRPr sz="50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432" indent="-260432" algn="l" defTabSz="1041726" rtl="0" eaLnBrk="1" latinLnBrk="0" hangingPunct="1">
        <a:lnSpc>
          <a:spcPct val="90000"/>
        </a:lnSpc>
        <a:spcBef>
          <a:spcPts val="1139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1pPr>
      <a:lvl2pPr marL="781295" indent="-260432" algn="l" defTabSz="104172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302157" indent="-260432" algn="l" defTabSz="104172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79" kern="1200">
          <a:solidFill>
            <a:schemeClr val="tx1"/>
          </a:solidFill>
          <a:latin typeface="+mn-lt"/>
          <a:ea typeface="+mn-ea"/>
          <a:cs typeface="+mn-cs"/>
        </a:defRPr>
      </a:lvl3pPr>
      <a:lvl4pPr marL="1823020" indent="-260432" algn="l" defTabSz="104172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4pPr>
      <a:lvl5pPr marL="2343883" indent="-260432" algn="l" defTabSz="104172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5pPr>
      <a:lvl6pPr marL="2864746" indent="-260432" algn="l" defTabSz="104172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6pPr>
      <a:lvl7pPr marL="3385609" indent="-260432" algn="l" defTabSz="104172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7pPr>
      <a:lvl8pPr marL="3906473" indent="-260432" algn="l" defTabSz="104172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8pPr>
      <a:lvl9pPr marL="4427336" indent="-260432" algn="l" defTabSz="104172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1pPr>
      <a:lvl2pPr marL="520863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2pPr>
      <a:lvl3pPr marL="1041726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3pPr>
      <a:lvl4pPr marL="1562588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4pPr>
      <a:lvl5pPr marL="2083452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5pPr>
      <a:lvl6pPr marL="2604315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6pPr>
      <a:lvl7pPr marL="3125177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7pPr>
      <a:lvl8pPr marL="3646040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8pPr>
      <a:lvl9pPr marL="4166903" algn="l" defTabSz="1041726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26" orient="horz" pos="459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4096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575201"/>
            <a:ext cx="1089152" cy="1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5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EC81-3A31-41C5-9D13-0A9B16372D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3ABF-AC2B-4FAA-890A-2FD1A989F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92" y="433920"/>
            <a:ext cx="1721507" cy="5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92" y="433919"/>
            <a:ext cx="1721507" cy="5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121808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21" indent="-304521" algn="l" defTabSz="121808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61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601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42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8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6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6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40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6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3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4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84941" y="357687"/>
            <a:ext cx="1822029" cy="6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2" r:id="rId4"/>
  </p:sldLayoutIdLst>
  <p:txStyles>
    <p:titleStyle>
      <a:lvl1pPr algn="l" defTabSz="1219169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69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76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1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5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0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3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98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2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67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4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9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2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7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1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6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89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4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ni.rusatomservice.ru/upload/Nuclear%20Infrastructure%20and%20SDG_Eng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aea.org/ru/publications/8715/vvedenie-v-ispolzovanie-metodologii-inpro-dlya-ocenki-yaderno-energeticheskih-sistem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rana-rosatom.ru/2022/10/19/talanty-i-preemniki-kak-sohranit-kr/?ysclid=lkayxv1cn7354465328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teamly.ru/blog/rosatom?ysclid=lkayvg817n5727486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nference.almau.edu.kz/pdf/%D0%A2%D0%B5%D1%85%D0%BD%D0%BE%D0%BB%D0%BE%D0%B3%D0%B8%D0%B8%20%D1%83%D0%BF%D1%80%D0%B0%D0%B2%D0%BB%D0%B5%D0%BD%D0%B8%D1%8F%20%D0%B7%D0%BD%D0%B0%D0%BD%D0%B8%D1%8F%D0%BC%D0%B8%20%D0%B2%20%D0%93%D0%BE%D1%81%D0%BA%D0%BE%D1%80%D0%BF%D0%BE%D1%80%D0%B0%D1%86%D0%B8%D0%B8%20_%D0%A0%D0%9E%D0%A1%D0%90%D0%A2%D0%9E%D0%9C_%20-%20%D0%92%D0%BB%D0%B0%D0%B4%D0%B8%D0%BC%D0%B8%D1%80%20%D0%9B%D0%B5%D1%89%D0%B5%D0%BD%D0%BA%D0%BE.pdf" TargetMode="External"/><Relationship Id="rId5" Type="http://schemas.openxmlformats.org/officeDocument/2006/relationships/hyperlink" Target="https://niirosatom.ru/project/suz/?ysclid=lkayvce0xf63640807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sovnet.ru/media/Editor/%D0%90%D0%B3%D0%B0%D1%84%D0%BE%D0%BD%D0%BE%D0%B2_%D0%9E%D0%BF%D1%8B%D1%82%20%D1%81%D0%BE%D1%85%D1%80%D0%B0%D0%BD%D0%B5%D0%BD%D0%B8%D1%8F%20%D0%BA%D1%80%D0%B8%D1%82%D0%B8%D1%87%D0%B5%D1%81%D0%BA%D0%B8%20%D0%B2%D0%B0%D0%B6%D0%BD%D1%8B%D1%85%20%D0%B7%D0%BD%D0%B0%D0%BD%D0%B8%D0%B9.pdf?ysclid=lkayxs5gqp30813374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78626" y="2458039"/>
            <a:ext cx="8980463" cy="1583916"/>
          </a:xfrm>
        </p:spPr>
        <p:txBody>
          <a:bodyPr/>
          <a:lstStyle/>
          <a:p>
            <a:r>
              <a:rPr lang="ru-RU" sz="2800" dirty="0"/>
              <a:t>О ходе выполнения Программы по развитию национальных ядерных инфраструктур государств-участников СНГ и Плана мероприятий по ее реализации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78627" y="4494626"/>
            <a:ext cx="8980463" cy="534573"/>
          </a:xfrm>
        </p:spPr>
        <p:txBody>
          <a:bodyPr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24-е заседание Комиссии государств – участников СНГ по использованию атомной энергии в мирных целях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78628" y="5352508"/>
            <a:ext cx="7608722" cy="291045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Черняховская Юлия Валентиновна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78628" y="5676345"/>
            <a:ext cx="7608722" cy="379226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Заместитель генерального директора по ядерной инфраструктуре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АО «Русатом Сервис»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A9DE9C4C-E3A2-480A-8C5F-0677B8DC1E1C}"/>
              </a:ext>
            </a:extLst>
          </p:cNvPr>
          <p:cNvSpPr txBox="1">
            <a:spLocks/>
          </p:cNvSpPr>
          <p:nvPr/>
        </p:nvSpPr>
        <p:spPr>
          <a:xfrm>
            <a:off x="578628" y="6273828"/>
            <a:ext cx="7608722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072"/>
            <a:r>
              <a:rPr lang="ru-RU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29 ноября 2023 г.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36" y="564633"/>
            <a:ext cx="1213764" cy="1371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4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4871909" y="2437948"/>
            <a:ext cx="2453697" cy="2453697"/>
          </a:xfrm>
          <a:prstGeom prst="ellipse">
            <a:avLst/>
          </a:prstGeom>
          <a:solidFill>
            <a:srgbClr val="6CACE3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2" name="Group 25"/>
          <p:cNvGrpSpPr>
            <a:grpSpLocks/>
          </p:cNvGrpSpPr>
          <p:nvPr/>
        </p:nvGrpSpPr>
        <p:grpSpPr bwMode="auto">
          <a:xfrm rot="5400000">
            <a:off x="5962453" y="2182036"/>
            <a:ext cx="320347" cy="808453"/>
            <a:chOff x="735" y="2299"/>
            <a:chExt cx="532" cy="526"/>
          </a:xfrm>
          <a:solidFill>
            <a:srgbClr val="025EA1">
              <a:lumMod val="20000"/>
              <a:lumOff val="80000"/>
            </a:srgbClr>
          </a:solidFill>
        </p:grpSpPr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 rot="5400000">
              <a:off x="742" y="2300"/>
              <a:ext cx="526" cy="524"/>
            </a:xfrm>
            <a:prstGeom prst="upArrow">
              <a:avLst>
                <a:gd name="adj1" fmla="val 47852"/>
                <a:gd name="adj2" fmla="val 41620"/>
              </a:avLst>
            </a:prstGeom>
            <a:grpFill/>
            <a:ln w="1270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7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AutoShape 29"/>
            <p:cNvSpPr>
              <a:spLocks noChangeArrowheads="1"/>
            </p:cNvSpPr>
            <p:nvPr/>
          </p:nvSpPr>
          <p:spPr bwMode="auto">
            <a:xfrm rot="5400000">
              <a:off x="734" y="2300"/>
              <a:ext cx="526" cy="524"/>
            </a:xfrm>
            <a:prstGeom prst="upArrow">
              <a:avLst>
                <a:gd name="adj1" fmla="val 47852"/>
                <a:gd name="adj2" fmla="val 4162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7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" name="Полилиния 34"/>
          <p:cNvSpPr/>
          <p:nvPr/>
        </p:nvSpPr>
        <p:spPr>
          <a:xfrm>
            <a:off x="9253863" y="3394902"/>
            <a:ext cx="2258099" cy="677615"/>
          </a:xfrm>
          <a:custGeom>
            <a:avLst/>
            <a:gdLst>
              <a:gd name="connsiteX0" fmla="*/ 0 w 1762519"/>
              <a:gd name="connsiteY0" fmla="*/ 141002 h 1410015"/>
              <a:gd name="connsiteX1" fmla="*/ 141002 w 1762519"/>
              <a:gd name="connsiteY1" fmla="*/ 0 h 1410015"/>
              <a:gd name="connsiteX2" fmla="*/ 1621518 w 1762519"/>
              <a:gd name="connsiteY2" fmla="*/ 0 h 1410015"/>
              <a:gd name="connsiteX3" fmla="*/ 1762520 w 1762519"/>
              <a:gd name="connsiteY3" fmla="*/ 141002 h 1410015"/>
              <a:gd name="connsiteX4" fmla="*/ 1762519 w 1762519"/>
              <a:gd name="connsiteY4" fmla="*/ 1269014 h 1410015"/>
              <a:gd name="connsiteX5" fmla="*/ 1621517 w 1762519"/>
              <a:gd name="connsiteY5" fmla="*/ 1410016 h 1410015"/>
              <a:gd name="connsiteX6" fmla="*/ 141002 w 1762519"/>
              <a:gd name="connsiteY6" fmla="*/ 1410015 h 1410015"/>
              <a:gd name="connsiteX7" fmla="*/ 0 w 1762519"/>
              <a:gd name="connsiteY7" fmla="*/ 1269013 h 1410015"/>
              <a:gd name="connsiteX8" fmla="*/ 0 w 1762519"/>
              <a:gd name="connsiteY8" fmla="*/ 141002 h 14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19" h="1410015">
                <a:moveTo>
                  <a:pt x="0" y="141002"/>
                </a:moveTo>
                <a:cubicBezTo>
                  <a:pt x="0" y="63129"/>
                  <a:pt x="63129" y="0"/>
                  <a:pt x="141002" y="0"/>
                </a:cubicBezTo>
                <a:lnTo>
                  <a:pt x="1621518" y="0"/>
                </a:lnTo>
                <a:cubicBezTo>
                  <a:pt x="1699391" y="0"/>
                  <a:pt x="1762520" y="63129"/>
                  <a:pt x="1762520" y="141002"/>
                </a:cubicBezTo>
                <a:cubicBezTo>
                  <a:pt x="1762520" y="517006"/>
                  <a:pt x="1762519" y="893010"/>
                  <a:pt x="1762519" y="1269014"/>
                </a:cubicBezTo>
                <a:cubicBezTo>
                  <a:pt x="1762519" y="1346887"/>
                  <a:pt x="1699390" y="1410016"/>
                  <a:pt x="1621517" y="1410016"/>
                </a:cubicBezTo>
                <a:lnTo>
                  <a:pt x="141002" y="1410015"/>
                </a:lnTo>
                <a:cubicBezTo>
                  <a:pt x="63129" y="1410015"/>
                  <a:pt x="0" y="1346886"/>
                  <a:pt x="0" y="1269013"/>
                </a:cubicBezTo>
                <a:lnTo>
                  <a:pt x="0" y="141002"/>
                </a:lnTo>
                <a:close/>
              </a:path>
            </a:pathLst>
          </a:custGeom>
        </p:spPr>
        <p:txBody>
          <a:bodyPr wrap="square" lIns="68510" tIns="34255" rIns="68510" bIns="34255">
            <a:spAutoFit/>
          </a:bodyPr>
          <a:lstStyle/>
          <a:p>
            <a:pPr algn="ctr" defTabSz="532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64" cap="all" dirty="0">
                <a:latin typeface="Arial" panose="020B0604020202020204" pitchFamily="34" charset="0"/>
                <a:cs typeface="Arial" panose="020B0604020202020204" pitchFamily="34" charset="0"/>
              </a:rPr>
              <a:t>ПОДДЕРЖКА МАГАТЭ (Интегрированный план содействия)</a:t>
            </a:r>
            <a:endParaRPr lang="en-US" sz="1464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46521" y="3685464"/>
            <a:ext cx="2214117" cy="622792"/>
          </a:xfrm>
          <a:prstGeom prst="rect">
            <a:avLst/>
          </a:prstGeom>
        </p:spPr>
        <p:txBody>
          <a:bodyPr wrap="square" lIns="68510" tIns="34255" rIns="68510" bIns="34255">
            <a:spAutoFit/>
          </a:bodyPr>
          <a:lstStyle/>
          <a:p>
            <a:pPr algn="ctr" defTabSz="532855">
              <a:spcBef>
                <a:spcPct val="0"/>
              </a:spcBef>
            </a:pPr>
            <a:r>
              <a:rPr lang="ru-RU" sz="1199" b="1" cap="all" dirty="0">
                <a:solidFill>
                  <a:srgbClr val="FFFFFF"/>
                </a:solidFill>
                <a:latin typeface="Arial" panose="020B0604020202020204"/>
              </a:rPr>
              <a:t>НАЦИОНАЛЬНАЯ ядерная инфраструктура</a:t>
            </a:r>
          </a:p>
        </p:txBody>
      </p: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61421" y="3227436"/>
            <a:ext cx="1760157" cy="598406"/>
            <a:chOff x="735" y="2299"/>
            <a:chExt cx="532" cy="526"/>
          </a:xfrm>
          <a:solidFill>
            <a:srgbClr val="025EA1">
              <a:lumMod val="20000"/>
              <a:lumOff val="80000"/>
            </a:srgbClr>
          </a:solidFill>
        </p:grpSpPr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rot="5400000">
              <a:off x="742" y="2300"/>
              <a:ext cx="526" cy="524"/>
            </a:xfrm>
            <a:prstGeom prst="upArrow">
              <a:avLst>
                <a:gd name="adj1" fmla="val 47852"/>
                <a:gd name="adj2" fmla="val 41620"/>
              </a:avLst>
            </a:prstGeom>
            <a:grpFill/>
            <a:ln w="1270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7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rot="5400000">
              <a:off x="734" y="2300"/>
              <a:ext cx="526" cy="524"/>
            </a:xfrm>
            <a:prstGeom prst="upArrow">
              <a:avLst>
                <a:gd name="adj1" fmla="val 47852"/>
                <a:gd name="adj2" fmla="val 4162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7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Group 25"/>
          <p:cNvGrpSpPr>
            <a:grpSpLocks/>
          </p:cNvGrpSpPr>
          <p:nvPr/>
        </p:nvGrpSpPr>
        <p:grpSpPr bwMode="auto">
          <a:xfrm rot="10800000">
            <a:off x="7247228" y="3196132"/>
            <a:ext cx="1783437" cy="598406"/>
            <a:chOff x="735" y="2299"/>
            <a:chExt cx="532" cy="526"/>
          </a:xfrm>
          <a:solidFill>
            <a:srgbClr val="025EA1">
              <a:lumMod val="20000"/>
              <a:lumOff val="80000"/>
            </a:srgbClr>
          </a:solidFill>
        </p:grpSpPr>
        <p:sp>
          <p:nvSpPr>
            <p:cNvPr id="41" name="AutoShape 28"/>
            <p:cNvSpPr>
              <a:spLocks noChangeArrowheads="1"/>
            </p:cNvSpPr>
            <p:nvPr/>
          </p:nvSpPr>
          <p:spPr bwMode="auto">
            <a:xfrm rot="5400000">
              <a:off x="742" y="2300"/>
              <a:ext cx="526" cy="524"/>
            </a:xfrm>
            <a:prstGeom prst="upArrow">
              <a:avLst>
                <a:gd name="adj1" fmla="val 47852"/>
                <a:gd name="adj2" fmla="val 41620"/>
              </a:avLst>
            </a:prstGeom>
            <a:grpFill/>
            <a:ln w="1270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7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AutoShape 29"/>
            <p:cNvSpPr>
              <a:spLocks noChangeArrowheads="1"/>
            </p:cNvSpPr>
            <p:nvPr/>
          </p:nvSpPr>
          <p:spPr bwMode="auto">
            <a:xfrm rot="5400000">
              <a:off x="734" y="2300"/>
              <a:ext cx="526" cy="524"/>
            </a:xfrm>
            <a:prstGeom prst="upArrow">
              <a:avLst>
                <a:gd name="adj1" fmla="val 47852"/>
                <a:gd name="adj2" fmla="val 4162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7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541414" y="2460524"/>
            <a:ext cx="811692" cy="825145"/>
          </a:xfrm>
          <a:prstGeom prst="rect">
            <a:avLst/>
          </a:prstGeom>
        </p:spPr>
      </p:pic>
      <p:pic>
        <p:nvPicPr>
          <p:cNvPr id="44" name="Picture 2" descr="https://www.iaea.org/technicalcooperation/images/Logos/IAE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18493"/>
          <a:stretch/>
        </p:blipFill>
        <p:spPr bwMode="auto">
          <a:xfrm>
            <a:off x="9928669" y="2426089"/>
            <a:ext cx="835729" cy="8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5716533" y="2841554"/>
            <a:ext cx="821248" cy="734802"/>
            <a:chOff x="2484438" y="1412875"/>
            <a:chExt cx="754063" cy="674688"/>
          </a:xfrm>
          <a:solidFill>
            <a:srgbClr val="FFFFFF"/>
          </a:solidFill>
        </p:grpSpPr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2484438" y="1412875"/>
              <a:ext cx="754063" cy="190500"/>
            </a:xfrm>
            <a:custGeom>
              <a:avLst/>
              <a:gdLst>
                <a:gd name="T0" fmla="*/ 472 w 475"/>
                <a:gd name="T1" fmla="*/ 111 h 120"/>
                <a:gd name="T2" fmla="*/ 239 w 475"/>
                <a:gd name="T3" fmla="*/ 1 h 120"/>
                <a:gd name="T4" fmla="*/ 237 w 475"/>
                <a:gd name="T5" fmla="*/ 0 h 120"/>
                <a:gd name="T6" fmla="*/ 3 w 475"/>
                <a:gd name="T7" fmla="*/ 111 h 120"/>
                <a:gd name="T8" fmla="*/ 3 w 475"/>
                <a:gd name="T9" fmla="*/ 111 h 120"/>
                <a:gd name="T10" fmla="*/ 0 w 475"/>
                <a:gd name="T11" fmla="*/ 113 h 120"/>
                <a:gd name="T12" fmla="*/ 0 w 475"/>
                <a:gd name="T13" fmla="*/ 117 h 120"/>
                <a:gd name="T14" fmla="*/ 0 w 475"/>
                <a:gd name="T15" fmla="*/ 117 h 120"/>
                <a:gd name="T16" fmla="*/ 3 w 475"/>
                <a:gd name="T17" fmla="*/ 120 h 120"/>
                <a:gd name="T18" fmla="*/ 7 w 475"/>
                <a:gd name="T19" fmla="*/ 119 h 120"/>
                <a:gd name="T20" fmla="*/ 237 w 475"/>
                <a:gd name="T21" fmla="*/ 11 h 120"/>
                <a:gd name="T22" fmla="*/ 468 w 475"/>
                <a:gd name="T23" fmla="*/ 119 h 120"/>
                <a:gd name="T24" fmla="*/ 468 w 475"/>
                <a:gd name="T25" fmla="*/ 119 h 120"/>
                <a:gd name="T26" fmla="*/ 469 w 475"/>
                <a:gd name="T27" fmla="*/ 120 h 120"/>
                <a:gd name="T28" fmla="*/ 469 w 475"/>
                <a:gd name="T29" fmla="*/ 120 h 120"/>
                <a:gd name="T30" fmla="*/ 472 w 475"/>
                <a:gd name="T31" fmla="*/ 119 h 120"/>
                <a:gd name="T32" fmla="*/ 473 w 475"/>
                <a:gd name="T33" fmla="*/ 117 h 120"/>
                <a:gd name="T34" fmla="*/ 473 w 475"/>
                <a:gd name="T35" fmla="*/ 117 h 120"/>
                <a:gd name="T36" fmla="*/ 475 w 475"/>
                <a:gd name="T37" fmla="*/ 113 h 120"/>
                <a:gd name="T38" fmla="*/ 472 w 475"/>
                <a:gd name="T39" fmla="*/ 111 h 120"/>
                <a:gd name="T40" fmla="*/ 472 w 475"/>
                <a:gd name="T41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5" h="120">
                  <a:moveTo>
                    <a:pt x="472" y="111"/>
                  </a:moveTo>
                  <a:lnTo>
                    <a:pt x="239" y="1"/>
                  </a:lnTo>
                  <a:lnTo>
                    <a:pt x="237" y="0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3" y="120"/>
                  </a:lnTo>
                  <a:lnTo>
                    <a:pt x="7" y="119"/>
                  </a:lnTo>
                  <a:lnTo>
                    <a:pt x="237" y="11"/>
                  </a:lnTo>
                  <a:lnTo>
                    <a:pt x="468" y="119"/>
                  </a:lnTo>
                  <a:lnTo>
                    <a:pt x="468" y="119"/>
                  </a:lnTo>
                  <a:lnTo>
                    <a:pt x="469" y="120"/>
                  </a:lnTo>
                  <a:lnTo>
                    <a:pt x="469" y="120"/>
                  </a:lnTo>
                  <a:lnTo>
                    <a:pt x="472" y="119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5" y="113"/>
                  </a:lnTo>
                  <a:lnTo>
                    <a:pt x="472" y="111"/>
                  </a:lnTo>
                  <a:lnTo>
                    <a:pt x="47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17" tIns="34259" rIns="68517" bIns="34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8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2503488" y="1447800"/>
              <a:ext cx="712788" cy="168275"/>
            </a:xfrm>
            <a:custGeom>
              <a:avLst/>
              <a:gdLst>
                <a:gd name="T0" fmla="*/ 0 w 449"/>
                <a:gd name="T1" fmla="*/ 106 h 106"/>
                <a:gd name="T2" fmla="*/ 449 w 449"/>
                <a:gd name="T3" fmla="*/ 106 h 106"/>
                <a:gd name="T4" fmla="*/ 225 w 449"/>
                <a:gd name="T5" fmla="*/ 0 h 106"/>
                <a:gd name="T6" fmla="*/ 0 w 449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106">
                  <a:moveTo>
                    <a:pt x="0" y="106"/>
                  </a:moveTo>
                  <a:lnTo>
                    <a:pt x="449" y="106"/>
                  </a:lnTo>
                  <a:lnTo>
                    <a:pt x="225" y="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17" tIns="34259" rIns="68517" bIns="34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8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2516188" y="1641475"/>
              <a:ext cx="687388" cy="446088"/>
            </a:xfrm>
            <a:custGeom>
              <a:avLst/>
              <a:gdLst>
                <a:gd name="T0" fmla="*/ 383 w 433"/>
                <a:gd name="T1" fmla="*/ 0 h 281"/>
                <a:gd name="T2" fmla="*/ 320 w 433"/>
                <a:gd name="T3" fmla="*/ 215 h 281"/>
                <a:gd name="T4" fmla="*/ 249 w 433"/>
                <a:gd name="T5" fmla="*/ 0 h 281"/>
                <a:gd name="T6" fmla="*/ 186 w 433"/>
                <a:gd name="T7" fmla="*/ 215 h 281"/>
                <a:gd name="T8" fmla="*/ 114 w 433"/>
                <a:gd name="T9" fmla="*/ 215 h 281"/>
                <a:gd name="T10" fmla="*/ 51 w 433"/>
                <a:gd name="T11" fmla="*/ 0 h 281"/>
                <a:gd name="T12" fmla="*/ 51 w 433"/>
                <a:gd name="T13" fmla="*/ 217 h 281"/>
                <a:gd name="T14" fmla="*/ 30 w 433"/>
                <a:gd name="T15" fmla="*/ 225 h 281"/>
                <a:gd name="T16" fmla="*/ 14 w 433"/>
                <a:gd name="T17" fmla="*/ 240 h 281"/>
                <a:gd name="T18" fmla="*/ 4 w 433"/>
                <a:gd name="T19" fmla="*/ 258 h 281"/>
                <a:gd name="T20" fmla="*/ 0 w 433"/>
                <a:gd name="T21" fmla="*/ 281 h 281"/>
                <a:gd name="T22" fmla="*/ 433 w 433"/>
                <a:gd name="T23" fmla="*/ 281 h 281"/>
                <a:gd name="T24" fmla="*/ 432 w 433"/>
                <a:gd name="T25" fmla="*/ 270 h 281"/>
                <a:gd name="T26" fmla="*/ 426 w 433"/>
                <a:gd name="T27" fmla="*/ 249 h 281"/>
                <a:gd name="T28" fmla="*/ 412 w 433"/>
                <a:gd name="T29" fmla="*/ 232 h 281"/>
                <a:gd name="T30" fmla="*/ 394 w 433"/>
                <a:gd name="T31" fmla="*/ 220 h 281"/>
                <a:gd name="T32" fmla="*/ 383 w 433"/>
                <a:gd name="T33" fmla="*/ 217 h 281"/>
                <a:gd name="T34" fmla="*/ 105 w 433"/>
                <a:gd name="T35" fmla="*/ 245 h 281"/>
                <a:gd name="T36" fmla="*/ 97 w 433"/>
                <a:gd name="T37" fmla="*/ 248 h 281"/>
                <a:gd name="T38" fmla="*/ 83 w 433"/>
                <a:gd name="T39" fmla="*/ 250 h 281"/>
                <a:gd name="T40" fmla="*/ 74 w 433"/>
                <a:gd name="T41" fmla="*/ 249 h 281"/>
                <a:gd name="T42" fmla="*/ 63 w 433"/>
                <a:gd name="T43" fmla="*/ 246 h 281"/>
                <a:gd name="T44" fmla="*/ 60 w 433"/>
                <a:gd name="T45" fmla="*/ 245 h 281"/>
                <a:gd name="T46" fmla="*/ 60 w 433"/>
                <a:gd name="T47" fmla="*/ 9 h 281"/>
                <a:gd name="T48" fmla="*/ 105 w 433"/>
                <a:gd name="T49" fmla="*/ 245 h 281"/>
                <a:gd name="T50" fmla="*/ 240 w 433"/>
                <a:gd name="T51" fmla="*/ 245 h 281"/>
                <a:gd name="T52" fmla="*/ 232 w 433"/>
                <a:gd name="T53" fmla="*/ 248 h 281"/>
                <a:gd name="T54" fmla="*/ 217 w 433"/>
                <a:gd name="T55" fmla="*/ 250 h 281"/>
                <a:gd name="T56" fmla="*/ 208 w 433"/>
                <a:gd name="T57" fmla="*/ 249 h 281"/>
                <a:gd name="T58" fmla="*/ 197 w 433"/>
                <a:gd name="T59" fmla="*/ 246 h 281"/>
                <a:gd name="T60" fmla="*/ 195 w 433"/>
                <a:gd name="T61" fmla="*/ 244 h 281"/>
                <a:gd name="T62" fmla="*/ 195 w 433"/>
                <a:gd name="T63" fmla="*/ 9 h 281"/>
                <a:gd name="T64" fmla="*/ 240 w 433"/>
                <a:gd name="T65" fmla="*/ 245 h 281"/>
                <a:gd name="T66" fmla="*/ 374 w 433"/>
                <a:gd name="T67" fmla="*/ 245 h 281"/>
                <a:gd name="T68" fmla="*/ 368 w 433"/>
                <a:gd name="T69" fmla="*/ 248 h 281"/>
                <a:gd name="T70" fmla="*/ 352 w 433"/>
                <a:gd name="T71" fmla="*/ 250 h 281"/>
                <a:gd name="T72" fmla="*/ 342 w 433"/>
                <a:gd name="T73" fmla="*/ 249 h 281"/>
                <a:gd name="T74" fmla="*/ 332 w 433"/>
                <a:gd name="T75" fmla="*/ 246 h 281"/>
                <a:gd name="T76" fmla="*/ 329 w 433"/>
                <a:gd name="T77" fmla="*/ 245 h 281"/>
                <a:gd name="T78" fmla="*/ 329 w 433"/>
                <a:gd name="T79" fmla="*/ 9 h 281"/>
                <a:gd name="T80" fmla="*/ 374 w 433"/>
                <a:gd name="T81" fmla="*/ 24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3" h="281">
                  <a:moveTo>
                    <a:pt x="383" y="217"/>
                  </a:moveTo>
                  <a:lnTo>
                    <a:pt x="383" y="0"/>
                  </a:lnTo>
                  <a:lnTo>
                    <a:pt x="320" y="0"/>
                  </a:lnTo>
                  <a:lnTo>
                    <a:pt x="320" y="215"/>
                  </a:lnTo>
                  <a:lnTo>
                    <a:pt x="249" y="215"/>
                  </a:lnTo>
                  <a:lnTo>
                    <a:pt x="249" y="0"/>
                  </a:lnTo>
                  <a:lnTo>
                    <a:pt x="186" y="0"/>
                  </a:lnTo>
                  <a:lnTo>
                    <a:pt x="186" y="215"/>
                  </a:lnTo>
                  <a:lnTo>
                    <a:pt x="170" y="215"/>
                  </a:lnTo>
                  <a:lnTo>
                    <a:pt x="114" y="215"/>
                  </a:lnTo>
                  <a:lnTo>
                    <a:pt x="114" y="0"/>
                  </a:lnTo>
                  <a:lnTo>
                    <a:pt x="51" y="0"/>
                  </a:lnTo>
                  <a:lnTo>
                    <a:pt x="51" y="217"/>
                  </a:lnTo>
                  <a:lnTo>
                    <a:pt x="51" y="217"/>
                  </a:lnTo>
                  <a:lnTo>
                    <a:pt x="41" y="220"/>
                  </a:lnTo>
                  <a:lnTo>
                    <a:pt x="30" y="225"/>
                  </a:lnTo>
                  <a:lnTo>
                    <a:pt x="22" y="232"/>
                  </a:lnTo>
                  <a:lnTo>
                    <a:pt x="14" y="240"/>
                  </a:lnTo>
                  <a:lnTo>
                    <a:pt x="9" y="249"/>
                  </a:lnTo>
                  <a:lnTo>
                    <a:pt x="4" y="258"/>
                  </a:lnTo>
                  <a:lnTo>
                    <a:pt x="1" y="270"/>
                  </a:lnTo>
                  <a:lnTo>
                    <a:pt x="0" y="281"/>
                  </a:lnTo>
                  <a:lnTo>
                    <a:pt x="170" y="281"/>
                  </a:lnTo>
                  <a:lnTo>
                    <a:pt x="433" y="281"/>
                  </a:lnTo>
                  <a:lnTo>
                    <a:pt x="433" y="281"/>
                  </a:lnTo>
                  <a:lnTo>
                    <a:pt x="432" y="270"/>
                  </a:lnTo>
                  <a:lnTo>
                    <a:pt x="429" y="258"/>
                  </a:lnTo>
                  <a:lnTo>
                    <a:pt x="426" y="249"/>
                  </a:lnTo>
                  <a:lnTo>
                    <a:pt x="419" y="240"/>
                  </a:lnTo>
                  <a:lnTo>
                    <a:pt x="412" y="232"/>
                  </a:lnTo>
                  <a:lnTo>
                    <a:pt x="403" y="225"/>
                  </a:lnTo>
                  <a:lnTo>
                    <a:pt x="394" y="220"/>
                  </a:lnTo>
                  <a:lnTo>
                    <a:pt x="383" y="217"/>
                  </a:lnTo>
                  <a:lnTo>
                    <a:pt x="383" y="217"/>
                  </a:lnTo>
                  <a:close/>
                  <a:moveTo>
                    <a:pt x="105" y="245"/>
                  </a:moveTo>
                  <a:lnTo>
                    <a:pt x="105" y="245"/>
                  </a:lnTo>
                  <a:lnTo>
                    <a:pt x="103" y="246"/>
                  </a:lnTo>
                  <a:lnTo>
                    <a:pt x="97" y="248"/>
                  </a:lnTo>
                  <a:lnTo>
                    <a:pt x="91" y="249"/>
                  </a:lnTo>
                  <a:lnTo>
                    <a:pt x="83" y="250"/>
                  </a:lnTo>
                  <a:lnTo>
                    <a:pt x="83" y="250"/>
                  </a:lnTo>
                  <a:lnTo>
                    <a:pt x="74" y="249"/>
                  </a:lnTo>
                  <a:lnTo>
                    <a:pt x="67" y="248"/>
                  </a:lnTo>
                  <a:lnTo>
                    <a:pt x="63" y="246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0" y="244"/>
                  </a:lnTo>
                  <a:lnTo>
                    <a:pt x="60" y="9"/>
                  </a:lnTo>
                  <a:lnTo>
                    <a:pt x="105" y="9"/>
                  </a:lnTo>
                  <a:lnTo>
                    <a:pt x="105" y="245"/>
                  </a:lnTo>
                  <a:close/>
                  <a:moveTo>
                    <a:pt x="240" y="245"/>
                  </a:moveTo>
                  <a:lnTo>
                    <a:pt x="240" y="245"/>
                  </a:lnTo>
                  <a:lnTo>
                    <a:pt x="237" y="246"/>
                  </a:lnTo>
                  <a:lnTo>
                    <a:pt x="232" y="248"/>
                  </a:lnTo>
                  <a:lnTo>
                    <a:pt x="225" y="249"/>
                  </a:lnTo>
                  <a:lnTo>
                    <a:pt x="217" y="250"/>
                  </a:lnTo>
                  <a:lnTo>
                    <a:pt x="217" y="250"/>
                  </a:lnTo>
                  <a:lnTo>
                    <a:pt x="208" y="249"/>
                  </a:lnTo>
                  <a:lnTo>
                    <a:pt x="201" y="248"/>
                  </a:lnTo>
                  <a:lnTo>
                    <a:pt x="197" y="246"/>
                  </a:lnTo>
                  <a:lnTo>
                    <a:pt x="195" y="245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195" y="9"/>
                  </a:lnTo>
                  <a:lnTo>
                    <a:pt x="240" y="9"/>
                  </a:lnTo>
                  <a:lnTo>
                    <a:pt x="240" y="245"/>
                  </a:lnTo>
                  <a:close/>
                  <a:moveTo>
                    <a:pt x="374" y="245"/>
                  </a:moveTo>
                  <a:lnTo>
                    <a:pt x="374" y="245"/>
                  </a:lnTo>
                  <a:lnTo>
                    <a:pt x="371" y="246"/>
                  </a:lnTo>
                  <a:lnTo>
                    <a:pt x="368" y="248"/>
                  </a:lnTo>
                  <a:lnTo>
                    <a:pt x="360" y="249"/>
                  </a:lnTo>
                  <a:lnTo>
                    <a:pt x="352" y="250"/>
                  </a:lnTo>
                  <a:lnTo>
                    <a:pt x="352" y="250"/>
                  </a:lnTo>
                  <a:lnTo>
                    <a:pt x="342" y="249"/>
                  </a:lnTo>
                  <a:lnTo>
                    <a:pt x="336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9" y="245"/>
                  </a:lnTo>
                  <a:lnTo>
                    <a:pt x="329" y="244"/>
                  </a:lnTo>
                  <a:lnTo>
                    <a:pt x="329" y="9"/>
                  </a:lnTo>
                  <a:lnTo>
                    <a:pt x="374" y="9"/>
                  </a:lnTo>
                  <a:lnTo>
                    <a:pt x="374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17" tIns="34259" rIns="68517" bIns="34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8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49" name="Полилиния 48"/>
          <p:cNvSpPr/>
          <p:nvPr/>
        </p:nvSpPr>
        <p:spPr>
          <a:xfrm>
            <a:off x="4188921" y="1307184"/>
            <a:ext cx="3741264" cy="900176"/>
          </a:xfrm>
          <a:custGeom>
            <a:avLst/>
            <a:gdLst>
              <a:gd name="connsiteX0" fmla="*/ 0 w 2122020"/>
              <a:gd name="connsiteY0" fmla="*/ 141002 h 1410015"/>
              <a:gd name="connsiteX1" fmla="*/ 141002 w 2122020"/>
              <a:gd name="connsiteY1" fmla="*/ 0 h 1410015"/>
              <a:gd name="connsiteX2" fmla="*/ 1981019 w 2122020"/>
              <a:gd name="connsiteY2" fmla="*/ 0 h 1410015"/>
              <a:gd name="connsiteX3" fmla="*/ 2122021 w 2122020"/>
              <a:gd name="connsiteY3" fmla="*/ 141002 h 1410015"/>
              <a:gd name="connsiteX4" fmla="*/ 2122020 w 2122020"/>
              <a:gd name="connsiteY4" fmla="*/ 1269014 h 1410015"/>
              <a:gd name="connsiteX5" fmla="*/ 1981018 w 2122020"/>
              <a:gd name="connsiteY5" fmla="*/ 1410016 h 1410015"/>
              <a:gd name="connsiteX6" fmla="*/ 141002 w 2122020"/>
              <a:gd name="connsiteY6" fmla="*/ 1410015 h 1410015"/>
              <a:gd name="connsiteX7" fmla="*/ 0 w 2122020"/>
              <a:gd name="connsiteY7" fmla="*/ 1269013 h 1410015"/>
              <a:gd name="connsiteX8" fmla="*/ 0 w 2122020"/>
              <a:gd name="connsiteY8" fmla="*/ 141002 h 14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2020" h="1410015">
                <a:moveTo>
                  <a:pt x="0" y="141002"/>
                </a:moveTo>
                <a:cubicBezTo>
                  <a:pt x="0" y="63129"/>
                  <a:pt x="63129" y="0"/>
                  <a:pt x="141002" y="0"/>
                </a:cubicBezTo>
                <a:lnTo>
                  <a:pt x="1981019" y="0"/>
                </a:lnTo>
                <a:cubicBezTo>
                  <a:pt x="2058892" y="0"/>
                  <a:pt x="2122021" y="63129"/>
                  <a:pt x="2122021" y="141002"/>
                </a:cubicBezTo>
                <a:cubicBezTo>
                  <a:pt x="2122021" y="517006"/>
                  <a:pt x="2122020" y="893010"/>
                  <a:pt x="2122020" y="1269014"/>
                </a:cubicBezTo>
                <a:cubicBezTo>
                  <a:pt x="2122020" y="1346887"/>
                  <a:pt x="2058891" y="1410016"/>
                  <a:pt x="1981018" y="1410016"/>
                </a:cubicBezTo>
                <a:lnTo>
                  <a:pt x="141002" y="1410015"/>
                </a:lnTo>
                <a:cubicBezTo>
                  <a:pt x="63129" y="1410015"/>
                  <a:pt x="0" y="1346886"/>
                  <a:pt x="0" y="1269013"/>
                </a:cubicBezTo>
                <a:lnTo>
                  <a:pt x="0" y="141002"/>
                </a:lnTo>
                <a:close/>
              </a:path>
            </a:pathLst>
          </a:custGeom>
        </p:spPr>
        <p:txBody>
          <a:bodyPr wrap="square" lIns="68510" tIns="34255" rIns="68510" bIns="34255">
            <a:spAutoFit/>
          </a:bodyPr>
          <a:lstStyle/>
          <a:p>
            <a:pPr algn="ctr" defTabSz="532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ПЛАН РАЗВИТИЯ ЯДЕРНОЙ ИНФРАСТРУКТУРЫ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уга 49"/>
          <p:cNvSpPr/>
          <p:nvPr/>
        </p:nvSpPr>
        <p:spPr>
          <a:xfrm rot="2700000">
            <a:off x="794756" y="2219837"/>
            <a:ext cx="2368331" cy="2368331"/>
          </a:xfrm>
          <a:prstGeom prst="arc">
            <a:avLst/>
          </a:prstGeom>
          <a:noFill/>
          <a:ln w="38100" cap="flat" cmpd="sng" algn="ctr">
            <a:solidFill>
              <a:srgbClr val="025EA1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8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Дуга 50"/>
          <p:cNvSpPr/>
          <p:nvPr/>
        </p:nvSpPr>
        <p:spPr>
          <a:xfrm rot="13500000">
            <a:off x="9025262" y="2340653"/>
            <a:ext cx="2368331" cy="2368331"/>
          </a:xfrm>
          <a:prstGeom prst="arc">
            <a:avLst/>
          </a:prstGeom>
          <a:noFill/>
          <a:ln w="38100" cap="flat" cmpd="sng" algn="ctr">
            <a:solidFill>
              <a:srgbClr val="025EA1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8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260810" y="3395390"/>
            <a:ext cx="2753317" cy="677615"/>
          </a:xfrm>
          <a:custGeom>
            <a:avLst/>
            <a:gdLst>
              <a:gd name="connsiteX0" fmla="*/ 0 w 1762519"/>
              <a:gd name="connsiteY0" fmla="*/ 141002 h 1410015"/>
              <a:gd name="connsiteX1" fmla="*/ 141002 w 1762519"/>
              <a:gd name="connsiteY1" fmla="*/ 0 h 1410015"/>
              <a:gd name="connsiteX2" fmla="*/ 1621518 w 1762519"/>
              <a:gd name="connsiteY2" fmla="*/ 0 h 1410015"/>
              <a:gd name="connsiteX3" fmla="*/ 1762520 w 1762519"/>
              <a:gd name="connsiteY3" fmla="*/ 141002 h 1410015"/>
              <a:gd name="connsiteX4" fmla="*/ 1762519 w 1762519"/>
              <a:gd name="connsiteY4" fmla="*/ 1269014 h 1410015"/>
              <a:gd name="connsiteX5" fmla="*/ 1621517 w 1762519"/>
              <a:gd name="connsiteY5" fmla="*/ 1410016 h 1410015"/>
              <a:gd name="connsiteX6" fmla="*/ 141002 w 1762519"/>
              <a:gd name="connsiteY6" fmla="*/ 1410015 h 1410015"/>
              <a:gd name="connsiteX7" fmla="*/ 0 w 1762519"/>
              <a:gd name="connsiteY7" fmla="*/ 1269013 h 1410015"/>
              <a:gd name="connsiteX8" fmla="*/ 0 w 1762519"/>
              <a:gd name="connsiteY8" fmla="*/ 141002 h 14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19" h="1410015">
                <a:moveTo>
                  <a:pt x="0" y="141002"/>
                </a:moveTo>
                <a:cubicBezTo>
                  <a:pt x="0" y="63129"/>
                  <a:pt x="63129" y="0"/>
                  <a:pt x="141002" y="0"/>
                </a:cubicBezTo>
                <a:lnTo>
                  <a:pt x="1621518" y="0"/>
                </a:lnTo>
                <a:cubicBezTo>
                  <a:pt x="1699391" y="0"/>
                  <a:pt x="1762520" y="63129"/>
                  <a:pt x="1762520" y="141002"/>
                </a:cubicBezTo>
                <a:cubicBezTo>
                  <a:pt x="1762520" y="517006"/>
                  <a:pt x="1762519" y="893010"/>
                  <a:pt x="1762519" y="1269014"/>
                </a:cubicBezTo>
                <a:cubicBezTo>
                  <a:pt x="1762519" y="1346887"/>
                  <a:pt x="1699390" y="1410016"/>
                  <a:pt x="1621517" y="1410016"/>
                </a:cubicBezTo>
                <a:lnTo>
                  <a:pt x="141002" y="1410015"/>
                </a:lnTo>
                <a:cubicBezTo>
                  <a:pt x="63129" y="1410015"/>
                  <a:pt x="0" y="1346886"/>
                  <a:pt x="0" y="1269013"/>
                </a:cubicBezTo>
                <a:lnTo>
                  <a:pt x="0" y="141002"/>
                </a:lnTo>
                <a:close/>
              </a:path>
            </a:pathLst>
          </a:custGeom>
        </p:spPr>
        <p:txBody>
          <a:bodyPr wrap="square" lIns="68510" tIns="34255" rIns="68510" bIns="34255">
            <a:spAutoFit/>
          </a:bodyPr>
          <a:lstStyle/>
          <a:p>
            <a:pPr algn="ctr" defTabSz="532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64" cap="all" dirty="0">
                <a:latin typeface="Arial" panose="020B0604020202020204" pitchFamily="34" charset="0"/>
                <a:cs typeface="Arial" panose="020B0604020202020204" pitchFamily="34" charset="0"/>
              </a:rPr>
              <a:t>ПОДДЕРЖКА РОСТЕХНАДЗОРА И РОСАТОМА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60" y="2473072"/>
            <a:ext cx="764392" cy="860370"/>
          </a:xfrm>
          <a:prstGeom prst="rect">
            <a:avLst/>
          </a:prstGeom>
        </p:spPr>
      </p:pic>
      <p:grpSp>
        <p:nvGrpSpPr>
          <p:cNvPr id="54" name="Group 25"/>
          <p:cNvGrpSpPr>
            <a:grpSpLocks/>
          </p:cNvGrpSpPr>
          <p:nvPr/>
        </p:nvGrpSpPr>
        <p:grpSpPr bwMode="auto">
          <a:xfrm rot="16279252">
            <a:off x="5964292" y="4333963"/>
            <a:ext cx="320347" cy="808453"/>
            <a:chOff x="735" y="2299"/>
            <a:chExt cx="532" cy="526"/>
          </a:xfrm>
          <a:solidFill>
            <a:srgbClr val="025EA1">
              <a:lumMod val="20000"/>
              <a:lumOff val="80000"/>
            </a:srgbClr>
          </a:solidFill>
        </p:grpSpPr>
        <p:sp>
          <p:nvSpPr>
            <p:cNvPr id="55" name="AutoShape 28"/>
            <p:cNvSpPr>
              <a:spLocks noChangeArrowheads="1"/>
            </p:cNvSpPr>
            <p:nvPr/>
          </p:nvSpPr>
          <p:spPr bwMode="auto">
            <a:xfrm rot="5400000">
              <a:off x="742" y="2300"/>
              <a:ext cx="526" cy="524"/>
            </a:xfrm>
            <a:prstGeom prst="upArrow">
              <a:avLst>
                <a:gd name="adj1" fmla="val 47852"/>
                <a:gd name="adj2" fmla="val 41620"/>
              </a:avLst>
            </a:prstGeom>
            <a:grpFill/>
            <a:ln w="1270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7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AutoShape 29"/>
            <p:cNvSpPr>
              <a:spLocks noChangeArrowheads="1"/>
            </p:cNvSpPr>
            <p:nvPr/>
          </p:nvSpPr>
          <p:spPr bwMode="auto">
            <a:xfrm rot="5400000">
              <a:off x="734" y="2300"/>
              <a:ext cx="526" cy="524"/>
            </a:xfrm>
            <a:prstGeom prst="upArrow">
              <a:avLst>
                <a:gd name="adj1" fmla="val 47852"/>
                <a:gd name="adj2" fmla="val 4162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67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74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57" name="Рисунок 5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39" y="4959439"/>
            <a:ext cx="644078" cy="725519"/>
          </a:xfrm>
          <a:prstGeom prst="rect">
            <a:avLst/>
          </a:prstGeom>
          <a:noFill/>
        </p:spPr>
      </p:pic>
      <p:sp>
        <p:nvSpPr>
          <p:cNvPr id="58" name="Полилиния 57"/>
          <p:cNvSpPr/>
          <p:nvPr/>
        </p:nvSpPr>
        <p:spPr>
          <a:xfrm>
            <a:off x="1885360" y="5617675"/>
            <a:ext cx="9035270" cy="1038162"/>
          </a:xfrm>
          <a:custGeom>
            <a:avLst/>
            <a:gdLst>
              <a:gd name="connsiteX0" fmla="*/ 0 w 1762519"/>
              <a:gd name="connsiteY0" fmla="*/ 141002 h 1410015"/>
              <a:gd name="connsiteX1" fmla="*/ 141002 w 1762519"/>
              <a:gd name="connsiteY1" fmla="*/ 0 h 1410015"/>
              <a:gd name="connsiteX2" fmla="*/ 1621518 w 1762519"/>
              <a:gd name="connsiteY2" fmla="*/ 0 h 1410015"/>
              <a:gd name="connsiteX3" fmla="*/ 1762520 w 1762519"/>
              <a:gd name="connsiteY3" fmla="*/ 141002 h 1410015"/>
              <a:gd name="connsiteX4" fmla="*/ 1762519 w 1762519"/>
              <a:gd name="connsiteY4" fmla="*/ 1269014 h 1410015"/>
              <a:gd name="connsiteX5" fmla="*/ 1621517 w 1762519"/>
              <a:gd name="connsiteY5" fmla="*/ 1410016 h 1410015"/>
              <a:gd name="connsiteX6" fmla="*/ 141002 w 1762519"/>
              <a:gd name="connsiteY6" fmla="*/ 1410015 h 1410015"/>
              <a:gd name="connsiteX7" fmla="*/ 0 w 1762519"/>
              <a:gd name="connsiteY7" fmla="*/ 1269013 h 1410015"/>
              <a:gd name="connsiteX8" fmla="*/ 0 w 1762519"/>
              <a:gd name="connsiteY8" fmla="*/ 141002 h 14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19" h="1410015">
                <a:moveTo>
                  <a:pt x="0" y="141002"/>
                </a:moveTo>
                <a:cubicBezTo>
                  <a:pt x="0" y="63129"/>
                  <a:pt x="63129" y="0"/>
                  <a:pt x="141002" y="0"/>
                </a:cubicBezTo>
                <a:lnTo>
                  <a:pt x="1621518" y="0"/>
                </a:lnTo>
                <a:cubicBezTo>
                  <a:pt x="1699391" y="0"/>
                  <a:pt x="1762520" y="63129"/>
                  <a:pt x="1762520" y="141002"/>
                </a:cubicBezTo>
                <a:cubicBezTo>
                  <a:pt x="1762520" y="517006"/>
                  <a:pt x="1762519" y="893010"/>
                  <a:pt x="1762519" y="1269014"/>
                </a:cubicBezTo>
                <a:cubicBezTo>
                  <a:pt x="1762519" y="1346887"/>
                  <a:pt x="1699390" y="1410016"/>
                  <a:pt x="1621517" y="1410016"/>
                </a:cubicBezTo>
                <a:lnTo>
                  <a:pt x="141002" y="1410015"/>
                </a:lnTo>
                <a:cubicBezTo>
                  <a:pt x="63129" y="1410015"/>
                  <a:pt x="0" y="1346886"/>
                  <a:pt x="0" y="1269013"/>
                </a:cubicBezTo>
                <a:lnTo>
                  <a:pt x="0" y="141002"/>
                </a:lnTo>
                <a:close/>
              </a:path>
            </a:pathLst>
          </a:custGeom>
        </p:spPr>
        <p:txBody>
          <a:bodyPr wrap="square" lIns="68510" tIns="34255" rIns="68510" bIns="34255">
            <a:spAutoFit/>
          </a:bodyPr>
          <a:lstStyle/>
          <a:p>
            <a:pPr algn="ctr" defTabSz="532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64" cap="all" dirty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ПО ЛИНИИ АТОМ СНГ</a:t>
            </a:r>
            <a:r>
              <a:rPr lang="en-US" sz="1464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532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64" cap="all" dirty="0">
                <a:latin typeface="Arial" panose="020B0604020202020204" pitchFamily="34" charset="0"/>
                <a:cs typeface="Arial" panose="020B0604020202020204" pitchFamily="34" charset="0"/>
              </a:rPr>
              <a:t>ЯИ управления -  программа по </a:t>
            </a:r>
            <a:r>
              <a:rPr lang="ru-RU" sz="1464" cap="all" dirty="0" err="1">
                <a:latin typeface="Arial" panose="020B0604020202020204" pitchFamily="34" charset="0"/>
                <a:cs typeface="Arial" panose="020B0604020202020204" pitchFamily="34" charset="0"/>
              </a:rPr>
              <a:t>яи</a:t>
            </a:r>
            <a:r>
              <a:rPr lang="ru-RU" sz="1464" cap="all" dirty="0">
                <a:latin typeface="Arial" panose="020B0604020202020204" pitchFamily="34" charset="0"/>
                <a:cs typeface="Arial" panose="020B0604020202020204" pitchFamily="34" charset="0"/>
              </a:rPr>
              <a:t>, БО по ЯИ</a:t>
            </a:r>
          </a:p>
          <a:p>
            <a:pPr algn="ctr" defTabSz="532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64" cap="all" dirty="0" err="1">
                <a:latin typeface="Arial" panose="020B0604020202020204" pitchFamily="34" charset="0"/>
                <a:cs typeface="Arial" panose="020B0604020202020204" pitchFamily="34" charset="0"/>
              </a:rPr>
              <a:t>Яи</a:t>
            </a:r>
            <a:r>
              <a:rPr lang="ru-RU" sz="1464" cap="all" dirty="0">
                <a:latin typeface="Arial" panose="020B0604020202020204" pitchFamily="34" charset="0"/>
                <a:cs typeface="Arial" panose="020B0604020202020204" pitchFamily="34" charset="0"/>
              </a:rPr>
              <a:t> регулирования </a:t>
            </a:r>
            <a:r>
              <a:rPr lang="ru-RU" sz="1464" i="1" cap="all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64" cap="all" dirty="0">
                <a:latin typeface="Arial" panose="020B0604020202020204" pitchFamily="34" charset="0"/>
                <a:cs typeface="Arial" panose="020B0604020202020204" pitchFamily="34" charset="0"/>
              </a:rPr>
              <a:t>Совет представителей руководящего уровня органов регулирования безопасности при использовании атомной энергии Атом-СНГ</a:t>
            </a:r>
          </a:p>
        </p:txBody>
      </p:sp>
      <p:pic>
        <p:nvPicPr>
          <p:cNvPr id="60" name="Рисунок 5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508000" y="1079500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978921" y="216240"/>
            <a:ext cx="7603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УСИЛИЙ И СОТРУДНИЧЕСТВА В СОВЕРШЕНСТВОВАНИИ ЯИ</a:t>
            </a:r>
          </a:p>
        </p:txBody>
      </p:sp>
      <p:sp>
        <p:nvSpPr>
          <p:cNvPr id="63" name="Дуга 62"/>
          <p:cNvSpPr/>
          <p:nvPr/>
        </p:nvSpPr>
        <p:spPr>
          <a:xfrm rot="8100000">
            <a:off x="1242654" y="-7372168"/>
            <a:ext cx="9787972" cy="9787972"/>
          </a:xfrm>
          <a:prstGeom prst="arc">
            <a:avLst>
              <a:gd name="adj1" fmla="val 17014043"/>
              <a:gd name="adj2" fmla="val 20780482"/>
            </a:avLst>
          </a:prstGeom>
          <a:noFill/>
          <a:ln w="38100" cap="flat" cmpd="sng" algn="ctr">
            <a:solidFill>
              <a:srgbClr val="025EA1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8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Дуга 63"/>
          <p:cNvSpPr/>
          <p:nvPr/>
        </p:nvSpPr>
        <p:spPr>
          <a:xfrm rot="18894777">
            <a:off x="1165581" y="4906738"/>
            <a:ext cx="9787972" cy="9787972"/>
          </a:xfrm>
          <a:prstGeom prst="arc">
            <a:avLst>
              <a:gd name="adj1" fmla="val 17014043"/>
              <a:gd name="adj2" fmla="val 20780482"/>
            </a:avLst>
          </a:prstGeom>
          <a:noFill/>
          <a:ln w="38100" cap="flat" cmpd="sng" algn="ctr">
            <a:solidFill>
              <a:srgbClr val="025EA1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8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Номер слайда 3"/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02560" y="248503"/>
            <a:ext cx="7624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 РЕШЕНИЯ ЗАСЕДАНИЯ КОМИССИИ ПО П. 4. ПОВЕСТКИ</a:t>
            </a:r>
            <a:endParaRPr lang="ru-RU" sz="2400" dirty="0">
              <a:solidFill>
                <a:prstClr val="black"/>
              </a:solidFill>
              <a:effectLst/>
              <a:latin typeface="Trebuchet M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8000" y="1625243"/>
            <a:ext cx="1123032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4.1. Принять к сведению информацию заместителя генерального директора по  ядерной инфраструктуре АО «Русатом Сервис» Черняховской Ю.В. о проведенных в 2023 году мероприятиях по выполнению Программы по развитию национальных ядерных инфраструктур государств-участников СНГ.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Одобрить представленный план мероприятий на 2024 - 2025 годы в рамках исполнения Программы по развитию национальных ядерных инфраструктур государств-участников СНГ.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Просить членов Комиссии совместно с заинтересованными ведомствами государств – участников СНГ содействовать проведению работ, предусмотренных на 2024 - 2025 годы Планом мероприятий, и проинформировать о их выполнении Секретариат Комиссии.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7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91674" y="1919965"/>
            <a:ext cx="6469249" cy="169563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Спасибо</a:t>
            </a:r>
          </a:p>
          <a:p>
            <a:r>
              <a:rPr lang="ru-RU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331" b="0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Июль 2023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604903-EE67-4170-AE44-ABE11F11B528}"/>
              </a:ext>
            </a:extLst>
          </p:cNvPr>
          <p:cNvSpPr/>
          <p:nvPr/>
        </p:nvSpPr>
        <p:spPr>
          <a:xfrm>
            <a:off x="6687815" y="2019658"/>
            <a:ext cx="5282723" cy="6456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3561">
              <a:defRPr/>
            </a:pPr>
            <a:r>
              <a:rPr lang="ru-RU" sz="1798" b="1" dirty="0">
                <a:solidFill>
                  <a:srgbClr val="00A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Брошюра по ядерной инфраструктуре и устойчивому развитию</a:t>
            </a:r>
            <a:endParaRPr lang="en-US" sz="1798" b="1" dirty="0">
              <a:solidFill>
                <a:srgbClr val="00A20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76" y="541683"/>
            <a:ext cx="1594838" cy="1413634"/>
          </a:xfrm>
          <a:prstGeom prst="rect">
            <a:avLst/>
          </a:prstGeom>
        </p:spPr>
      </p:pic>
      <p:sp>
        <p:nvSpPr>
          <p:cNvPr id="12" name="Текст 8"/>
          <p:cNvSpPr>
            <a:spLocks noGrp="1"/>
          </p:cNvSpPr>
          <p:nvPr>
            <p:ph type="body" sz="quarter" idx="13"/>
          </p:nvPr>
        </p:nvSpPr>
        <p:spPr>
          <a:xfrm>
            <a:off x="724642" y="4117796"/>
            <a:ext cx="5719916" cy="1259503"/>
          </a:xfrm>
        </p:spPr>
        <p:txBody>
          <a:bodyPr/>
          <a:lstStyle/>
          <a:p>
            <a:r>
              <a:rPr lang="en-US" kern="0" dirty="0">
                <a:solidFill>
                  <a:schemeClr val="tx1"/>
                </a:solidFill>
              </a:rPr>
              <a:t/>
            </a:r>
            <a:br>
              <a:rPr lang="en-US" kern="0" dirty="0">
                <a:solidFill>
                  <a:schemeClr val="tx1"/>
                </a:solidFill>
              </a:rPr>
            </a:br>
            <a:r>
              <a:rPr lang="ru-RU" sz="1597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  <a:t>Заместитель директора филиала по подготовке кадров и по ядерной инфраструктуре</a:t>
            </a:r>
          </a:p>
          <a:p>
            <a:r>
              <a:rPr lang="ru-RU" sz="1597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  <a:t>АО «Русатом Сервис»</a:t>
            </a:r>
          </a:p>
          <a:p>
            <a:r>
              <a:rPr lang="en-US" sz="1597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  <a:t/>
            </a:r>
            <a:br>
              <a:rPr lang="en-US" sz="1597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</a:br>
            <a:r>
              <a:rPr lang="ru-RU" sz="1597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  <a:t>Доцент факультета бизнес- информатики и управления сложными системами Национального исследовательского ядерного университета «МИФИ»</a:t>
            </a:r>
          </a:p>
          <a:p>
            <a:endParaRPr lang="en-US" sz="1597" dirty="0">
              <a:solidFill>
                <a:schemeClr val="tx1"/>
              </a:solidFill>
              <a:latin typeface="Rosatom" panose="020B0503040504020204" pitchFamily="34" charset="-52"/>
              <a:ea typeface="Rosatom" panose="020B0503040504020204" pitchFamily="34" charset="-52"/>
              <a:cs typeface="Arial" charset="0"/>
            </a:endParaRPr>
          </a:p>
          <a:p>
            <a:r>
              <a:rPr lang="en-US" sz="1399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  <a:t>+7 903 526 77 08 </a:t>
            </a:r>
          </a:p>
          <a:p>
            <a:r>
              <a:rPr lang="en-US" sz="1399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  <a:t>E-mail: ych@rusatomservice.ru  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4"/>
          </p:nvPr>
        </p:nvSpPr>
        <p:spPr>
          <a:xfrm>
            <a:off x="725016" y="3411963"/>
            <a:ext cx="6474863" cy="303331"/>
          </a:xfrm>
        </p:spPr>
        <p:txBody>
          <a:bodyPr/>
          <a:lstStyle/>
          <a:p>
            <a:r>
              <a:rPr lang="ru-RU" sz="1597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  <a:t>Юлия Черняховская</a:t>
            </a:r>
            <a:endParaRPr lang="en-US" sz="1597" dirty="0">
              <a:solidFill>
                <a:schemeClr val="tx1"/>
              </a:solidFill>
              <a:latin typeface="Rosatom" panose="020B0503040504020204" pitchFamily="34" charset="-52"/>
              <a:ea typeface="Rosatom" panose="020B0503040504020204" pitchFamily="34" charset="-52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830" y="3511046"/>
            <a:ext cx="2048372" cy="28030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376" y="2760971"/>
            <a:ext cx="2707518" cy="35531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04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08000" y="1079500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483103" y="397275"/>
            <a:ext cx="8008389" cy="439859"/>
          </a:xfrm>
          <a:prstGeom prst="rect">
            <a:avLst/>
          </a:prstGeom>
        </p:spPr>
        <p:txBody>
          <a:bodyPr/>
          <a:lstStyle>
            <a:lvl1pPr algn="l" defTabSz="1219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ЯИ НА ПРОСТРАНСТВЕ АТОМ СНГ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116792" y="3023342"/>
            <a:ext cx="627803" cy="763729"/>
          </a:xfrm>
          <a:prstGeom prst="rightArrow">
            <a:avLst/>
          </a:prstGeom>
          <a:solidFill>
            <a:srgbClr val="5A9DDB">
              <a:alpha val="14902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/>
            <a:endParaRPr lang="ru-RU" sz="1798">
              <a:solidFill>
                <a:prstClr val="white"/>
              </a:solidFill>
              <a:latin typeface="Rosatom" panose="020B050304050402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7" y="2164203"/>
            <a:ext cx="2480205" cy="3726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9940" y="1295537"/>
            <a:ext cx="10897522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>
              <a:defRPr/>
            </a:pPr>
            <a:r>
              <a:rPr lang="ru-RU" sz="18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02.12.2022 решением Экономического совета СНГ утверждена </a:t>
            </a:r>
            <a:r>
              <a:rPr lang="ru-RU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развитию национальных ЯИ государств – участников СНГ и План мероприятий по ее реализации.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9712" y="2320103"/>
            <a:ext cx="2896947" cy="410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3554">
              <a:lnSpc>
                <a:spcPct val="115000"/>
              </a:lnSpc>
              <a:spcAft>
                <a:spcPts val="999"/>
              </a:spcAft>
            </a:pPr>
            <a:r>
              <a:rPr lang="ru-RU" sz="1798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Цели, 2023 – 2025 годы:</a:t>
            </a:r>
            <a:endParaRPr lang="ru-RU" sz="1798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4594" y="4009114"/>
            <a:ext cx="7283599" cy="666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833" rIns="71933">
            <a:spAutoFit/>
          </a:bodyPr>
          <a:lstStyle/>
          <a:p>
            <a:pPr defTabSz="913554"/>
            <a:r>
              <a:rPr lang="ru-RU" sz="1865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Развитие кадрового потенциала для ядерной инфраструктуры</a:t>
            </a:r>
          </a:p>
          <a:p>
            <a:pPr defTabSz="913554"/>
            <a:endParaRPr lang="ru-RU" sz="1865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39041" y="3952028"/>
            <a:ext cx="437414" cy="4200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/>
            <a:r>
              <a:rPr lang="ru-RU" sz="1865" b="1" dirty="0">
                <a:solidFill>
                  <a:prstClr val="white"/>
                </a:solidFill>
                <a:latin typeface="Rosatom" panose="020B0503040504020204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44595" y="2822777"/>
            <a:ext cx="7741455" cy="95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833" rIns="71933">
            <a:spAutoFit/>
          </a:bodyPr>
          <a:lstStyle/>
          <a:p>
            <a:pPr defTabSz="913554"/>
            <a:r>
              <a:rPr lang="ru-RU" sz="1865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Совершенствование ядерной инфраструктуры, нормативно-правовой базы и институциональной основы для реализации программы мирного использования ядерных технологий</a:t>
            </a:r>
            <a:endParaRPr lang="ru-RU" sz="1865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39041" y="2754039"/>
            <a:ext cx="437414" cy="4200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/>
            <a:r>
              <a:rPr lang="ru-RU" sz="1865" b="1" dirty="0">
                <a:solidFill>
                  <a:prstClr val="white"/>
                </a:solidFill>
                <a:latin typeface="Rosatom" panose="020B0503040504020204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44594" y="4829773"/>
            <a:ext cx="6635539" cy="12403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833" rIns="71933">
            <a:spAutoFit/>
          </a:bodyPr>
          <a:lstStyle/>
          <a:p>
            <a:pPr defTabSz="913554"/>
            <a:r>
              <a:rPr lang="ru-RU" sz="1865" dirty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Обмен опытом и проведение совместных мероприятий по повышению компетенций в областях ядерной инфраструктуры в рамках многостороннего и двустороннего сотрудничества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3439041" y="4729238"/>
            <a:ext cx="437414" cy="4200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/>
            <a:r>
              <a:rPr lang="ru-RU" sz="1865" b="1" dirty="0">
                <a:solidFill>
                  <a:prstClr val="white"/>
                </a:solidFill>
                <a:latin typeface="Rosatom" panose="020B0503040504020204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126172" y="3987635"/>
            <a:ext cx="627803" cy="763729"/>
          </a:xfrm>
          <a:prstGeom prst="rightArrow">
            <a:avLst/>
          </a:prstGeom>
          <a:solidFill>
            <a:srgbClr val="5A9DDB">
              <a:alpha val="14902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/>
            <a:endParaRPr lang="ru-RU" sz="1798">
              <a:solidFill>
                <a:prstClr val="white"/>
              </a:solidFill>
              <a:latin typeface="Rosatom" panose="020B0503040504020204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131253" y="5119241"/>
            <a:ext cx="627803" cy="763729"/>
          </a:xfrm>
          <a:prstGeom prst="rightArrow">
            <a:avLst/>
          </a:prstGeom>
          <a:solidFill>
            <a:srgbClr val="5A9DDB">
              <a:alpha val="14902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/>
            <a:endParaRPr lang="ru-RU" sz="1798">
              <a:solidFill>
                <a:prstClr val="white"/>
              </a:solidFill>
              <a:latin typeface="Rosatom" panose="020B0503040504020204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E7C25FD-AB43-7C43-A234-F0D13E99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37906" y="6063584"/>
            <a:ext cx="634237" cy="6342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D8BDE8-9768-9141-9031-EB6E3119B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12476" y="6077826"/>
            <a:ext cx="650843" cy="6508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05B018-38C2-2E42-A117-A88D91578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03652" y="6075137"/>
            <a:ext cx="653532" cy="6535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4B1822-131E-D44A-B310-EAC2C83E41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99771" y="6077827"/>
            <a:ext cx="636601" cy="6366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8D0F6-905A-F549-A286-46B437BF92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78589" y="6058931"/>
            <a:ext cx="655680" cy="6556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CF29EE6-4C31-7C4C-828D-56B8EB4061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356304" y="6044830"/>
            <a:ext cx="665277" cy="66527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CC300C4-4C3A-39F2-906A-4BB42E248CC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033488" y="6070019"/>
            <a:ext cx="621367" cy="6213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ADF5558-3EE9-C34C-94B6-E302184CC5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723030" y="6058930"/>
            <a:ext cx="636360" cy="6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08000" y="1079500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114080" y="284700"/>
            <a:ext cx="6745439" cy="439859"/>
          </a:xfrm>
          <a:prstGeom prst="rect">
            <a:avLst/>
          </a:prstGeom>
        </p:spPr>
        <p:txBody>
          <a:bodyPr/>
          <a:lstStyle>
            <a:lvl1pPr algn="l" defTabSz="1219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МЕРОПРИЯТИЯ 2023 ГОДА. </a:t>
            </a:r>
          </a:p>
          <a:p>
            <a:pPr algn="ctr" defTabSz="3429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БЕЗОПАСНОСТИ И ЛИДЕРСТВА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000" y="3143441"/>
            <a:ext cx="627888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271" defTabSz="1218072">
              <a:spcBef>
                <a:spcPts val="266"/>
              </a:spcBef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мая - 2 июня 2023 года - проведен Семинар «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подходов и мероприятия по совершенствованию культуры безопасности и лидерства в атомной энергетике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рамках 2-ого Международного Межотраслевого Форума по культуре обеспечения безопасности, </a:t>
            </a:r>
          </a:p>
          <a:p>
            <a:pPr defTabSz="1218072">
              <a:spcBef>
                <a:spcPts val="266"/>
              </a:spcBef>
              <a:buClr>
                <a:srgbClr val="00B050"/>
              </a:buClr>
              <a:buSzPct val="130000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 </a:t>
            </a:r>
          </a:p>
          <a:p>
            <a:pPr indent="355271" defTabSz="1218072">
              <a:spcBef>
                <a:spcPts val="266"/>
              </a:spcBef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Семинара проведено заседание экспертной рабочей группы по согласованию «</a:t>
            </a:r>
            <a:r>
              <a:rPr lang="ru-RU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мер по совершенствованию культуры безопасности и лидерства для обеспечения безопасности государств – участников СНГ»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предлагается к утверждению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ED6A5B-B4C9-4325-9C2C-B4A062AF44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>
          <a:xfrm>
            <a:off x="7012261" y="3054856"/>
            <a:ext cx="4634627" cy="3389071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000" y="1332054"/>
            <a:ext cx="11230328" cy="1629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833" rIns="71933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пунктами 3.4. и 3.5. Плана мероприятий, государства – участники СНГ:</a:t>
            </a:r>
            <a:endParaRPr lang="ru-RU" sz="14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‒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проводят анализ подходов государств-участников СНГ – членов Совета представителей руководящего уровня органов регулирования безопасности при использовании атомной энергии к развитию и совершенствованию культуры безопасности в атомной энергетике в период 2023 – 2025 годов;</a:t>
            </a: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‒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проводят оценку и принимают меры по постоянному совершенствованию культуры безопасности в органах и организациях, участвующих в реализации программы мирного использования ядерных технологий в 2023 году и последующих годах.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880" y="557787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заседания эксперты обозначили наличие потребности в подготовке концепции управления знаниями.</a:t>
            </a:r>
          </a:p>
        </p:txBody>
      </p:sp>
      <p:cxnSp>
        <p:nvCxnSpPr>
          <p:cNvPr id="13" name="Соединительная линия уступом 12"/>
          <p:cNvCxnSpPr>
            <a:stCxn id="5" idx="1"/>
            <a:endCxn id="11" idx="1"/>
          </p:cNvCxnSpPr>
          <p:nvPr/>
        </p:nvCxnSpPr>
        <p:spPr>
          <a:xfrm rot="10800000" flipH="1" flipV="1">
            <a:off x="508000" y="4197575"/>
            <a:ext cx="182880" cy="1641905"/>
          </a:xfrm>
          <a:prstGeom prst="bentConnector3">
            <a:avLst>
              <a:gd name="adj1" fmla="val -7598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229701" y="4334346"/>
            <a:ext cx="5331354" cy="2373106"/>
          </a:xfrm>
          <a:prstGeom prst="rect">
            <a:avLst/>
          </a:prstGeom>
          <a:solidFill>
            <a:srgbClr val="EAF2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9356" y="4334346"/>
            <a:ext cx="5331354" cy="2373106"/>
          </a:xfrm>
          <a:prstGeom prst="rect">
            <a:avLst/>
          </a:prstGeom>
          <a:solidFill>
            <a:srgbClr val="EAF2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508000" y="1079500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114080" y="284700"/>
            <a:ext cx="6745439" cy="439859"/>
          </a:xfrm>
          <a:prstGeom prst="rect">
            <a:avLst/>
          </a:prstGeom>
        </p:spPr>
        <p:txBody>
          <a:bodyPr/>
          <a:lstStyle>
            <a:lvl1pPr algn="l" defTabSz="1219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МЕРОПРИЯТИЯ 2023 ГОДА. </a:t>
            </a:r>
          </a:p>
          <a:p>
            <a:pPr algn="ctr" defTabSz="3429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ЯДЕРНОЙ ИНФРАСТРУКТУРЫ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8000" y="2407321"/>
            <a:ext cx="109418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271" defTabSz="1218072">
              <a:spcBef>
                <a:spcPts val="266"/>
              </a:spcBef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- проведен </a:t>
            </a:r>
            <a:r>
              <a:rPr lang="ru-RU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текущего статуса по ключевым направлениям развития ядерной инфраструктуры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потребностей стран, участвующих в деятельности государств – участников СНГ по использованию атомной энергии в мирных целях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национальных планов по развитию ядерных энергетических программ), а именно определены меры по:</a:t>
            </a:r>
          </a:p>
          <a:p>
            <a:pPr indent="270510" algn="just"/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	развитию национальной позиции, </a:t>
            </a:r>
          </a:p>
          <a:p>
            <a:pPr indent="270510" algn="just"/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	по развитию законодательной и регулирующей основ,</a:t>
            </a:r>
          </a:p>
          <a:p>
            <a:pPr indent="270510" algn="just"/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	по совершенствованию кадрового потенциала в области ядерной инфраструктуры.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8000" y="1332054"/>
            <a:ext cx="11230328" cy="860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833" rIns="71933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пунктами 3.</a:t>
            </a:r>
            <a:r>
              <a:rPr lang="en-US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Плана мероприятий, государства – участники СНГ:</a:t>
            </a:r>
            <a:endParaRPr lang="ru-RU" sz="14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‒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проводят анализ институциональной основы, действующей законодательной и регулирующей базы в области регулирования ядерной и радиационной безопасности, связанной с использованием атомной энергии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074" y="4366737"/>
            <a:ext cx="5331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начальном этапе: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ядерной энергетической программы, формирование концепций, стратегий и политик в области развития атомной энергетики, включая все аспекты ядерной инфраструктуры, создание НЕПИО,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политик обращения с РАО и ОЯТ,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потребностей в человеческих ресурсах и подготовка планов развития кадрового потенциала в привязке к потребностям проектов.</a:t>
            </a:r>
          </a:p>
          <a:p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Соединительная линия уступом 4"/>
          <p:cNvCxnSpPr>
            <a:stCxn id="10" idx="1"/>
            <a:endCxn id="15" idx="1"/>
          </p:cNvCxnSpPr>
          <p:nvPr/>
        </p:nvCxnSpPr>
        <p:spPr>
          <a:xfrm rot="10800000" flipH="1" flipV="1">
            <a:off x="507999" y="3099819"/>
            <a:ext cx="141357" cy="1003218"/>
          </a:xfrm>
          <a:prstGeom prst="bentConnector3">
            <a:avLst>
              <a:gd name="adj1" fmla="val -79274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9357" y="3949148"/>
            <a:ext cx="10911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dk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Ключевые выявленные аспекты, для учета в ходе деятельности по ядерной инфраструктуре на пространстве СНГ: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65864" y="4429221"/>
            <a:ext cx="5195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стадии развития: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эксплуатирующих организаций, организаций научно-технической поддержки, оценка текущего состояния культуры безопасности,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стратегий обращения с РАО и ОЯТ,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комплексной законодательной и регулирующей основы для регулирования деятельности по использованию атомной энергии в мирных целях,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программ сохранения критически важных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24644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08000" y="1079500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662720" y="306713"/>
            <a:ext cx="6086645" cy="439859"/>
          </a:xfrm>
          <a:prstGeom prst="rect">
            <a:avLst/>
          </a:prstGeom>
        </p:spPr>
        <p:txBody>
          <a:bodyPr/>
          <a:lstStyle>
            <a:lvl1pPr algn="l" defTabSz="1219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БАЗОВАЯ ОРГАНИЗАЦИЯ ПО ЯДЕРНОЙ ИНФРАСТРУКТУРЕ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999" y="1425469"/>
            <a:ext cx="11230328" cy="860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833" rIns="71933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пунктом 3.3 Плана мероприятий по развитию национальных ЯИ государств – участников СНГ: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государства – участники СНГ и Комиссия государств – участников СНГ по использованию атомной энергии в мирных целях должны проработать вопрос создания базовой организации по ядерной инфраструктуре в 2023 году.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4827" y="4476754"/>
            <a:ext cx="75867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согласование с государствами-участниками СНГ положения Совещательного органа Базовой организации государств – участников СНГ по вопросам создания национальных ядерных инфраструктур - </a:t>
            </a:r>
            <a:r>
              <a:rPr lang="ru-RU" sz="1400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положения об Общественном совете из профильных органов, ведомств и организаций, участвующих в развитии национальных ядерных инфраструктур государств – участников СНГ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999" y="2384896"/>
            <a:ext cx="8241366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271" defTabSz="1218072">
              <a:spcBef>
                <a:spcPts val="266"/>
              </a:spcBef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29.03.2023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 итогам заседания экспертной группы государств-участников СНГ одобрен проект Положения о базовой организации государств-участников СНГ по вопросам развития национальных ядерных инфраструктур.</a:t>
            </a:r>
          </a:p>
          <a:p>
            <a:pPr indent="355271" defTabSz="1218072">
              <a:spcBef>
                <a:spcPts val="266"/>
              </a:spcBef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271" defTabSz="1218072">
              <a:spcBef>
                <a:spcPts val="266"/>
              </a:spcBef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15.09.2023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ходе заседания Комиссии по экономическим вопросам при Экономическом совете СНГ одобрено придание статуса базовой организации АО «Русатом Сервис».</a:t>
            </a:r>
          </a:p>
          <a:p>
            <a:pPr defTabSz="1218072">
              <a:spcBef>
                <a:spcPts val="266"/>
              </a:spcBef>
              <a:buClr>
                <a:srgbClr val="00B050"/>
              </a:buClr>
              <a:buSzPct val="130000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08.12.2023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утверждение положения и статуса на заседании Экономического совета СНГ.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020" y="2595019"/>
            <a:ext cx="3033308" cy="344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709313" y="4575429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41790" y="5883002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8289" y="4152728"/>
            <a:ext cx="199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Следующие шаги: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827" y="5780164"/>
            <a:ext cx="721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первого заседания Общественного совета для согласования планов работы базовой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996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08000" y="1082934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160696" y="254110"/>
            <a:ext cx="7234315" cy="439859"/>
          </a:xfrm>
          <a:prstGeom prst="rect">
            <a:avLst/>
          </a:prstGeom>
        </p:spPr>
        <p:txBody>
          <a:bodyPr/>
          <a:lstStyle>
            <a:lvl1pPr algn="l" defTabSz="1219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 РАБОТЫ БАЗОВОЙ ОРГАНИЗАЦИИ ПО ЯДЕРНОЙ ИНФРАСТРУКТУРЕ НА 2024 ГОД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224" y="3537942"/>
            <a:ext cx="54266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072">
              <a:spcBef>
                <a:spcPts val="799"/>
              </a:spcBef>
              <a:buClr>
                <a:srgbClr val="002060"/>
              </a:buClr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проведении региональной школы по ознакомлению с инструментами долгосрочного планирования и общерегиональной оценки устойчивости ядерной энергетической системы с использованием методологии МАГАТЭ ИНПРО на пространстве СНГ (на русском языке).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640" y="1567321"/>
            <a:ext cx="790208" cy="9789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7037735" y="2217441"/>
            <a:ext cx="48452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АНАЛИТИЧЕСКАЯ ПОДДЕРЖКА ДЛЯ ПОВЫШЕНИЯ УСТОЙЧИВОСТИ ЯДЕРНОЙ ЭНЕРГЕТИКИ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7735" y="1497686"/>
            <a:ext cx="5093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ПРОЕКТ ПО ИННОВАЦИОННЫМ ЯДЕРНЫМ РЕАКТОРАМ И ТОПЛИВНЫМ ЦИКЛАМ (ИНПРО)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337" y="4888215"/>
            <a:ext cx="492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Даты: 03-07 июня 2024 г.</a:t>
            </a:r>
          </a:p>
          <a:p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 Республика Узбекистан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000" y="1521083"/>
            <a:ext cx="5426635" cy="1766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833" rIns="71933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пунктом 1.1. Плана мероприятий рассматривается проведение:</a:t>
            </a:r>
            <a:endParaRPr lang="ru-RU" sz="14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‒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регионального мероприятия по повышению квалификации в области долгосрочного планирования и общерегиональной оценки устойчивости ядерной энергетической системы на базе инструментов МАГАТЭ ИНПРО.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835" y="3501781"/>
            <a:ext cx="5491190" cy="27728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25296" y="2967333"/>
            <a:ext cx="4391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концепции устойчивого развития с планированием энергетических систем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31744" y="6274650"/>
            <a:ext cx="6096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00">
                <a:hlinkClick r:id="rId6"/>
              </a:rPr>
              <a:t>https://www.iaea.org/ru/publications/8715/vvedenie-v-ispolzovanie-metodologii-inpro-dlya-ocenki-yaderno-energeticheskih-sistem</a:t>
            </a:r>
            <a:r>
              <a:rPr lang="ru-RU" sz="500"/>
              <a:t>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619177" y="3626686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05131" y="1431419"/>
            <a:ext cx="4922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управления знаниями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государствах-участниках СНГ, включающую в себя формирование и поддержание культуры безопасности и лидерства в государствах-участниках СНГ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8831" y="1416944"/>
            <a:ext cx="56511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проекта документа «Типовая национальная политика и стратегия развития кадрового потенциала для новых проектов сооружения АЭС большой мощности и АЭС малой мощности,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предусматривающая аспекты сохранения знаний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88290" y="1532788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69962" y="1515944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8000" y="1079500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6141" y="198903"/>
            <a:ext cx="724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 СОХРАНЕНИЕ ЗНАНИЙ. ПОЛИТИКА И СТРАТЕГИЯ РАЗВИТИЯ КАДРОВ</a:t>
            </a: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407" y="1148479"/>
            <a:ext cx="366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запланированы: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D252889-8A22-42F7-B5F1-61FC0CCD3376}"/>
              </a:ext>
            </a:extLst>
          </p:cNvPr>
          <p:cNvGrpSpPr/>
          <p:nvPr/>
        </p:nvGrpSpPr>
        <p:grpSpPr>
          <a:xfrm>
            <a:off x="0" y="2367572"/>
            <a:ext cx="9463437" cy="4063304"/>
            <a:chOff x="448671" y="2534783"/>
            <a:chExt cx="9463437" cy="406330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48671" y="2534783"/>
              <a:ext cx="8155090" cy="4063304"/>
              <a:chOff x="414777" y="2534783"/>
              <a:chExt cx="8155090" cy="4063304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777" y="2534783"/>
                <a:ext cx="8155090" cy="406153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433535" y="3444598"/>
                <a:ext cx="2117573" cy="1323439"/>
              </a:xfrm>
              <a:prstGeom prst="rect">
                <a:avLst/>
              </a:prstGeom>
              <a:solidFill>
                <a:srgbClr val="E2EE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 сохранения критически важных знаний (КВЗ)</a:t>
                </a: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983776" y="5982065"/>
                <a:ext cx="798897" cy="616022"/>
              </a:xfrm>
              <a:prstGeom prst="ellipse">
                <a:avLst/>
              </a:prstGeom>
              <a:solidFill>
                <a:srgbClr val="678BCF">
                  <a:alpha val="6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29206" y="6140677"/>
                <a:ext cx="1090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Самооценка, отчетность</a:t>
                </a:r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6472732" y="5245916"/>
                <a:ext cx="843958" cy="662163"/>
              </a:xfrm>
              <a:prstGeom prst="ellipse">
                <a:avLst/>
              </a:prstGeom>
              <a:solidFill>
                <a:srgbClr val="7BAFDB">
                  <a:alpha val="65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472732" y="5359644"/>
                <a:ext cx="889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Система мотивации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E66823-529E-4976-B885-0CC5BC4B31F1}"/>
                </a:ext>
              </a:extLst>
            </p:cNvPr>
            <p:cNvSpPr txBox="1"/>
            <p:nvPr/>
          </p:nvSpPr>
          <p:spPr>
            <a:xfrm>
              <a:off x="3034412" y="5443789"/>
              <a:ext cx="1041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ИСУ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24FDF0-A2EB-4AEA-80DE-155FF98DB680}"/>
                </a:ext>
              </a:extLst>
            </p:cNvPr>
            <p:cNvSpPr txBox="1"/>
            <p:nvPr/>
          </p:nvSpPr>
          <p:spPr>
            <a:xfrm>
              <a:off x="4260963" y="6161189"/>
              <a:ext cx="5651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ИСУ – интегрированная система управления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9581883A-AC46-4478-A933-3916851DD60C}"/>
                </a:ext>
              </a:extLst>
            </p:cNvPr>
            <p:cNvSpPr/>
            <p:nvPr/>
          </p:nvSpPr>
          <p:spPr>
            <a:xfrm>
              <a:off x="1617894" y="3371544"/>
              <a:ext cx="798897" cy="323165"/>
            </a:xfrm>
            <a:prstGeom prst="ellipse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676479-549F-4508-B1EE-94C6F8B1404F}"/>
                </a:ext>
              </a:extLst>
            </p:cNvPr>
            <p:cNvSpPr txBox="1"/>
            <p:nvPr/>
          </p:nvSpPr>
          <p:spPr>
            <a:xfrm>
              <a:off x="1471948" y="3418752"/>
              <a:ext cx="10907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Цифровизация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77A7D5-6785-4114-8131-0E2771E4885C}"/>
                </a:ext>
              </a:extLst>
            </p:cNvPr>
            <p:cNvSpPr txBox="1"/>
            <p:nvPr/>
          </p:nvSpPr>
          <p:spPr>
            <a:xfrm>
              <a:off x="5774430" y="4571887"/>
              <a:ext cx="16651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(развитие, планирование карьеры)</a:t>
              </a: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C116B16-69A2-4FD2-82A8-036D542A4CA4}"/>
                </a:ext>
              </a:extLst>
            </p:cNvPr>
            <p:cNvSpPr/>
            <p:nvPr/>
          </p:nvSpPr>
          <p:spPr>
            <a:xfrm>
              <a:off x="3663218" y="5652624"/>
              <a:ext cx="798897" cy="616022"/>
            </a:xfrm>
            <a:prstGeom prst="ellipse">
              <a:avLst/>
            </a:prstGeom>
            <a:solidFill>
              <a:srgbClr val="678BCF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9AAB94-1A20-4BE5-83C4-B877F3034980}"/>
                </a:ext>
              </a:extLst>
            </p:cNvPr>
            <p:cNvSpPr txBox="1"/>
            <p:nvPr/>
          </p:nvSpPr>
          <p:spPr>
            <a:xfrm>
              <a:off x="3546589" y="5752886"/>
              <a:ext cx="10907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Процесс управления знаниями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944504-CDA8-41BD-A86F-08BB5F437FE8}"/>
                </a:ext>
              </a:extLst>
            </p:cNvPr>
            <p:cNvSpPr txBox="1"/>
            <p:nvPr/>
          </p:nvSpPr>
          <p:spPr>
            <a:xfrm>
              <a:off x="7476173" y="4431632"/>
              <a:ext cx="11302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Дублирование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61FEFE-3A2C-4F1D-9CD0-60176F936E7F}"/>
                </a:ext>
              </a:extLst>
            </p:cNvPr>
            <p:cNvSpPr txBox="1"/>
            <p:nvPr/>
          </p:nvSpPr>
          <p:spPr>
            <a:xfrm>
              <a:off x="6172024" y="3259430"/>
              <a:ext cx="1238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вкл. управлению знаниями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278331-790F-4A88-ACE9-775E0174505A}"/>
                </a:ext>
              </a:extLst>
            </p:cNvPr>
            <p:cNvSpPr txBox="1"/>
            <p:nvPr/>
          </p:nvSpPr>
          <p:spPr>
            <a:xfrm>
              <a:off x="6945737" y="3660865"/>
              <a:ext cx="1238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Карьерное планирование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54091" y="2518985"/>
            <a:ext cx="3779347" cy="2031325"/>
          </a:xfrm>
          <a:prstGeom prst="rect">
            <a:avLst/>
          </a:prstGeom>
          <a:solidFill>
            <a:srgbClr val="EAF2FA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Ядерные технологии основаны на знаниях и опираются на квалифицированных работников и их ноу-хау. </a:t>
            </a:r>
          </a:p>
          <a:p>
            <a:pPr>
              <a:defRPr/>
            </a:pP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Аспекты управления и сохранения знаний являются составной часть </a:t>
            </a: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управления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должны быть продуманы на этапе планирования развития </a:t>
            </a: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человеческих ресурсов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420AF7-3256-4546-82E0-159CCC1DEFA1}"/>
              </a:ext>
            </a:extLst>
          </p:cNvPr>
          <p:cNvSpPr/>
          <p:nvPr/>
        </p:nvSpPr>
        <p:spPr>
          <a:xfrm>
            <a:off x="8483707" y="4814913"/>
            <a:ext cx="2746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i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</a:p>
          <a:p>
            <a:pPr algn="ctr"/>
            <a:r>
              <a:rPr lang="ru-RU" sz="1400" b="1" i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Устойчивое развитие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22D70F-5300-41F0-9462-A838CE640F3E}"/>
              </a:ext>
            </a:extLst>
          </p:cNvPr>
          <p:cNvSpPr/>
          <p:nvPr/>
        </p:nvSpPr>
        <p:spPr>
          <a:xfrm>
            <a:off x="173255" y="6526258"/>
            <a:ext cx="90477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Источники</a:t>
            </a:r>
            <a:r>
              <a:rPr lang="en-US" sz="5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ru-RU" sz="5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 базе</a:t>
            </a:r>
            <a:r>
              <a:rPr lang="en-US" sz="5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https://niirosatom.ru/project/suz/?ysclid=lkayvce0xf63640807</a:t>
            </a:r>
            <a:r>
              <a:rPr lang="en-US" sz="500" i="1" dirty="0"/>
              <a:t>; </a:t>
            </a:r>
            <a:r>
              <a:rPr lang="ru-RU" sz="500" i="1" dirty="0"/>
              <a:t>Технологии управления знаниями в Госкорпорации «РОСАТОМ» Владимир Лещенко Начальник отдела системы управления знаниями АО «Наука и инновации» Научный дивизион Госкорпорации «Росатом», </a:t>
            </a:r>
            <a:r>
              <a:rPr lang="ru-RU" sz="5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Слайд 1 (</a:t>
            </a:r>
            <a:r>
              <a:rPr lang="en-US" sz="5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almau.edu.kz)</a:t>
            </a:r>
            <a:r>
              <a:rPr lang="en-US" sz="500" i="1" dirty="0"/>
              <a:t>; ROSATOM’s Vision of Managing Knowledge for Innovative Development V. </a:t>
            </a:r>
            <a:r>
              <a:rPr lang="en-US" sz="500" i="1" dirty="0" err="1"/>
              <a:t>Pershukov</a:t>
            </a:r>
            <a:r>
              <a:rPr lang="en-US" sz="500" i="1" dirty="0"/>
              <a:t>;</a:t>
            </a:r>
            <a:r>
              <a:rPr lang="ru-RU" sz="500" i="1" dirty="0"/>
              <a:t> Управление знаниями в РОСАТОМ</a:t>
            </a:r>
            <a:r>
              <a:rPr lang="en-US" sz="500" i="1" dirty="0"/>
              <a:t>. </a:t>
            </a:r>
            <a:r>
              <a:rPr lang="ru-RU" sz="500" i="1" dirty="0"/>
              <a:t>Какие проблемы заставили атомного гиганта внедрить </a:t>
            </a:r>
            <a:r>
              <a:rPr lang="ru-RU" sz="500" i="1" dirty="0" err="1"/>
              <a:t>knowledge</a:t>
            </a:r>
            <a:r>
              <a:rPr lang="ru-RU" sz="500" i="1" dirty="0"/>
              <a:t> </a:t>
            </a:r>
            <a:r>
              <a:rPr lang="ru-RU" sz="500" i="1" dirty="0" err="1"/>
              <a:t>management</a:t>
            </a:r>
            <a:r>
              <a:rPr lang="ru-RU" sz="500" i="1" dirty="0"/>
              <a:t>?</a:t>
            </a:r>
            <a:r>
              <a:rPr lang="en-US" sz="500" i="1" dirty="0"/>
              <a:t> </a:t>
            </a:r>
            <a:r>
              <a:rPr lang="ru-RU" sz="500" i="1" dirty="0"/>
              <a:t>01.11.2022</a:t>
            </a:r>
            <a:r>
              <a:rPr lang="en-US" sz="500" i="1" dirty="0"/>
              <a:t>,  </a:t>
            </a:r>
            <a:r>
              <a:rPr lang="en-US" sz="500" i="1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https://teamly.ru/blog/rosatom?ysclid=lkayvg817n572748600</a:t>
            </a:r>
            <a:r>
              <a:rPr lang="en-US" sz="500" i="1" dirty="0"/>
              <a:t>; </a:t>
            </a:r>
            <a:r>
              <a:rPr lang="ru-RU" sz="500" i="1" dirty="0"/>
              <a:t>Таланты и преемники: как сохранить критически важные для отрасли знания</a:t>
            </a:r>
            <a:r>
              <a:rPr lang="en-US" sz="500" i="1" dirty="0"/>
              <a:t> </a:t>
            </a:r>
            <a:r>
              <a:rPr lang="ru-RU" sz="500" i="1" dirty="0"/>
              <a:t>19 октября 2022</a:t>
            </a:r>
            <a:r>
              <a:rPr lang="en-US" sz="500" i="1" dirty="0"/>
              <a:t>, </a:t>
            </a:r>
            <a:r>
              <a:rPr lang="en-US" sz="500" i="1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https://strana-rosatom.ru/2022/10/19/talanty-i-preemniki-kak-sohranit-kr/?ysclid=lkayxv1cn7354465328</a:t>
            </a:r>
            <a:r>
              <a:rPr lang="en-US" sz="500" i="1" dirty="0"/>
              <a:t>; </a:t>
            </a:r>
            <a:r>
              <a:rPr lang="ru-RU" sz="500" i="1" dirty="0"/>
              <a:t>Опыт сохранения критически важных знаний в проектном производстве Некруглый стол «</a:t>
            </a:r>
            <a:r>
              <a:rPr lang="ru-RU" sz="500" i="1" dirty="0" err="1"/>
              <a:t>PROресурсы</a:t>
            </a:r>
            <a:r>
              <a:rPr lang="ru-RU" sz="500" i="1" dirty="0"/>
              <a:t>»</a:t>
            </a:r>
            <a:r>
              <a:rPr lang="en-US" sz="500" i="1" dirty="0"/>
              <a:t>, </a:t>
            </a:r>
            <a:r>
              <a:rPr lang="ru-RU" sz="500" i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Презентация </a:t>
            </a:r>
            <a:r>
              <a:rPr lang="en-US" sz="500" i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PowerPoint (sovnet.ru)</a:t>
            </a:r>
            <a:endParaRPr lang="ru-RU" sz="500" i="1" dirty="0"/>
          </a:p>
        </p:txBody>
      </p:sp>
      <p:sp>
        <p:nvSpPr>
          <p:cNvPr id="40" name="Стрелка вправо 13">
            <a:extLst>
              <a:ext uri="{FF2B5EF4-FFF2-40B4-BE49-F238E27FC236}">
                <a16:creationId xmlns:a16="http://schemas.microsoft.com/office/drawing/2014/main" id="{E3281DC5-E1E6-40F0-9D4C-29F6674FB4F9}"/>
              </a:ext>
            </a:extLst>
          </p:cNvPr>
          <p:cNvSpPr/>
          <p:nvPr/>
        </p:nvSpPr>
        <p:spPr>
          <a:xfrm rot="5400000">
            <a:off x="9656547" y="4746396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3596129-3173-4104-A296-B9CC34519F5A}"/>
              </a:ext>
            </a:extLst>
          </p:cNvPr>
          <p:cNvSpPr/>
          <p:nvPr/>
        </p:nvSpPr>
        <p:spPr>
          <a:xfrm rot="20763206">
            <a:off x="3354596" y="4749730"/>
            <a:ext cx="2258381" cy="70999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безопасности и лидерства</a:t>
            </a:r>
          </a:p>
        </p:txBody>
      </p:sp>
    </p:spTree>
    <p:extLst>
      <p:ext uri="{BB962C8B-B14F-4D97-AF65-F5344CB8AC3E}">
        <p14:creationId xmlns:p14="http://schemas.microsoft.com/office/powerpoint/2010/main" val="3936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3C5DE0-1D7C-4013-846B-C82716486B84}"/>
              </a:ext>
            </a:extLst>
          </p:cNvPr>
          <p:cNvSpPr/>
          <p:nvPr/>
        </p:nvSpPr>
        <p:spPr>
          <a:xfrm>
            <a:off x="7843434" y="2209844"/>
            <a:ext cx="3994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Глоссарий МАГАТЭ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D05F4C-D2CC-47DA-8EB2-A88A6C3E9185}"/>
              </a:ext>
            </a:extLst>
          </p:cNvPr>
          <p:cNvSpPr/>
          <p:nvPr/>
        </p:nvSpPr>
        <p:spPr>
          <a:xfrm>
            <a:off x="508001" y="1595393"/>
            <a:ext cx="11408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Комплексный, системный подход к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выявлению знаний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управлению ими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обмену 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позволяющий группам людей коллективно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создавать новые знания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помогающие в достижении целей организации.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5E7A71-A561-4B84-B522-36291B2641CD}"/>
              </a:ext>
            </a:extLst>
          </p:cNvPr>
          <p:cNvSpPr/>
          <p:nvPr/>
        </p:nvSpPr>
        <p:spPr>
          <a:xfrm>
            <a:off x="2113931" y="172072"/>
            <a:ext cx="6722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консенсус МАГАТЭ в области управления знаниями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AAC3B0-685C-451A-B34A-0CC3E08ABD72}"/>
              </a:ext>
            </a:extLst>
          </p:cNvPr>
          <p:cNvSpPr/>
          <p:nvPr/>
        </p:nvSpPr>
        <p:spPr>
          <a:xfrm>
            <a:off x="508000" y="1242322"/>
            <a:ext cx="2500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знаниями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1D638-B6D2-4897-8026-E5CBA8A4C2C0}"/>
              </a:ext>
            </a:extLst>
          </p:cNvPr>
          <p:cNvSpPr txBox="1"/>
          <p:nvPr/>
        </p:nvSpPr>
        <p:spPr>
          <a:xfrm>
            <a:off x="6992137" y="2720531"/>
            <a:ext cx="430646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Политика и система Росатома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управлению ядерными знаниями охватывает: </a:t>
            </a:r>
          </a:p>
          <a:p>
            <a:endParaRPr lang="en-US" sz="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ядерных знаний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пробелов для управления ими (прежде всего, в области НИОКР и критически важных знаний).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CDC7D9-2B3A-4A5B-8772-82A2C475E75C}"/>
              </a:ext>
            </a:extLst>
          </p:cNvPr>
          <p:cNvSpPr txBox="1"/>
          <p:nvPr/>
        </p:nvSpPr>
        <p:spPr>
          <a:xfrm>
            <a:off x="6992138" y="4059141"/>
            <a:ext cx="4494010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99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знаниями: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извлечение и формализация знаний</a:t>
            </a:r>
          </a:p>
          <a:p>
            <a:pPr>
              <a:spcBef>
                <a:spcPts val="799"/>
              </a:spcBef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знаниями: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структурирование и передача знаний (поток нематериальных активов + интегрированная система управления) </a:t>
            </a:r>
          </a:p>
          <a:p>
            <a:pPr>
              <a:spcBef>
                <a:spcPts val="799"/>
              </a:spcBef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знаний:</a:t>
            </a:r>
            <a:r>
              <a:rPr lang="ru-RU" sz="1600" b="1" dirty="0">
                <a:solidFill>
                  <a:srgbClr val="A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научно-исследовательские и промышленные программы и проекты (технологический поток), развитие персонала (кадровый поток)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C59CDB-5E1F-47CB-AFC7-FF5F999B92F7}"/>
              </a:ext>
            </a:extLst>
          </p:cNvPr>
          <p:cNvSpPr/>
          <p:nvPr/>
        </p:nvSpPr>
        <p:spPr>
          <a:xfrm>
            <a:off x="3161406" y="2737529"/>
            <a:ext cx="33741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CC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 Государственная корпорация по атомной энергии “Росатом” применяет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корпоративный подход к управлению ядерными знаниями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Формально являясь подходом к организационному управлению, учитывая размер "Росатома" и его вес в национальном атомном секторе, этот корпоративный подход может также служить ресурсом для разработки </a:t>
            </a:r>
            <a:r>
              <a:rPr 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программ управления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знаниями в области ядерной безопасности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67FE2C-A4E5-4335-8699-5010DA37F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5" y="2823540"/>
            <a:ext cx="2367549" cy="35701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989291-F6A2-405C-91C2-6F0A17D8D7D8}"/>
              </a:ext>
            </a:extLst>
          </p:cNvPr>
          <p:cNvSpPr txBox="1"/>
          <p:nvPr/>
        </p:nvSpPr>
        <p:spPr>
          <a:xfrm>
            <a:off x="1901855" y="5358257"/>
            <a:ext cx="935305" cy="42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1" dirty="0"/>
              <a:t>2021</a:t>
            </a:r>
            <a:endParaRPr lang="ru-RU" sz="213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B3389C-3584-40E4-978B-9A9E6725C6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D38C550-D16B-4466-9338-7A9E602D0222}"/>
              </a:ext>
            </a:extLst>
          </p:cNvPr>
          <p:cNvCxnSpPr/>
          <p:nvPr/>
        </p:nvCxnSpPr>
        <p:spPr>
          <a:xfrm>
            <a:off x="508000" y="1079500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A60299E2-E2D1-4C06-A91D-5EF68EF1BFE5}"/>
              </a:ext>
            </a:extLst>
          </p:cNvPr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08000" y="1079500"/>
            <a:ext cx="11257280" cy="38100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654628" y="1821183"/>
            <a:ext cx="9630837" cy="383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проведение </a:t>
            </a:r>
            <a:r>
              <a:rPr lang="ru-RU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выездного научного (обучающего) визита по вопросам оценки состояния культуры безопасности и лидерства в эксплуатирующей организации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</a:t>
            </a:r>
            <a:r>
              <a:rPr lang="ru-RU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оценку локальной регламентирующей документации в области культуры безопасности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(стандарты, положения, инструкции, методики и т.д.), устанавливающей требования к деятельности по совершенствованию культуры безопасности в организации, </a:t>
            </a:r>
            <a:r>
              <a:rPr lang="ru-RU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инструментам лидерства и обеспечению надежности персонала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Предлагаемое место проведения: Республика Казахстан. Подлежит дополнительному согласованию.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семинара в формате видеоконференции в области формирования комплексного закона об использовании атомной энергии и требований конвенций в области использования атомной энергии.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Двусторонний формат (Республика Кыргызстан)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выездного обучающего семинара по вопросам формирования организации – исполнителя ядерной-энергетической программы, подготовки национальной политики, стратегии и программы развития проекта АСММ, основанных на результатах проведенных исследований в области включения атомной энергетики в энергосистему страны.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8470" y="386372"/>
            <a:ext cx="444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СЕМИНАРОВ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152674" y="1924673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152673" y="3463953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54628" y="1407886"/>
            <a:ext cx="303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Многосторонний формат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152672" y="4687553"/>
            <a:ext cx="242047" cy="1587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0.xml><?xml version="1.0" encoding="utf-8"?>
<a:theme xmlns:a="http://schemas.openxmlformats.org/drawingml/2006/main" name="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1.xml><?xml version="1.0" encoding="utf-8"?>
<a:theme xmlns:a="http://schemas.openxmlformats.org/drawingml/2006/main" name="1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12.xml><?xml version="1.0" encoding="utf-8"?>
<a:theme xmlns:a="http://schemas.openxmlformats.org/drawingml/2006/main" name="Text slides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3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4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5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8.xml><?xml version="1.0" encoding="utf-8"?>
<a:theme xmlns:a="http://schemas.openxmlformats.org/drawingml/2006/main" name="6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1721</Words>
  <Application>Microsoft Office PowerPoint</Application>
  <PresentationFormat>Широкоэкранный</PresentationFormat>
  <Paragraphs>159</Paragraphs>
  <Slides>12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Rosatom</vt:lpstr>
      <vt:lpstr>Rosatom Light</vt:lpstr>
      <vt:lpstr>Times New Roman</vt:lpstr>
      <vt:lpstr>Trebuchet MS</vt:lpstr>
      <vt:lpstr>Wingdings</vt:lpstr>
      <vt:lpstr>Текст картинка</vt:lpstr>
      <vt:lpstr>Титульный слайд</vt:lpstr>
      <vt:lpstr>Заключительный слайд</vt:lpstr>
      <vt:lpstr>Специальное оформление</vt:lpstr>
      <vt:lpstr>3_Текст картинка</vt:lpstr>
      <vt:lpstr>4_Текст картинка</vt:lpstr>
      <vt:lpstr>5_Текст картинка</vt:lpstr>
      <vt:lpstr>6_Текст картинка</vt:lpstr>
      <vt:lpstr>1_Текст картинка</vt:lpstr>
      <vt:lpstr>2_Текст картинка</vt:lpstr>
      <vt:lpstr>1_Заключительный слайд</vt:lpstr>
      <vt:lpstr>Text slides</vt:lpstr>
      <vt:lpstr>О ходе выполнения Программы по развитию национальных ядерных инфраструктур государств-участников СНГ и Плана мероприятий по ее реализации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национальной ядерной инфраструктуры государств – участников СНГ в целях безопасной реализации программ мирного использования ядерных технологий</dc:title>
  <dc:creator>Черевко Юлия Андреевна</dc:creator>
  <cp:lastModifiedBy>кабинет К. Маркса 223</cp:lastModifiedBy>
  <cp:revision>236</cp:revision>
  <dcterms:created xsi:type="dcterms:W3CDTF">2021-10-08T08:08:26Z</dcterms:created>
  <dcterms:modified xsi:type="dcterms:W3CDTF">2023-11-28T13:58:14Z</dcterms:modified>
</cp:coreProperties>
</file>