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69" r:id="rId4"/>
    <p:sldId id="287" r:id="rId5"/>
    <p:sldId id="306" r:id="rId6"/>
    <p:sldId id="295" r:id="rId7"/>
    <p:sldId id="294" r:id="rId8"/>
    <p:sldId id="261" r:id="rId9"/>
    <p:sldId id="298" r:id="rId10"/>
    <p:sldId id="304" r:id="rId11"/>
    <p:sldId id="308" r:id="rId12"/>
    <p:sldId id="307" r:id="rId13"/>
    <p:sldId id="305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5A745-DE8B-4CCA-BFA6-D48F4B0CFB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A1E153-2F5A-44C4-B658-9607B8061EAA}">
      <dgm:prSet phldrT="[Текст]"/>
      <dgm:spPr/>
      <dgm:t>
        <a:bodyPr/>
        <a:lstStyle/>
        <a:p>
          <a:r>
            <a:rPr lang="en-US" dirty="0" err="1" smtClean="0"/>
            <a:t>Recass</a:t>
          </a:r>
          <a:r>
            <a:rPr lang="en-US" dirty="0" smtClean="0"/>
            <a:t> NT</a:t>
          </a:r>
          <a:endParaRPr lang="ru-RU" dirty="0"/>
        </a:p>
      </dgm:t>
    </dgm:pt>
    <dgm:pt modelId="{400B3177-7DCF-4147-926A-2B91C1F9D3AE}" type="parTrans" cxnId="{DFF12969-5D65-4E5F-9294-997584473761}">
      <dgm:prSet/>
      <dgm:spPr/>
      <dgm:t>
        <a:bodyPr/>
        <a:lstStyle/>
        <a:p>
          <a:endParaRPr lang="ru-RU"/>
        </a:p>
      </dgm:t>
    </dgm:pt>
    <dgm:pt modelId="{D5E4CF34-1730-4C38-95D0-BE5E05984989}" type="sibTrans" cxnId="{DFF12969-5D65-4E5F-9294-997584473761}">
      <dgm:prSet/>
      <dgm:spPr/>
      <dgm:t>
        <a:bodyPr/>
        <a:lstStyle/>
        <a:p>
          <a:endParaRPr lang="ru-RU"/>
        </a:p>
      </dgm:t>
    </dgm:pt>
    <dgm:pt modelId="{856DA3A3-CF84-44AF-9804-E0131409D0A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ФГБУ «НПО «Тайфун» </a:t>
          </a:r>
          <a:endParaRPr lang="ru-RU" sz="1600" dirty="0">
            <a:solidFill>
              <a:schemeClr val="bg1"/>
            </a:solidFill>
          </a:endParaRPr>
        </a:p>
      </dgm:t>
    </dgm:pt>
    <dgm:pt modelId="{3FFB9983-6AD6-44EE-8192-C8F798B4A415}" type="parTrans" cxnId="{8446D6DA-D178-427D-9C84-F5C79F6BF273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CBBF5905-CC06-45FD-908C-CDB7E02125E8}" type="sibTrans" cxnId="{8446D6DA-D178-427D-9C84-F5C79F6BF273}">
      <dgm:prSet/>
      <dgm:spPr/>
      <dgm:t>
        <a:bodyPr/>
        <a:lstStyle/>
        <a:p>
          <a:endParaRPr lang="ru-RU"/>
        </a:p>
      </dgm:t>
    </dgm:pt>
    <dgm:pt modelId="{4547E7E9-DD92-4AE8-9068-76D8A400CA55}">
      <dgm:prSet phldrT="[Текст]" custT="1"/>
      <dgm:spPr/>
      <dgm:t>
        <a:bodyPr/>
        <a:lstStyle/>
        <a:p>
          <a:r>
            <a:rPr lang="ru-RU" sz="1600" dirty="0" smtClean="0"/>
            <a:t>СС и ТК Белгидромета</a:t>
          </a:r>
          <a:endParaRPr lang="ru-RU" sz="1600" dirty="0"/>
        </a:p>
      </dgm:t>
    </dgm:pt>
    <dgm:pt modelId="{875C5DC4-6F3D-4AE1-93E7-C1E1E07CF5C9}" type="parTrans" cxnId="{3200FDF8-08CF-436A-A6B6-B5D9E1E4F080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C2D2928C-B37B-45B7-8AEB-6D2EC2CB9818}" type="sibTrans" cxnId="{3200FDF8-08CF-436A-A6B6-B5D9E1E4F080}">
      <dgm:prSet/>
      <dgm:spPr/>
      <dgm:t>
        <a:bodyPr/>
        <a:lstStyle/>
        <a:p>
          <a:endParaRPr lang="ru-RU"/>
        </a:p>
      </dgm:t>
    </dgm:pt>
    <dgm:pt modelId="{76D5764D-90F4-44B2-A588-CD2D6D1E6560}">
      <dgm:prSet phldrT="[Текст]" custT="1"/>
      <dgm:spPr/>
      <dgm:t>
        <a:bodyPr/>
        <a:lstStyle/>
        <a:p>
          <a:r>
            <a:rPr lang="ru-RU" sz="1600" dirty="0" smtClean="0"/>
            <a:t>БелАЭС</a:t>
          </a:r>
          <a:endParaRPr lang="ru-RU" sz="1600" dirty="0"/>
        </a:p>
      </dgm:t>
    </dgm:pt>
    <dgm:pt modelId="{B662F18B-F215-4912-AF8E-257AAB69CDF5}" type="parTrans" cxnId="{19EF82B5-7AB6-4699-9E25-A46BE4536FFF}">
      <dgm:prSet/>
      <dgm:spPr>
        <a:solidFill>
          <a:schemeClr val="accent5"/>
        </a:solidFill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D04AF79-5EB4-4971-8DF7-BF66CF936395}" type="sibTrans" cxnId="{19EF82B5-7AB6-4699-9E25-A46BE4536FFF}">
      <dgm:prSet/>
      <dgm:spPr/>
      <dgm:t>
        <a:bodyPr/>
        <a:lstStyle/>
        <a:p>
          <a:endParaRPr lang="ru-RU"/>
        </a:p>
      </dgm:t>
    </dgm:pt>
    <dgm:pt modelId="{49C7C660-752A-4C60-98EC-3082668863F4}">
      <dgm:prSet phldrT="[Текст]"/>
      <dgm:spPr/>
      <dgm:t>
        <a:bodyPr/>
        <a:lstStyle/>
        <a:p>
          <a:endParaRPr lang="ru-RU"/>
        </a:p>
      </dgm:t>
    </dgm:pt>
    <dgm:pt modelId="{484DE664-7347-4E29-AF64-0F7267980E92}" type="parTrans" cxnId="{2C017478-39B4-49C4-BCE6-CDDD65A87983}">
      <dgm:prSet/>
      <dgm:spPr/>
      <dgm:t>
        <a:bodyPr/>
        <a:lstStyle/>
        <a:p>
          <a:endParaRPr lang="ru-RU"/>
        </a:p>
      </dgm:t>
    </dgm:pt>
    <dgm:pt modelId="{19E11902-344C-4C04-92D9-DA4DABD36BA9}" type="sibTrans" cxnId="{2C017478-39B4-49C4-BCE6-CDDD65A87983}">
      <dgm:prSet/>
      <dgm:spPr/>
      <dgm:t>
        <a:bodyPr/>
        <a:lstStyle/>
        <a:p>
          <a:endParaRPr lang="ru-RU"/>
        </a:p>
      </dgm:t>
    </dgm:pt>
    <dgm:pt modelId="{15F11DF8-F67B-4579-9D07-AE7312240040}">
      <dgm:prSet custT="1"/>
      <dgm:spPr/>
      <dgm:t>
        <a:bodyPr/>
        <a:lstStyle/>
        <a:p>
          <a:r>
            <a:rPr lang="ru-RU" sz="1600" dirty="0" smtClean="0"/>
            <a:t>АСКРО</a:t>
          </a:r>
          <a:endParaRPr lang="ru-RU" sz="2800" dirty="0"/>
        </a:p>
      </dgm:t>
    </dgm:pt>
    <dgm:pt modelId="{E46BD893-8D50-43C6-9995-1ECF1508CDCB}" type="parTrans" cxnId="{90F519B3-E148-4465-B6B1-F2E899AE82B6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1E76FB84-6B37-4288-A5AD-BD7DB84E81A1}" type="sibTrans" cxnId="{90F519B3-E148-4465-B6B1-F2E899AE82B6}">
      <dgm:prSet/>
      <dgm:spPr/>
      <dgm:t>
        <a:bodyPr/>
        <a:lstStyle/>
        <a:p>
          <a:endParaRPr lang="ru-RU"/>
        </a:p>
      </dgm:t>
    </dgm:pt>
    <dgm:pt modelId="{C94784CE-3807-4398-A162-096D22D9CDD5}">
      <dgm:prSet custT="1"/>
      <dgm:spPr/>
      <dgm:t>
        <a:bodyPr/>
        <a:lstStyle/>
        <a:p>
          <a:r>
            <a:rPr lang="ru-RU" sz="1800" dirty="0" smtClean="0"/>
            <a:t>ГСТ ВМО</a:t>
          </a:r>
          <a:endParaRPr lang="ru-RU" sz="1800" dirty="0"/>
        </a:p>
      </dgm:t>
    </dgm:pt>
    <dgm:pt modelId="{0C466EA1-E1D3-4045-BF08-ACD5D9B5FA1E}" type="parTrans" cxnId="{372BCAAD-F500-4394-A113-2694C1F3DE12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F4E0746B-C0DA-42FA-9C94-F9AB7DD9115B}" type="sibTrans" cxnId="{372BCAAD-F500-4394-A113-2694C1F3DE12}">
      <dgm:prSet/>
      <dgm:spPr/>
      <dgm:t>
        <a:bodyPr/>
        <a:lstStyle/>
        <a:p>
          <a:endParaRPr lang="ru-RU"/>
        </a:p>
      </dgm:t>
    </dgm:pt>
    <dgm:pt modelId="{FF43A3E2-79B5-4BF6-A13B-FD5BAD2D9F75}">
      <dgm:prSet phldrT="[Текст]"/>
      <dgm:spPr/>
      <dgm:t>
        <a:bodyPr/>
        <a:lstStyle/>
        <a:p>
          <a:pPr algn="ctr"/>
          <a:r>
            <a:rPr lang="ru-RU" dirty="0" smtClean="0"/>
            <a:t>Сайты </a:t>
          </a:r>
          <a:br>
            <a:rPr lang="ru-RU" dirty="0" smtClean="0"/>
          </a:br>
          <a:r>
            <a:rPr lang="ru-RU" dirty="0" smtClean="0"/>
            <a:t>Белгидромета</a:t>
          </a:r>
          <a:endParaRPr lang="ru-RU" dirty="0"/>
        </a:p>
      </dgm:t>
    </dgm:pt>
    <dgm:pt modelId="{E2FC54DB-DC69-48B1-9148-6E53C1835ACE}" type="parTrans" cxnId="{BAFA9DC6-5899-4E3D-8028-33413D1AF622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F7842893-B958-4274-933B-00FE26993967}" type="sibTrans" cxnId="{BAFA9DC6-5899-4E3D-8028-33413D1AF622}">
      <dgm:prSet/>
      <dgm:spPr/>
      <dgm:t>
        <a:bodyPr/>
        <a:lstStyle/>
        <a:p>
          <a:endParaRPr lang="ru-RU"/>
        </a:p>
      </dgm:t>
    </dgm:pt>
    <dgm:pt modelId="{B6DBFDD0-8B4B-4748-AD59-B7F9FE796C74}">
      <dgm:prSet phldrT="[Текст]"/>
      <dgm:spPr/>
      <dgm:t>
        <a:bodyPr/>
        <a:lstStyle/>
        <a:p>
          <a:pPr algn="l"/>
          <a:r>
            <a:rPr lang="ru-RU" dirty="0" smtClean="0"/>
            <a:t>Автоматизированные </a:t>
          </a:r>
          <a:br>
            <a:rPr lang="ru-RU" dirty="0" smtClean="0"/>
          </a:br>
          <a:r>
            <a:rPr lang="ru-RU" dirty="0" smtClean="0"/>
            <a:t>рабочие места</a:t>
          </a:r>
          <a:endParaRPr lang="ru-RU" dirty="0"/>
        </a:p>
      </dgm:t>
    </dgm:pt>
    <dgm:pt modelId="{C920FBA3-5AB7-4C5E-82E1-E33119964495}" type="parTrans" cxnId="{4994E8CA-6A1C-484E-822B-9F23708A2918}">
      <dgm:prSet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E2C76EFA-EAA4-47D9-B8B4-D31B9B8E13AA}" type="sibTrans" cxnId="{4994E8CA-6A1C-484E-822B-9F23708A2918}">
      <dgm:prSet/>
      <dgm:spPr/>
      <dgm:t>
        <a:bodyPr/>
        <a:lstStyle/>
        <a:p>
          <a:endParaRPr lang="ru-RU"/>
        </a:p>
      </dgm:t>
    </dgm:pt>
    <dgm:pt modelId="{D46D2125-06E7-4560-AFA7-58F73BB059BC}">
      <dgm:prSet phldrT="[Текст]" custT="1"/>
      <dgm:spPr/>
      <dgm:t>
        <a:bodyPr/>
        <a:lstStyle/>
        <a:p>
          <a:pPr algn="l"/>
          <a:r>
            <a:rPr lang="ru-RU" sz="1400" dirty="0" smtClean="0"/>
            <a:t>ГС гидрометеорологических наблюдений Белгидромета</a:t>
          </a:r>
          <a:endParaRPr lang="ru-RU" sz="1400" dirty="0"/>
        </a:p>
      </dgm:t>
    </dgm:pt>
    <dgm:pt modelId="{1F25BC6B-EBEF-4AFF-AB9B-4CE003F85A44}" type="parTrans" cxnId="{369501DB-103E-4E94-8734-D27E29F93F0C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42BB3527-07B8-4025-AD0D-EA67060E2970}" type="sibTrans" cxnId="{369501DB-103E-4E94-8734-D27E29F93F0C}">
      <dgm:prSet/>
      <dgm:spPr/>
      <dgm:t>
        <a:bodyPr/>
        <a:lstStyle/>
        <a:p>
          <a:endParaRPr lang="ru-RU"/>
        </a:p>
      </dgm:t>
    </dgm:pt>
    <dgm:pt modelId="{2C116F2E-1425-46F9-93CC-4B980682AC9E}">
      <dgm:prSet custScaleX="188503" custScaleY="86445" custRadScaleRad="62885" custRadScaleInc="5657"/>
      <dgm:spPr/>
      <dgm:t>
        <a:bodyPr/>
        <a:lstStyle/>
        <a:p>
          <a:endParaRPr lang="ru-RU"/>
        </a:p>
      </dgm:t>
    </dgm:pt>
    <dgm:pt modelId="{313C560D-10F2-4904-A9C7-F58CEAD56B90}" type="parTrans" cxnId="{EBF06D1C-80AD-43D0-87C9-8AB818D8E870}">
      <dgm:prSet custAng="3540605" custScaleX="35868" custScaleY="53267" custLinFactNeighborX="33202" custLinFactNeighborY="-7937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B717214D-DDB0-4775-AD84-2A9F3FAF1729}" type="sibTrans" cxnId="{EBF06D1C-80AD-43D0-87C9-8AB818D8E870}">
      <dgm:prSet/>
      <dgm:spPr/>
      <dgm:t>
        <a:bodyPr/>
        <a:lstStyle/>
        <a:p>
          <a:endParaRPr lang="ru-RU"/>
        </a:p>
      </dgm:t>
    </dgm:pt>
    <dgm:pt modelId="{87133C4A-A84E-4848-BCBE-F26CABA10EFD}">
      <dgm:prSet custScaleX="188503" custScaleY="86445" custRadScaleRad="62885" custRadScaleInc="5657"/>
      <dgm:spPr/>
      <dgm:t>
        <a:bodyPr/>
        <a:lstStyle/>
        <a:p>
          <a:endParaRPr lang="ru-RU"/>
        </a:p>
      </dgm:t>
    </dgm:pt>
    <dgm:pt modelId="{F634EC4C-50BD-40B5-A7EC-859135DA14F0}" type="parTrans" cxnId="{091A4021-1CF7-43AC-944F-74C1CBEE334C}">
      <dgm:prSet custAng="3540605" custScaleX="35868" custScaleY="53267" custLinFactNeighborX="33202" custLinFactNeighborY="-79371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C9473AE9-6444-4952-A15A-8D42835DEAD4}" type="sibTrans" cxnId="{091A4021-1CF7-43AC-944F-74C1CBEE334C}">
      <dgm:prSet/>
      <dgm:spPr/>
      <dgm:t>
        <a:bodyPr/>
        <a:lstStyle/>
        <a:p>
          <a:endParaRPr lang="ru-RU"/>
        </a:p>
      </dgm:t>
    </dgm:pt>
    <dgm:pt modelId="{03E07E0E-082E-428E-BB31-04108FE50439}">
      <dgm:prSet custScaleX="102190" custScaleY="60114" custRadScaleRad="103613" custRadScaleInc="-7723"/>
      <dgm:spPr/>
      <dgm:t>
        <a:bodyPr/>
        <a:lstStyle/>
        <a:p>
          <a:endParaRPr lang="ru-RU"/>
        </a:p>
      </dgm:t>
    </dgm:pt>
    <dgm:pt modelId="{A831D71B-6AF7-4901-BFB4-41B646896766}" type="parTrans" cxnId="{DEA93FDD-3201-47D9-A3CC-E2248A01EB4D}">
      <dgm:prSet custAng="92103" custFlipVert="1" custScaleX="60130" custScaleY="58102" custLinFactNeighborX="24106" custLinFactNeighborY="2959"/>
      <dgm:spPr/>
      <dgm:t>
        <a:bodyPr/>
        <a:lstStyle/>
        <a:p>
          <a:endParaRPr lang="ru-RU"/>
        </a:p>
      </dgm:t>
    </dgm:pt>
    <dgm:pt modelId="{99016915-0A81-47E6-AB77-2A16C0B8B3D5}" type="sibTrans" cxnId="{DEA93FDD-3201-47D9-A3CC-E2248A01EB4D}">
      <dgm:prSet/>
      <dgm:spPr/>
      <dgm:t>
        <a:bodyPr/>
        <a:lstStyle/>
        <a:p>
          <a:endParaRPr lang="ru-RU"/>
        </a:p>
      </dgm:t>
    </dgm:pt>
    <dgm:pt modelId="{9E76FF65-E489-45F9-B29F-4B5738C939ED}">
      <dgm:prSet custScaleX="102190" custScaleY="60114" custRadScaleRad="103613" custRadScaleInc="-7723"/>
      <dgm:spPr/>
      <dgm:t>
        <a:bodyPr/>
        <a:lstStyle/>
        <a:p>
          <a:endParaRPr lang="ru-RU"/>
        </a:p>
      </dgm:t>
    </dgm:pt>
    <dgm:pt modelId="{28B55740-27A5-41CD-A7B7-9D1DA1F7A1F1}" type="parTrans" cxnId="{E1EC1579-DB9B-4917-A285-84FECD0CEF62}">
      <dgm:prSet custAng="92103" custFlipVert="1" custScaleX="60130" custScaleY="58102" custLinFactNeighborX="24106" custLinFactNeighborY="2959"/>
      <dgm:spPr/>
      <dgm:t>
        <a:bodyPr/>
        <a:lstStyle/>
        <a:p>
          <a:endParaRPr lang="ru-RU"/>
        </a:p>
      </dgm:t>
    </dgm:pt>
    <dgm:pt modelId="{5C8A38AA-769E-4453-9088-CA95805F104A}" type="sibTrans" cxnId="{E1EC1579-DB9B-4917-A285-84FECD0CEF62}">
      <dgm:prSet/>
      <dgm:spPr/>
      <dgm:t>
        <a:bodyPr/>
        <a:lstStyle/>
        <a:p>
          <a:endParaRPr lang="ru-RU"/>
        </a:p>
      </dgm:t>
    </dgm:pt>
    <dgm:pt modelId="{471717BC-22AB-4F1C-801A-26BEEB1555B7}">
      <dgm:prSet custScaleX="102190" custScaleY="60114" custRadScaleRad="103613" custRadScaleInc="-7723"/>
      <dgm:spPr/>
      <dgm:t>
        <a:bodyPr/>
        <a:lstStyle/>
        <a:p>
          <a:endParaRPr lang="ru-RU"/>
        </a:p>
      </dgm:t>
    </dgm:pt>
    <dgm:pt modelId="{B5E58ABB-C77B-4D01-938D-A078E8370B52}" type="parTrans" cxnId="{B4CD7500-7B33-4A8E-9D8A-FB4A2B058832}">
      <dgm:prSet custAng="2735904" custFlipVert="1" custScaleX="60130" custScaleY="58102" custLinFactX="66873" custLinFactY="-89906" custLinFactNeighborX="100000" custLinFactNeighborY="-100000"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38D3626F-7D91-4BBF-853B-9E169BD72AC9}" type="sibTrans" cxnId="{B4CD7500-7B33-4A8E-9D8A-FB4A2B058832}">
      <dgm:prSet/>
      <dgm:spPr/>
      <dgm:t>
        <a:bodyPr/>
        <a:lstStyle/>
        <a:p>
          <a:endParaRPr lang="ru-RU"/>
        </a:p>
      </dgm:t>
    </dgm:pt>
    <dgm:pt modelId="{E6E9538F-6EDE-49B6-B26E-A26826401BCE}">
      <dgm:prSet custScaleX="102190" custScaleY="60114" custRadScaleRad="103613" custRadScaleInc="-7723"/>
      <dgm:spPr/>
      <dgm:t>
        <a:bodyPr/>
        <a:lstStyle/>
        <a:p>
          <a:endParaRPr lang="ru-RU"/>
        </a:p>
      </dgm:t>
    </dgm:pt>
    <dgm:pt modelId="{BEAB6A79-D995-4421-9205-DB97A870D426}" type="parTrans" cxnId="{47F9B512-6F04-4ADF-BA66-5AE98FF3E658}">
      <dgm:prSet custAng="2735904" custFlipVert="1" custScaleX="60130" custScaleY="58102" custLinFactX="66873" custLinFactY="-78089" custLinFactNeighborX="100000" custLinFactNeighborY="-100000"/>
      <dgm:spPr>
        <a:solidFill>
          <a:schemeClr val="accent5"/>
        </a:solidFill>
      </dgm:spPr>
      <dgm:t>
        <a:bodyPr/>
        <a:lstStyle/>
        <a:p>
          <a:endParaRPr lang="ru-RU"/>
        </a:p>
      </dgm:t>
    </dgm:pt>
    <dgm:pt modelId="{15ACB589-4E9E-44EF-B45E-A527B815B2C8}" type="sibTrans" cxnId="{47F9B512-6F04-4ADF-BA66-5AE98FF3E658}">
      <dgm:prSet/>
      <dgm:spPr/>
      <dgm:t>
        <a:bodyPr/>
        <a:lstStyle/>
        <a:p>
          <a:endParaRPr lang="ru-RU"/>
        </a:p>
      </dgm:t>
    </dgm:pt>
    <dgm:pt modelId="{AC62F388-81DF-4397-B9DA-722D79BB0848}" type="pres">
      <dgm:prSet presAssocID="{34C5A745-DE8B-4CCA-BFA6-D48F4B0CFB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3C56D-2097-49BF-9D0E-08135AA88F63}" type="pres">
      <dgm:prSet presAssocID="{9AA1E153-2F5A-44C4-B658-9607B8061EAA}" presName="centerShape" presStyleLbl="node0" presStyleIdx="0" presStyleCnt="1" custScaleX="105783" custScaleY="56496" custLinFactNeighborX="-6545" custLinFactNeighborY="-22113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9A4DAFF-89A4-4C66-B0BC-953D73EA5B5D}" type="pres">
      <dgm:prSet presAssocID="{3FFB9983-6AD6-44EE-8192-C8F798B4A415}" presName="parTrans" presStyleLbl="bgSibTrans2D1" presStyleIdx="0" presStyleCnt="8" custAng="13494894" custFlipVert="1" custFlipHor="0" custScaleX="4430" custScaleY="8347" custLinFactX="188113" custLinFactY="300000" custLinFactNeighborX="200000" custLinFactNeighborY="37973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9167EE7-5B8A-4409-901E-4CE13AD360CB}" type="pres">
      <dgm:prSet presAssocID="{856DA3A3-CF84-44AF-9804-E0131409D0AE}" presName="node" presStyleLbl="node1" presStyleIdx="0" presStyleCnt="8" custScaleX="170501" custScaleY="56821" custRadScaleRad="105595" custRadScaleInc="361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D28D5-2547-432E-8F2D-F46A9013B61E}" type="pres">
      <dgm:prSet presAssocID="{E46BD893-8D50-43C6-9995-1ECF1508CDCB}" presName="parTrans" presStyleLbl="bgSibTrans2D1" presStyleIdx="1" presStyleCnt="8" custAng="2735904" custFlipVert="1" custScaleX="60130" custScaleY="58102" custLinFactX="66873" custLinFactY="-78089" custLinFactNeighborX="100000" custLinFactNeighborY="-100000"/>
      <dgm:spPr/>
      <dgm:t>
        <a:bodyPr/>
        <a:lstStyle/>
        <a:p>
          <a:endParaRPr lang="ru-RU"/>
        </a:p>
      </dgm:t>
    </dgm:pt>
    <dgm:pt modelId="{70B3F375-3400-4443-B6B0-9453D9961106}" type="pres">
      <dgm:prSet presAssocID="{15F11DF8-F67B-4579-9D07-AE7312240040}" presName="node" presStyleLbl="node1" presStyleIdx="1" presStyleCnt="8" custScaleX="102190" custScaleY="60114" custRadScaleRad="103613" custRadScaleInc="-7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F0201-906C-46D4-9CC0-9E4C91C76AE8}" type="pres">
      <dgm:prSet presAssocID="{875C5DC4-6F3D-4AE1-93E7-C1E1E07CF5C9}" presName="parTrans" presStyleLbl="bgSibTrans2D1" presStyleIdx="2" presStyleCnt="8" custAng="158431" custScaleX="44950" custScaleY="52451" custLinFactNeighborX="-27331" custLinFactNeighborY="5941"/>
      <dgm:spPr/>
      <dgm:t>
        <a:bodyPr/>
        <a:lstStyle/>
        <a:p>
          <a:endParaRPr lang="ru-RU"/>
        </a:p>
      </dgm:t>
    </dgm:pt>
    <dgm:pt modelId="{1B061C64-A0CB-4A58-9DCB-9BBA90126511}" type="pres">
      <dgm:prSet presAssocID="{4547E7E9-DD92-4AE8-9068-76D8A400CA55}" presName="node" presStyleLbl="node1" presStyleIdx="2" presStyleCnt="8" custScaleX="108096" custScaleY="78810" custRadScaleRad="75103" custRadScaleInc="38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A4095-179F-481B-84B9-C950A52B7274}" type="pres">
      <dgm:prSet presAssocID="{0C466EA1-E1D3-4045-BF08-ACD5D9B5FA1E}" presName="parTrans" presStyleLbl="bgSibTrans2D1" presStyleIdx="3" presStyleCnt="8" custAng="10918631" custFlipHor="1" custScaleX="20266" custScaleY="49667" custLinFactNeighborX="22380" custLinFactNeighborY="2773"/>
      <dgm:spPr/>
      <dgm:t>
        <a:bodyPr/>
        <a:lstStyle/>
        <a:p>
          <a:endParaRPr lang="ru-RU"/>
        </a:p>
      </dgm:t>
    </dgm:pt>
    <dgm:pt modelId="{3AE19D26-9AEF-4B8F-AB20-7A6DB398FBAF}" type="pres">
      <dgm:prSet presAssocID="{C94784CE-3807-4398-A162-096D22D9CDD5}" presName="node" presStyleLbl="node1" presStyleIdx="3" presStyleCnt="8" custScaleX="86248" custScaleY="71894" custRadScaleRad="121531" custRadScaleInc="352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DD4A3-DFDC-44A7-B5DE-F17C129ECD19}" type="pres">
      <dgm:prSet presAssocID="{B662F18B-F215-4912-AF8E-257AAB69CDF5}" presName="parTrans" presStyleLbl="bgSibTrans2D1" presStyleIdx="4" presStyleCnt="8" custAng="21578837" custScaleX="83858" custScaleY="63091" custLinFactNeighborX="-752" custLinFactNeighborY="3849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A79AD655-D679-43EB-864D-CDC027A227CD}" type="pres">
      <dgm:prSet presAssocID="{76D5764D-90F4-44B2-A588-CD2D6D1E6560}" presName="node" presStyleLbl="node1" presStyleIdx="4" presStyleCnt="8" custScaleX="94312" custScaleY="41643" custRadScaleRad="122353" custRadScaleInc="-266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C6E3-8E67-4F73-8B04-36E34F29F1E7}" type="pres">
      <dgm:prSet presAssocID="{C920FBA3-5AB7-4C5E-82E1-E33119964495}" presName="parTrans" presStyleLbl="bgSibTrans2D1" presStyleIdx="5" presStyleCnt="8" custAng="783328" custFlipVert="1" custScaleX="59449" custScaleY="51041" custLinFactNeighborX="-15251" custLinFactNeighborY="-47038"/>
      <dgm:spPr/>
      <dgm:t>
        <a:bodyPr/>
        <a:lstStyle/>
        <a:p>
          <a:endParaRPr lang="ru-RU"/>
        </a:p>
      </dgm:t>
    </dgm:pt>
    <dgm:pt modelId="{1B127D29-A1BF-457B-B8EF-270C1542F2C4}" type="pres">
      <dgm:prSet presAssocID="{B6DBFDD0-8B4B-4748-AD59-B7F9FE796C74}" presName="node" presStyleLbl="node1" presStyleIdx="5" presStyleCnt="8" custScaleX="129527" custScaleY="84052" custRadScaleRad="5921" custRadScaleInc="-62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E35D-8F05-4FE7-9A53-CC2DF1F26216}" type="pres">
      <dgm:prSet presAssocID="{E2FC54DB-DC69-48B1-9148-6E53C1835ACE}" presName="parTrans" presStyleLbl="bgSibTrans2D1" presStyleIdx="6" presStyleCnt="8" custAng="5215848" custFlipHor="1" custScaleX="47071" custScaleY="56561" custLinFactNeighborX="10191" custLinFactNeighborY="-48023"/>
      <dgm:spPr/>
      <dgm:t>
        <a:bodyPr/>
        <a:lstStyle/>
        <a:p>
          <a:endParaRPr lang="ru-RU"/>
        </a:p>
      </dgm:t>
    </dgm:pt>
    <dgm:pt modelId="{60D8DC73-CFA5-47B3-B2B2-D5C835868DA2}" type="pres">
      <dgm:prSet presAssocID="{FF43A3E2-79B5-4BF6-A13B-FD5BAD2D9F75}" presName="node" presStyleLbl="node1" presStyleIdx="6" presStyleCnt="8" custScaleX="122627" custScaleY="73329" custRadScaleRad="60093" custRadScaleInc="-68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9DC03-B8DE-4963-998D-705DD56E3ABF}" type="pres">
      <dgm:prSet presAssocID="{1F25BC6B-EBEF-4AFF-AB9B-4CE003F85A44}" presName="parTrans" presStyleLbl="bgSibTrans2D1" presStyleIdx="7" presStyleCnt="8" custAng="3540605" custScaleX="35868" custScaleY="53267" custLinFactNeighborX="33585" custLinFactNeighborY="-64785"/>
      <dgm:spPr/>
      <dgm:t>
        <a:bodyPr/>
        <a:lstStyle/>
        <a:p>
          <a:endParaRPr lang="ru-RU"/>
        </a:p>
      </dgm:t>
    </dgm:pt>
    <dgm:pt modelId="{029A378D-4589-477E-B3A8-7AB5D143191B}" type="pres">
      <dgm:prSet presAssocID="{D46D2125-06E7-4560-AFA7-58F73BB059BC}" presName="node" presStyleLbl="node1" presStyleIdx="7" presStyleCnt="8" custScaleX="188503" custScaleY="86445" custRadScaleRad="62885" custRadScaleInc="5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501DB-103E-4E94-8734-D27E29F93F0C}" srcId="{9AA1E153-2F5A-44C4-B658-9607B8061EAA}" destId="{D46D2125-06E7-4560-AFA7-58F73BB059BC}" srcOrd="7" destOrd="0" parTransId="{1F25BC6B-EBEF-4AFF-AB9B-4CE003F85A44}" sibTransId="{42BB3527-07B8-4025-AD0D-EA67060E2970}"/>
    <dgm:cxn modelId="{0921891F-CE3F-4ED5-8A8C-293EDA3C1001}" type="presOf" srcId="{E46BD893-8D50-43C6-9995-1ECF1508CDCB}" destId="{43CD28D5-2547-432E-8F2D-F46A9013B61E}" srcOrd="0" destOrd="0" presId="urn:microsoft.com/office/officeart/2005/8/layout/radial4"/>
    <dgm:cxn modelId="{01BFEC1B-6DD0-447C-BF01-36CF9E300004}" type="presOf" srcId="{34C5A745-DE8B-4CCA-BFA6-D48F4B0CFB91}" destId="{AC62F388-81DF-4397-B9DA-722D79BB0848}" srcOrd="0" destOrd="0" presId="urn:microsoft.com/office/officeart/2005/8/layout/radial4"/>
    <dgm:cxn modelId="{E1EC1579-DB9B-4917-A285-84FECD0CEF62}" srcId="{34C5A745-DE8B-4CCA-BFA6-D48F4B0CFB91}" destId="{9E76FF65-E489-45F9-B29F-4B5738C939ED}" srcOrd="5" destOrd="0" parTransId="{28B55740-27A5-41CD-A7B7-9D1DA1F7A1F1}" sibTransId="{5C8A38AA-769E-4453-9088-CA95805F104A}"/>
    <dgm:cxn modelId="{B0ADE5F3-E5E6-4CB5-87D1-D0D0A9097EB8}" type="presOf" srcId="{1F25BC6B-EBEF-4AFF-AB9B-4CE003F85A44}" destId="{6689DC03-B8DE-4963-998D-705DD56E3ABF}" srcOrd="0" destOrd="0" presId="urn:microsoft.com/office/officeart/2005/8/layout/radial4"/>
    <dgm:cxn modelId="{4994E8CA-6A1C-484E-822B-9F23708A2918}" srcId="{9AA1E153-2F5A-44C4-B658-9607B8061EAA}" destId="{B6DBFDD0-8B4B-4748-AD59-B7F9FE796C74}" srcOrd="5" destOrd="0" parTransId="{C920FBA3-5AB7-4C5E-82E1-E33119964495}" sibTransId="{E2C76EFA-EAA4-47D9-B8B4-D31B9B8E13AA}"/>
    <dgm:cxn modelId="{50B97B70-BDB9-4718-8DF5-94E49FE94369}" type="presOf" srcId="{3FFB9983-6AD6-44EE-8192-C8F798B4A415}" destId="{D9A4DAFF-89A4-4C66-B0BC-953D73EA5B5D}" srcOrd="0" destOrd="0" presId="urn:microsoft.com/office/officeart/2005/8/layout/radial4"/>
    <dgm:cxn modelId="{BFEAB537-3B56-44E6-B6F2-B29BDC9A8B1C}" type="presOf" srcId="{C920FBA3-5AB7-4C5E-82E1-E33119964495}" destId="{883AC6E3-8E67-4F73-8B04-36E34F29F1E7}" srcOrd="0" destOrd="0" presId="urn:microsoft.com/office/officeart/2005/8/layout/radial4"/>
    <dgm:cxn modelId="{727D6464-BDF8-49A5-88F6-95633B867FE6}" type="presOf" srcId="{9AA1E153-2F5A-44C4-B658-9607B8061EAA}" destId="{9323C56D-2097-49BF-9D0E-08135AA88F63}" srcOrd="0" destOrd="0" presId="urn:microsoft.com/office/officeart/2005/8/layout/radial4"/>
    <dgm:cxn modelId="{BAFA9DC6-5899-4E3D-8028-33413D1AF622}" srcId="{9AA1E153-2F5A-44C4-B658-9607B8061EAA}" destId="{FF43A3E2-79B5-4BF6-A13B-FD5BAD2D9F75}" srcOrd="6" destOrd="0" parTransId="{E2FC54DB-DC69-48B1-9148-6E53C1835ACE}" sibTransId="{F7842893-B958-4274-933B-00FE26993967}"/>
    <dgm:cxn modelId="{AE87D9DD-2707-48A8-AED2-B507658C500E}" type="presOf" srcId="{15F11DF8-F67B-4579-9D07-AE7312240040}" destId="{70B3F375-3400-4443-B6B0-9453D9961106}" srcOrd="0" destOrd="0" presId="urn:microsoft.com/office/officeart/2005/8/layout/radial4"/>
    <dgm:cxn modelId="{47F9B512-6F04-4ADF-BA66-5AE98FF3E658}" srcId="{34C5A745-DE8B-4CCA-BFA6-D48F4B0CFB91}" destId="{E6E9538F-6EDE-49B6-B26E-A26826401BCE}" srcOrd="7" destOrd="0" parTransId="{BEAB6A79-D995-4421-9205-DB97A870D426}" sibTransId="{15ACB589-4E9E-44EF-B45E-A527B815B2C8}"/>
    <dgm:cxn modelId="{97D0140B-E608-4A88-931F-B9BFCFE1CA87}" type="presOf" srcId="{FF43A3E2-79B5-4BF6-A13B-FD5BAD2D9F75}" destId="{60D8DC73-CFA5-47B3-B2B2-D5C835868DA2}" srcOrd="0" destOrd="0" presId="urn:microsoft.com/office/officeart/2005/8/layout/radial4"/>
    <dgm:cxn modelId="{0BC4526C-10BA-4C63-98E6-62EA7A2C4DCA}" type="presOf" srcId="{C94784CE-3807-4398-A162-096D22D9CDD5}" destId="{3AE19D26-9AEF-4B8F-AB20-7A6DB398FBAF}" srcOrd="0" destOrd="0" presId="urn:microsoft.com/office/officeart/2005/8/layout/radial4"/>
    <dgm:cxn modelId="{8446D6DA-D178-427D-9C84-F5C79F6BF273}" srcId="{9AA1E153-2F5A-44C4-B658-9607B8061EAA}" destId="{856DA3A3-CF84-44AF-9804-E0131409D0AE}" srcOrd="0" destOrd="0" parTransId="{3FFB9983-6AD6-44EE-8192-C8F798B4A415}" sibTransId="{CBBF5905-CC06-45FD-908C-CDB7E02125E8}"/>
    <dgm:cxn modelId="{B1E46C85-BE5A-45C4-AACC-138A25740520}" type="presOf" srcId="{875C5DC4-6F3D-4AE1-93E7-C1E1E07CF5C9}" destId="{3C1F0201-906C-46D4-9CC0-9E4C91C76AE8}" srcOrd="0" destOrd="0" presId="urn:microsoft.com/office/officeart/2005/8/layout/radial4"/>
    <dgm:cxn modelId="{17E2B0FE-2E3B-487E-A862-432F1A9EF412}" type="presOf" srcId="{D46D2125-06E7-4560-AFA7-58F73BB059BC}" destId="{029A378D-4589-477E-B3A8-7AB5D143191B}" srcOrd="0" destOrd="0" presId="urn:microsoft.com/office/officeart/2005/8/layout/radial4"/>
    <dgm:cxn modelId="{EBF06D1C-80AD-43D0-87C9-8AB818D8E870}" srcId="{34C5A745-DE8B-4CCA-BFA6-D48F4B0CFB91}" destId="{2C116F2E-1425-46F9-93CC-4B980682AC9E}" srcOrd="2" destOrd="0" parTransId="{313C560D-10F2-4904-A9C7-F58CEAD56B90}" sibTransId="{B717214D-DDB0-4775-AD84-2A9F3FAF1729}"/>
    <dgm:cxn modelId="{372BCAAD-F500-4394-A113-2694C1F3DE12}" srcId="{9AA1E153-2F5A-44C4-B658-9607B8061EAA}" destId="{C94784CE-3807-4398-A162-096D22D9CDD5}" srcOrd="3" destOrd="0" parTransId="{0C466EA1-E1D3-4045-BF08-ACD5D9B5FA1E}" sibTransId="{F4E0746B-C0DA-42FA-9C94-F9AB7DD9115B}"/>
    <dgm:cxn modelId="{B4CD7500-7B33-4A8E-9D8A-FB4A2B058832}" srcId="{34C5A745-DE8B-4CCA-BFA6-D48F4B0CFB91}" destId="{471717BC-22AB-4F1C-801A-26BEEB1555B7}" srcOrd="6" destOrd="0" parTransId="{B5E58ABB-C77B-4D01-938D-A078E8370B52}" sibTransId="{38D3626F-7D91-4BBF-853B-9E169BD72AC9}"/>
    <dgm:cxn modelId="{3200FDF8-08CF-436A-A6B6-B5D9E1E4F080}" srcId="{9AA1E153-2F5A-44C4-B658-9607B8061EAA}" destId="{4547E7E9-DD92-4AE8-9068-76D8A400CA55}" srcOrd="2" destOrd="0" parTransId="{875C5DC4-6F3D-4AE1-93E7-C1E1E07CF5C9}" sibTransId="{C2D2928C-B37B-45B7-8AEB-6D2EC2CB9818}"/>
    <dgm:cxn modelId="{AF7629CA-F8C3-4BA4-A644-3DFA04C44C10}" type="presOf" srcId="{B662F18B-F215-4912-AF8E-257AAB69CDF5}" destId="{308DD4A3-DFDC-44A7-B5DE-F17C129ECD19}" srcOrd="0" destOrd="0" presId="urn:microsoft.com/office/officeart/2005/8/layout/radial4"/>
    <dgm:cxn modelId="{90F519B3-E148-4465-B6B1-F2E899AE82B6}" srcId="{9AA1E153-2F5A-44C4-B658-9607B8061EAA}" destId="{15F11DF8-F67B-4579-9D07-AE7312240040}" srcOrd="1" destOrd="0" parTransId="{E46BD893-8D50-43C6-9995-1ECF1508CDCB}" sibTransId="{1E76FB84-6B37-4288-A5AD-BD7DB84E81A1}"/>
    <dgm:cxn modelId="{DFF12969-5D65-4E5F-9294-997584473761}" srcId="{34C5A745-DE8B-4CCA-BFA6-D48F4B0CFB91}" destId="{9AA1E153-2F5A-44C4-B658-9607B8061EAA}" srcOrd="0" destOrd="0" parTransId="{400B3177-7DCF-4147-926A-2B91C1F9D3AE}" sibTransId="{D5E4CF34-1730-4C38-95D0-BE5E05984989}"/>
    <dgm:cxn modelId="{091A4021-1CF7-43AC-944F-74C1CBEE334C}" srcId="{34C5A745-DE8B-4CCA-BFA6-D48F4B0CFB91}" destId="{87133C4A-A84E-4848-BCBE-F26CABA10EFD}" srcOrd="3" destOrd="0" parTransId="{F634EC4C-50BD-40B5-A7EC-859135DA14F0}" sibTransId="{C9473AE9-6444-4952-A15A-8D42835DEAD4}"/>
    <dgm:cxn modelId="{38408E13-D5F3-409C-B796-0E91D9123DB3}" type="presOf" srcId="{76D5764D-90F4-44B2-A588-CD2D6D1E6560}" destId="{A79AD655-D679-43EB-864D-CDC027A227CD}" srcOrd="0" destOrd="0" presId="urn:microsoft.com/office/officeart/2005/8/layout/radial4"/>
    <dgm:cxn modelId="{D57865B2-1DED-40DB-A02B-01BD96B0E6A4}" type="presOf" srcId="{B6DBFDD0-8B4B-4748-AD59-B7F9FE796C74}" destId="{1B127D29-A1BF-457B-B8EF-270C1542F2C4}" srcOrd="0" destOrd="0" presId="urn:microsoft.com/office/officeart/2005/8/layout/radial4"/>
    <dgm:cxn modelId="{DEA93FDD-3201-47D9-A3CC-E2248A01EB4D}" srcId="{34C5A745-DE8B-4CCA-BFA6-D48F4B0CFB91}" destId="{03E07E0E-082E-428E-BB31-04108FE50439}" srcOrd="4" destOrd="0" parTransId="{A831D71B-6AF7-4901-BFB4-41B646896766}" sibTransId="{99016915-0A81-47E6-AB77-2A16C0B8B3D5}"/>
    <dgm:cxn modelId="{19EF82B5-7AB6-4699-9E25-A46BE4536FFF}" srcId="{9AA1E153-2F5A-44C4-B658-9607B8061EAA}" destId="{76D5764D-90F4-44B2-A588-CD2D6D1E6560}" srcOrd="4" destOrd="0" parTransId="{B662F18B-F215-4912-AF8E-257AAB69CDF5}" sibTransId="{CD04AF79-5EB4-4971-8DF7-BF66CF936395}"/>
    <dgm:cxn modelId="{4D076FAC-E658-4A60-ADBB-030B319EE808}" type="presOf" srcId="{E2FC54DB-DC69-48B1-9148-6E53C1835ACE}" destId="{5CE3E35D-8F05-4FE7-9A53-CC2DF1F26216}" srcOrd="0" destOrd="0" presId="urn:microsoft.com/office/officeart/2005/8/layout/radial4"/>
    <dgm:cxn modelId="{D189D20D-CD63-440F-AE5D-40FDF76BA9C1}" type="presOf" srcId="{0C466EA1-E1D3-4045-BF08-ACD5D9B5FA1E}" destId="{0B3A4095-179F-481B-84B9-C950A52B7274}" srcOrd="0" destOrd="0" presId="urn:microsoft.com/office/officeart/2005/8/layout/radial4"/>
    <dgm:cxn modelId="{6D9C9A8E-53C7-4441-AFEB-ACBCA489C800}" type="presOf" srcId="{856DA3A3-CF84-44AF-9804-E0131409D0AE}" destId="{A9167EE7-5B8A-4409-901E-4CE13AD360CB}" srcOrd="0" destOrd="0" presId="urn:microsoft.com/office/officeart/2005/8/layout/radial4"/>
    <dgm:cxn modelId="{7203F05D-39D5-440C-9693-390AE82DD856}" type="presOf" srcId="{4547E7E9-DD92-4AE8-9068-76D8A400CA55}" destId="{1B061C64-A0CB-4A58-9DCB-9BBA90126511}" srcOrd="0" destOrd="0" presId="urn:microsoft.com/office/officeart/2005/8/layout/radial4"/>
    <dgm:cxn modelId="{2C017478-39B4-49C4-BCE6-CDDD65A87983}" srcId="{34C5A745-DE8B-4CCA-BFA6-D48F4B0CFB91}" destId="{49C7C660-752A-4C60-98EC-3082668863F4}" srcOrd="1" destOrd="0" parTransId="{484DE664-7347-4E29-AF64-0F7267980E92}" sibTransId="{19E11902-344C-4C04-92D9-DA4DABD36BA9}"/>
    <dgm:cxn modelId="{A21FAFBF-64D4-4656-BBD7-AFE035373066}" type="presParOf" srcId="{AC62F388-81DF-4397-B9DA-722D79BB0848}" destId="{9323C56D-2097-49BF-9D0E-08135AA88F63}" srcOrd="0" destOrd="0" presId="urn:microsoft.com/office/officeart/2005/8/layout/radial4"/>
    <dgm:cxn modelId="{68390898-01BA-4DA8-B0EA-CB6539362F3E}" type="presParOf" srcId="{AC62F388-81DF-4397-B9DA-722D79BB0848}" destId="{D9A4DAFF-89A4-4C66-B0BC-953D73EA5B5D}" srcOrd="1" destOrd="0" presId="urn:microsoft.com/office/officeart/2005/8/layout/radial4"/>
    <dgm:cxn modelId="{B750F541-7E2F-41DA-A2A7-E8994A1F0B12}" type="presParOf" srcId="{AC62F388-81DF-4397-B9DA-722D79BB0848}" destId="{A9167EE7-5B8A-4409-901E-4CE13AD360CB}" srcOrd="2" destOrd="0" presId="urn:microsoft.com/office/officeart/2005/8/layout/radial4"/>
    <dgm:cxn modelId="{38773EC1-9A5A-41EF-8D28-CE6B161EEBF4}" type="presParOf" srcId="{AC62F388-81DF-4397-B9DA-722D79BB0848}" destId="{43CD28D5-2547-432E-8F2D-F46A9013B61E}" srcOrd="3" destOrd="0" presId="urn:microsoft.com/office/officeart/2005/8/layout/radial4"/>
    <dgm:cxn modelId="{FEF00CB0-8D74-470F-9BC6-FB3DC4AD5C5C}" type="presParOf" srcId="{AC62F388-81DF-4397-B9DA-722D79BB0848}" destId="{70B3F375-3400-4443-B6B0-9453D9961106}" srcOrd="4" destOrd="0" presId="urn:microsoft.com/office/officeart/2005/8/layout/radial4"/>
    <dgm:cxn modelId="{042F35EA-2A8C-43E9-845F-0BA645473AE1}" type="presParOf" srcId="{AC62F388-81DF-4397-B9DA-722D79BB0848}" destId="{3C1F0201-906C-46D4-9CC0-9E4C91C76AE8}" srcOrd="5" destOrd="0" presId="urn:microsoft.com/office/officeart/2005/8/layout/radial4"/>
    <dgm:cxn modelId="{1727FACC-4AB0-4AE1-B0BF-2EFDFD9960F7}" type="presParOf" srcId="{AC62F388-81DF-4397-B9DA-722D79BB0848}" destId="{1B061C64-A0CB-4A58-9DCB-9BBA90126511}" srcOrd="6" destOrd="0" presId="urn:microsoft.com/office/officeart/2005/8/layout/radial4"/>
    <dgm:cxn modelId="{1F0FDED5-6A5E-4D4C-9AA9-C93A237B8A89}" type="presParOf" srcId="{AC62F388-81DF-4397-B9DA-722D79BB0848}" destId="{0B3A4095-179F-481B-84B9-C950A52B7274}" srcOrd="7" destOrd="0" presId="urn:microsoft.com/office/officeart/2005/8/layout/radial4"/>
    <dgm:cxn modelId="{386ED42B-9A67-45FC-A46B-08D98080D36E}" type="presParOf" srcId="{AC62F388-81DF-4397-B9DA-722D79BB0848}" destId="{3AE19D26-9AEF-4B8F-AB20-7A6DB398FBAF}" srcOrd="8" destOrd="0" presId="urn:microsoft.com/office/officeart/2005/8/layout/radial4"/>
    <dgm:cxn modelId="{BDF1811F-E304-4C8F-8D12-AB3BDEE6F671}" type="presParOf" srcId="{AC62F388-81DF-4397-B9DA-722D79BB0848}" destId="{308DD4A3-DFDC-44A7-B5DE-F17C129ECD19}" srcOrd="9" destOrd="0" presId="urn:microsoft.com/office/officeart/2005/8/layout/radial4"/>
    <dgm:cxn modelId="{7B3C982B-CE92-4145-AECF-ED5E1E0863E3}" type="presParOf" srcId="{AC62F388-81DF-4397-B9DA-722D79BB0848}" destId="{A79AD655-D679-43EB-864D-CDC027A227CD}" srcOrd="10" destOrd="0" presId="urn:microsoft.com/office/officeart/2005/8/layout/radial4"/>
    <dgm:cxn modelId="{6FD9CD27-21DC-49CF-AC30-DFD8ED59F6DA}" type="presParOf" srcId="{AC62F388-81DF-4397-B9DA-722D79BB0848}" destId="{883AC6E3-8E67-4F73-8B04-36E34F29F1E7}" srcOrd="11" destOrd="0" presId="urn:microsoft.com/office/officeart/2005/8/layout/radial4"/>
    <dgm:cxn modelId="{3897D710-3F44-4F8F-91F8-1AB6139DB53B}" type="presParOf" srcId="{AC62F388-81DF-4397-B9DA-722D79BB0848}" destId="{1B127D29-A1BF-457B-B8EF-270C1542F2C4}" srcOrd="12" destOrd="0" presId="urn:microsoft.com/office/officeart/2005/8/layout/radial4"/>
    <dgm:cxn modelId="{5B4E134D-395E-4D8F-8320-ABB332E35D36}" type="presParOf" srcId="{AC62F388-81DF-4397-B9DA-722D79BB0848}" destId="{5CE3E35D-8F05-4FE7-9A53-CC2DF1F26216}" srcOrd="13" destOrd="0" presId="urn:microsoft.com/office/officeart/2005/8/layout/radial4"/>
    <dgm:cxn modelId="{EA28C56F-BC34-467E-B464-31F39E69F74F}" type="presParOf" srcId="{AC62F388-81DF-4397-B9DA-722D79BB0848}" destId="{60D8DC73-CFA5-47B3-B2B2-D5C835868DA2}" srcOrd="14" destOrd="0" presId="urn:microsoft.com/office/officeart/2005/8/layout/radial4"/>
    <dgm:cxn modelId="{B89B1294-32F5-42ED-8661-CDF26559BFA7}" type="presParOf" srcId="{AC62F388-81DF-4397-B9DA-722D79BB0848}" destId="{6689DC03-B8DE-4963-998D-705DD56E3ABF}" srcOrd="15" destOrd="0" presId="urn:microsoft.com/office/officeart/2005/8/layout/radial4"/>
    <dgm:cxn modelId="{467F3F2A-F993-4C2E-B1AF-B8132DEA88FA}" type="presParOf" srcId="{AC62F388-81DF-4397-B9DA-722D79BB0848}" destId="{029A378D-4589-477E-B3A8-7AB5D143191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3C56D-2097-49BF-9D0E-08135AA88F63}">
      <dsp:nvSpPr>
        <dsp:cNvPr id="0" name=""/>
        <dsp:cNvSpPr/>
      </dsp:nvSpPr>
      <dsp:spPr>
        <a:xfrm>
          <a:off x="3826967" y="2081344"/>
          <a:ext cx="2033117" cy="1085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Recass</a:t>
          </a:r>
          <a:r>
            <a:rPr lang="en-US" sz="2700" kern="1200" dirty="0" smtClean="0"/>
            <a:t> NT</a:t>
          </a:r>
          <a:endParaRPr lang="ru-RU" sz="2700" kern="1200" dirty="0"/>
        </a:p>
      </dsp:txBody>
      <dsp:txXfrm>
        <a:off x="4124710" y="2240361"/>
        <a:ext cx="1437631" cy="767802"/>
      </dsp:txXfrm>
    </dsp:sp>
    <dsp:sp modelId="{D9A4DAFF-89A4-4C66-B0BC-953D73EA5B5D}">
      <dsp:nvSpPr>
        <dsp:cNvPr id="0" name=""/>
        <dsp:cNvSpPr/>
      </dsp:nvSpPr>
      <dsp:spPr>
        <a:xfrm rot="13655969" flipV="1">
          <a:off x="10732171" y="4905391"/>
          <a:ext cx="69631" cy="45721"/>
        </a:xfrm>
        <a:prstGeom prst="leftRightArrow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67EE7-5B8A-4409-901E-4CE13AD360CB}">
      <dsp:nvSpPr>
        <dsp:cNvPr id="0" name=""/>
        <dsp:cNvSpPr/>
      </dsp:nvSpPr>
      <dsp:spPr>
        <a:xfrm>
          <a:off x="3599781" y="114021"/>
          <a:ext cx="2293884" cy="61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ФГБУ «НПО «Тайфун»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617693" y="131933"/>
        <a:ext cx="2258060" cy="575742"/>
      </dsp:txXfrm>
    </dsp:sp>
    <dsp:sp modelId="{43CD28D5-2547-432E-8F2D-F46A9013B61E}">
      <dsp:nvSpPr>
        <dsp:cNvPr id="0" name=""/>
        <dsp:cNvSpPr/>
      </dsp:nvSpPr>
      <dsp:spPr>
        <a:xfrm rot="8153470" flipV="1">
          <a:off x="5338717" y="1543089"/>
          <a:ext cx="1121254" cy="3182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3F375-3400-4443-B6B0-9453D9961106}">
      <dsp:nvSpPr>
        <dsp:cNvPr id="0" name=""/>
        <dsp:cNvSpPr/>
      </dsp:nvSpPr>
      <dsp:spPr>
        <a:xfrm>
          <a:off x="1168169" y="2378454"/>
          <a:ext cx="1374842" cy="647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АСКРО</a:t>
          </a:r>
          <a:endParaRPr lang="ru-RU" sz="2800" kern="1200" dirty="0"/>
        </a:p>
      </dsp:txBody>
      <dsp:txXfrm>
        <a:off x="1187119" y="2397404"/>
        <a:ext cx="1336942" cy="609108"/>
      </dsp:txXfrm>
    </dsp:sp>
    <dsp:sp modelId="{3C1F0201-906C-46D4-9CC0-9E4C91C76AE8}">
      <dsp:nvSpPr>
        <dsp:cNvPr id="0" name=""/>
        <dsp:cNvSpPr/>
      </dsp:nvSpPr>
      <dsp:spPr>
        <a:xfrm rot="21515368">
          <a:off x="5937569" y="2383847"/>
          <a:ext cx="660369" cy="2873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61C64-A0CB-4A58-9DCB-9BBA90126511}">
      <dsp:nvSpPr>
        <dsp:cNvPr id="0" name=""/>
        <dsp:cNvSpPr/>
      </dsp:nvSpPr>
      <dsp:spPr>
        <a:xfrm>
          <a:off x="6674854" y="2018947"/>
          <a:ext cx="1454301" cy="84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СС и ТК Белгидромета</a:t>
          </a:r>
          <a:endParaRPr lang="ru-RU" sz="1600" kern="1200" dirty="0"/>
        </a:p>
      </dsp:txBody>
      <dsp:txXfrm>
        <a:off x="6699698" y="2043791"/>
        <a:ext cx="1404613" cy="798546"/>
      </dsp:txXfrm>
    </dsp:sp>
    <dsp:sp modelId="{0B3A4095-179F-481B-84B9-C950A52B7274}">
      <dsp:nvSpPr>
        <dsp:cNvPr id="0" name=""/>
        <dsp:cNvSpPr/>
      </dsp:nvSpPr>
      <dsp:spPr>
        <a:xfrm rot="10800000" flipH="1">
          <a:off x="8139011" y="2403832"/>
          <a:ext cx="679479" cy="27205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19D26-9AEF-4B8F-AB20-7A6DB398FBAF}">
      <dsp:nvSpPr>
        <dsp:cNvPr id="0" name=""/>
        <dsp:cNvSpPr/>
      </dsp:nvSpPr>
      <dsp:spPr>
        <a:xfrm>
          <a:off x="8823617" y="2079933"/>
          <a:ext cx="1160362" cy="773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ГСТ ВМО</a:t>
          </a:r>
          <a:endParaRPr lang="ru-RU" sz="1800" kern="1200" dirty="0"/>
        </a:p>
      </dsp:txBody>
      <dsp:txXfrm>
        <a:off x="8846281" y="2102597"/>
        <a:ext cx="1115034" cy="728469"/>
      </dsp:txXfrm>
    </dsp:sp>
    <dsp:sp modelId="{308DD4A3-DFDC-44A7-B5DE-F17C129ECD19}">
      <dsp:nvSpPr>
        <dsp:cNvPr id="0" name=""/>
        <dsp:cNvSpPr/>
      </dsp:nvSpPr>
      <dsp:spPr>
        <a:xfrm rot="12397213">
          <a:off x="2079047" y="1732101"/>
          <a:ext cx="1840438" cy="345588"/>
        </a:xfrm>
        <a:prstGeom prst="leftRightArrow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D655-D679-43EB-864D-CDC027A227CD}">
      <dsp:nvSpPr>
        <dsp:cNvPr id="0" name=""/>
        <dsp:cNvSpPr/>
      </dsp:nvSpPr>
      <dsp:spPr>
        <a:xfrm>
          <a:off x="1403359" y="972232"/>
          <a:ext cx="1268854" cy="448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БелАЭС</a:t>
          </a:r>
          <a:endParaRPr lang="ru-RU" sz="1600" kern="1200" dirty="0"/>
        </a:p>
      </dsp:txBody>
      <dsp:txXfrm>
        <a:off x="1416486" y="985359"/>
        <a:ext cx="1242600" cy="421951"/>
      </dsp:txXfrm>
    </dsp:sp>
    <dsp:sp modelId="{883AC6E3-8E67-4F73-8B04-36E34F29F1E7}">
      <dsp:nvSpPr>
        <dsp:cNvPr id="0" name=""/>
        <dsp:cNvSpPr/>
      </dsp:nvSpPr>
      <dsp:spPr>
        <a:xfrm rot="15963731" flipV="1">
          <a:off x="4542509" y="3359368"/>
          <a:ext cx="638143" cy="27958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27D29-A1BF-457B-B8EF-270C1542F2C4}">
      <dsp:nvSpPr>
        <dsp:cNvPr id="0" name=""/>
        <dsp:cNvSpPr/>
      </dsp:nvSpPr>
      <dsp:spPr>
        <a:xfrm>
          <a:off x="4239024" y="3834422"/>
          <a:ext cx="1742629" cy="90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Автоматизированные </a:t>
          </a:r>
          <a:br>
            <a:rPr lang="ru-RU" sz="1300" kern="1200" dirty="0" smtClean="0"/>
          </a:br>
          <a:r>
            <a:rPr lang="ru-RU" sz="1300" kern="1200" dirty="0" smtClean="0"/>
            <a:t>рабочие места</a:t>
          </a:r>
          <a:endParaRPr lang="ru-RU" sz="1300" kern="1200" dirty="0"/>
        </a:p>
      </dsp:txBody>
      <dsp:txXfrm>
        <a:off x="4265520" y="3860918"/>
        <a:ext cx="1689637" cy="851662"/>
      </dsp:txXfrm>
    </dsp:sp>
    <dsp:sp modelId="{5CE3E35D-8F05-4FE7-9A53-CC2DF1F26216}">
      <dsp:nvSpPr>
        <dsp:cNvPr id="0" name=""/>
        <dsp:cNvSpPr/>
      </dsp:nvSpPr>
      <dsp:spPr>
        <a:xfrm rot="8140970" flipH="1">
          <a:off x="3486980" y="3263429"/>
          <a:ext cx="731844" cy="309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8DC73-CFA5-47B3-B2B2-D5C835868DA2}">
      <dsp:nvSpPr>
        <dsp:cNvPr id="0" name=""/>
        <dsp:cNvSpPr/>
      </dsp:nvSpPr>
      <dsp:spPr>
        <a:xfrm>
          <a:off x="2297453" y="3813098"/>
          <a:ext cx="1649798" cy="789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Сайты </a:t>
          </a:r>
          <a:br>
            <a:rPr lang="ru-RU" sz="1300" kern="1200" dirty="0" smtClean="0"/>
          </a:br>
          <a:r>
            <a:rPr lang="ru-RU" sz="1300" kern="1200" dirty="0" smtClean="0"/>
            <a:t>Белгидромета</a:t>
          </a:r>
          <a:endParaRPr lang="ru-RU" sz="1300" kern="1200" dirty="0"/>
        </a:p>
      </dsp:txBody>
      <dsp:txXfrm>
        <a:off x="2320569" y="3836214"/>
        <a:ext cx="1603566" cy="743010"/>
      </dsp:txXfrm>
    </dsp:sp>
    <dsp:sp modelId="{6689DC03-B8DE-4963-998D-705DD56E3ABF}">
      <dsp:nvSpPr>
        <dsp:cNvPr id="0" name=""/>
        <dsp:cNvSpPr/>
      </dsp:nvSpPr>
      <dsp:spPr>
        <a:xfrm rot="5400000">
          <a:off x="6993636" y="3196622"/>
          <a:ext cx="832892" cy="29177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A378D-4589-477E-B3A8-7AB5D143191B}">
      <dsp:nvSpPr>
        <dsp:cNvPr id="0" name=""/>
        <dsp:cNvSpPr/>
      </dsp:nvSpPr>
      <dsp:spPr>
        <a:xfrm>
          <a:off x="6357484" y="3829984"/>
          <a:ext cx="2536080" cy="93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ГС гидрометеорологических наблюдений Белгидромета</a:t>
          </a:r>
          <a:endParaRPr lang="ru-RU" sz="1400" kern="1200" dirty="0"/>
        </a:p>
      </dsp:txBody>
      <dsp:txXfrm>
        <a:off x="6384735" y="3857235"/>
        <a:ext cx="2481578" cy="87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E73B-3318-4310-86BC-C5A2A9B68F3C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6367-3456-42DF-894C-1535C0C84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4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ECDB5-C5AB-4283-A020-2D188EAECBBA}" type="slidenum">
              <a:rPr lang="en-US"/>
              <a:pPr/>
              <a:t>7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926"/>
            <a:ext cx="5486400" cy="411435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2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7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8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A67B-0DDA-400A-8366-ED4E317D961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24A9-B2EE-42CA-BEF8-E1A472DF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ham@hmc.b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.png"/><Relationship Id="rId5" Type="http://schemas.openxmlformats.org/officeDocument/2006/relationships/image" Target="../media/image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66" y="63205"/>
            <a:ext cx="12193966" cy="11387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охраны окружающей среды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pPr algn="ctr"/>
            <a:endParaRPr 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«Республиканский центр по гидрометеорологии, </a:t>
            </a:r>
            <a:endParaRPr 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контролю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радиоактивного загрязнения и мониторингу окружающей среды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Белгидромет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77553"/>
            <a:ext cx="815041" cy="941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554"/>
            <a:ext cx="813800" cy="941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078558"/>
            <a:ext cx="11678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обеспечения и обмена данными радиационного мониторинга в Республике Беларусь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60274" y="3666736"/>
            <a:ext cx="11669486" cy="1631216"/>
          </a:xfrm>
        </p:spPr>
        <p:txBody>
          <a:bodyPr>
            <a:spAutoFit/>
          </a:bodyPr>
          <a:lstStyle/>
          <a:p>
            <a:pPr marL="6191250" indent="0">
              <a:lnSpc>
                <a:spcPct val="10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ru-RU" sz="17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                              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Шайбак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Алла Михайловна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                                  Начальник 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отдела службы радиационного мониторинга</a:t>
            </a:r>
            <a:r>
              <a:rPr lang="en-US" alt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altLang="ru-RU" sz="1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191250" indent="0">
              <a:lnSpc>
                <a:spcPct val="100000"/>
              </a:lnSpc>
              <a:spcBef>
                <a:spcPts val="0"/>
              </a:spcBef>
              <a:buNone/>
              <a:tabLst>
                <a:tab pos="6640513" algn="l"/>
              </a:tabLst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858" y="5488824"/>
            <a:ext cx="3795748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8 017 374 55 70</a:t>
            </a:r>
          </a:p>
          <a:p>
            <a:pPr>
              <a:lnSpc>
                <a:spcPts val="1100"/>
              </a:lnSpc>
            </a:pPr>
            <a:endParaRPr 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n-US" alt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sham@hmc.by</a:t>
            </a:r>
            <a:endParaRPr lang="ru-RU" alt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endParaRPr lang="ru-RU" alt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n-US" alt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Минск, пр. Независимости, 110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296056"/>
            <a:ext cx="3508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МД гамма излучения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0054" y="5070825"/>
            <a:ext cx="4170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математического моделирования зоны атмосферного переноса радиоактивного загрязнения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0527" y="172406"/>
            <a:ext cx="1007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Информационное обеспечение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5" y="2278180"/>
            <a:ext cx="3321698" cy="193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2" y="2640866"/>
            <a:ext cx="3833779" cy="232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14" y="880655"/>
            <a:ext cx="10852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использованием RECASS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Белгидромете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осуществляется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обстановки и прогноз последствий аварийных поступлений радиоактивных загрязняющих веществ в окружающую среду, для выработки рекомендаций по необходимости проведения защитных мероприятий для территорий и населения  попавшего в зону аварии</a:t>
            </a:r>
          </a:p>
        </p:txBody>
      </p:sp>
      <p:pic>
        <p:nvPicPr>
          <p:cNvPr id="10242" name="Рисунок 2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60" y="3292191"/>
            <a:ext cx="4045308" cy="21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74998" y="5484975"/>
            <a:ext cx="3882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Распределение удельной активности  Cs-137 в воде участков водотоков и водоемов (бассейн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р.Днепр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55779" y="870243"/>
            <a:ext cx="11377265" cy="5139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/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настоящее время в европейскую платформу обмена радиологическими данными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EURDEP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Белгидромет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раз в сутки (11:00 местного времени) передает данные дискретных измерений мощности дозы  гамма-излучения стационарных пунктов радиационного мониторинга (41 пункт) в формате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EURDEP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2.0. из БД автоматизированной системы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RECASS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 использованием специального программного обеспечения ФГБУ «НПО «Тайфун»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48683" y="152636"/>
            <a:ext cx="12240683" cy="6732748"/>
            <a:chOff x="-36512" y="152636"/>
            <a:chExt cx="9180512" cy="673274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0347" y="6480708"/>
              <a:ext cx="9154347" cy="40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9220" y="404664"/>
              <a:ext cx="9154347" cy="11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-36512" y="152636"/>
              <a:ext cx="9180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dirty="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287355" y="692150"/>
            <a:ext cx="11713301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5779" y="448774"/>
            <a:ext cx="1135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ИНФОРМАЦИОННЫЙ ОБМЕН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0" y="2414726"/>
            <a:ext cx="5856816" cy="359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1027"/>
          <p:cNvSpPr txBox="1">
            <a:spLocks noChangeArrowheads="1"/>
          </p:cNvSpPr>
          <p:nvPr/>
        </p:nvSpPr>
        <p:spPr bwMode="auto">
          <a:xfrm>
            <a:off x="4501523" y="969815"/>
            <a:ext cx="7395843" cy="11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536575">
              <a:defRPr>
                <a:solidFill>
                  <a:schemeClr val="tx1"/>
                </a:solidFill>
                <a:latin typeface="Arial" charset="0"/>
              </a:defRPr>
            </a:lvl1pPr>
            <a:lvl2pPr marL="7159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kumimoji="1" lang="ru-RU" altLang="ru-RU" sz="1500" b="1" dirty="0" err="1" smtClean="0">
                <a:solidFill>
                  <a:srgbClr val="0070C0"/>
                </a:solidFill>
              </a:rPr>
              <a:t>Белгидромет</a:t>
            </a:r>
            <a:r>
              <a:rPr kumimoji="1" lang="ru-RU" altLang="ru-RU" sz="1500" b="1" dirty="0" smtClean="0">
                <a:solidFill>
                  <a:srgbClr val="0070C0"/>
                </a:solidFill>
              </a:rPr>
              <a:t> осуществляет информационное обеспечение данными радиационного мониторинга управляющей системы ГСЧС </a:t>
            </a:r>
            <a:r>
              <a:rPr kumimoji="1" lang="ru-RU" altLang="ru-RU" sz="1500" b="1" dirty="0">
                <a:solidFill>
                  <a:srgbClr val="0070C0"/>
                </a:solidFill>
              </a:rPr>
              <a:t>Республики </a:t>
            </a:r>
            <a:r>
              <a:rPr kumimoji="1" lang="ru-RU" altLang="ru-RU" sz="1500" b="1" dirty="0" smtClean="0">
                <a:solidFill>
                  <a:srgbClr val="0070C0"/>
                </a:solidFill>
              </a:rPr>
              <a:t>Беларусь Республики. Информационное обеспечение осуществляется в соответствии с заключенными соглашениями  </a:t>
            </a:r>
            <a:endParaRPr kumimoji="1" lang="ru-RU" altLang="ru-RU" sz="1500" b="1" dirty="0">
              <a:solidFill>
                <a:srgbClr val="0070C0"/>
              </a:solidFill>
            </a:endParaRPr>
          </a:p>
          <a:p>
            <a:pPr algn="just"/>
            <a:endParaRPr kumimoji="1" lang="ru-RU" altLang="ru-RU" sz="1500" b="1" dirty="0" smtClean="0">
              <a:solidFill>
                <a:srgbClr val="005654"/>
              </a:solidFill>
            </a:endParaRPr>
          </a:p>
          <a:p>
            <a:pPr algn="just"/>
            <a:endParaRPr kumimoji="1" lang="ru-RU" altLang="ru-RU" sz="1500" b="1" dirty="0">
              <a:solidFill>
                <a:srgbClr val="005654"/>
              </a:solidFill>
            </a:endParaRPr>
          </a:p>
        </p:txBody>
      </p:sp>
      <p:grpSp>
        <p:nvGrpSpPr>
          <p:cNvPr id="83972" name="Group 1028"/>
          <p:cNvGrpSpPr>
            <a:grpSpLocks/>
          </p:cNvGrpSpPr>
          <p:nvPr/>
        </p:nvGrpSpPr>
        <p:grpSpPr bwMode="auto">
          <a:xfrm>
            <a:off x="5202661" y="2364304"/>
            <a:ext cx="6341537" cy="3757614"/>
            <a:chOff x="-234" y="1333"/>
            <a:chExt cx="2996" cy="2367"/>
          </a:xfrm>
          <a:solidFill>
            <a:srgbClr val="CDE9EB"/>
          </a:solidFill>
        </p:grpSpPr>
        <p:sp>
          <p:nvSpPr>
            <p:cNvPr id="83973" name="Oval 1029"/>
            <p:cNvSpPr>
              <a:spLocks noChangeAspect="1" noChangeArrowheads="1"/>
            </p:cNvSpPr>
            <p:nvPr/>
          </p:nvSpPr>
          <p:spPr bwMode="auto">
            <a:xfrm>
              <a:off x="-20" y="1333"/>
              <a:ext cx="984" cy="617"/>
            </a:xfrm>
            <a:prstGeom prst="ellipse">
              <a:avLst/>
            </a:prstGeom>
            <a:grpFill/>
            <a:ln w="3175" cap="sq">
              <a:solidFill>
                <a:srgbClr val="009999"/>
              </a:solidFill>
              <a:round/>
              <a:headEnd type="none" w="sm" len="sm"/>
              <a:tailEnd type="none" w="sm" len="sm"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r>
                <a:rPr kumimoji="1" lang="ru-RU" altLang="ru-RU" sz="1600" b="1" dirty="0">
                  <a:latin typeface="Times New Roman" pitchFamily="18" charset="0"/>
                </a:rPr>
                <a:t>АРМ</a:t>
              </a:r>
            </a:p>
            <a:p>
              <a:pPr algn="ctr"/>
              <a:r>
                <a:rPr kumimoji="1" lang="ru-RU" altLang="ru-RU" sz="1600" b="1" dirty="0" smtClean="0">
                  <a:latin typeface="Times New Roman" pitchFamily="18" charset="0"/>
                </a:rPr>
                <a:t>Дежурного инженера</a:t>
              </a:r>
              <a:endParaRPr kumimoji="1" lang="ru-RU" altLang="ru-RU" sz="1600" b="1" dirty="0">
                <a:latin typeface="Times New Roman" pitchFamily="18" charset="0"/>
              </a:endParaRPr>
            </a:p>
            <a:p>
              <a:pPr algn="ctr"/>
              <a:r>
                <a:rPr kumimoji="1" lang="ru-RU" altLang="ru-RU" sz="1600" b="1" dirty="0">
                  <a:latin typeface="Times New Roman" pitchFamily="18" charset="0"/>
                </a:rPr>
                <a:t> </a:t>
              </a:r>
              <a:r>
                <a:rPr kumimoji="1" lang="ru-RU" altLang="ru-RU" sz="1600" b="1" dirty="0" smtClean="0">
                  <a:latin typeface="Times New Roman" pitchFamily="18" charset="0"/>
                </a:rPr>
                <a:t>радиометриста</a:t>
              </a:r>
              <a:endParaRPr kumimoji="1" lang="ru-RU" altLang="ru-RU" sz="1600" b="1" dirty="0">
                <a:latin typeface="Times New Roman" pitchFamily="18" charset="0"/>
              </a:endParaRPr>
            </a:p>
          </p:txBody>
        </p:sp>
        <p:sp>
          <p:nvSpPr>
            <p:cNvPr id="83974" name="AutoShape 1030"/>
            <p:cNvSpPr>
              <a:spLocks noChangeAspect="1" noChangeArrowheads="1"/>
            </p:cNvSpPr>
            <p:nvPr/>
          </p:nvSpPr>
          <p:spPr bwMode="auto">
            <a:xfrm>
              <a:off x="-234" y="2804"/>
              <a:ext cx="1225" cy="896"/>
            </a:xfrm>
            <a:prstGeom prst="flowChartMultidocument">
              <a:avLst/>
            </a:pr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508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kumimoji="1" lang="ru-RU" altLang="ru-RU" sz="1200" b="1" dirty="0">
                  <a:latin typeface="Times New Roman" pitchFamily="18" charset="0"/>
                </a:rPr>
                <a:t>Формирование </a:t>
              </a:r>
              <a:br>
                <a:rPr kumimoji="1" lang="ru-RU" altLang="ru-RU" sz="1200" b="1" dirty="0">
                  <a:latin typeface="Times New Roman" pitchFamily="18" charset="0"/>
                </a:rPr>
              </a:br>
              <a:r>
                <a:rPr kumimoji="1" lang="ru-RU" altLang="ru-RU" sz="1200" b="1" dirty="0">
                  <a:latin typeface="Times New Roman" pitchFamily="18" charset="0"/>
                </a:rPr>
                <a:t>отчетов,</a:t>
              </a:r>
            </a:p>
            <a:p>
              <a:pPr algn="ctr">
                <a:lnSpc>
                  <a:spcPct val="95000"/>
                </a:lnSpc>
              </a:pPr>
              <a:r>
                <a:rPr kumimoji="1" lang="ru-RU" altLang="ru-RU" sz="1200" b="1" dirty="0" smtClean="0">
                  <a:latin typeface="Times New Roman" pitchFamily="18" charset="0"/>
                </a:rPr>
                <a:t>информационное</a:t>
              </a:r>
              <a:endParaRPr kumimoji="1" lang="ru-RU" altLang="ru-RU" sz="1200" b="1" dirty="0">
                <a:latin typeface="Times New Roman" pitchFamily="18" charset="0"/>
              </a:endParaRPr>
            </a:p>
            <a:p>
              <a:pPr algn="ctr">
                <a:lnSpc>
                  <a:spcPct val="95000"/>
                </a:lnSpc>
              </a:pPr>
              <a:r>
                <a:rPr kumimoji="1" lang="ru-RU" altLang="ru-RU" sz="1200" b="1" dirty="0">
                  <a:latin typeface="Times New Roman" pitchFamily="18" charset="0"/>
                </a:rPr>
                <a:t> обеспечение органов </a:t>
              </a:r>
            </a:p>
            <a:p>
              <a:pPr algn="ctr">
                <a:lnSpc>
                  <a:spcPct val="95000"/>
                </a:lnSpc>
              </a:pPr>
              <a:r>
                <a:rPr kumimoji="1" lang="ru-RU" altLang="ru-RU" sz="1200" b="1" dirty="0" err="1">
                  <a:latin typeface="Times New Roman" pitchFamily="18" charset="0"/>
                </a:rPr>
                <a:t>госуправления</a:t>
              </a:r>
              <a:endParaRPr kumimoji="1" lang="ru-RU" altLang="ru-RU" sz="1200" b="1" dirty="0">
                <a:latin typeface="Times New Roman" pitchFamily="18" charset="0"/>
              </a:endParaRPr>
            </a:p>
          </p:txBody>
        </p:sp>
        <p:sp>
          <p:nvSpPr>
            <p:cNvPr id="2" name="AutoShape 1031"/>
            <p:cNvSpPr>
              <a:spLocks noChangeAspect="1" noChangeArrowheads="1"/>
            </p:cNvSpPr>
            <p:nvPr/>
          </p:nvSpPr>
          <p:spPr bwMode="auto">
            <a:xfrm>
              <a:off x="1647" y="1333"/>
              <a:ext cx="1044" cy="248"/>
            </a:xfrm>
            <a:prstGeom prst="flowChartProcess">
              <a:avLst/>
            </a:pr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56796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r>
                <a:rPr kumimoji="1" lang="ru-RU" altLang="ru-RU" sz="1200" b="1" dirty="0" smtClean="0">
                  <a:latin typeface="Times New Roman" pitchFamily="18" charset="0"/>
                </a:rPr>
                <a:t>Контроль</a:t>
              </a:r>
              <a:r>
                <a:rPr kumimoji="1" lang="ru-RU" altLang="ru-RU" sz="1200" b="1" dirty="0">
                  <a:latin typeface="Times New Roman" pitchFamily="18" charset="0"/>
                </a:rPr>
                <a:t/>
              </a:r>
              <a:br>
                <a:rPr kumimoji="1" lang="ru-RU" altLang="ru-RU" sz="1200" b="1" dirty="0">
                  <a:latin typeface="Times New Roman" pitchFamily="18" charset="0"/>
                </a:rPr>
              </a:br>
              <a:r>
                <a:rPr kumimoji="1" lang="ru-RU" altLang="ru-RU" sz="1200" b="1" dirty="0" smtClean="0">
                  <a:latin typeface="Times New Roman" pitchFamily="18" charset="0"/>
                </a:rPr>
                <a:t>поступления данных</a:t>
              </a:r>
              <a:endParaRPr kumimoji="1" lang="ru-RU" altLang="ru-RU" sz="1200" b="1" dirty="0">
                <a:latin typeface="Times New Roman" pitchFamily="18" charset="0"/>
              </a:endParaRPr>
            </a:p>
          </p:txBody>
        </p:sp>
        <p:sp>
          <p:nvSpPr>
            <p:cNvPr id="83976" name="AutoShape 1032"/>
            <p:cNvSpPr>
              <a:spLocks noChangeAspect="1" noChangeArrowheads="1"/>
            </p:cNvSpPr>
            <p:nvPr/>
          </p:nvSpPr>
          <p:spPr bwMode="auto">
            <a:xfrm>
              <a:off x="2059" y="1812"/>
              <a:ext cx="616" cy="291"/>
            </a:xfrm>
            <a:prstGeom prst="flowChartProcess">
              <a:avLst/>
            </a:pr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56796" dir="1593903" algn="ctr" rotWithShape="0">
                <a:schemeClr val="tx1"/>
              </a:outerShdw>
            </a:effectLst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ru-RU" altLang="ru-RU" sz="1200" b="1" dirty="0" smtClean="0">
                  <a:latin typeface="Times New Roman" pitchFamily="18" charset="0"/>
                </a:rPr>
                <a:t>Анализ данных </a:t>
              </a:r>
            </a:p>
            <a:p>
              <a:pPr algn="ctr"/>
              <a:r>
                <a:rPr kumimoji="1" lang="ru-RU" altLang="ru-RU" sz="1200" b="1" dirty="0" smtClean="0">
                  <a:latin typeface="Times New Roman" pitchFamily="18" charset="0"/>
                </a:rPr>
                <a:t>на превышение</a:t>
              </a:r>
              <a:endParaRPr kumimoji="1" lang="ru-RU" altLang="ru-RU" sz="1200" b="1" dirty="0">
                <a:latin typeface="Times New Roman" pitchFamily="18" charset="0"/>
              </a:endParaRPr>
            </a:p>
          </p:txBody>
        </p:sp>
        <p:sp>
          <p:nvSpPr>
            <p:cNvPr id="83977" name="AutoShape 1033"/>
            <p:cNvSpPr>
              <a:spLocks noChangeAspect="1" noChangeArrowheads="1"/>
            </p:cNvSpPr>
            <p:nvPr/>
          </p:nvSpPr>
          <p:spPr bwMode="auto">
            <a:xfrm>
              <a:off x="1527" y="2226"/>
              <a:ext cx="1235" cy="296"/>
            </a:xfrm>
            <a:prstGeom prst="flowChartProcess">
              <a:avLst/>
            </a:pr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56796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kumimoji="1" lang="ru-RU" altLang="ru-RU" sz="1200" b="1" dirty="0">
                  <a:latin typeface="Times New Roman" pitchFamily="18" charset="0"/>
                </a:rPr>
                <a:t>Анализ </a:t>
              </a:r>
              <a:r>
                <a:rPr kumimoji="1" lang="ru-RU" altLang="ru-RU" sz="1200" b="1" dirty="0" smtClean="0">
                  <a:latin typeface="Times New Roman" pitchFamily="18" charset="0"/>
                </a:rPr>
                <a:t>динамики </a:t>
              </a:r>
            </a:p>
            <a:p>
              <a:r>
                <a:rPr kumimoji="1" lang="ru-RU" altLang="ru-RU" sz="1200" b="1" dirty="0" smtClean="0">
                  <a:latin typeface="Times New Roman" pitchFamily="18" charset="0"/>
                </a:rPr>
                <a:t>изменения данных</a:t>
              </a:r>
            </a:p>
          </p:txBody>
        </p:sp>
        <p:sp>
          <p:nvSpPr>
            <p:cNvPr id="83978" name="AutoShape 1034"/>
            <p:cNvSpPr>
              <a:spLocks noChangeAspect="1" noChangeArrowheads="1"/>
            </p:cNvSpPr>
            <p:nvPr/>
          </p:nvSpPr>
          <p:spPr bwMode="auto">
            <a:xfrm>
              <a:off x="1068" y="2625"/>
              <a:ext cx="1207" cy="568"/>
            </a:xfrm>
            <a:prstGeom prst="flowChartProcess">
              <a:avLst/>
            </a:pr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56796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r>
                <a:rPr kumimoji="1" lang="ru-RU" altLang="ru-RU" sz="1200" b="1" dirty="0" smtClean="0">
                  <a:latin typeface="Times New Roman" pitchFamily="18" charset="0"/>
                </a:rPr>
                <a:t>Моделирование зон перемещение </a:t>
              </a:r>
            </a:p>
            <a:p>
              <a:r>
                <a:rPr kumimoji="1" lang="ru-RU" altLang="ru-RU" sz="1200" b="1" dirty="0" smtClean="0">
                  <a:latin typeface="Times New Roman" pitchFamily="18" charset="0"/>
                </a:rPr>
                <a:t>радиоактивного загрязнения</a:t>
              </a:r>
              <a:endParaRPr kumimoji="1" lang="ru-RU" altLang="ru-RU" sz="1200" b="1" dirty="0">
                <a:latin typeface="Times New Roman" pitchFamily="18" charset="0"/>
              </a:endParaRPr>
            </a:p>
          </p:txBody>
        </p:sp>
        <p:sp>
          <p:nvSpPr>
            <p:cNvPr id="83979" name="AutoShape 1035"/>
            <p:cNvSpPr>
              <a:spLocks noChangeArrowheads="1"/>
            </p:cNvSpPr>
            <p:nvPr/>
          </p:nvSpPr>
          <p:spPr bwMode="auto">
            <a:xfrm rot="-624336">
              <a:off x="942" y="1392"/>
              <a:ext cx="672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0" name="AutoShape 1036"/>
            <p:cNvSpPr>
              <a:spLocks noChangeArrowheads="1"/>
            </p:cNvSpPr>
            <p:nvPr/>
          </p:nvSpPr>
          <p:spPr bwMode="auto">
            <a:xfrm rot="219851">
              <a:off x="996" y="1728"/>
              <a:ext cx="672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1" name="AutoShape 1037"/>
            <p:cNvSpPr>
              <a:spLocks noChangeArrowheads="1"/>
            </p:cNvSpPr>
            <p:nvPr/>
          </p:nvSpPr>
          <p:spPr bwMode="auto">
            <a:xfrm rot="3828892">
              <a:off x="517" y="2224"/>
              <a:ext cx="717" cy="19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2" name="AutoShape 1038"/>
            <p:cNvSpPr>
              <a:spLocks noChangeArrowheads="1"/>
            </p:cNvSpPr>
            <p:nvPr/>
          </p:nvSpPr>
          <p:spPr bwMode="auto">
            <a:xfrm rot="5478600">
              <a:off x="48" y="2304"/>
              <a:ext cx="76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3" name="AutoShape 1039"/>
            <p:cNvSpPr>
              <a:spLocks noChangeArrowheads="1"/>
            </p:cNvSpPr>
            <p:nvPr/>
          </p:nvSpPr>
          <p:spPr bwMode="auto">
            <a:xfrm rot="2100949">
              <a:off x="894" y="2049"/>
              <a:ext cx="672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3175" cap="sq">
              <a:solidFill>
                <a:srgbClr val="009999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7452" y="3034934"/>
            <a:ext cx="459863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ru-RU" sz="1500" b="1" dirty="0">
                <a:solidFill>
                  <a:srgbClr val="0070C0"/>
                </a:solidFill>
                <a:latin typeface="Arial" charset="0"/>
              </a:rPr>
              <a:t>Информация о радиационной обстановке ежедневно представляется по выделенным каналам </a:t>
            </a:r>
            <a:r>
              <a:rPr kumimoji="1" lang="ru-RU" sz="1500" b="1" dirty="0" smtClean="0">
                <a:solidFill>
                  <a:srgbClr val="0070C0"/>
                </a:solidFill>
                <a:latin typeface="Arial" charset="0"/>
              </a:rPr>
              <a:t>связи в  </a:t>
            </a:r>
            <a:r>
              <a:rPr kumimoji="1" lang="ru-RU" sz="1500" b="1" dirty="0">
                <a:solidFill>
                  <a:srgbClr val="0070C0"/>
                </a:solidFill>
                <a:latin typeface="Arial" charset="0"/>
              </a:rPr>
              <a:t>адрес Минприроды, МЧС, Госатомнадзора, Министерства обороны, </a:t>
            </a:r>
            <a:r>
              <a:rPr kumimoji="1" lang="ru-RU" sz="1500" b="1" dirty="0" err="1">
                <a:solidFill>
                  <a:srgbClr val="0070C0"/>
                </a:solidFill>
                <a:latin typeface="Arial" charset="0"/>
              </a:rPr>
              <a:t>Госпогранкомитета</a:t>
            </a:r>
            <a:r>
              <a:rPr kumimoji="1" lang="ru-RU" sz="1500" b="1" dirty="0">
                <a:solidFill>
                  <a:srgbClr val="0070C0"/>
                </a:solidFill>
                <a:latin typeface="Arial" charset="0"/>
              </a:rPr>
              <a:t>. В случае возникновения аварии </a:t>
            </a:r>
            <a:r>
              <a:rPr kumimoji="1" lang="ru-RU" sz="1500" b="1" dirty="0" smtClean="0">
                <a:solidFill>
                  <a:srgbClr val="0070C0"/>
                </a:solidFill>
                <a:latin typeface="Arial" charset="0"/>
              </a:rPr>
              <a:t>информация передается в  </a:t>
            </a:r>
            <a:r>
              <a:rPr kumimoji="1" lang="ru-RU" sz="1500" b="1" dirty="0">
                <a:solidFill>
                  <a:srgbClr val="0070C0"/>
                </a:solidFill>
                <a:latin typeface="Arial" charset="0"/>
              </a:rPr>
              <a:t>госорганы, формирующие СКЦ (МЧС, Госатомнадзор, Минздрав, </a:t>
            </a:r>
            <a:r>
              <a:rPr kumimoji="1" lang="ru-RU" sz="1500" b="1" dirty="0" smtClean="0">
                <a:solidFill>
                  <a:srgbClr val="0070C0"/>
                </a:solidFill>
                <a:latin typeface="Arial" charset="0"/>
              </a:rPr>
              <a:t>Минэнерго, БелАЭС</a:t>
            </a:r>
            <a:r>
              <a:rPr kumimoji="1" lang="ru-RU" sz="1500" b="1" dirty="0">
                <a:solidFill>
                  <a:srgbClr val="0070C0"/>
                </a:solidFill>
                <a:latin typeface="Arial" charset="0"/>
              </a:rPr>
              <a:t>, АН </a:t>
            </a:r>
            <a:r>
              <a:rPr kumimoji="1" lang="ru-RU" sz="1500" b="1" dirty="0" smtClean="0">
                <a:solidFill>
                  <a:srgbClr val="0070C0"/>
                </a:solidFill>
                <a:latin typeface="Arial" charset="0"/>
              </a:rPr>
              <a:t>Беларуси и т.д.). Взаимодействие </a:t>
            </a:r>
            <a:r>
              <a:rPr kumimoji="1" lang="ru-RU" sz="1500" b="1" dirty="0">
                <a:solidFill>
                  <a:srgbClr val="0070C0"/>
                </a:solidFill>
                <a:latin typeface="Arial" charset="0"/>
              </a:rPr>
              <a:t>Белгидромета с заинтересованными государственными органами и организациями осуществляется посредством отдельных выделенных линий связи, видеоконференцсвязи, факсимильной связи и сети Интернет.</a:t>
            </a:r>
          </a:p>
          <a:p>
            <a:endParaRPr lang="ru-RU" sz="1600" dirty="0"/>
          </a:p>
          <a:p>
            <a:pPr indent="360363"/>
            <a:endParaRPr kumimoji="1" lang="ru-RU" sz="1500" b="1" dirty="0">
              <a:solidFill>
                <a:srgbClr val="005654"/>
              </a:solidFill>
              <a:latin typeface="Arial" charset="0"/>
            </a:endParaRPr>
          </a:p>
        </p:txBody>
      </p:sp>
      <p:pic>
        <p:nvPicPr>
          <p:cNvPr id="24" name="Picture 13" descr="IMG_04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96" y="1406505"/>
            <a:ext cx="2064797" cy="15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" y="765410"/>
            <a:ext cx="2060542" cy="1566609"/>
          </a:xfrm>
          <a:prstGeom prst="rect">
            <a:avLst/>
          </a:prstGeom>
          <a:noFill/>
          <a:ln w="3175">
            <a:solidFill>
              <a:srgbClr val="73BCF3"/>
            </a:solidFill>
            <a:miter lim="800000"/>
            <a:headEnd/>
            <a:tailEnd/>
          </a:ln>
          <a:effectLst>
            <a:outerShdw dist="35921" dir="2700000" algn="ctr" rotWithShape="0">
              <a:srgbClr val="C5E2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559" y="250340"/>
            <a:ext cx="1078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ru-RU" altLang="ru-RU" sz="2800" b="1" dirty="0" smtClean="0">
                <a:solidFill>
                  <a:srgbClr val="005654"/>
                </a:solidFill>
              </a:rPr>
              <a:t>                                  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Информационное обеспечение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9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Готовность к обмену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данными  мониторинга радиационной обстановки между государствами – участниками СНГ</a:t>
            </a:r>
          </a:p>
        </p:txBody>
      </p:sp>
      <p:pic>
        <p:nvPicPr>
          <p:cNvPr id="20" name="Объект 19"/>
          <p:cNvPicPr>
            <a:picLocks noGrp="1"/>
          </p:cNvPicPr>
          <p:nvPr>
            <p:ph idx="1"/>
          </p:nvPr>
        </p:nvPicPr>
        <p:blipFill rotWithShape="1">
          <a:blip r:embed="rId2"/>
          <a:srcRect l="34377" t="19286" r="32362" b="12857"/>
          <a:stretch/>
        </p:blipFill>
        <p:spPr bwMode="auto">
          <a:xfrm>
            <a:off x="714352" y="1331650"/>
            <a:ext cx="4541229" cy="5122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3"/>
          <a:srcRect l="25448" t="16073" r="26112" b="9643"/>
          <a:stretch/>
        </p:blipFill>
        <p:spPr bwMode="auto">
          <a:xfrm>
            <a:off x="5847968" y="1438183"/>
            <a:ext cx="3722160" cy="4918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2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48683" y="44624"/>
            <a:ext cx="12240683" cy="6840760"/>
            <a:chOff x="-36512" y="44624"/>
            <a:chExt cx="9180512" cy="68407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0347" y="6480708"/>
              <a:ext cx="9154347" cy="40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9220" y="404664"/>
              <a:ext cx="9154347" cy="11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-36512" y="44624"/>
              <a:ext cx="91805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000" b="1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3717" y="1970843"/>
            <a:ext cx="566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8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4074850"/>
            <a:ext cx="11182884" cy="27082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36000" rIns="72000" bIns="36000">
            <a:spAutoFit/>
          </a:bodyPr>
          <a:lstStyle/>
          <a:p>
            <a:pPr marL="0" indent="449263">
              <a:buFont typeface="Arial" pitchFamily="34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Радиационный мониторинг проводится с целью наблюдения за: </a:t>
            </a:r>
          </a:p>
          <a:p>
            <a:pPr marL="0" indent="449263" algn="just"/>
            <a:r>
              <a:rPr lang="ru-RU" alt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естественным радиационным фоном;</a:t>
            </a:r>
          </a:p>
          <a:p>
            <a:pPr marL="0" indent="449263" algn="just"/>
            <a:r>
              <a:rPr lang="ru-RU" alt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радиационной обстановкой в районах воздействия потенциальных источников радиоактивного загрязнения, в том числе для оценки трансграничного переноса радиоактивных веществ;</a:t>
            </a:r>
          </a:p>
          <a:p>
            <a:pPr marL="0" indent="449263" algn="just"/>
            <a:r>
              <a:rPr lang="ru-RU" alt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радиоактивным загрязнением атмосферного воздуха, почвы, поверхностных и подземных вод на территориях, подвергшихся радиоактивному загрязнению в результате катастрофы на Чернобыльской АЭС</a:t>
            </a:r>
            <a:r>
              <a:rPr lang="ru-RU" altLang="ru-RU" sz="16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sz="1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449263" algn="just"/>
            <a:endParaRPr lang="ru-RU" altLang="ru-RU" sz="1600" i="1" dirty="0" smtClean="0">
              <a:latin typeface="Arial" pitchFamily="34" charset="0"/>
              <a:cs typeface="Arial" pitchFamily="34" charset="0"/>
            </a:endParaRPr>
          </a:p>
          <a:p>
            <a:pPr marL="0" indent="449263" algn="just"/>
            <a:endParaRPr lang="ru-RU" alt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0333" y="1624615"/>
            <a:ext cx="11328400" cy="2405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Совета Министров Республики Беларусь «О государственной системе предупреждения и ликвидации  чрезвычайных ситуаций (ГСЧС)» от 10.04.2001 г., № 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495;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остановления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Совета Министров Республики Беларусь «Об утверждении концепции создания системы ситуационных кризисных центров в Республике Беларусь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21 июня 2016 г. №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479;;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Совета Министров Республики Беларусь «Положение о порядке проведения в составе Национальной системы мониторинга окружающей среды в Республике Беларусь радиационного мониторинга и использования его </a:t>
            </a:r>
            <a:r>
              <a:rPr lang="ru-RU" altLang="ru-RU" sz="15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данных»от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17 мая 2004 г. № 576;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Совета Министров Республики Беларусь «О порядке сбора информации в области защиты населения и территорий от ЧС природного и техногенного характера и обмена этой информацией»  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23.08.2001 </a:t>
            </a:r>
            <a:r>
              <a:rPr lang="ru-RU" alt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г.№ </a:t>
            </a:r>
            <a:r>
              <a:rPr lang="ru-RU" alt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1280;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Закона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Республики «О регулировании безопасности при использовании атомной энергии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от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октября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№ 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208-З</a:t>
            </a:r>
            <a:endParaRPr lang="ru-RU" altLang="ru-RU" sz="15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444500">
              <a:buFont typeface="Arial" pitchFamily="34" charset="0"/>
              <a:buNone/>
              <a:defRPr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4500">
              <a:buFont typeface="Arial" pitchFamily="34" charset="0"/>
              <a:buNone/>
              <a:defRPr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444500">
              <a:buNone/>
              <a:defRPr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444500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102784" y="260350"/>
            <a:ext cx="101324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Законодательная база радиационного мониторинга и использования его данных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24417" y="692150"/>
            <a:ext cx="1132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24417" y="944275"/>
            <a:ext cx="11328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indent="449263" algn="just">
              <a:defRPr/>
            </a:pPr>
            <a:r>
              <a:rPr lang="ru-RU" altLang="ru-RU" sz="1600" b="1" dirty="0" smtClean="0">
                <a:latin typeface="Arial" panose="020B0604020202020204" pitchFamily="34" charset="0"/>
              </a:rPr>
              <a:t>Постановление  Совета Министров Республики Беларусь «О Национальной  системе мониторинга окружающей среды в Республике Беларусь» от 14 июля 2003 г. № 949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Прямоугольник 265"/>
          <p:cNvSpPr/>
          <p:nvPr/>
        </p:nvSpPr>
        <p:spPr>
          <a:xfrm>
            <a:off x="-2037" y="-43966"/>
            <a:ext cx="12240000" cy="57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2" name="Рисунок 2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38" y="639192"/>
            <a:ext cx="8388065" cy="607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710" y="58219"/>
            <a:ext cx="891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Сеть радиационного мониторинга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БЕЛГИДРОМЕТА</a:t>
            </a:r>
            <a:endParaRPr lang="ru-RU" sz="2000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3095023" y="1499186"/>
            <a:ext cx="7681189" cy="4495886"/>
            <a:chOff x="1793912" y="924050"/>
            <a:chExt cx="6575885" cy="5131918"/>
          </a:xfrm>
        </p:grpSpPr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4652960" y="11072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5226590" y="92405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5789375" y="1357385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6848448" y="165335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Овал 28"/>
            <p:cNvSpPr>
              <a:spLocks noChangeAspect="1"/>
            </p:cNvSpPr>
            <p:nvPr/>
          </p:nvSpPr>
          <p:spPr>
            <a:xfrm>
              <a:off x="4934437" y="1441179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4104000" y="18418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Овал 30"/>
            <p:cNvSpPr>
              <a:spLocks noChangeAspect="1"/>
            </p:cNvSpPr>
            <p:nvPr/>
          </p:nvSpPr>
          <p:spPr>
            <a:xfrm>
              <a:off x="4237830" y="2038898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6562054" y="21441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7003924" y="25588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7456231" y="2815327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7825323" y="31381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8261797" y="3963798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7510231" y="381907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7011001" y="3280563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Овал 38"/>
            <p:cNvSpPr>
              <a:spLocks noChangeAspect="1"/>
            </p:cNvSpPr>
            <p:nvPr/>
          </p:nvSpPr>
          <p:spPr>
            <a:xfrm>
              <a:off x="5946435" y="337500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Овал 39"/>
            <p:cNvSpPr>
              <a:spLocks noChangeAspect="1"/>
            </p:cNvSpPr>
            <p:nvPr/>
          </p:nvSpPr>
          <p:spPr>
            <a:xfrm>
              <a:off x="5673458" y="2898977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5502153" y="2272235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Овал 41"/>
            <p:cNvSpPr>
              <a:spLocks noChangeAspect="1"/>
            </p:cNvSpPr>
            <p:nvPr/>
          </p:nvSpPr>
          <p:spPr>
            <a:xfrm>
              <a:off x="4515765" y="2537604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Овал 42"/>
            <p:cNvSpPr>
              <a:spLocks noChangeAspect="1"/>
            </p:cNvSpPr>
            <p:nvPr/>
          </p:nvSpPr>
          <p:spPr>
            <a:xfrm>
              <a:off x="3788132" y="2619432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4237830" y="3055598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Овал 44"/>
            <p:cNvSpPr>
              <a:spLocks noChangeAspect="1"/>
            </p:cNvSpPr>
            <p:nvPr/>
          </p:nvSpPr>
          <p:spPr>
            <a:xfrm>
              <a:off x="3274534" y="3287003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Овал 45"/>
            <p:cNvSpPr>
              <a:spLocks noChangeAspect="1"/>
            </p:cNvSpPr>
            <p:nvPr/>
          </p:nvSpPr>
          <p:spPr>
            <a:xfrm>
              <a:off x="2250915" y="35025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2628000" y="4248635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Овал 47"/>
            <p:cNvSpPr>
              <a:spLocks noChangeAspect="1"/>
            </p:cNvSpPr>
            <p:nvPr/>
          </p:nvSpPr>
          <p:spPr>
            <a:xfrm>
              <a:off x="1793912" y="52027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Овал 48"/>
            <p:cNvSpPr>
              <a:spLocks noChangeAspect="1"/>
            </p:cNvSpPr>
            <p:nvPr/>
          </p:nvSpPr>
          <p:spPr>
            <a:xfrm>
              <a:off x="2113473" y="5550685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Овал 49"/>
            <p:cNvSpPr>
              <a:spLocks noChangeAspect="1"/>
            </p:cNvSpPr>
            <p:nvPr/>
          </p:nvSpPr>
          <p:spPr>
            <a:xfrm>
              <a:off x="2628000" y="4955434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Овал 50"/>
            <p:cNvSpPr>
              <a:spLocks noChangeAspect="1"/>
            </p:cNvSpPr>
            <p:nvPr/>
          </p:nvSpPr>
          <p:spPr>
            <a:xfrm>
              <a:off x="3376843" y="4747204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Овал 51"/>
            <p:cNvSpPr>
              <a:spLocks noChangeAspect="1"/>
            </p:cNvSpPr>
            <p:nvPr/>
          </p:nvSpPr>
          <p:spPr>
            <a:xfrm>
              <a:off x="3842246" y="4260359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3114074" y="5444036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Овал 53"/>
            <p:cNvSpPr>
              <a:spLocks noChangeAspect="1"/>
            </p:cNvSpPr>
            <p:nvPr/>
          </p:nvSpPr>
          <p:spPr>
            <a:xfrm>
              <a:off x="3842246" y="5539112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Овал 54"/>
            <p:cNvSpPr>
              <a:spLocks noChangeAspect="1"/>
            </p:cNvSpPr>
            <p:nvPr/>
          </p:nvSpPr>
          <p:spPr>
            <a:xfrm>
              <a:off x="4345830" y="53107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Овал 55"/>
            <p:cNvSpPr>
              <a:spLocks noChangeAspect="1"/>
            </p:cNvSpPr>
            <p:nvPr/>
          </p:nvSpPr>
          <p:spPr>
            <a:xfrm>
              <a:off x="5139022" y="54187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Овал 56"/>
            <p:cNvSpPr>
              <a:spLocks noChangeAspect="1"/>
            </p:cNvSpPr>
            <p:nvPr/>
          </p:nvSpPr>
          <p:spPr>
            <a:xfrm>
              <a:off x="4952473" y="44075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Овал 57"/>
            <p:cNvSpPr>
              <a:spLocks noChangeAspect="1"/>
            </p:cNvSpPr>
            <p:nvPr/>
          </p:nvSpPr>
          <p:spPr>
            <a:xfrm>
              <a:off x="4353968" y="376507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Овал 58"/>
            <p:cNvSpPr>
              <a:spLocks noChangeAspect="1"/>
            </p:cNvSpPr>
            <p:nvPr/>
          </p:nvSpPr>
          <p:spPr>
            <a:xfrm>
              <a:off x="4965067" y="331368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Овал 59"/>
            <p:cNvSpPr>
              <a:spLocks noChangeAspect="1"/>
            </p:cNvSpPr>
            <p:nvPr/>
          </p:nvSpPr>
          <p:spPr>
            <a:xfrm>
              <a:off x="6197239" y="4288588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Овал 60"/>
            <p:cNvSpPr>
              <a:spLocks noChangeAspect="1"/>
            </p:cNvSpPr>
            <p:nvPr/>
          </p:nvSpPr>
          <p:spPr>
            <a:xfrm>
              <a:off x="6740448" y="4591385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Овал 61"/>
            <p:cNvSpPr>
              <a:spLocks noChangeAspect="1"/>
            </p:cNvSpPr>
            <p:nvPr/>
          </p:nvSpPr>
          <p:spPr>
            <a:xfrm>
              <a:off x="7592587" y="51487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Овал 62"/>
            <p:cNvSpPr>
              <a:spLocks noChangeAspect="1"/>
            </p:cNvSpPr>
            <p:nvPr/>
          </p:nvSpPr>
          <p:spPr>
            <a:xfrm>
              <a:off x="6686448" y="5364321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Овал 63"/>
            <p:cNvSpPr>
              <a:spLocks noChangeAspect="1"/>
            </p:cNvSpPr>
            <p:nvPr/>
          </p:nvSpPr>
          <p:spPr>
            <a:xfrm>
              <a:off x="6254839" y="56186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7024749" y="5947968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3641859" y="1438205"/>
            <a:ext cx="7300229" cy="4556867"/>
            <a:chOff x="2262060" y="854442"/>
            <a:chExt cx="6249744" cy="52015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8" name="Прямоугольник 67"/>
            <p:cNvSpPr/>
            <p:nvPr/>
          </p:nvSpPr>
          <p:spPr>
            <a:xfrm>
              <a:off x="4797336" y="1032876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378521" y="854442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996108" y="1580211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076105" y="1369179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245968" y="1759871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384940" y="1964155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650010" y="2193959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929487" y="2548809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2397723" y="3443253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767264" y="4177269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262060" y="5460685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774368" y="4903802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284459" y="5474575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985572" y="4192901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286113" y="5332704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399280" y="5554980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167397" y="5875968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832816" y="5298051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717323" y="5077164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8403804" y="3891798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650495" y="3747070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950400" y="3068596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152706" y="3203312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599852" y="2742629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111214" y="3244563"/>
              <a:ext cx="108000" cy="180000"/>
            </a:xfrm>
            <a:prstGeom prst="diamond">
              <a:avLst/>
            </a:prstGeom>
            <a:grp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5759183" y="1659676"/>
            <a:ext cx="4356240" cy="4053122"/>
            <a:chOff x="4074706" y="1107244"/>
            <a:chExt cx="3729388" cy="4626517"/>
          </a:xfrm>
          <a:solidFill>
            <a:srgbClr val="FFFFCC"/>
          </a:solidFill>
        </p:grpSpPr>
        <p:sp>
          <p:nvSpPr>
            <p:cNvPr id="94" name="Прямоугольник 93"/>
            <p:cNvSpPr/>
            <p:nvPr/>
          </p:nvSpPr>
          <p:spPr>
            <a:xfrm>
              <a:off x="4942414" y="1107244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387936" y="1825167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4534188" y="2040576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4074706" y="2619432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255931" y="3316955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301655" y="3272325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7696094" y="3136358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7464509" y="5148632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118609" y="5625761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125920" y="5538925"/>
              <a:ext cx="108000" cy="108000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649211" y="3523657"/>
            <a:ext cx="4039283" cy="2112925"/>
            <a:chOff x="4236908" y="3523656"/>
            <a:chExt cx="3029462" cy="2112925"/>
          </a:xfrm>
        </p:grpSpPr>
        <p:sp>
          <p:nvSpPr>
            <p:cNvPr id="152" name="Блок-схема: магнитный диск 151"/>
            <p:cNvSpPr/>
            <p:nvPr/>
          </p:nvSpPr>
          <p:spPr>
            <a:xfrm>
              <a:off x="4952989" y="3538415"/>
              <a:ext cx="94615" cy="144000"/>
            </a:xfrm>
            <a:prstGeom prst="flowChartMagneticDisk">
              <a:avLst/>
            </a:prstGeom>
            <a:solidFill>
              <a:srgbClr val="EB13C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Блок-схема: магнитный диск 152"/>
            <p:cNvSpPr/>
            <p:nvPr/>
          </p:nvSpPr>
          <p:spPr>
            <a:xfrm>
              <a:off x="7171755" y="5161198"/>
              <a:ext cx="94615" cy="144000"/>
            </a:xfrm>
            <a:prstGeom prst="flowChartMagneticDisk">
              <a:avLst/>
            </a:prstGeom>
            <a:solidFill>
              <a:srgbClr val="EB13C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Блок-схема: магнитный диск 153"/>
            <p:cNvSpPr/>
            <p:nvPr/>
          </p:nvSpPr>
          <p:spPr>
            <a:xfrm>
              <a:off x="6765737" y="3523656"/>
              <a:ext cx="94615" cy="144000"/>
            </a:xfrm>
            <a:prstGeom prst="flowChartMagneticDisk">
              <a:avLst/>
            </a:prstGeom>
            <a:solidFill>
              <a:srgbClr val="EB13C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Блок-схема: магнитный диск 154"/>
            <p:cNvSpPr/>
            <p:nvPr/>
          </p:nvSpPr>
          <p:spPr>
            <a:xfrm>
              <a:off x="4236908" y="5492581"/>
              <a:ext cx="94615" cy="144000"/>
            </a:xfrm>
            <a:prstGeom prst="flowChartMagneticDisk">
              <a:avLst/>
            </a:prstGeom>
            <a:solidFill>
              <a:srgbClr val="EB13C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5652631" y="2687255"/>
            <a:ext cx="4673211" cy="3267568"/>
            <a:chOff x="3980111" y="2274317"/>
            <a:chExt cx="4004122" cy="3735708"/>
          </a:xfrm>
        </p:grpSpPr>
        <p:sp>
          <p:nvSpPr>
            <p:cNvPr id="157" name="Пятно 1 156"/>
            <p:cNvSpPr/>
            <p:nvPr/>
          </p:nvSpPr>
          <p:spPr>
            <a:xfrm>
              <a:off x="5370905" y="2274317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ятно 1 181"/>
            <p:cNvSpPr/>
            <p:nvPr/>
          </p:nvSpPr>
          <p:spPr>
            <a:xfrm>
              <a:off x="6054884" y="3195361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ятно 1 182"/>
            <p:cNvSpPr/>
            <p:nvPr/>
          </p:nvSpPr>
          <p:spPr>
            <a:xfrm>
              <a:off x="3980111" y="3569252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ятно 1 183"/>
            <p:cNvSpPr/>
            <p:nvPr/>
          </p:nvSpPr>
          <p:spPr>
            <a:xfrm>
              <a:off x="7876233" y="3556740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ятно 1 184"/>
            <p:cNvSpPr/>
            <p:nvPr/>
          </p:nvSpPr>
          <p:spPr>
            <a:xfrm>
              <a:off x="7706965" y="4140635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ятно 1 185"/>
            <p:cNvSpPr/>
            <p:nvPr/>
          </p:nvSpPr>
          <p:spPr>
            <a:xfrm>
              <a:off x="7487635" y="4278444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ятно 1 186"/>
            <p:cNvSpPr/>
            <p:nvPr/>
          </p:nvSpPr>
          <p:spPr>
            <a:xfrm>
              <a:off x="7860452" y="4939802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ятно 1 187"/>
            <p:cNvSpPr/>
            <p:nvPr/>
          </p:nvSpPr>
          <p:spPr>
            <a:xfrm>
              <a:off x="7771323" y="4771781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ятно 1 188"/>
            <p:cNvSpPr/>
            <p:nvPr/>
          </p:nvSpPr>
          <p:spPr>
            <a:xfrm>
              <a:off x="4399830" y="5828528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ятно 1 189"/>
            <p:cNvSpPr/>
            <p:nvPr/>
          </p:nvSpPr>
          <p:spPr>
            <a:xfrm>
              <a:off x="4623765" y="5902025"/>
              <a:ext cx="108000" cy="108000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8660598" y="5994626"/>
            <a:ext cx="612693" cy="281576"/>
            <a:chOff x="6558614" y="6055459"/>
            <a:chExt cx="524528" cy="321411"/>
          </a:xfrm>
          <a:solidFill>
            <a:srgbClr val="6600CC"/>
          </a:solidFill>
        </p:grpSpPr>
        <p:sp>
          <p:nvSpPr>
            <p:cNvPr id="192" name="Пятно 1 191"/>
            <p:cNvSpPr/>
            <p:nvPr/>
          </p:nvSpPr>
          <p:spPr>
            <a:xfrm>
              <a:off x="6640973" y="6055459"/>
              <a:ext cx="108000" cy="108000"/>
            </a:xfrm>
            <a:prstGeom prst="irregularSeal1">
              <a:avLst/>
            </a:prstGeom>
            <a:grpFill/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ятно 1 195"/>
            <p:cNvSpPr/>
            <p:nvPr/>
          </p:nvSpPr>
          <p:spPr>
            <a:xfrm>
              <a:off x="6558614" y="6268870"/>
              <a:ext cx="108000" cy="108000"/>
            </a:xfrm>
            <a:prstGeom prst="irregularSeal1">
              <a:avLst/>
            </a:prstGeom>
            <a:grpFill/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ятно 1 196"/>
            <p:cNvSpPr/>
            <p:nvPr/>
          </p:nvSpPr>
          <p:spPr>
            <a:xfrm>
              <a:off x="6768298" y="6152360"/>
              <a:ext cx="108000" cy="108000"/>
            </a:xfrm>
            <a:prstGeom prst="irregularSeal1">
              <a:avLst/>
            </a:prstGeom>
            <a:grpFill/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98" name="Пятно 1 197"/>
            <p:cNvSpPr/>
            <p:nvPr/>
          </p:nvSpPr>
          <p:spPr>
            <a:xfrm>
              <a:off x="6975142" y="6222047"/>
              <a:ext cx="108000" cy="108000"/>
            </a:xfrm>
            <a:prstGeom prst="irregularSeal1">
              <a:avLst/>
            </a:prstGeom>
            <a:grpFill/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344017" y="4713664"/>
            <a:ext cx="2634121" cy="353943"/>
            <a:chOff x="271655" y="1177789"/>
            <a:chExt cx="1975591" cy="353943"/>
          </a:xfrm>
        </p:grpSpPr>
        <p:sp>
          <p:nvSpPr>
            <p:cNvPr id="263" name="Равнобедренный треугольник 262"/>
            <p:cNvSpPr/>
            <p:nvPr/>
          </p:nvSpPr>
          <p:spPr>
            <a:xfrm rot="2528489" flipV="1">
              <a:off x="271655" y="1313634"/>
              <a:ext cx="108000" cy="216000"/>
            </a:xfrm>
            <a:prstGeom prst="triangle">
              <a:avLst/>
            </a:prstGeom>
            <a:solidFill>
              <a:srgbClr val="00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19966" y="1177789"/>
              <a:ext cx="17272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 smtClean="0"/>
                <a:t>Пункты мониторинга поверхностных вод</a:t>
              </a:r>
              <a:r>
                <a:rPr lang="en-US" sz="1000" dirty="0" smtClean="0"/>
                <a:t>, 6</a:t>
              </a:r>
              <a:r>
                <a:rPr lang="ru-RU" sz="1000" dirty="0" smtClean="0"/>
                <a:t> пункт.</a:t>
              </a:r>
              <a:endParaRPr lang="ru-RU" sz="1000" dirty="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173405" y="528895"/>
            <a:ext cx="93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Legend:</a:t>
            </a:r>
            <a:endParaRPr lang="ru-RU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141303" y="3297929"/>
            <a:ext cx="2546255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ПН радиационного мониторинга </a:t>
            </a:r>
            <a:r>
              <a:rPr lang="en-US" sz="1200" dirty="0" smtClean="0"/>
              <a:t>:</a:t>
            </a:r>
            <a:endParaRPr lang="ru-RU" sz="1200" dirty="0"/>
          </a:p>
        </p:txBody>
      </p:sp>
      <p:grpSp>
        <p:nvGrpSpPr>
          <p:cNvPr id="201" name="Группа 200"/>
          <p:cNvGrpSpPr/>
          <p:nvPr/>
        </p:nvGrpSpPr>
        <p:grpSpPr>
          <a:xfrm>
            <a:off x="376413" y="3639961"/>
            <a:ext cx="2514220" cy="353943"/>
            <a:chOff x="271655" y="1227756"/>
            <a:chExt cx="1885665" cy="353943"/>
          </a:xfrm>
        </p:grpSpPr>
        <p:sp>
          <p:nvSpPr>
            <p:cNvPr id="261" name="Овал 260"/>
            <p:cNvSpPr/>
            <p:nvPr/>
          </p:nvSpPr>
          <p:spPr>
            <a:xfrm>
              <a:off x="271655" y="1347818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518126" y="1227756"/>
              <a:ext cx="163919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 smtClean="0"/>
                <a:t>Стационарные МД гамма излучения,</a:t>
              </a:r>
              <a:r>
                <a:rPr lang="en-US" sz="1000" dirty="0" smtClean="0"/>
                <a:t> 41 </a:t>
              </a:r>
              <a:r>
                <a:rPr lang="ru-RU" sz="1000" dirty="0" smtClean="0"/>
                <a:t>пункт</a:t>
              </a:r>
              <a:endParaRPr lang="ru-RU" sz="1000" dirty="0"/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383381" y="3998858"/>
            <a:ext cx="2574692" cy="353943"/>
            <a:chOff x="271655" y="1629000"/>
            <a:chExt cx="1931019" cy="353943"/>
          </a:xfrm>
        </p:grpSpPr>
        <p:sp>
          <p:nvSpPr>
            <p:cNvPr id="259" name="Ромб 258"/>
            <p:cNvSpPr/>
            <p:nvPr/>
          </p:nvSpPr>
          <p:spPr>
            <a:xfrm>
              <a:off x="271655" y="1721081"/>
              <a:ext cx="108000" cy="180000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530574" y="1629000"/>
              <a:ext cx="16721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>
                  <a:solidFill>
                    <a:prstClr val="black"/>
                  </a:solidFill>
                </a:rPr>
                <a:t>Пункты отбора </a:t>
              </a:r>
              <a:r>
                <a:rPr lang="ru-RU" sz="1000" dirty="0" smtClean="0">
                  <a:solidFill>
                    <a:prstClr val="black"/>
                  </a:solidFill>
                </a:rPr>
                <a:t>радиоактивных </a:t>
              </a:r>
              <a:r>
                <a:rPr lang="ru-RU" sz="1000" dirty="0">
                  <a:solidFill>
                    <a:prstClr val="black"/>
                  </a:solidFill>
                </a:rPr>
                <a:t>выпадений</a:t>
              </a:r>
              <a:r>
                <a:rPr lang="en-US" sz="1000" dirty="0">
                  <a:solidFill>
                    <a:prstClr val="black"/>
                  </a:solidFill>
                </a:rPr>
                <a:t>, 25 </a:t>
              </a:r>
              <a:r>
                <a:rPr lang="ru-RU" sz="1000" dirty="0">
                  <a:solidFill>
                    <a:prstClr val="black"/>
                  </a:solidFill>
                </a:rPr>
                <a:t>пунктов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385377" y="4361290"/>
            <a:ext cx="2561192" cy="355097"/>
            <a:chOff x="297293" y="1889814"/>
            <a:chExt cx="1920894" cy="355097"/>
          </a:xfrm>
        </p:grpSpPr>
        <p:sp>
          <p:nvSpPr>
            <p:cNvPr id="257" name="Куб 256"/>
            <p:cNvSpPr/>
            <p:nvPr/>
          </p:nvSpPr>
          <p:spPr>
            <a:xfrm>
              <a:off x="297293" y="2029805"/>
              <a:ext cx="108000" cy="108000"/>
            </a:xfrm>
            <a:prstGeom prst="cub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539027" y="1889814"/>
              <a:ext cx="1679160" cy="35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/>
                <a:t>Пункты отбора </a:t>
              </a:r>
              <a:r>
                <a:rPr lang="ru-RU" sz="1000" dirty="0" smtClean="0"/>
                <a:t>радиоактивных аэрозолей, </a:t>
              </a:r>
              <a:r>
                <a:rPr lang="en-US" sz="1000" dirty="0" smtClean="0"/>
                <a:t>1</a:t>
              </a:r>
              <a:r>
                <a:rPr lang="ru-RU" sz="1000" dirty="0" smtClean="0"/>
                <a:t>0</a:t>
              </a:r>
              <a:r>
                <a:rPr lang="en-US" sz="1000" dirty="0" smtClean="0"/>
                <a:t> </a:t>
              </a:r>
              <a:r>
                <a:rPr lang="ru-RU" sz="1000" dirty="0" smtClean="0"/>
                <a:t>пунктов</a:t>
              </a:r>
              <a:endParaRPr lang="ru-RU" sz="1000" dirty="0"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102521" y="2037602"/>
            <a:ext cx="262808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Автоматические пункты измерения (АПИ)</a:t>
            </a:r>
            <a:r>
              <a:rPr lang="en-US" sz="1200" dirty="0" smtClean="0"/>
              <a:t>:</a:t>
            </a:r>
            <a:endParaRPr lang="ru-RU" sz="1200" dirty="0"/>
          </a:p>
        </p:txBody>
      </p:sp>
      <p:grpSp>
        <p:nvGrpSpPr>
          <p:cNvPr id="205" name="Группа 204"/>
          <p:cNvGrpSpPr/>
          <p:nvPr/>
        </p:nvGrpSpPr>
        <p:grpSpPr>
          <a:xfrm>
            <a:off x="320920" y="2448178"/>
            <a:ext cx="2542213" cy="353943"/>
            <a:chOff x="271655" y="1240634"/>
            <a:chExt cx="1906660" cy="353943"/>
          </a:xfrm>
        </p:grpSpPr>
        <p:sp>
          <p:nvSpPr>
            <p:cNvPr id="255" name="Равнобедренный треугольник 254"/>
            <p:cNvSpPr/>
            <p:nvPr/>
          </p:nvSpPr>
          <p:spPr>
            <a:xfrm>
              <a:off x="271655" y="1313634"/>
              <a:ext cx="108000" cy="108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496390" y="1240634"/>
              <a:ext cx="16819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 smtClean="0">
                  <a:solidFill>
                    <a:prstClr val="black"/>
                  </a:solidFill>
                </a:rPr>
                <a:t>АПИ АСКРО </a:t>
              </a:r>
              <a:r>
                <a:rPr lang="ru-RU" sz="1000" dirty="0">
                  <a:solidFill>
                    <a:prstClr val="black"/>
                  </a:solidFill>
                </a:rPr>
                <a:t>в районах влияния АЭС </a:t>
              </a:r>
              <a:r>
                <a:rPr lang="ru-RU" sz="1000" dirty="0" smtClean="0">
                  <a:solidFill>
                    <a:prstClr val="black"/>
                  </a:solidFill>
                </a:rPr>
                <a:t>сопредельных </a:t>
              </a:r>
              <a:r>
                <a:rPr lang="ru-RU" sz="1000" dirty="0">
                  <a:solidFill>
                    <a:prstClr val="black"/>
                  </a:solidFill>
                </a:rPr>
                <a:t>государств</a:t>
              </a:r>
              <a:r>
                <a:rPr lang="en-US" sz="1000" dirty="0">
                  <a:solidFill>
                    <a:prstClr val="black"/>
                  </a:solidFill>
                </a:rPr>
                <a:t>,</a:t>
              </a:r>
              <a:r>
                <a:rPr lang="ru-RU" sz="1000" dirty="0">
                  <a:solidFill>
                    <a:prstClr val="black"/>
                  </a:solidFill>
                </a:rPr>
                <a:t> </a:t>
              </a:r>
              <a:r>
                <a:rPr lang="en-US" sz="1000" dirty="0" smtClean="0">
                  <a:solidFill>
                    <a:prstClr val="black"/>
                  </a:solidFill>
                </a:rPr>
                <a:t>2</a:t>
              </a:r>
              <a:r>
                <a:rPr lang="ru-RU" sz="1000" dirty="0" smtClean="0">
                  <a:solidFill>
                    <a:prstClr val="black"/>
                  </a:solidFill>
                </a:rPr>
                <a:t>3</a:t>
              </a:r>
              <a:r>
                <a:rPr lang="en-US" sz="1000" dirty="0" smtClean="0">
                  <a:solidFill>
                    <a:prstClr val="black"/>
                  </a:solidFill>
                </a:rPr>
                <a:t> </a:t>
              </a:r>
              <a:r>
                <a:rPr lang="ru-RU" sz="1000" dirty="0" smtClean="0">
                  <a:solidFill>
                    <a:prstClr val="black"/>
                  </a:solidFill>
                </a:rPr>
                <a:t> </a:t>
              </a:r>
              <a:r>
                <a:rPr lang="ru-RU" sz="1000" dirty="0">
                  <a:solidFill>
                    <a:prstClr val="black"/>
                  </a:solidFill>
                </a:rPr>
                <a:t>пункта</a:t>
              </a: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32835" y="2938566"/>
            <a:ext cx="2595115" cy="223138"/>
            <a:chOff x="271655" y="1240634"/>
            <a:chExt cx="1946336" cy="223138"/>
          </a:xfrm>
        </p:grpSpPr>
        <p:sp>
          <p:nvSpPr>
            <p:cNvPr id="253" name="Равнобедренный треугольник 252"/>
            <p:cNvSpPr/>
            <p:nvPr/>
          </p:nvSpPr>
          <p:spPr>
            <a:xfrm>
              <a:off x="271655" y="1313634"/>
              <a:ext cx="108000" cy="108000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498497" y="1240634"/>
              <a:ext cx="1719494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 smtClean="0">
                  <a:solidFill>
                    <a:prstClr val="black"/>
                  </a:solidFill>
                </a:rPr>
                <a:t>АПИ АСКРО </a:t>
              </a:r>
              <a:r>
                <a:rPr lang="ru-RU" sz="1000" dirty="0">
                  <a:solidFill>
                    <a:prstClr val="black"/>
                  </a:solidFill>
                </a:rPr>
                <a:t>БелАЭС</a:t>
              </a:r>
              <a:r>
                <a:rPr lang="en-US" sz="1000" dirty="0" smtClean="0">
                  <a:solidFill>
                    <a:prstClr val="black"/>
                  </a:solidFill>
                </a:rPr>
                <a:t>,</a:t>
              </a:r>
              <a:r>
                <a:rPr lang="ru-RU" sz="1000" dirty="0" smtClean="0">
                  <a:solidFill>
                    <a:prstClr val="black"/>
                  </a:solidFill>
                </a:rPr>
                <a:t> 10 пунктов</a:t>
              </a:r>
              <a:r>
                <a:rPr lang="en-US" sz="1000" dirty="0" smtClean="0">
                  <a:solidFill>
                    <a:prstClr val="black"/>
                  </a:solidFill>
                </a:rPr>
                <a:t> </a:t>
              </a:r>
              <a:r>
                <a:rPr lang="ru-RU" sz="1000" dirty="0" smtClean="0">
                  <a:solidFill>
                    <a:prstClr val="black"/>
                  </a:solidFill>
                </a:rPr>
                <a:t>       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20920" y="1475640"/>
            <a:ext cx="2366637" cy="484748"/>
            <a:chOff x="271655" y="1290077"/>
            <a:chExt cx="1450989" cy="484748"/>
          </a:xfrm>
        </p:grpSpPr>
        <p:sp>
          <p:nvSpPr>
            <p:cNvPr id="251" name="Блок-схема: магнитный диск 250"/>
            <p:cNvSpPr/>
            <p:nvPr/>
          </p:nvSpPr>
          <p:spPr>
            <a:xfrm>
              <a:off x="271655" y="1313634"/>
              <a:ext cx="108000" cy="144000"/>
            </a:xfrm>
            <a:prstGeom prst="flowChartMagneticDisk">
              <a:avLst/>
            </a:prstGeom>
            <a:solidFill>
              <a:srgbClr val="EB13C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89715" y="1290077"/>
              <a:ext cx="123292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>
                  <a:solidFill>
                    <a:prstClr val="black"/>
                  </a:solidFill>
                </a:rPr>
                <a:t>Лаборатории Белгидромета, </a:t>
              </a:r>
              <a:r>
                <a:rPr lang="ru-RU" sz="1000" dirty="0" smtClean="0">
                  <a:solidFill>
                    <a:prstClr val="black"/>
                  </a:solidFill>
                </a:rPr>
                <a:t>5 (Пинск, Гомель, Могилев, Минск (2)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Группа 233"/>
          <p:cNvGrpSpPr/>
          <p:nvPr/>
        </p:nvGrpSpPr>
        <p:grpSpPr>
          <a:xfrm>
            <a:off x="383381" y="5549134"/>
            <a:ext cx="2432612" cy="353943"/>
            <a:chOff x="271656" y="1226999"/>
            <a:chExt cx="1265816" cy="353943"/>
          </a:xfrm>
        </p:grpSpPr>
        <p:sp>
          <p:nvSpPr>
            <p:cNvPr id="249" name="Пятно 1 248"/>
            <p:cNvSpPr/>
            <p:nvPr/>
          </p:nvSpPr>
          <p:spPr>
            <a:xfrm>
              <a:off x="271656" y="1313634"/>
              <a:ext cx="87604" cy="131268"/>
            </a:xfrm>
            <a:prstGeom prst="irregularSeal1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12518" y="1226999"/>
              <a:ext cx="112495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altLang="ru-RU" sz="1000" dirty="0" err="1"/>
                <a:t>Ланшафтно</a:t>
              </a:r>
              <a:r>
                <a:rPr lang="ru-RU" altLang="ru-RU" sz="1000" dirty="0"/>
                <a:t>-геохимические полигоны</a:t>
              </a:r>
              <a:r>
                <a:rPr lang="ru-RU" sz="1000" dirty="0" smtClean="0"/>
                <a:t>, 10 пунктов</a:t>
              </a:r>
              <a:endParaRPr lang="ru-RU" sz="1000" dirty="0"/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329669" y="5059246"/>
            <a:ext cx="2574661" cy="353943"/>
            <a:chOff x="271655" y="1177786"/>
            <a:chExt cx="1930996" cy="353943"/>
          </a:xfrm>
        </p:grpSpPr>
        <p:sp>
          <p:nvSpPr>
            <p:cNvPr id="247" name="Равнобедренный треугольник 246"/>
            <p:cNvSpPr/>
            <p:nvPr/>
          </p:nvSpPr>
          <p:spPr>
            <a:xfrm rot="2124767" flipV="1">
              <a:off x="271655" y="1313634"/>
              <a:ext cx="108000" cy="216000"/>
            </a:xfrm>
            <a:prstGeom prst="triangl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519966" y="1177786"/>
              <a:ext cx="168268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sz="1000" dirty="0" smtClean="0"/>
                <a:t>Трансграничные пункты мониторинга поверхностных вод </a:t>
              </a:r>
              <a:r>
                <a:rPr lang="en-US" sz="1000" dirty="0" smtClean="0"/>
                <a:t>, </a:t>
              </a:r>
              <a:r>
                <a:rPr lang="ru-RU" sz="1000" dirty="0" smtClean="0"/>
                <a:t>7 п. </a:t>
              </a:r>
              <a:endParaRPr lang="ru-RU" sz="1000" dirty="0"/>
            </a:p>
          </p:txBody>
        </p:sp>
      </p:grpSp>
      <p:grpSp>
        <p:nvGrpSpPr>
          <p:cNvPr id="236" name="Группа 235"/>
          <p:cNvGrpSpPr/>
          <p:nvPr/>
        </p:nvGrpSpPr>
        <p:grpSpPr>
          <a:xfrm>
            <a:off x="401669" y="5991082"/>
            <a:ext cx="2488963" cy="635373"/>
            <a:chOff x="302379" y="1262983"/>
            <a:chExt cx="1794211" cy="746358"/>
          </a:xfrm>
        </p:grpSpPr>
        <p:sp>
          <p:nvSpPr>
            <p:cNvPr id="245" name="Пятно 1 244"/>
            <p:cNvSpPr/>
            <p:nvPr/>
          </p:nvSpPr>
          <p:spPr>
            <a:xfrm>
              <a:off x="302379" y="1303276"/>
              <a:ext cx="108000" cy="108000"/>
            </a:xfrm>
            <a:prstGeom prst="irregularSeal1">
              <a:avLst/>
            </a:prstGeom>
            <a:solidFill>
              <a:srgbClr val="6600CC"/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01446" y="1262983"/>
              <a:ext cx="1595144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altLang="ru-RU" sz="1000" dirty="0" err="1" smtClean="0"/>
                <a:t>Ланшафтно</a:t>
              </a:r>
              <a:r>
                <a:rPr lang="ru-RU" altLang="ru-RU" sz="1000" dirty="0" smtClean="0"/>
                <a:t>-геохимические полигоны в зоне отчуждения</a:t>
              </a:r>
              <a:r>
                <a:rPr lang="ru-RU" sz="1000" dirty="0" smtClean="0"/>
                <a:t>, </a:t>
              </a:r>
              <a:r>
                <a:rPr lang="en-US" sz="1000" dirty="0" smtClean="0"/>
                <a:t> 4</a:t>
              </a:r>
              <a:r>
                <a:rPr lang="ru-RU" sz="1000" dirty="0" smtClean="0"/>
                <a:t> пункта</a:t>
              </a:r>
              <a:endParaRPr lang="ru-RU" sz="1000" dirty="0"/>
            </a:p>
            <a:p>
              <a:pPr>
                <a:lnSpc>
                  <a:spcPct val="85000"/>
                </a:lnSpc>
              </a:pPr>
              <a:endParaRPr lang="ru-RU" sz="10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00414" y="880772"/>
            <a:ext cx="840305" cy="186732"/>
            <a:chOff x="282328" y="1225723"/>
            <a:chExt cx="630229" cy="186732"/>
          </a:xfrm>
        </p:grpSpPr>
        <p:graphicFrame>
          <p:nvGraphicFramePr>
            <p:cNvPr id="237" name="Объект 2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9056247"/>
                </p:ext>
              </p:extLst>
            </p:nvPr>
          </p:nvGraphicFramePr>
          <p:xfrm>
            <a:off x="282328" y="1225723"/>
            <a:ext cx="194794" cy="18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" name="CorelDRAW" r:id="rId4" imgW="500948" imgH="464170" progId="CorelDraw.Graphic.18">
                    <p:embed/>
                  </p:oleObj>
                </mc:Choice>
                <mc:Fallback>
                  <p:oleObj name="CorelDRAW" r:id="rId4" imgW="500948" imgH="464170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2328" y="1225723"/>
                          <a:ext cx="194794" cy="18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8" name="TextBox 237"/>
            <p:cNvSpPr txBox="1"/>
            <p:nvPr/>
          </p:nvSpPr>
          <p:spPr>
            <a:xfrm>
              <a:off x="657414" y="1243178"/>
              <a:ext cx="25514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/>
                <a:t>NPP</a:t>
              </a:r>
              <a:endParaRPr lang="ru-RU" sz="11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081" y="1143847"/>
            <a:ext cx="2019131" cy="290433"/>
            <a:chOff x="145381" y="1477386"/>
            <a:chExt cx="1514348" cy="290433"/>
          </a:xfrm>
        </p:grpSpPr>
        <p:grpSp>
          <p:nvGrpSpPr>
            <p:cNvPr id="239" name="Группа 238"/>
            <p:cNvGrpSpPr/>
            <p:nvPr/>
          </p:nvGrpSpPr>
          <p:grpSpPr>
            <a:xfrm>
              <a:off x="145381" y="1477386"/>
              <a:ext cx="468688" cy="290433"/>
              <a:chOff x="13785" y="1447032"/>
              <a:chExt cx="468688" cy="290433"/>
            </a:xfrm>
          </p:grpSpPr>
          <p:sp>
            <p:nvSpPr>
              <p:cNvPr id="243" name="Дуга 242"/>
              <p:cNvSpPr>
                <a:spLocks noChangeAspect="1"/>
              </p:cNvSpPr>
              <p:nvPr/>
            </p:nvSpPr>
            <p:spPr>
              <a:xfrm>
                <a:off x="13785" y="1447032"/>
                <a:ext cx="285747" cy="290433"/>
              </a:xfrm>
              <a:prstGeom prst="arc">
                <a:avLst>
                  <a:gd name="adj1" fmla="val 14182529"/>
                  <a:gd name="adj2" fmla="val 7792855"/>
                </a:avLst>
              </a:prstGeom>
              <a:ln w="635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78469" y="1526389"/>
                <a:ext cx="304004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800" b="1" dirty="0" smtClean="0"/>
                  <a:t>100 км</a:t>
                </a:r>
                <a:endParaRPr lang="ru-RU" sz="800" b="1" dirty="0"/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>
              <a:off x="648869" y="1562202"/>
              <a:ext cx="1010860" cy="1308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dirty="0"/>
                <a:t>removal from the </a:t>
              </a:r>
              <a:r>
                <a:rPr lang="en-US" sz="1000" dirty="0" smtClean="0"/>
                <a:t>NPP</a:t>
              </a:r>
              <a:endParaRPr lang="ru-RU" sz="10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089029" y="1360146"/>
            <a:ext cx="5198516" cy="3898887"/>
            <a:chOff x="6816771" y="1360145"/>
            <a:chExt cx="3898887" cy="3898887"/>
          </a:xfrm>
        </p:grpSpPr>
        <p:grpSp>
          <p:nvGrpSpPr>
            <p:cNvPr id="207" name="Группа 206"/>
            <p:cNvGrpSpPr/>
            <p:nvPr/>
          </p:nvGrpSpPr>
          <p:grpSpPr>
            <a:xfrm>
              <a:off x="6816771" y="1360145"/>
              <a:ext cx="3898887" cy="3898887"/>
              <a:chOff x="6465189" y="996509"/>
              <a:chExt cx="4450462" cy="4450462"/>
            </a:xfrm>
          </p:grpSpPr>
          <p:sp>
            <p:nvSpPr>
              <p:cNvPr id="224" name="Дуга 223"/>
              <p:cNvSpPr>
                <a:spLocks noChangeAspect="1"/>
              </p:cNvSpPr>
              <p:nvPr/>
            </p:nvSpPr>
            <p:spPr>
              <a:xfrm>
                <a:off x="8414684" y="2864251"/>
                <a:ext cx="665773" cy="665773"/>
              </a:xfrm>
              <a:prstGeom prst="arc">
                <a:avLst>
                  <a:gd name="adj1" fmla="val 4790259"/>
                  <a:gd name="adj2" fmla="val 17631991"/>
                </a:avLst>
              </a:prstGeom>
              <a:noFill/>
              <a:ln w="31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Дуга 224"/>
              <p:cNvSpPr>
                <a:spLocks noChangeAspect="1"/>
              </p:cNvSpPr>
              <p:nvPr/>
            </p:nvSpPr>
            <p:spPr>
              <a:xfrm>
                <a:off x="7613740" y="2053781"/>
                <a:ext cx="2286711" cy="2286711"/>
              </a:xfrm>
              <a:prstGeom prst="arc">
                <a:avLst>
                  <a:gd name="adj1" fmla="val 5155529"/>
                  <a:gd name="adj2" fmla="val 16531804"/>
                </a:avLst>
              </a:prstGeom>
              <a:noFill/>
              <a:ln w="31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Дуга 225"/>
              <p:cNvSpPr>
                <a:spLocks noChangeAspect="1"/>
              </p:cNvSpPr>
              <p:nvPr/>
            </p:nvSpPr>
            <p:spPr>
              <a:xfrm>
                <a:off x="6465189" y="996509"/>
                <a:ext cx="4450462" cy="4450462"/>
              </a:xfrm>
              <a:prstGeom prst="arc">
                <a:avLst>
                  <a:gd name="adj1" fmla="val 5179708"/>
                  <a:gd name="adj2" fmla="val 16427517"/>
                </a:avLst>
              </a:prstGeom>
              <a:noFill/>
              <a:ln w="31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7255530" y="1653188"/>
              <a:ext cx="1481255" cy="1500222"/>
              <a:chOff x="7255530" y="1653188"/>
              <a:chExt cx="1481255" cy="1500222"/>
            </a:xfrm>
          </p:grpSpPr>
          <p:sp>
            <p:nvSpPr>
              <p:cNvPr id="267" name="TextBox 266"/>
              <p:cNvSpPr txBox="1"/>
              <p:nvPr/>
            </p:nvSpPr>
            <p:spPr>
              <a:xfrm>
                <a:off x="7775414" y="2498817"/>
                <a:ext cx="39698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dirty="0" smtClean="0"/>
                  <a:t>100 </a:t>
                </a:r>
                <a:r>
                  <a:rPr lang="en-US" sz="900" dirty="0" smtClean="0"/>
                  <a:t>km</a:t>
                </a:r>
                <a:endParaRPr lang="ru-RU" sz="900" dirty="0"/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7255530" y="1653188"/>
                <a:ext cx="39698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dirty="0" smtClean="0"/>
                  <a:t>200 </a:t>
                </a:r>
                <a:r>
                  <a:rPr lang="en-US" sz="900" dirty="0" smtClean="0"/>
                  <a:t>km</a:t>
                </a:r>
                <a:endParaRPr lang="ru-RU" sz="900" dirty="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8383082" y="2922578"/>
                <a:ext cx="3537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dirty="0" smtClean="0"/>
                  <a:t>30 </a:t>
                </a:r>
                <a:r>
                  <a:rPr lang="en-US" sz="900" dirty="0" smtClean="0"/>
                  <a:t>km</a:t>
                </a:r>
                <a:endParaRPr lang="ru-RU" sz="900" dirty="0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6371469" y="4417983"/>
            <a:ext cx="5269103" cy="3898887"/>
            <a:chOff x="4778601" y="4417982"/>
            <a:chExt cx="3951827" cy="3898887"/>
          </a:xfrm>
        </p:grpSpPr>
        <p:sp>
          <p:nvSpPr>
            <p:cNvPr id="273" name="TextBox 272"/>
            <p:cNvSpPr txBox="1"/>
            <p:nvPr/>
          </p:nvSpPr>
          <p:spPr>
            <a:xfrm>
              <a:off x="8333444" y="5928367"/>
              <a:ext cx="3969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200 </a:t>
              </a:r>
              <a:r>
                <a:rPr lang="en-US" sz="900" dirty="0" smtClean="0"/>
                <a:t>km</a:t>
              </a:r>
              <a:endParaRPr lang="ru-RU" sz="900"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778601" y="4417982"/>
              <a:ext cx="3898887" cy="3898887"/>
              <a:chOff x="4778601" y="4417982"/>
              <a:chExt cx="3898887" cy="3898887"/>
            </a:xfrm>
          </p:grpSpPr>
          <p:sp>
            <p:nvSpPr>
              <p:cNvPr id="268" name="TextBox 267"/>
              <p:cNvSpPr txBox="1"/>
              <p:nvPr/>
            </p:nvSpPr>
            <p:spPr>
              <a:xfrm>
                <a:off x="7493909" y="6061890"/>
                <a:ext cx="39698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00" dirty="0" smtClean="0"/>
                  <a:t>100 </a:t>
                </a:r>
                <a:r>
                  <a:rPr lang="en-US" sz="900" dirty="0" smtClean="0"/>
                  <a:t>km</a:t>
                </a:r>
                <a:endParaRPr lang="ru-RU" sz="900" dirty="0"/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4778601" y="4417982"/>
                <a:ext cx="3898887" cy="3898887"/>
                <a:chOff x="4778601" y="4417982"/>
                <a:chExt cx="3898887" cy="3898887"/>
              </a:xfrm>
            </p:grpSpPr>
            <p:grpSp>
              <p:nvGrpSpPr>
                <p:cNvPr id="209" name="Группа 208"/>
                <p:cNvGrpSpPr/>
                <p:nvPr/>
              </p:nvGrpSpPr>
              <p:grpSpPr>
                <a:xfrm>
                  <a:off x="4778601" y="4417982"/>
                  <a:ext cx="3898887" cy="3898887"/>
                  <a:chOff x="6465189" y="996509"/>
                  <a:chExt cx="4450462" cy="4450462"/>
                </a:xfrm>
              </p:grpSpPr>
              <p:sp>
                <p:nvSpPr>
                  <p:cNvPr id="218" name="Дуга 217"/>
                  <p:cNvSpPr>
                    <a:spLocks noChangeAspect="1"/>
                  </p:cNvSpPr>
                  <p:nvPr/>
                </p:nvSpPr>
                <p:spPr>
                  <a:xfrm>
                    <a:off x="8414684" y="2864251"/>
                    <a:ext cx="665773" cy="665773"/>
                  </a:xfrm>
                  <a:prstGeom prst="arc">
                    <a:avLst>
                      <a:gd name="adj1" fmla="val 8723687"/>
                      <a:gd name="adj2" fmla="val 2006516"/>
                    </a:avLst>
                  </a:prstGeom>
                  <a:noFill/>
                  <a:ln w="63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9" name="Дуга 218"/>
                  <p:cNvSpPr>
                    <a:spLocks noChangeAspect="1"/>
                  </p:cNvSpPr>
                  <p:nvPr/>
                </p:nvSpPr>
                <p:spPr>
                  <a:xfrm>
                    <a:off x="7613740" y="2053781"/>
                    <a:ext cx="2286711" cy="2286711"/>
                  </a:xfrm>
                  <a:prstGeom prst="arc">
                    <a:avLst>
                      <a:gd name="adj1" fmla="val 10210986"/>
                      <a:gd name="adj2" fmla="val 583467"/>
                    </a:avLst>
                  </a:prstGeom>
                  <a:noFill/>
                  <a:ln w="63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0" name="Дуга 219"/>
                  <p:cNvSpPr>
                    <a:spLocks noChangeAspect="1"/>
                  </p:cNvSpPr>
                  <p:nvPr/>
                </p:nvSpPr>
                <p:spPr>
                  <a:xfrm>
                    <a:off x="6465189" y="996509"/>
                    <a:ext cx="4450462" cy="4450462"/>
                  </a:xfrm>
                  <a:prstGeom prst="arc">
                    <a:avLst>
                      <a:gd name="adj1" fmla="val 10543312"/>
                      <a:gd name="adj2" fmla="val 245289"/>
                    </a:avLst>
                  </a:prstGeom>
                  <a:noFill/>
                  <a:ln w="63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79" name="TextBox 278"/>
                <p:cNvSpPr txBox="1"/>
                <p:nvPr/>
              </p:nvSpPr>
              <p:spPr>
                <a:xfrm>
                  <a:off x="6872101" y="6041238"/>
                  <a:ext cx="35370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900" dirty="0" smtClean="0"/>
                    <a:t>30 </a:t>
                  </a:r>
                  <a:r>
                    <a:rPr lang="en-US" sz="900" dirty="0" smtClean="0"/>
                    <a:t>km</a:t>
                  </a:r>
                  <a:endParaRPr lang="ru-RU" sz="900" dirty="0"/>
                </a:p>
              </p:txBody>
            </p:sp>
          </p:grpSp>
        </p:grpSp>
      </p:grpSp>
      <p:grpSp>
        <p:nvGrpSpPr>
          <p:cNvPr id="21" name="Группа 20"/>
          <p:cNvGrpSpPr/>
          <p:nvPr/>
        </p:nvGrpSpPr>
        <p:grpSpPr>
          <a:xfrm>
            <a:off x="2767545" y="4466639"/>
            <a:ext cx="5198516" cy="3898887"/>
            <a:chOff x="2075658" y="4466638"/>
            <a:chExt cx="3898887" cy="3898887"/>
          </a:xfrm>
        </p:grpSpPr>
        <p:grpSp>
          <p:nvGrpSpPr>
            <p:cNvPr id="210" name="Группа 209"/>
            <p:cNvGrpSpPr/>
            <p:nvPr/>
          </p:nvGrpSpPr>
          <p:grpSpPr>
            <a:xfrm>
              <a:off x="2075658" y="4466638"/>
              <a:ext cx="3898887" cy="3898887"/>
              <a:chOff x="1053351" y="4542477"/>
              <a:chExt cx="4450462" cy="4450462"/>
            </a:xfrm>
          </p:grpSpPr>
          <p:sp>
            <p:nvSpPr>
              <p:cNvPr id="215" name="Дуга 214"/>
              <p:cNvSpPr>
                <a:spLocks noChangeAspect="1"/>
              </p:cNvSpPr>
              <p:nvPr/>
            </p:nvSpPr>
            <p:spPr>
              <a:xfrm>
                <a:off x="2945696" y="6422659"/>
                <a:ext cx="665773" cy="665773"/>
              </a:xfrm>
              <a:prstGeom prst="arc">
                <a:avLst>
                  <a:gd name="adj1" fmla="val 9436591"/>
                  <a:gd name="adj2" fmla="val 1423892"/>
                </a:avLst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Дуга 215"/>
              <p:cNvSpPr>
                <a:spLocks noChangeAspect="1"/>
              </p:cNvSpPr>
              <p:nvPr/>
            </p:nvSpPr>
            <p:spPr>
              <a:xfrm>
                <a:off x="2135227" y="5637069"/>
                <a:ext cx="2286711" cy="2286711"/>
              </a:xfrm>
              <a:prstGeom prst="arc">
                <a:avLst>
                  <a:gd name="adj1" fmla="val 10525668"/>
                  <a:gd name="adj2" fmla="val 297452"/>
                </a:avLst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Дуга 216"/>
              <p:cNvSpPr>
                <a:spLocks noChangeAspect="1"/>
              </p:cNvSpPr>
              <p:nvPr/>
            </p:nvSpPr>
            <p:spPr>
              <a:xfrm>
                <a:off x="1053351" y="4542477"/>
                <a:ext cx="4450462" cy="4450462"/>
              </a:xfrm>
              <a:prstGeom prst="arc">
                <a:avLst>
                  <a:gd name="adj1" fmla="val 12222447"/>
                  <a:gd name="adj2" fmla="val 175627"/>
                </a:avLst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2737310" y="6121152"/>
              <a:ext cx="3969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100 </a:t>
              </a:r>
              <a:r>
                <a:rPr lang="en-US" sz="900" dirty="0" smtClean="0"/>
                <a:t>km</a:t>
              </a:r>
              <a:endParaRPr lang="ru-RU" sz="900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2368107" y="4894539"/>
              <a:ext cx="3969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200 </a:t>
              </a:r>
              <a:r>
                <a:rPr lang="en-US" sz="900" dirty="0" smtClean="0"/>
                <a:t>km</a:t>
              </a:r>
              <a:endParaRPr lang="ru-RU" sz="900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009016" y="6100739"/>
              <a:ext cx="3537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/>
                <a:t>30 </a:t>
              </a:r>
              <a:r>
                <a:rPr lang="en-US" sz="900" dirty="0" smtClean="0"/>
                <a:t>km</a:t>
              </a:r>
              <a:endParaRPr lang="ru-RU" sz="9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31397" y="1593177"/>
            <a:ext cx="1443044" cy="276999"/>
            <a:chOff x="3473547" y="1593176"/>
            <a:chExt cx="1082283" cy="276999"/>
          </a:xfrm>
        </p:grpSpPr>
        <p:graphicFrame>
          <p:nvGraphicFramePr>
            <p:cNvPr id="228" name="Объект 2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511781"/>
                </p:ext>
              </p:extLst>
            </p:nvPr>
          </p:nvGraphicFramePr>
          <p:xfrm>
            <a:off x="4385178" y="1641891"/>
            <a:ext cx="170652" cy="157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" name="CorelDRAW" r:id="rId6" imgW="500948" imgH="464170" progId="CorelDraw.Graphic.18">
                    <p:embed/>
                  </p:oleObj>
                </mc:Choice>
                <mc:Fallback>
                  <p:oleObj name="CorelDRAW" r:id="rId6" imgW="500948" imgH="464170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85178" y="1641891"/>
                          <a:ext cx="170652" cy="1576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473547" y="1593176"/>
              <a:ext cx="745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Ignalina</a:t>
              </a:r>
              <a:r>
                <a:rPr lang="en-US" sz="1200" b="1" dirty="0" smtClean="0"/>
                <a:t> NPP</a:t>
              </a:r>
              <a:endParaRPr lang="ru-RU" sz="12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938207" y="6253107"/>
            <a:ext cx="1180830" cy="318996"/>
            <a:chOff x="5953657" y="6253107"/>
            <a:chExt cx="885623" cy="318996"/>
          </a:xfrm>
        </p:grpSpPr>
        <p:graphicFrame>
          <p:nvGraphicFramePr>
            <p:cNvPr id="231" name="Объект 2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844515"/>
                </p:ext>
              </p:extLst>
            </p:nvPr>
          </p:nvGraphicFramePr>
          <p:xfrm>
            <a:off x="6668628" y="6253107"/>
            <a:ext cx="170652" cy="157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2" name="CorelDRAW" r:id="rId7" imgW="500948" imgH="464170" progId="CorelDraw.Graphic.18">
                    <p:embed/>
                  </p:oleObj>
                </mc:Choice>
                <mc:Fallback>
                  <p:oleObj name="CorelDRAW" r:id="rId7" imgW="500948" imgH="464170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668628" y="6253107"/>
                          <a:ext cx="170652" cy="1576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1" name="TextBox 280"/>
            <p:cNvSpPr txBox="1"/>
            <p:nvPr/>
          </p:nvSpPr>
          <p:spPr>
            <a:xfrm>
              <a:off x="5953657" y="6295104"/>
              <a:ext cx="88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Chernobyl  NPP</a:t>
              </a:r>
              <a:endParaRPr lang="ru-RU" sz="12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88635" y="6260077"/>
            <a:ext cx="1292336" cy="276999"/>
            <a:chOff x="3141476" y="6260076"/>
            <a:chExt cx="969252" cy="276999"/>
          </a:xfrm>
        </p:grpSpPr>
        <p:graphicFrame>
          <p:nvGraphicFramePr>
            <p:cNvPr id="230" name="Объект 2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95477"/>
                </p:ext>
              </p:extLst>
            </p:nvPr>
          </p:nvGraphicFramePr>
          <p:xfrm>
            <a:off x="3940076" y="6291888"/>
            <a:ext cx="170652" cy="157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3" name="CorelDRAW" r:id="rId8" imgW="500948" imgH="464170" progId="CorelDraw.Graphic.18">
                    <p:embed/>
                  </p:oleObj>
                </mc:Choice>
                <mc:Fallback>
                  <p:oleObj name="CorelDRAW" r:id="rId8" imgW="500948" imgH="464170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940076" y="6291888"/>
                          <a:ext cx="170652" cy="1576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2" name="TextBox 281"/>
            <p:cNvSpPr txBox="1"/>
            <p:nvPr/>
          </p:nvSpPr>
          <p:spPr>
            <a:xfrm>
              <a:off x="3141476" y="6260076"/>
              <a:ext cx="6675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Rovno NPP</a:t>
              </a:r>
              <a:endParaRPr lang="ru-RU" sz="12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518167" y="3212979"/>
            <a:ext cx="1362615" cy="351265"/>
            <a:chOff x="7888623" y="3212978"/>
            <a:chExt cx="1021961" cy="351265"/>
          </a:xfrm>
        </p:grpSpPr>
        <p:graphicFrame>
          <p:nvGraphicFramePr>
            <p:cNvPr id="227" name="Объект 2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3919377"/>
                </p:ext>
              </p:extLst>
            </p:nvPr>
          </p:nvGraphicFramePr>
          <p:xfrm>
            <a:off x="8739932" y="3212978"/>
            <a:ext cx="170652" cy="157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4" name="CorelDRAW" r:id="rId9" imgW="500948" imgH="464170" progId="CorelDraw.Graphic.18">
                    <p:embed/>
                  </p:oleObj>
                </mc:Choice>
                <mc:Fallback>
                  <p:oleObj name="CorelDRAW" r:id="rId9" imgW="500948" imgH="464170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739932" y="3212978"/>
                          <a:ext cx="170652" cy="1576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3" name="TextBox 282"/>
            <p:cNvSpPr txBox="1"/>
            <p:nvPr/>
          </p:nvSpPr>
          <p:spPr>
            <a:xfrm>
              <a:off x="7888623" y="3287244"/>
              <a:ext cx="823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Smolensk NPP</a:t>
              </a:r>
              <a:endParaRPr lang="ru-RU" sz="1200" b="1" dirty="0"/>
            </a:p>
          </p:txBody>
        </p:sp>
      </p:grpSp>
      <p:grpSp>
        <p:nvGrpSpPr>
          <p:cNvPr id="286" name="Группа 285"/>
          <p:cNvGrpSpPr/>
          <p:nvPr/>
        </p:nvGrpSpPr>
        <p:grpSpPr>
          <a:xfrm>
            <a:off x="4102709" y="2570898"/>
            <a:ext cx="1559547" cy="393356"/>
            <a:chOff x="3077032" y="2570898"/>
            <a:chExt cx="1169660" cy="393356"/>
          </a:xfrm>
        </p:grpSpPr>
        <p:graphicFrame>
          <p:nvGraphicFramePr>
            <p:cNvPr id="229" name="Объект 2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406908"/>
                </p:ext>
              </p:extLst>
            </p:nvPr>
          </p:nvGraphicFramePr>
          <p:xfrm>
            <a:off x="4076040" y="2570898"/>
            <a:ext cx="170652" cy="157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5" name="CorelDRAW" r:id="rId10" imgW="500948" imgH="464170" progId="CorelDraw.Graphic.18">
                    <p:embed/>
                  </p:oleObj>
                </mc:Choice>
                <mc:Fallback>
                  <p:oleObj name="CorelDRAW" r:id="rId10" imgW="500948" imgH="464170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76040" y="2570898"/>
                          <a:ext cx="170652" cy="1576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4" name="TextBox 283"/>
            <p:cNvSpPr txBox="1"/>
            <p:nvPr/>
          </p:nvSpPr>
          <p:spPr>
            <a:xfrm>
              <a:off x="3077032" y="2687255"/>
              <a:ext cx="868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Belarusian </a:t>
              </a:r>
              <a:r>
                <a:rPr lang="en-US" sz="1200" b="1" dirty="0" smtClean="0"/>
                <a:t>NPP</a:t>
              </a:r>
              <a:endParaRPr lang="ru-RU" sz="1200" b="1" dirty="0"/>
            </a:p>
          </p:txBody>
        </p:sp>
      </p:grpSp>
      <p:grpSp>
        <p:nvGrpSpPr>
          <p:cNvPr id="288" name="Группа 287"/>
          <p:cNvGrpSpPr/>
          <p:nvPr/>
        </p:nvGrpSpPr>
        <p:grpSpPr>
          <a:xfrm>
            <a:off x="6085385" y="1552005"/>
            <a:ext cx="416580" cy="510603"/>
            <a:chOff x="4564038" y="1552005"/>
            <a:chExt cx="312435" cy="510603"/>
          </a:xfrm>
        </p:grpSpPr>
        <p:sp>
          <p:nvSpPr>
            <p:cNvPr id="289" name="Равнобедренный треугольник 288"/>
            <p:cNvSpPr/>
            <p:nvPr/>
          </p:nvSpPr>
          <p:spPr>
            <a:xfrm>
              <a:off x="4717273" y="1657601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0" name="Равнобедренный треугольник 289"/>
            <p:cNvSpPr/>
            <p:nvPr/>
          </p:nvSpPr>
          <p:spPr>
            <a:xfrm>
              <a:off x="4753089" y="1552005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1" name="Равнобедренный треугольник 290"/>
            <p:cNvSpPr/>
            <p:nvPr/>
          </p:nvSpPr>
          <p:spPr>
            <a:xfrm>
              <a:off x="4717273" y="1783710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Равнобедренный треугольник 291"/>
            <p:cNvSpPr/>
            <p:nvPr/>
          </p:nvSpPr>
          <p:spPr>
            <a:xfrm>
              <a:off x="4661075" y="1628617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Равнобедренный треугольник 292"/>
            <p:cNvSpPr/>
            <p:nvPr/>
          </p:nvSpPr>
          <p:spPr>
            <a:xfrm>
              <a:off x="4583972" y="1967993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Равнобедренный треугольник 293"/>
            <p:cNvSpPr/>
            <p:nvPr/>
          </p:nvSpPr>
          <p:spPr>
            <a:xfrm>
              <a:off x="4564038" y="1781520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Равнобедренный треугольник 294"/>
            <p:cNvSpPr/>
            <p:nvPr/>
          </p:nvSpPr>
          <p:spPr>
            <a:xfrm>
              <a:off x="4580305" y="1667150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Равнобедренный треугольник 295"/>
            <p:cNvSpPr/>
            <p:nvPr/>
          </p:nvSpPr>
          <p:spPr>
            <a:xfrm>
              <a:off x="4781858" y="1862309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7" name="Группа 296"/>
          <p:cNvGrpSpPr/>
          <p:nvPr/>
        </p:nvGrpSpPr>
        <p:grpSpPr>
          <a:xfrm>
            <a:off x="9843603" y="3266562"/>
            <a:ext cx="1162188" cy="680775"/>
            <a:chOff x="7382702" y="3266562"/>
            <a:chExt cx="871641" cy="680775"/>
          </a:xfrm>
        </p:grpSpPr>
        <p:sp>
          <p:nvSpPr>
            <p:cNvPr id="298" name="Равнобедренный треугольник 297"/>
            <p:cNvSpPr/>
            <p:nvPr/>
          </p:nvSpPr>
          <p:spPr>
            <a:xfrm>
              <a:off x="7491323" y="3266562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Равнобедренный треугольник 298"/>
            <p:cNvSpPr/>
            <p:nvPr/>
          </p:nvSpPr>
          <p:spPr>
            <a:xfrm>
              <a:off x="7382702" y="3437309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Равнобедренный треугольник 299"/>
            <p:cNvSpPr/>
            <p:nvPr/>
          </p:nvSpPr>
          <p:spPr>
            <a:xfrm>
              <a:off x="7720335" y="3639961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Равнобедренный треугольник 300"/>
            <p:cNvSpPr/>
            <p:nvPr/>
          </p:nvSpPr>
          <p:spPr>
            <a:xfrm>
              <a:off x="8113497" y="3696134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Равнобедренный треугольник 301"/>
            <p:cNvSpPr/>
            <p:nvPr/>
          </p:nvSpPr>
          <p:spPr>
            <a:xfrm>
              <a:off x="8159728" y="3852722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03" name="Группа 302"/>
          <p:cNvGrpSpPr/>
          <p:nvPr/>
        </p:nvGrpSpPr>
        <p:grpSpPr>
          <a:xfrm>
            <a:off x="7996149" y="5404279"/>
            <a:ext cx="1188696" cy="702226"/>
            <a:chOff x="5997112" y="5404279"/>
            <a:chExt cx="891522" cy="702226"/>
          </a:xfrm>
        </p:grpSpPr>
        <p:sp>
          <p:nvSpPr>
            <p:cNvPr id="304" name="Равнобедренный треугольник 303"/>
            <p:cNvSpPr/>
            <p:nvPr/>
          </p:nvSpPr>
          <p:spPr>
            <a:xfrm>
              <a:off x="6794019" y="5900457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5" name="Равнобедренный треугольник 304"/>
            <p:cNvSpPr/>
            <p:nvPr/>
          </p:nvSpPr>
          <p:spPr>
            <a:xfrm>
              <a:off x="6654745" y="5853150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6" name="Равнобедренный треугольник 305"/>
            <p:cNvSpPr/>
            <p:nvPr/>
          </p:nvSpPr>
          <p:spPr>
            <a:xfrm>
              <a:off x="6353740" y="5947765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Равнобедренный треугольник 306"/>
            <p:cNvSpPr/>
            <p:nvPr/>
          </p:nvSpPr>
          <p:spPr>
            <a:xfrm>
              <a:off x="6718430" y="6011890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Равнобедренный треугольник 307"/>
            <p:cNvSpPr/>
            <p:nvPr/>
          </p:nvSpPr>
          <p:spPr>
            <a:xfrm>
              <a:off x="5997112" y="5621779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Равнобедренный треугольник 308"/>
            <p:cNvSpPr/>
            <p:nvPr/>
          </p:nvSpPr>
          <p:spPr>
            <a:xfrm>
              <a:off x="6496394" y="5404279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0" name="Группа 309"/>
          <p:cNvGrpSpPr/>
          <p:nvPr/>
        </p:nvGrpSpPr>
        <p:grpSpPr>
          <a:xfrm>
            <a:off x="5339937" y="5545148"/>
            <a:ext cx="761884" cy="369564"/>
            <a:chOff x="4004952" y="5545148"/>
            <a:chExt cx="571413" cy="369564"/>
          </a:xfrm>
        </p:grpSpPr>
        <p:sp>
          <p:nvSpPr>
            <p:cNvPr id="311" name="Равнобедренный треугольник 310"/>
            <p:cNvSpPr/>
            <p:nvPr/>
          </p:nvSpPr>
          <p:spPr>
            <a:xfrm>
              <a:off x="4004952" y="5545148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2" name="Равнобедренный треугольник 311"/>
            <p:cNvSpPr/>
            <p:nvPr/>
          </p:nvSpPr>
          <p:spPr>
            <a:xfrm>
              <a:off x="4319386" y="5758535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3" name="Равнобедренный треугольник 312"/>
            <p:cNvSpPr/>
            <p:nvPr/>
          </p:nvSpPr>
          <p:spPr>
            <a:xfrm>
              <a:off x="4481750" y="5820097"/>
              <a:ext cx="94615" cy="94615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5276550" y="2284811"/>
            <a:ext cx="1304721" cy="797490"/>
            <a:chOff x="3957412" y="2284811"/>
            <a:chExt cx="978541" cy="797490"/>
          </a:xfrm>
        </p:grpSpPr>
        <p:sp>
          <p:nvSpPr>
            <p:cNvPr id="315" name="Равнобедренный треугольник 314"/>
            <p:cNvSpPr/>
            <p:nvPr/>
          </p:nvSpPr>
          <p:spPr>
            <a:xfrm>
              <a:off x="4717273" y="2284811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Равнобедренный треугольник 315"/>
            <p:cNvSpPr/>
            <p:nvPr/>
          </p:nvSpPr>
          <p:spPr>
            <a:xfrm>
              <a:off x="4841338" y="2475864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Равнобедренный треугольник 316"/>
            <p:cNvSpPr/>
            <p:nvPr/>
          </p:nvSpPr>
          <p:spPr>
            <a:xfrm>
              <a:off x="3957412" y="2987686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Равнобедренный треугольник 317"/>
            <p:cNvSpPr/>
            <p:nvPr/>
          </p:nvSpPr>
          <p:spPr>
            <a:xfrm>
              <a:off x="4144858" y="2776721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19" name="Равнобедренный треугольник 318"/>
            <p:cNvSpPr/>
            <p:nvPr/>
          </p:nvSpPr>
          <p:spPr>
            <a:xfrm>
              <a:off x="4269638" y="2722091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Равнобедренный треугольник 319"/>
            <p:cNvSpPr/>
            <p:nvPr/>
          </p:nvSpPr>
          <p:spPr>
            <a:xfrm>
              <a:off x="4364253" y="2665812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Равнобедренный треугольник 320"/>
            <p:cNvSpPr/>
            <p:nvPr/>
          </p:nvSpPr>
          <p:spPr>
            <a:xfrm>
              <a:off x="4184938" y="2618505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Равнобедренный треугольник 321"/>
            <p:cNvSpPr/>
            <p:nvPr/>
          </p:nvSpPr>
          <p:spPr>
            <a:xfrm>
              <a:off x="4004952" y="2643245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Равнобедренный треугольник 322"/>
            <p:cNvSpPr/>
            <p:nvPr/>
          </p:nvSpPr>
          <p:spPr>
            <a:xfrm>
              <a:off x="4124290" y="2441923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Равнобедренный треугольник 323"/>
            <p:cNvSpPr/>
            <p:nvPr/>
          </p:nvSpPr>
          <p:spPr>
            <a:xfrm>
              <a:off x="4286780" y="2548631"/>
              <a:ext cx="94615" cy="94615"/>
            </a:xfrm>
            <a:prstGeom prst="triangle">
              <a:avLst/>
            </a:prstGeom>
            <a:solidFill>
              <a:srgbClr val="00B05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25" name="Группа 324"/>
          <p:cNvGrpSpPr/>
          <p:nvPr/>
        </p:nvGrpSpPr>
        <p:grpSpPr>
          <a:xfrm>
            <a:off x="8458678" y="4742202"/>
            <a:ext cx="1953857" cy="1660803"/>
            <a:chOff x="6385750" y="4625854"/>
            <a:chExt cx="1672702" cy="1895756"/>
          </a:xfrm>
          <a:solidFill>
            <a:srgbClr val="00FF00"/>
          </a:solidFill>
        </p:grpSpPr>
        <p:sp>
          <p:nvSpPr>
            <p:cNvPr id="326" name="Равнобедренный треугольник 174"/>
            <p:cNvSpPr/>
            <p:nvPr/>
          </p:nvSpPr>
          <p:spPr>
            <a:xfrm rot="4604888" flipV="1">
              <a:off x="6439750" y="5694296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Равнобедренный треугольник 175"/>
            <p:cNvSpPr/>
            <p:nvPr/>
          </p:nvSpPr>
          <p:spPr>
            <a:xfrm rot="7090160" flipV="1">
              <a:off x="7624566" y="5267480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Равнобедренный треугольник 176"/>
            <p:cNvSpPr/>
            <p:nvPr/>
          </p:nvSpPr>
          <p:spPr>
            <a:xfrm rot="1866179" flipV="1">
              <a:off x="7169331" y="5102258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Равнобедренный треугольник 177"/>
            <p:cNvSpPr/>
            <p:nvPr/>
          </p:nvSpPr>
          <p:spPr>
            <a:xfrm rot="7090160" flipV="1">
              <a:off x="7932452" y="5077164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Равнобедренный треугольник 178"/>
            <p:cNvSpPr/>
            <p:nvPr/>
          </p:nvSpPr>
          <p:spPr>
            <a:xfrm rot="7090160" flipV="1">
              <a:off x="7885234" y="4571854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Равнобедренный треугольник 179"/>
            <p:cNvSpPr/>
            <p:nvPr/>
          </p:nvSpPr>
          <p:spPr>
            <a:xfrm rot="1866179" flipV="1">
              <a:off x="7224705" y="6341610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5600943" y="1700115"/>
            <a:ext cx="4901881" cy="4607626"/>
            <a:chOff x="3939237" y="1153404"/>
            <a:chExt cx="4196512" cy="5259466"/>
          </a:xfrm>
          <a:solidFill>
            <a:srgbClr val="FFFF00"/>
          </a:solidFill>
        </p:grpSpPr>
        <p:sp>
          <p:nvSpPr>
            <p:cNvPr id="164" name="Равнобедренный треугольник 163"/>
            <p:cNvSpPr/>
            <p:nvPr/>
          </p:nvSpPr>
          <p:spPr>
            <a:xfrm rot="20305521" flipV="1">
              <a:off x="3939237" y="5721286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Равнобедренный треугольник 165"/>
            <p:cNvSpPr/>
            <p:nvPr/>
          </p:nvSpPr>
          <p:spPr>
            <a:xfrm rot="5033201" flipV="1">
              <a:off x="4463308" y="5919619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Равнобедренный треугольник 166"/>
            <p:cNvSpPr/>
            <p:nvPr/>
          </p:nvSpPr>
          <p:spPr>
            <a:xfrm flipV="1">
              <a:off x="5897375" y="6181083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Равнобедренный треугольник 167"/>
            <p:cNvSpPr/>
            <p:nvPr/>
          </p:nvSpPr>
          <p:spPr>
            <a:xfrm rot="2655779" flipV="1">
              <a:off x="6840298" y="6232870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Равнобедренный треугольник 168"/>
            <p:cNvSpPr/>
            <p:nvPr/>
          </p:nvSpPr>
          <p:spPr>
            <a:xfrm rot="17515207" flipV="1">
              <a:off x="7348649" y="5624107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Равнобедренный треугольник 169"/>
            <p:cNvSpPr/>
            <p:nvPr/>
          </p:nvSpPr>
          <p:spPr>
            <a:xfrm rot="592936">
              <a:off x="8063749" y="3175314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Равнобедренный треугольник 170"/>
            <p:cNvSpPr/>
            <p:nvPr/>
          </p:nvSpPr>
          <p:spPr>
            <a:xfrm rot="20954331">
              <a:off x="4440022" y="1153404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65" name="Группа 264"/>
          <p:cNvGrpSpPr/>
          <p:nvPr/>
        </p:nvGrpSpPr>
        <p:grpSpPr>
          <a:xfrm>
            <a:off x="5604212" y="1699747"/>
            <a:ext cx="4901881" cy="4607626"/>
            <a:chOff x="3939237" y="1153404"/>
            <a:chExt cx="4196512" cy="5259466"/>
          </a:xfrm>
          <a:solidFill>
            <a:srgbClr val="FFFF00"/>
          </a:solidFill>
        </p:grpSpPr>
        <p:sp>
          <p:nvSpPr>
            <p:cNvPr id="333" name="Равнобедренный треугольник 332"/>
            <p:cNvSpPr/>
            <p:nvPr/>
          </p:nvSpPr>
          <p:spPr>
            <a:xfrm rot="20305521" flipV="1">
              <a:off x="3939237" y="5721286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Равнобедренный треугольник 333"/>
            <p:cNvSpPr/>
            <p:nvPr/>
          </p:nvSpPr>
          <p:spPr>
            <a:xfrm rot="5033201" flipV="1">
              <a:off x="4463308" y="5919619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Равнобедренный треугольник 334"/>
            <p:cNvSpPr/>
            <p:nvPr/>
          </p:nvSpPr>
          <p:spPr>
            <a:xfrm flipV="1">
              <a:off x="5897375" y="6181083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Равнобедренный треугольник 335"/>
            <p:cNvSpPr/>
            <p:nvPr/>
          </p:nvSpPr>
          <p:spPr>
            <a:xfrm rot="2655779" flipV="1">
              <a:off x="6840298" y="6232870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Равнобедренный треугольник 336"/>
            <p:cNvSpPr/>
            <p:nvPr/>
          </p:nvSpPr>
          <p:spPr>
            <a:xfrm rot="17515207" flipV="1">
              <a:off x="7370074" y="5651724"/>
              <a:ext cx="69230" cy="137904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Равнобедренный треугольник 337"/>
            <p:cNvSpPr/>
            <p:nvPr/>
          </p:nvSpPr>
          <p:spPr>
            <a:xfrm rot="592936">
              <a:off x="8063749" y="3175314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Равнобедренный треугольник 338"/>
            <p:cNvSpPr/>
            <p:nvPr/>
          </p:nvSpPr>
          <p:spPr>
            <a:xfrm rot="20954331">
              <a:off x="4440022" y="1153404"/>
              <a:ext cx="72000" cy="1800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Равнобедренный треугольник 339"/>
            <p:cNvSpPr/>
            <p:nvPr/>
          </p:nvSpPr>
          <p:spPr>
            <a:xfrm rot="17515207" flipV="1">
              <a:off x="7544034" y="5825684"/>
              <a:ext cx="69230" cy="137904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348914" y="3639961"/>
            <a:ext cx="2471969" cy="228062"/>
            <a:chOff x="271655" y="1227756"/>
            <a:chExt cx="1853977" cy="228062"/>
          </a:xfrm>
        </p:grpSpPr>
        <p:sp>
          <p:nvSpPr>
            <p:cNvPr id="341" name="Овал 340"/>
            <p:cNvSpPr/>
            <p:nvPr/>
          </p:nvSpPr>
          <p:spPr>
            <a:xfrm>
              <a:off x="271655" y="1347818"/>
              <a:ext cx="108000" cy="1080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486438" y="1227756"/>
              <a:ext cx="1639194" cy="22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endParaRPr lang="ru-RU" sz="1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70" name="Рисунок 2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00"/>
                            </p:stCondLst>
                            <p:childTnLst>
                              <p:par>
                                <p:cTn id="4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Прямая соединительная линия 95">
            <a:extLst>
              <a:ext uri="{FF2B5EF4-FFF2-40B4-BE49-F238E27FC236}">
                <a16:creationId xmlns="" xmlns:a16="http://schemas.microsoft.com/office/drawing/2014/main" id="{6A8D71CA-6C50-46FB-80C5-893C70F61101}"/>
              </a:ext>
            </a:extLst>
          </p:cNvPr>
          <p:cNvCxnSpPr>
            <a:endCxn id="93" idx="0"/>
          </p:cNvCxnSpPr>
          <p:nvPr/>
        </p:nvCxnSpPr>
        <p:spPr>
          <a:xfrm>
            <a:off x="2608289" y="3372787"/>
            <a:ext cx="47145" cy="2306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0527" y="286706"/>
            <a:ext cx="1007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СИСТЕМА РАДИАЦИОННОГО МОНИТОРИНГА</a:t>
            </a:r>
          </a:p>
        </p:txBody>
      </p:sp>
      <p:sp>
        <p:nvSpPr>
          <p:cNvPr id="67" name="AutoShape 5">
            <a:extLst>
              <a:ext uri="{FF2B5EF4-FFF2-40B4-BE49-F238E27FC236}">
                <a16:creationId xmlns="" xmlns:a16="http://schemas.microsoft.com/office/drawing/2014/main" id="{FA6335E5-8787-43B3-8A2E-EF73320E9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165" y="1261772"/>
            <a:ext cx="8208962" cy="57626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="" xmlns:a16="http://schemas.microsoft.com/office/drawing/2014/main" id="{2B27FAF6-95BF-482C-8C75-B0A1EFA8DED8}"/>
              </a:ext>
            </a:extLst>
          </p:cNvPr>
          <p:cNvSpPr/>
          <p:nvPr/>
        </p:nvSpPr>
        <p:spPr>
          <a:xfrm>
            <a:off x="1706902" y="4319296"/>
            <a:ext cx="1763713" cy="471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9" name="Text Box 8">
            <a:extLst>
              <a:ext uri="{FF2B5EF4-FFF2-40B4-BE49-F238E27FC236}">
                <a16:creationId xmlns="" xmlns:a16="http://schemas.microsoft.com/office/drawing/2014/main" id="{8022FB1B-D077-4A4A-83FE-00073D8A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602" y="1355434"/>
            <a:ext cx="7921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ИАЦ РАДИАЦИОННОГО МОНИТОРИНГА</a:t>
            </a:r>
          </a:p>
        </p:txBody>
      </p:sp>
      <p:sp>
        <p:nvSpPr>
          <p:cNvPr id="70" name="AutoShape 13">
            <a:extLst>
              <a:ext uri="{FF2B5EF4-FFF2-40B4-BE49-F238E27FC236}">
                <a16:creationId xmlns="" xmlns:a16="http://schemas.microsoft.com/office/drawing/2014/main" id="{8F5D9ABC-C17F-455B-A8B8-FF384651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139" y="2158710"/>
            <a:ext cx="4151312" cy="94138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14">
            <a:extLst>
              <a:ext uri="{FF2B5EF4-FFF2-40B4-BE49-F238E27FC236}">
                <a16:creationId xmlns="" xmlns:a16="http://schemas.microsoft.com/office/drawing/2014/main" id="{C109864C-C8B8-4079-916A-9C60E1E1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802" y="2328572"/>
            <a:ext cx="2932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Белгидромет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(Минприроды)</a:t>
            </a:r>
          </a:p>
        </p:txBody>
      </p:sp>
      <p:sp>
        <p:nvSpPr>
          <p:cNvPr id="72" name="AutoShape 15">
            <a:extLst>
              <a:ext uri="{FF2B5EF4-FFF2-40B4-BE49-F238E27FC236}">
                <a16:creationId xmlns="" xmlns:a16="http://schemas.microsoft.com/office/drawing/2014/main" id="{2D077946-9BA3-49ED-9C88-49B09D10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251" y="2158709"/>
            <a:ext cx="1479550" cy="11477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utoShape 17">
            <a:extLst>
              <a:ext uri="{FF2B5EF4-FFF2-40B4-BE49-F238E27FC236}">
                <a16:creationId xmlns="" xmlns:a16="http://schemas.microsoft.com/office/drawing/2014/main" id="{F47FB6D4-8932-4C71-96C7-F0E70FF2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583" y="3593810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AutoShape 18">
            <a:extLst>
              <a:ext uri="{FF2B5EF4-FFF2-40B4-BE49-F238E27FC236}">
                <a16:creationId xmlns="" xmlns:a16="http://schemas.microsoft.com/office/drawing/2014/main" id="{D6436DC1-5931-4DFA-8037-9A3D5554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489" y="3566822"/>
            <a:ext cx="1281112" cy="5762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19">
            <a:extLst>
              <a:ext uri="{FF2B5EF4-FFF2-40B4-BE49-F238E27FC236}">
                <a16:creationId xmlns="" xmlns:a16="http://schemas.microsoft.com/office/drawing/2014/main" id="{BACD707A-80B9-441B-A1CF-5CD8AB52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100" y="3577935"/>
            <a:ext cx="1928815" cy="57308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20">
            <a:extLst>
              <a:ext uri="{FF2B5EF4-FFF2-40B4-BE49-F238E27FC236}">
                <a16:creationId xmlns="" xmlns:a16="http://schemas.microsoft.com/office/drawing/2014/main" id="{86A26BDC-59C7-478F-8EB5-08BD3247A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370" y="3609822"/>
            <a:ext cx="1654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Атмосферный воздух</a:t>
            </a:r>
          </a:p>
        </p:txBody>
      </p:sp>
      <p:sp>
        <p:nvSpPr>
          <p:cNvPr id="77" name="Text Box 23">
            <a:extLst>
              <a:ext uri="{FF2B5EF4-FFF2-40B4-BE49-F238E27FC236}">
                <a16:creationId xmlns="" xmlns:a16="http://schemas.microsoft.com/office/drawing/2014/main" id="{71817AA2-C04B-4000-8195-949CC22B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315" y="3593810"/>
            <a:ext cx="15747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(залежные земли)</a:t>
            </a:r>
          </a:p>
        </p:txBody>
      </p:sp>
      <p:sp>
        <p:nvSpPr>
          <p:cNvPr id="78" name="Text Box 24">
            <a:extLst>
              <a:ext uri="{FF2B5EF4-FFF2-40B4-BE49-F238E27FC236}">
                <a16:creationId xmlns="" xmlns:a16="http://schemas.microsoft.com/office/drawing/2014/main" id="{143F39EA-1B00-4B72-95FA-8D85BB24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025" y="3584776"/>
            <a:ext cx="1858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Поверхностные воды</a:t>
            </a:r>
          </a:p>
        </p:txBody>
      </p:sp>
      <p:sp>
        <p:nvSpPr>
          <p:cNvPr id="79" name="AutoShape 25">
            <a:extLst>
              <a:ext uri="{FF2B5EF4-FFF2-40B4-BE49-F238E27FC236}">
                <a16:creationId xmlns="" xmlns:a16="http://schemas.microsoft.com/office/drawing/2014/main" id="{62D1DEB7-0752-4C7F-A87D-E646A2A0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339" y="2126959"/>
            <a:ext cx="1231900" cy="10795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AutoShape 26">
            <a:extLst>
              <a:ext uri="{FF2B5EF4-FFF2-40B4-BE49-F238E27FC236}">
                <a16:creationId xmlns="" xmlns:a16="http://schemas.microsoft.com/office/drawing/2014/main" id="{BBDE9CE8-37A6-4796-9915-62BEF15F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415" y="3593810"/>
            <a:ext cx="1393825" cy="10382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AutoShape 27">
            <a:extLst>
              <a:ext uri="{FF2B5EF4-FFF2-40B4-BE49-F238E27FC236}">
                <a16:creationId xmlns="" xmlns:a16="http://schemas.microsoft.com/office/drawing/2014/main" id="{67CED35D-9526-45B5-9BA1-DD011A929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921" y="5664049"/>
            <a:ext cx="1751012" cy="70802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AutoShape 28">
            <a:extLst>
              <a:ext uri="{FF2B5EF4-FFF2-40B4-BE49-F238E27FC236}">
                <a16:creationId xmlns="" xmlns:a16="http://schemas.microsoft.com/office/drawing/2014/main" id="{5E658EDE-41FE-4A34-B134-6BE230E9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262" y="4487571"/>
            <a:ext cx="863600" cy="170973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utoShape 29">
            <a:extLst>
              <a:ext uri="{FF2B5EF4-FFF2-40B4-BE49-F238E27FC236}">
                <a16:creationId xmlns="" xmlns:a16="http://schemas.microsoft.com/office/drawing/2014/main" id="{1F41313D-A57D-486D-A4BD-5B25A777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65" y="4493922"/>
            <a:ext cx="719137" cy="17049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utoShape 31">
            <a:extLst>
              <a:ext uri="{FF2B5EF4-FFF2-40B4-BE49-F238E27FC236}">
                <a16:creationId xmlns="" xmlns:a16="http://schemas.microsoft.com/office/drawing/2014/main" id="{D3845A77-9DA7-472C-9F9F-22C065EB9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240" y="4862222"/>
            <a:ext cx="1730375" cy="68262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321B95ED-11DB-4D07-92AA-45D584AC138F}"/>
              </a:ext>
            </a:extLst>
          </p:cNvPr>
          <p:cNvCxnSpPr>
            <a:cxnSpLocks/>
          </p:cNvCxnSpPr>
          <p:nvPr/>
        </p:nvCxnSpPr>
        <p:spPr>
          <a:xfrm>
            <a:off x="2605427" y="3371559"/>
            <a:ext cx="3781424" cy="2499"/>
          </a:xfrm>
          <a:prstGeom prst="line">
            <a:avLst/>
          </a:prstGeom>
          <a:ln>
            <a:solidFill>
              <a:schemeClr val="tx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="" xmlns:a16="http://schemas.microsoft.com/office/drawing/2014/main" id="{17B2EC3F-C3DD-46F7-9144-AD281F06F49F}"/>
              </a:ext>
            </a:extLst>
          </p:cNvPr>
          <p:cNvCxnSpPr/>
          <p:nvPr/>
        </p:nvCxnSpPr>
        <p:spPr>
          <a:xfrm flipH="1">
            <a:off x="5377201" y="3100097"/>
            <a:ext cx="1588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="" xmlns:a16="http://schemas.microsoft.com/office/drawing/2014/main" id="{D8F157B4-8CB8-47CB-AD14-6959B24589DF}"/>
              </a:ext>
            </a:extLst>
          </p:cNvPr>
          <p:cNvCxnSpPr/>
          <p:nvPr/>
        </p:nvCxnSpPr>
        <p:spPr>
          <a:xfrm>
            <a:off x="6386851" y="3371559"/>
            <a:ext cx="0" cy="195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9734">
            <a:extLst>
              <a:ext uri="{FF2B5EF4-FFF2-40B4-BE49-F238E27FC236}">
                <a16:creationId xmlns="" xmlns:a16="http://schemas.microsoft.com/office/drawing/2014/main" id="{5F786CBE-D4E9-4870-99DF-DA97BFEE1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977" y="2231735"/>
            <a:ext cx="1304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АСКРО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АСКРО БелАЭС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="" xmlns:a16="http://schemas.microsoft.com/office/drawing/2014/main" id="{A1D4187A-9AEA-4897-B097-49F9C0D20058}"/>
              </a:ext>
            </a:extLst>
          </p:cNvPr>
          <p:cNvCxnSpPr/>
          <p:nvPr/>
        </p:nvCxnSpPr>
        <p:spPr>
          <a:xfrm>
            <a:off x="9471364" y="4033546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29782">
            <a:extLst>
              <a:ext uri="{FF2B5EF4-FFF2-40B4-BE49-F238E27FC236}">
                <a16:creationId xmlns="" xmlns:a16="http://schemas.microsoft.com/office/drawing/2014/main" id="{543530DF-8962-47D8-8370-86D69E5D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215" y="4868572"/>
            <a:ext cx="1512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Естественные выпадения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(25 </a:t>
            </a:r>
            <a:r>
              <a:rPr lang="ru-RU" alt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29783">
            <a:extLst>
              <a:ext uri="{FF2B5EF4-FFF2-40B4-BE49-F238E27FC236}">
                <a16:creationId xmlns="" xmlns:a16="http://schemas.microsoft.com/office/drawing/2014/main" id="{FEE07C31-9556-4FA5-A4F8-7710DA0C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252" y="4324059"/>
            <a:ext cx="14970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</a:t>
            </a:r>
            <a:r>
              <a:rPr lang="ru-RU" alt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(41 </a:t>
            </a:r>
            <a:r>
              <a:rPr lang="ru-RU" alt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29784">
            <a:extLst>
              <a:ext uri="{FF2B5EF4-FFF2-40B4-BE49-F238E27FC236}">
                <a16:creationId xmlns="" xmlns:a16="http://schemas.microsoft.com/office/drawing/2014/main" id="{89D8A477-D682-466F-B0DB-75ED8B5D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252" y="5679785"/>
            <a:ext cx="163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Радиоактивные аэрозоли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ПН)</a:t>
            </a:r>
            <a:endParaRPr lang="ru-RU" alt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29785">
            <a:extLst>
              <a:ext uri="{FF2B5EF4-FFF2-40B4-BE49-F238E27FC236}">
                <a16:creationId xmlns="" xmlns:a16="http://schemas.microsoft.com/office/drawing/2014/main" id="{2F33D666-8A01-4C83-9D4C-D9B27351C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572" y="4616752"/>
            <a:ext cx="1050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Реперные площадки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39ПН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5" name="TextBox 29786">
            <a:extLst>
              <a:ext uri="{FF2B5EF4-FFF2-40B4-BE49-F238E27FC236}">
                <a16:creationId xmlns="" xmlns:a16="http://schemas.microsoft.com/office/drawing/2014/main" id="{2E09ECA5-11E3-4185-A410-4A036F4A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065" y="4622023"/>
            <a:ext cx="72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ЛГХП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(14 ПН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958E5E98-1C42-41E5-90F2-A72906C09C05}"/>
              </a:ext>
            </a:extLst>
          </p:cNvPr>
          <p:cNvCxnSpPr>
            <a:stCxn id="74" idx="2"/>
            <a:endCxn id="82" idx="0"/>
          </p:cNvCxnSpPr>
          <p:nvPr/>
        </p:nvCxnSpPr>
        <p:spPr>
          <a:xfrm flipH="1">
            <a:off x="4118062" y="4143085"/>
            <a:ext cx="389983" cy="344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7AB6B7E8-6F9E-4787-9099-FCBB5A583BEA}"/>
              </a:ext>
            </a:extLst>
          </p:cNvPr>
          <p:cNvCxnSpPr>
            <a:stCxn id="74" idx="2"/>
            <a:endCxn id="83" idx="0"/>
          </p:cNvCxnSpPr>
          <p:nvPr/>
        </p:nvCxnSpPr>
        <p:spPr>
          <a:xfrm>
            <a:off x="4507252" y="4143085"/>
            <a:ext cx="511175" cy="350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="" xmlns:a16="http://schemas.microsoft.com/office/drawing/2014/main" id="{EAA53C8D-CD5B-4F28-9F70-6BF584B3B6B9}"/>
              </a:ext>
            </a:extLst>
          </p:cNvPr>
          <p:cNvCxnSpPr/>
          <p:nvPr/>
        </p:nvCxnSpPr>
        <p:spPr>
          <a:xfrm>
            <a:off x="6458289" y="4138321"/>
            <a:ext cx="0" cy="147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="" xmlns:a16="http://schemas.microsoft.com/office/drawing/2014/main" id="{0CAAF5F2-723B-4A90-B710-21C2DB6F45CA}"/>
              </a:ext>
            </a:extLst>
          </p:cNvPr>
          <p:cNvCxnSpPr/>
          <p:nvPr/>
        </p:nvCxnSpPr>
        <p:spPr>
          <a:xfrm>
            <a:off x="8187076" y="3319171"/>
            <a:ext cx="0" cy="26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2982D849-9D31-4435-B24E-C2DC2102F9FC}"/>
              </a:ext>
            </a:extLst>
          </p:cNvPr>
          <p:cNvCxnSpPr>
            <a:stCxn id="89" idx="3"/>
            <a:endCxn id="89" idx="3"/>
          </p:cNvCxnSpPr>
          <p:nvPr/>
        </p:nvCxnSpPr>
        <p:spPr>
          <a:xfrm>
            <a:off x="3103902" y="26318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="" xmlns:a16="http://schemas.microsoft.com/office/drawing/2014/main" id="{A70B5EC6-8017-4BCA-B41F-3BB9B2D85607}"/>
              </a:ext>
            </a:extLst>
          </p:cNvPr>
          <p:cNvCxnSpPr>
            <a:stCxn id="89" idx="3"/>
            <a:endCxn id="89" idx="3"/>
          </p:cNvCxnSpPr>
          <p:nvPr/>
        </p:nvCxnSpPr>
        <p:spPr>
          <a:xfrm>
            <a:off x="3103902" y="26318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="" xmlns:a16="http://schemas.microsoft.com/office/drawing/2014/main" id="{63699E73-8F21-48F4-8A4A-65522CE46D5A}"/>
              </a:ext>
            </a:extLst>
          </p:cNvPr>
          <p:cNvCxnSpPr/>
          <p:nvPr/>
        </p:nvCxnSpPr>
        <p:spPr>
          <a:xfrm>
            <a:off x="3002301" y="2558759"/>
            <a:ext cx="10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C285A77D-206B-4DAB-9990-5291A15507E0}"/>
              </a:ext>
            </a:extLst>
          </p:cNvPr>
          <p:cNvCxnSpPr/>
          <p:nvPr/>
        </p:nvCxnSpPr>
        <p:spPr>
          <a:xfrm>
            <a:off x="2721107" y="4649909"/>
            <a:ext cx="10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259C2E93-A158-496F-AB54-629C6CF84054}"/>
              </a:ext>
            </a:extLst>
          </p:cNvPr>
          <p:cNvCxnSpPr/>
          <p:nvPr/>
        </p:nvCxnSpPr>
        <p:spPr>
          <a:xfrm>
            <a:off x="3507127" y="5222584"/>
            <a:ext cx="10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3A696609-FA34-4263-8157-DCAB10695535}"/>
              </a:ext>
            </a:extLst>
          </p:cNvPr>
          <p:cNvCxnSpPr/>
          <p:nvPr/>
        </p:nvCxnSpPr>
        <p:spPr>
          <a:xfrm>
            <a:off x="3434101" y="5984584"/>
            <a:ext cx="107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2C065140-57F8-4BEC-8B1A-DBAD745A0092}"/>
              </a:ext>
            </a:extLst>
          </p:cNvPr>
          <p:cNvCxnSpPr/>
          <p:nvPr/>
        </p:nvCxnSpPr>
        <p:spPr>
          <a:xfrm>
            <a:off x="4507252" y="3371558"/>
            <a:ext cx="0" cy="195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AutoShape 30">
            <a:extLst>
              <a:ext uri="{FF2B5EF4-FFF2-40B4-BE49-F238E27FC236}">
                <a16:creationId xmlns="" xmlns:a16="http://schemas.microsoft.com/office/drawing/2014/main" id="{06756CBF-D8AC-4836-B0CF-6EE047284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226" y="5081297"/>
            <a:ext cx="1944688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AutoShape 30">
            <a:extLst>
              <a:ext uri="{FF2B5EF4-FFF2-40B4-BE49-F238E27FC236}">
                <a16:creationId xmlns="" xmlns:a16="http://schemas.microsoft.com/office/drawing/2014/main" id="{6D13F407-C2B9-4C30-A01C-A2BA8A51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226" y="5632160"/>
            <a:ext cx="1944688" cy="8413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0" name="TextBox 29807">
            <a:extLst>
              <a:ext uri="{FF2B5EF4-FFF2-40B4-BE49-F238E27FC236}">
                <a16:creationId xmlns="" xmlns:a16="http://schemas.microsoft.com/office/drawing/2014/main" id="{AD270DBE-877A-4006-B44B-80F21C66D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415" y="5119397"/>
            <a:ext cx="19351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ПН - трансграничные</a:t>
            </a:r>
          </a:p>
        </p:txBody>
      </p:sp>
      <p:sp>
        <p:nvSpPr>
          <p:cNvPr id="111" name="AutoShape 30">
            <a:extLst>
              <a:ext uri="{FF2B5EF4-FFF2-40B4-BE49-F238E27FC236}">
                <a16:creationId xmlns="" xmlns:a16="http://schemas.microsoft.com/office/drawing/2014/main" id="{B7401304-8219-4D71-B865-E1581A890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226" y="4309772"/>
            <a:ext cx="1944688" cy="5937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29808">
            <a:extLst>
              <a:ext uri="{FF2B5EF4-FFF2-40B4-BE49-F238E27FC236}">
                <a16:creationId xmlns="" xmlns:a16="http://schemas.microsoft.com/office/drawing/2014/main" id="{6C8DA78F-FE75-4C64-82EA-1713E2B29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136" y="5727410"/>
            <a:ext cx="1547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регион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Белорусской АЭС</a:t>
            </a:r>
          </a:p>
        </p:txBody>
      </p:sp>
      <p:sp>
        <p:nvSpPr>
          <p:cNvPr id="113" name="TextBox 29822">
            <a:extLst>
              <a:ext uri="{FF2B5EF4-FFF2-40B4-BE49-F238E27FC236}">
                <a16:creationId xmlns="" xmlns:a16="http://schemas.microsoft.com/office/drawing/2014/main" id="{3E128177-2DEF-4D81-8EF7-FD602753D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439" y="2252371"/>
            <a:ext cx="157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ГУ«Беллесо-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Минлесхоз</a:t>
            </a:r>
          </a:p>
        </p:txBody>
      </p:sp>
      <p:sp>
        <p:nvSpPr>
          <p:cNvPr id="114" name="AutoShape 15">
            <a:extLst>
              <a:ext uri="{FF2B5EF4-FFF2-40B4-BE49-F238E27FC236}">
                <a16:creationId xmlns="" xmlns:a16="http://schemas.microsoft.com/office/drawing/2014/main" id="{EC12E0D5-FE8E-4DAD-B785-BAC46C5E6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577" y="2130135"/>
            <a:ext cx="1479550" cy="11477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единительная линия 114">
            <a:extLst>
              <a:ext uri="{FF2B5EF4-FFF2-40B4-BE49-F238E27FC236}">
                <a16:creationId xmlns="" xmlns:a16="http://schemas.microsoft.com/office/drawing/2014/main" id="{136EB7D7-F648-46E0-9A44-22EDA8701225}"/>
              </a:ext>
            </a:extLst>
          </p:cNvPr>
          <p:cNvCxnSpPr/>
          <p:nvPr/>
        </p:nvCxnSpPr>
        <p:spPr>
          <a:xfrm>
            <a:off x="6458289" y="4913021"/>
            <a:ext cx="0" cy="147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C5A50C59-BA0D-4E89-A741-7FE99E83A7F4}"/>
              </a:ext>
            </a:extLst>
          </p:cNvPr>
          <p:cNvCxnSpPr/>
          <p:nvPr/>
        </p:nvCxnSpPr>
        <p:spPr>
          <a:xfrm>
            <a:off x="6458289" y="5454360"/>
            <a:ext cx="0" cy="147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23">
            <a:extLst>
              <a:ext uri="{FF2B5EF4-FFF2-40B4-BE49-F238E27FC236}">
                <a16:creationId xmlns="" xmlns:a16="http://schemas.microsoft.com/office/drawing/2014/main" id="{B0B8CA62-1E92-4B52-891A-D8A7ED10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002" y="3656588"/>
            <a:ext cx="128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</a:t>
            </a:r>
            <a:endParaRPr lang="ru-RU" alt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AutoShape 26">
            <a:extLst>
              <a:ext uri="{FF2B5EF4-FFF2-40B4-BE49-F238E27FC236}">
                <a16:creationId xmlns="" xmlns:a16="http://schemas.microsoft.com/office/drawing/2014/main" id="{ED074772-025D-42C2-8F4F-F00F999C5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302" y="3566822"/>
            <a:ext cx="1393825" cy="106521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23">
            <a:extLst>
              <a:ext uri="{FF2B5EF4-FFF2-40B4-BE49-F238E27FC236}">
                <a16:creationId xmlns="" xmlns:a16="http://schemas.microsoft.com/office/drawing/2014/main" id="{2C424918-3CB9-4A4A-AAD8-2E542E4D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702" y="3650959"/>
            <a:ext cx="1368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назначения</a:t>
            </a:r>
            <a:endParaRPr lang="ru-RU" alt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39CC879E-3036-483F-B5E1-D429BBAF41F0}"/>
              </a:ext>
            </a:extLst>
          </p:cNvPr>
          <p:cNvCxnSpPr/>
          <p:nvPr/>
        </p:nvCxnSpPr>
        <p:spPr>
          <a:xfrm>
            <a:off x="9626939" y="3328697"/>
            <a:ext cx="0" cy="22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5154">
            <a:extLst>
              <a:ext uri="{FF2B5EF4-FFF2-40B4-BE49-F238E27FC236}">
                <a16:creationId xmlns="" xmlns:a16="http://schemas.microsoft.com/office/drawing/2014/main" id="{648DC21B-D255-4E54-A8D8-23113EA3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677" y="2192047"/>
            <a:ext cx="151394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РУП Институт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почвоведения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агрохимии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 Беларуси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="" xmlns:a16="http://schemas.microsoft.com/office/drawing/2014/main" id="{4822C05E-6240-4054-9BC0-5A2704DB699D}"/>
              </a:ext>
            </a:extLst>
          </p:cNvPr>
          <p:cNvCxnSpPr/>
          <p:nvPr/>
        </p:nvCxnSpPr>
        <p:spPr>
          <a:xfrm flipV="1">
            <a:off x="9626939" y="1838035"/>
            <a:ext cx="0" cy="320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="" xmlns:a16="http://schemas.microsoft.com/office/drawing/2014/main" id="{DB973E60-0F7E-4781-81CA-5D2829DA8ADC}"/>
              </a:ext>
            </a:extLst>
          </p:cNvPr>
          <p:cNvCxnSpPr/>
          <p:nvPr/>
        </p:nvCxnSpPr>
        <p:spPr>
          <a:xfrm flipV="1">
            <a:off x="8042614" y="1838035"/>
            <a:ext cx="0" cy="320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>
              <a:ext uri="{FF2B5EF4-FFF2-40B4-BE49-F238E27FC236}">
                <a16:creationId xmlns="" xmlns:a16="http://schemas.microsoft.com/office/drawing/2014/main" id="{665D4963-3308-4B9B-991F-FA2C14B24F16}"/>
              </a:ext>
            </a:extLst>
          </p:cNvPr>
          <p:cNvCxnSpPr/>
          <p:nvPr/>
        </p:nvCxnSpPr>
        <p:spPr>
          <a:xfrm flipV="1">
            <a:off x="5162889" y="1838035"/>
            <a:ext cx="0" cy="320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29801">
            <a:extLst>
              <a:ext uri="{FF2B5EF4-FFF2-40B4-BE49-F238E27FC236}">
                <a16:creationId xmlns="" xmlns:a16="http://schemas.microsoft.com/office/drawing/2014/main" id="{B5E7D1F6-A164-487F-9381-77AFA237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751" y="4391191"/>
            <a:ext cx="202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alt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–«чернобыльские территории»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159207"/>
              </p:ext>
            </p:extLst>
          </p:nvPr>
        </p:nvGraphicFramePr>
        <p:xfrm>
          <a:off x="538579" y="1034981"/>
          <a:ext cx="10766987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8478" y="230833"/>
            <a:ext cx="1097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СХЕМА ИНФОРМАЦИОННЫХ ПОТОКОВ ДАННЫХ РАДИАЦИОННОГО МОНИТОРИНГА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БЕЛГИДРОМЕТА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5078027" y="1899820"/>
            <a:ext cx="346231" cy="1154097"/>
          </a:xfrm>
          <a:prstGeom prst="up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951216" y="1988598"/>
            <a:ext cx="1358283" cy="488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EURDEP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151573" y="3604334"/>
            <a:ext cx="1145219" cy="31959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4313" y="1049459"/>
            <a:ext cx="10972800" cy="1550168"/>
          </a:xfrm>
          <a:noFill/>
          <a:ln/>
        </p:spPr>
        <p:txBody>
          <a:bodyPr>
            <a:spAutoFit/>
          </a:bodyPr>
          <a:lstStyle/>
          <a:p>
            <a:pPr marL="0" indent="4508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Белгидромете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функционирует распределенная информационно-вычислительная система обработки данных радиационного мониторинга (ИВС Белгидромета), обеспечивающая  оперативное и эффективное решение задач оценки радиационно-экологической обстановки и прогнозирования её во времени. </a:t>
            </a:r>
          </a:p>
          <a:p>
            <a:pPr marL="0" indent="4508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ИВС Белгидромета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включает в себя современные автоматизированные системы, реализованные в «клиент-серверной» технологии. Использование геоинформационной системы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MapInfo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(ГИС) обеспечивает возможность просмотра пространственно-временной картины загрязнения  окружающей среды на цифровой  карте.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4474632" y="2705790"/>
            <a:ext cx="38015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i="1" dirty="0">
                <a:solidFill>
                  <a:srgbClr val="4D7400"/>
                </a:solidFill>
              </a:rPr>
              <a:t>СОСТАВ ИВС </a:t>
            </a:r>
            <a:r>
              <a:rPr lang="ru-RU" sz="1600" b="1" i="1" dirty="0" smtClean="0">
                <a:solidFill>
                  <a:srgbClr val="4D7400"/>
                </a:solidFill>
              </a:rPr>
              <a:t>Белгидромета</a:t>
            </a:r>
            <a:endParaRPr lang="ru-RU" sz="1600" b="1" i="1" dirty="0">
              <a:solidFill>
                <a:srgbClr val="4D7400"/>
              </a:solidFill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934313" y="3049172"/>
            <a:ext cx="1093725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55600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95000"/>
              </a:spcBef>
              <a:buClr>
                <a:srgbClr val="4D7400"/>
              </a:buClr>
              <a:buSzPct val="150000"/>
              <a:buFont typeface="Arial Black" pitchFamily="34" charset="0"/>
              <a:buChar char="●"/>
            </a:pPr>
            <a:r>
              <a:rPr lang="ru-RU" sz="1600" i="1" dirty="0" smtClean="0">
                <a:solidFill>
                  <a:srgbClr val="003736"/>
                </a:solidFill>
              </a:rPr>
              <a:t>Автоматизированные  системы контроля радиационной обстановки АСКРО;</a:t>
            </a:r>
            <a:endParaRPr lang="ru-RU" sz="1600" i="1" dirty="0">
              <a:solidFill>
                <a:srgbClr val="003736"/>
              </a:solidFill>
            </a:endParaRPr>
          </a:p>
          <a:p>
            <a:pPr>
              <a:lnSpc>
                <a:spcPct val="90000"/>
              </a:lnSpc>
              <a:spcBef>
                <a:spcPct val="95000"/>
              </a:spcBef>
              <a:buClr>
                <a:srgbClr val="4D7400"/>
              </a:buClr>
              <a:buSzPct val="150000"/>
              <a:buFont typeface="Arial Black" pitchFamily="34" charset="0"/>
              <a:buChar char="●"/>
            </a:pPr>
            <a:r>
              <a:rPr lang="ru-RU" sz="1600" i="1" dirty="0">
                <a:solidFill>
                  <a:srgbClr val="003736"/>
                </a:solidFill>
              </a:rPr>
              <a:t>Автоматизированная система анализа и прогноза радиационной обстановки для</a:t>
            </a:r>
            <a:r>
              <a:rPr lang="ru-RU" sz="1600" dirty="0"/>
              <a:t> </a:t>
            </a:r>
            <a:r>
              <a:rPr lang="ru-RU" sz="1600" i="1" dirty="0">
                <a:solidFill>
                  <a:srgbClr val="003736"/>
                </a:solidFill>
              </a:rPr>
              <a:t>информационной поддержки принятия решений «</a:t>
            </a:r>
            <a:r>
              <a:rPr lang="en-US" sz="1600" i="1" dirty="0">
                <a:solidFill>
                  <a:srgbClr val="003736"/>
                </a:solidFill>
              </a:rPr>
              <a:t>RECASS NT</a:t>
            </a:r>
            <a:r>
              <a:rPr lang="ru-RU" sz="1600" i="1" dirty="0" smtClean="0">
                <a:solidFill>
                  <a:srgbClr val="003736"/>
                </a:solidFill>
              </a:rPr>
              <a:t>» (</a:t>
            </a:r>
            <a:r>
              <a:rPr lang="ru-RU" altLang="ru-RU" sz="1600" i="1" dirty="0">
                <a:solidFill>
                  <a:srgbClr val="003736"/>
                </a:solidFill>
              </a:rPr>
              <a:t>разработка НПО «Тайфун» Росгидромета) </a:t>
            </a:r>
            <a:r>
              <a:rPr lang="ru-RU" sz="1600" i="1" dirty="0">
                <a:solidFill>
                  <a:srgbClr val="003736"/>
                </a:solidFill>
              </a:rPr>
              <a:t>;</a:t>
            </a:r>
          </a:p>
          <a:p>
            <a:pPr>
              <a:lnSpc>
                <a:spcPct val="90000"/>
              </a:lnSpc>
              <a:spcBef>
                <a:spcPct val="95000"/>
              </a:spcBef>
              <a:buClr>
                <a:srgbClr val="4D7400"/>
              </a:buClr>
              <a:buSzPct val="150000"/>
              <a:buFont typeface="Arial Black" pitchFamily="34" charset="0"/>
              <a:buChar char="●"/>
            </a:pPr>
            <a:r>
              <a:rPr lang="ru-RU" sz="1600" i="1" dirty="0">
                <a:solidFill>
                  <a:srgbClr val="003736"/>
                </a:solidFill>
              </a:rPr>
              <a:t>Картографическая система на базе ГИС </a:t>
            </a:r>
            <a:r>
              <a:rPr lang="en-US" sz="1600" i="1" dirty="0">
                <a:solidFill>
                  <a:srgbClr val="003736"/>
                </a:solidFill>
              </a:rPr>
              <a:t>MapInfo</a:t>
            </a:r>
            <a:r>
              <a:rPr lang="ru-RU" sz="1600" i="1" dirty="0">
                <a:solidFill>
                  <a:srgbClr val="003736"/>
                </a:solidFill>
              </a:rPr>
              <a:t>;</a:t>
            </a:r>
          </a:p>
          <a:p>
            <a:pPr>
              <a:lnSpc>
                <a:spcPct val="90000"/>
              </a:lnSpc>
              <a:spcBef>
                <a:spcPct val="95000"/>
              </a:spcBef>
              <a:buClr>
                <a:srgbClr val="4D7400"/>
              </a:buClr>
              <a:buSzPct val="150000"/>
              <a:buFont typeface="Arial Black" pitchFamily="34" charset="0"/>
              <a:buChar char="●"/>
            </a:pPr>
            <a:r>
              <a:rPr lang="ru-RU" sz="1600" i="1" dirty="0">
                <a:solidFill>
                  <a:srgbClr val="003736"/>
                </a:solidFill>
              </a:rPr>
              <a:t>Республиканский автоматизированный банк данных радиоактивного загрязнения территории Республики </a:t>
            </a:r>
            <a:r>
              <a:rPr lang="ru-RU" sz="1600" i="1" dirty="0" smtClean="0">
                <a:solidFill>
                  <a:srgbClr val="003736"/>
                </a:solidFill>
              </a:rPr>
              <a:t>Беларусь </a:t>
            </a:r>
            <a:r>
              <a:rPr lang="en-US" altLang="ru-RU" sz="1600" i="1" dirty="0">
                <a:solidFill>
                  <a:srgbClr val="003736"/>
                </a:solidFill>
              </a:rPr>
              <a:t>RECONT</a:t>
            </a:r>
            <a:r>
              <a:rPr lang="ru-RU" altLang="ru-RU" sz="1600" dirty="0" smtClean="0"/>
              <a:t> </a:t>
            </a:r>
            <a:r>
              <a:rPr lang="ru-RU" sz="1600" i="1" dirty="0">
                <a:solidFill>
                  <a:srgbClr val="003736"/>
                </a:solidFill>
              </a:rPr>
              <a:t>(</a:t>
            </a:r>
            <a:r>
              <a:rPr lang="ru-RU" altLang="ru-RU" sz="1600" i="1" dirty="0">
                <a:solidFill>
                  <a:srgbClr val="003736"/>
                </a:solidFill>
              </a:rPr>
              <a:t>разработка НПО «Тайфун» Росгидромета) </a:t>
            </a:r>
            <a:r>
              <a:rPr lang="ru-RU" sz="1600" i="1" dirty="0">
                <a:solidFill>
                  <a:srgbClr val="003736"/>
                </a:solidFill>
              </a:rPr>
              <a:t>; </a:t>
            </a:r>
          </a:p>
          <a:p>
            <a:pPr>
              <a:lnSpc>
                <a:spcPct val="90000"/>
              </a:lnSpc>
              <a:spcBef>
                <a:spcPct val="95000"/>
              </a:spcBef>
              <a:buClr>
                <a:srgbClr val="4D7400"/>
              </a:buClr>
              <a:buSzPct val="150000"/>
              <a:buFont typeface="Arial Black" pitchFamily="34" charset="0"/>
              <a:buChar char="●"/>
            </a:pPr>
            <a:r>
              <a:rPr lang="ru-RU" sz="1600" i="1" dirty="0">
                <a:solidFill>
                  <a:srgbClr val="003736"/>
                </a:solidFill>
              </a:rPr>
              <a:t>Автоматизированная система обработки радиационно-экологических данных, в том числе, автоматизированные рабочие места специалистов  отделов и </a:t>
            </a:r>
            <a:r>
              <a:rPr lang="ru-RU" sz="1600" i="1" dirty="0" smtClean="0">
                <a:solidFill>
                  <a:srgbClr val="003736"/>
                </a:solidFill>
              </a:rPr>
              <a:t>лабораторий</a:t>
            </a:r>
            <a:endParaRPr lang="ru-RU" sz="1600" i="1" dirty="0">
              <a:solidFill>
                <a:srgbClr val="003736"/>
              </a:solidFill>
            </a:endParaRPr>
          </a:p>
        </p:txBody>
      </p:sp>
      <p:grpSp>
        <p:nvGrpSpPr>
          <p:cNvPr id="371807" name="Group 95"/>
          <p:cNvGrpSpPr>
            <a:grpSpLocks/>
          </p:cNvGrpSpPr>
          <p:nvPr/>
        </p:nvGrpSpPr>
        <p:grpSpPr bwMode="auto">
          <a:xfrm>
            <a:off x="8838880" y="5463939"/>
            <a:ext cx="3128230" cy="1166698"/>
            <a:chOff x="3850" y="3215"/>
            <a:chExt cx="1880" cy="1033"/>
          </a:xfrm>
        </p:grpSpPr>
        <p:sp>
          <p:nvSpPr>
            <p:cNvPr id="371735" name="Rectangle 23"/>
            <p:cNvSpPr>
              <a:spLocks noChangeArrowheads="1"/>
            </p:cNvSpPr>
            <p:nvPr/>
          </p:nvSpPr>
          <p:spPr bwMode="auto">
            <a:xfrm rot="1486509">
              <a:off x="4090" y="3874"/>
              <a:ext cx="534" cy="27"/>
            </a:xfrm>
            <a:prstGeom prst="rect">
              <a:avLst/>
            </a:prstGeom>
            <a:gradFill rotWithShape="1">
              <a:gsLst>
                <a:gs pos="0">
                  <a:srgbClr val="4D7400">
                    <a:gamma/>
                    <a:shade val="46275"/>
                    <a:invGamma/>
                  </a:srgbClr>
                </a:gs>
                <a:gs pos="50000">
                  <a:srgbClr val="4D7400"/>
                </a:gs>
                <a:gs pos="100000">
                  <a:srgbClr val="4D74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outerShdw dist="25400" algn="ctr" rotWithShape="0">
                <a:srgbClr val="4D74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1736" name="Rectangle 24"/>
            <p:cNvSpPr>
              <a:spLocks noChangeArrowheads="1"/>
            </p:cNvSpPr>
            <p:nvPr/>
          </p:nvSpPr>
          <p:spPr bwMode="auto">
            <a:xfrm rot="1486509">
              <a:off x="4347" y="3781"/>
              <a:ext cx="534" cy="27"/>
            </a:xfrm>
            <a:prstGeom prst="rect">
              <a:avLst/>
            </a:prstGeom>
            <a:gradFill rotWithShape="1">
              <a:gsLst>
                <a:gs pos="0">
                  <a:srgbClr val="4D7400">
                    <a:gamma/>
                    <a:shade val="46275"/>
                    <a:invGamma/>
                  </a:srgbClr>
                </a:gs>
                <a:gs pos="50000">
                  <a:srgbClr val="4D7400"/>
                </a:gs>
                <a:gs pos="100000">
                  <a:srgbClr val="4D74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outerShdw dist="25400" algn="ctr" rotWithShape="0">
                <a:srgbClr val="4D74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1737" name="Rectangle 25"/>
            <p:cNvSpPr>
              <a:spLocks noChangeArrowheads="1"/>
            </p:cNvSpPr>
            <p:nvPr/>
          </p:nvSpPr>
          <p:spPr bwMode="auto">
            <a:xfrm rot="1486509">
              <a:off x="4603" y="3688"/>
              <a:ext cx="534" cy="27"/>
            </a:xfrm>
            <a:prstGeom prst="rect">
              <a:avLst/>
            </a:prstGeom>
            <a:gradFill rotWithShape="1">
              <a:gsLst>
                <a:gs pos="0">
                  <a:srgbClr val="4D7400">
                    <a:gamma/>
                    <a:shade val="46275"/>
                    <a:invGamma/>
                  </a:srgbClr>
                </a:gs>
                <a:gs pos="50000">
                  <a:srgbClr val="4D7400"/>
                </a:gs>
                <a:gs pos="100000">
                  <a:srgbClr val="4D74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outerShdw dist="25400" algn="ctr" rotWithShape="0">
                <a:srgbClr val="4D74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1738" name="Rectangle 26"/>
            <p:cNvSpPr>
              <a:spLocks noChangeArrowheads="1"/>
            </p:cNvSpPr>
            <p:nvPr/>
          </p:nvSpPr>
          <p:spPr bwMode="auto">
            <a:xfrm rot="1486509">
              <a:off x="4860" y="3595"/>
              <a:ext cx="534" cy="27"/>
            </a:xfrm>
            <a:prstGeom prst="rect">
              <a:avLst/>
            </a:prstGeom>
            <a:gradFill rotWithShape="1">
              <a:gsLst>
                <a:gs pos="0">
                  <a:srgbClr val="4D7400">
                    <a:gamma/>
                    <a:shade val="46275"/>
                    <a:invGamma/>
                  </a:srgbClr>
                </a:gs>
                <a:gs pos="50000">
                  <a:srgbClr val="4D7400"/>
                </a:gs>
                <a:gs pos="100000">
                  <a:srgbClr val="4D74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outerShdw dist="25400" algn="ctr" rotWithShape="0">
                <a:srgbClr val="4D74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1739" name="Rectangle 27"/>
            <p:cNvSpPr>
              <a:spLocks noChangeArrowheads="1"/>
            </p:cNvSpPr>
            <p:nvPr/>
          </p:nvSpPr>
          <p:spPr bwMode="auto">
            <a:xfrm rot="1486509">
              <a:off x="5116" y="3502"/>
              <a:ext cx="534" cy="27"/>
            </a:xfrm>
            <a:prstGeom prst="rect">
              <a:avLst/>
            </a:prstGeom>
            <a:gradFill rotWithShape="1">
              <a:gsLst>
                <a:gs pos="0">
                  <a:srgbClr val="4D7400">
                    <a:gamma/>
                    <a:shade val="46275"/>
                    <a:invGamma/>
                  </a:srgbClr>
                </a:gs>
                <a:gs pos="50000">
                  <a:srgbClr val="4D7400"/>
                </a:gs>
                <a:gs pos="100000">
                  <a:srgbClr val="4D74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outerShdw dist="25400" algn="ctr" rotWithShape="0">
                <a:srgbClr val="4D74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1740" name="Rectangle 28"/>
            <p:cNvSpPr>
              <a:spLocks noChangeArrowheads="1"/>
            </p:cNvSpPr>
            <p:nvPr/>
          </p:nvSpPr>
          <p:spPr bwMode="auto">
            <a:xfrm rot="-1232931">
              <a:off x="4022" y="3678"/>
              <a:ext cx="1614" cy="27"/>
            </a:xfrm>
            <a:prstGeom prst="rect">
              <a:avLst/>
            </a:prstGeom>
            <a:gradFill rotWithShape="1">
              <a:gsLst>
                <a:gs pos="0">
                  <a:srgbClr val="4D7400">
                    <a:gamma/>
                    <a:shade val="46275"/>
                    <a:invGamma/>
                  </a:srgbClr>
                </a:gs>
                <a:gs pos="50000">
                  <a:srgbClr val="4D7400"/>
                </a:gs>
                <a:gs pos="100000">
                  <a:srgbClr val="4D74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outerShdw dist="25400" algn="ctr" rotWithShape="0">
                <a:srgbClr val="6699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1741" name="Group 29"/>
            <p:cNvGrpSpPr>
              <a:grpSpLocks/>
            </p:cNvGrpSpPr>
            <p:nvPr/>
          </p:nvGrpSpPr>
          <p:grpSpPr bwMode="auto">
            <a:xfrm>
              <a:off x="3850" y="3215"/>
              <a:ext cx="1460" cy="667"/>
              <a:chOff x="3862" y="3189"/>
              <a:chExt cx="1460" cy="667"/>
            </a:xfrm>
          </p:grpSpPr>
          <p:grpSp>
            <p:nvGrpSpPr>
              <p:cNvPr id="371742" name="Group 30"/>
              <p:cNvGrpSpPr>
                <a:grpSpLocks noChangeAspect="1"/>
              </p:cNvGrpSpPr>
              <p:nvPr/>
            </p:nvGrpSpPr>
            <p:grpSpPr bwMode="auto">
              <a:xfrm flipH="1">
                <a:off x="4209" y="3386"/>
                <a:ext cx="295" cy="323"/>
                <a:chOff x="854" y="3512"/>
                <a:chExt cx="263" cy="300"/>
              </a:xfrm>
            </p:grpSpPr>
            <p:pic>
              <p:nvPicPr>
                <p:cNvPr id="371743" name="Picture 31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44" name="Picture 32" descr="MSN-Ma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745" name="Group 33"/>
              <p:cNvGrpSpPr>
                <a:grpSpLocks noChangeAspect="1"/>
              </p:cNvGrpSpPr>
              <p:nvPr/>
            </p:nvGrpSpPr>
            <p:grpSpPr bwMode="auto">
              <a:xfrm flipH="1">
                <a:off x="4532" y="3293"/>
                <a:ext cx="270" cy="295"/>
                <a:chOff x="854" y="3512"/>
                <a:chExt cx="263" cy="300"/>
              </a:xfrm>
            </p:grpSpPr>
            <p:pic>
              <p:nvPicPr>
                <p:cNvPr id="371746" name="Picture 34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47" name="Picture 35" descr="MSN-Ma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748" name="Group 36"/>
              <p:cNvGrpSpPr>
                <a:grpSpLocks noChangeAspect="1"/>
              </p:cNvGrpSpPr>
              <p:nvPr/>
            </p:nvGrpSpPr>
            <p:grpSpPr bwMode="auto">
              <a:xfrm flipH="1">
                <a:off x="4829" y="3228"/>
                <a:ext cx="245" cy="268"/>
                <a:chOff x="854" y="3512"/>
                <a:chExt cx="263" cy="300"/>
              </a:xfrm>
            </p:grpSpPr>
            <p:pic>
              <p:nvPicPr>
                <p:cNvPr id="371749" name="Picture 37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50" name="Picture 38" descr="MSN-Ma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751" name="Group 39"/>
              <p:cNvGrpSpPr>
                <a:grpSpLocks noChangeAspect="1"/>
              </p:cNvGrpSpPr>
              <p:nvPr/>
            </p:nvGrpSpPr>
            <p:grpSpPr bwMode="auto">
              <a:xfrm flipH="1">
                <a:off x="3862" y="3506"/>
                <a:ext cx="320" cy="350"/>
                <a:chOff x="854" y="3512"/>
                <a:chExt cx="263" cy="300"/>
              </a:xfrm>
            </p:grpSpPr>
            <p:pic>
              <p:nvPicPr>
                <p:cNvPr id="371752" name="Picture 40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53" name="Picture 41" descr="MSN-Man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754" name="Group 42"/>
              <p:cNvGrpSpPr>
                <a:grpSpLocks noChangeAspect="1"/>
              </p:cNvGrpSpPr>
              <p:nvPr/>
            </p:nvGrpSpPr>
            <p:grpSpPr bwMode="auto">
              <a:xfrm flipH="1">
                <a:off x="5102" y="3189"/>
                <a:ext cx="220" cy="241"/>
                <a:chOff x="854" y="3512"/>
                <a:chExt cx="263" cy="300"/>
              </a:xfrm>
            </p:grpSpPr>
            <p:pic>
              <p:nvPicPr>
                <p:cNvPr id="371755" name="Picture 43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56" name="Picture 44" descr="MSN-Man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71790" name="Group 78"/>
            <p:cNvGrpSpPr>
              <a:grpSpLocks/>
            </p:cNvGrpSpPr>
            <p:nvPr/>
          </p:nvGrpSpPr>
          <p:grpSpPr bwMode="auto">
            <a:xfrm>
              <a:off x="4270" y="3581"/>
              <a:ext cx="1460" cy="667"/>
              <a:chOff x="3862" y="3189"/>
              <a:chExt cx="1460" cy="667"/>
            </a:xfrm>
          </p:grpSpPr>
          <p:grpSp>
            <p:nvGrpSpPr>
              <p:cNvPr id="371791" name="Group 79"/>
              <p:cNvGrpSpPr>
                <a:grpSpLocks noChangeAspect="1"/>
              </p:cNvGrpSpPr>
              <p:nvPr/>
            </p:nvGrpSpPr>
            <p:grpSpPr bwMode="auto">
              <a:xfrm flipH="1">
                <a:off x="4209" y="3386"/>
                <a:ext cx="295" cy="323"/>
                <a:chOff x="854" y="3512"/>
                <a:chExt cx="263" cy="300"/>
              </a:xfrm>
            </p:grpSpPr>
            <p:pic>
              <p:nvPicPr>
                <p:cNvPr id="371792" name="Picture 80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93" name="Picture 81" descr="MSN-Ma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794" name="Group 82"/>
              <p:cNvGrpSpPr>
                <a:grpSpLocks noChangeAspect="1"/>
              </p:cNvGrpSpPr>
              <p:nvPr/>
            </p:nvGrpSpPr>
            <p:grpSpPr bwMode="auto">
              <a:xfrm flipH="1">
                <a:off x="4532" y="3293"/>
                <a:ext cx="270" cy="295"/>
                <a:chOff x="854" y="3512"/>
                <a:chExt cx="263" cy="300"/>
              </a:xfrm>
            </p:grpSpPr>
            <p:pic>
              <p:nvPicPr>
                <p:cNvPr id="371795" name="Picture 83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96" name="Picture 84" descr="MSN-Ma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797" name="Group 85"/>
              <p:cNvGrpSpPr>
                <a:grpSpLocks noChangeAspect="1"/>
              </p:cNvGrpSpPr>
              <p:nvPr/>
            </p:nvGrpSpPr>
            <p:grpSpPr bwMode="auto">
              <a:xfrm flipH="1">
                <a:off x="4829" y="3228"/>
                <a:ext cx="245" cy="268"/>
                <a:chOff x="854" y="3512"/>
                <a:chExt cx="263" cy="300"/>
              </a:xfrm>
            </p:grpSpPr>
            <p:pic>
              <p:nvPicPr>
                <p:cNvPr id="371798" name="Picture 86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799" name="Picture 87" descr="MSN-Man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800" name="Group 88"/>
              <p:cNvGrpSpPr>
                <a:grpSpLocks noChangeAspect="1"/>
              </p:cNvGrpSpPr>
              <p:nvPr/>
            </p:nvGrpSpPr>
            <p:grpSpPr bwMode="auto">
              <a:xfrm flipH="1">
                <a:off x="3862" y="3506"/>
                <a:ext cx="320" cy="350"/>
                <a:chOff x="854" y="3512"/>
                <a:chExt cx="263" cy="300"/>
              </a:xfrm>
            </p:grpSpPr>
            <p:pic>
              <p:nvPicPr>
                <p:cNvPr id="371801" name="Picture 89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802" name="Picture 90" descr="MSN-Man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1803" name="Group 91"/>
              <p:cNvGrpSpPr>
                <a:grpSpLocks noChangeAspect="1"/>
              </p:cNvGrpSpPr>
              <p:nvPr/>
            </p:nvGrpSpPr>
            <p:grpSpPr bwMode="auto">
              <a:xfrm flipH="1">
                <a:off x="5102" y="3189"/>
                <a:ext cx="220" cy="241"/>
                <a:chOff x="854" y="3512"/>
                <a:chExt cx="263" cy="300"/>
              </a:xfrm>
            </p:grpSpPr>
            <p:pic>
              <p:nvPicPr>
                <p:cNvPr id="371804" name="Picture 92" descr="XP icon my computer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54" y="3512"/>
                  <a:ext cx="263" cy="28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1805" name="Picture 93" descr="MSN-Man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7" y="3665"/>
                  <a:ext cx="102" cy="14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40161" dir="1106097" algn="ctr" rotWithShape="0">
                    <a:srgbClr val="6699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B966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99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TextBox 1"/>
          <p:cNvSpPr txBox="1"/>
          <p:nvPr/>
        </p:nvSpPr>
        <p:spPr>
          <a:xfrm>
            <a:off x="870438" y="465992"/>
            <a:ext cx="1082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Информационно-вычислительная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система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обработки данных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72738" name="Group 2"/>
          <p:cNvGrpSpPr>
            <a:grpSpLocks/>
          </p:cNvGrpSpPr>
          <p:nvPr/>
        </p:nvGrpSpPr>
        <p:grpSpPr bwMode="auto">
          <a:xfrm>
            <a:off x="4974167" y="4695826"/>
            <a:ext cx="1928284" cy="392113"/>
            <a:chOff x="584" y="3512"/>
            <a:chExt cx="1043" cy="300"/>
          </a:xfrm>
        </p:grpSpPr>
        <p:grpSp>
          <p:nvGrpSpPr>
            <p:cNvPr id="372739" name="Group 3"/>
            <p:cNvGrpSpPr>
              <a:grpSpLocks/>
            </p:cNvGrpSpPr>
            <p:nvPr/>
          </p:nvGrpSpPr>
          <p:grpSpPr bwMode="auto">
            <a:xfrm>
              <a:off x="844" y="3512"/>
              <a:ext cx="263" cy="300"/>
              <a:chOff x="854" y="3512"/>
              <a:chExt cx="263" cy="300"/>
            </a:xfrm>
          </p:grpSpPr>
          <p:pic>
            <p:nvPicPr>
              <p:cNvPr id="372740" name="Picture 4" descr="XP icon my compu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54" y="3512"/>
                <a:ext cx="263" cy="285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741" name="Picture 5" descr="MSN-Ma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" y="3665"/>
                <a:ext cx="102" cy="147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742" name="Group 6"/>
            <p:cNvGrpSpPr>
              <a:grpSpLocks/>
            </p:cNvGrpSpPr>
            <p:nvPr/>
          </p:nvGrpSpPr>
          <p:grpSpPr bwMode="auto">
            <a:xfrm>
              <a:off x="1104" y="3512"/>
              <a:ext cx="263" cy="300"/>
              <a:chOff x="854" y="3512"/>
              <a:chExt cx="263" cy="300"/>
            </a:xfrm>
          </p:grpSpPr>
          <p:pic>
            <p:nvPicPr>
              <p:cNvPr id="372743" name="Picture 7" descr="XP icon my compu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54" y="3512"/>
                <a:ext cx="263" cy="285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744" name="Picture 8" descr="MSN-Ma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" y="3665"/>
                <a:ext cx="102" cy="147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745" name="Group 9"/>
            <p:cNvGrpSpPr>
              <a:grpSpLocks/>
            </p:cNvGrpSpPr>
            <p:nvPr/>
          </p:nvGrpSpPr>
          <p:grpSpPr bwMode="auto">
            <a:xfrm>
              <a:off x="1364" y="3512"/>
              <a:ext cx="263" cy="300"/>
              <a:chOff x="854" y="3512"/>
              <a:chExt cx="263" cy="300"/>
            </a:xfrm>
          </p:grpSpPr>
          <p:pic>
            <p:nvPicPr>
              <p:cNvPr id="372746" name="Picture 10" descr="XP icon my compu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54" y="3512"/>
                <a:ext cx="263" cy="285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747" name="Picture 11" descr="MSN-Ma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" y="3665"/>
                <a:ext cx="102" cy="147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748" name="Group 12"/>
            <p:cNvGrpSpPr>
              <a:grpSpLocks/>
            </p:cNvGrpSpPr>
            <p:nvPr/>
          </p:nvGrpSpPr>
          <p:grpSpPr bwMode="auto">
            <a:xfrm>
              <a:off x="584" y="3512"/>
              <a:ext cx="263" cy="300"/>
              <a:chOff x="854" y="3512"/>
              <a:chExt cx="263" cy="300"/>
            </a:xfrm>
          </p:grpSpPr>
          <p:pic>
            <p:nvPicPr>
              <p:cNvPr id="372749" name="Picture 13" descr="XP icon my compu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54" y="3512"/>
                <a:ext cx="263" cy="285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750" name="Picture 14" descr="MSN-Ma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" y="3665"/>
                <a:ext cx="102" cy="147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5414433" y="2470151"/>
            <a:ext cx="20223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/>
            <a:r>
              <a:rPr lang="ru-RU" sz="1000" b="1">
                <a:solidFill>
                  <a:srgbClr val="FF6600"/>
                </a:solidFill>
              </a:rPr>
              <a:t>СЕРВЕРА </a:t>
            </a:r>
            <a:r>
              <a:rPr lang="ru-RU" sz="800" b="1">
                <a:solidFill>
                  <a:srgbClr val="4D7400"/>
                </a:solidFill>
              </a:rPr>
              <a:t>(РЕЖИМ РЕАЛЬНОГО ВРЕМЕНИ)</a:t>
            </a:r>
            <a:endParaRPr lang="ru-RU" sz="800" b="1" u="sng">
              <a:solidFill>
                <a:srgbClr val="4D7400"/>
              </a:solidFill>
            </a:endParaRPr>
          </a:p>
        </p:txBody>
      </p:sp>
      <p:sp>
        <p:nvSpPr>
          <p:cNvPr id="372753" name="Text Box 17"/>
          <p:cNvSpPr txBox="1">
            <a:spLocks noChangeArrowheads="1"/>
          </p:cNvSpPr>
          <p:nvPr/>
        </p:nvSpPr>
        <p:spPr bwMode="auto">
          <a:xfrm>
            <a:off x="10098892" y="2380997"/>
            <a:ext cx="169544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85725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050" b="1" dirty="0">
                <a:solidFill>
                  <a:srgbClr val="FF6600"/>
                </a:solidFill>
              </a:rPr>
              <a:t>Внешние </a:t>
            </a:r>
            <a:br>
              <a:rPr lang="ru-RU" sz="1050" b="1" dirty="0">
                <a:solidFill>
                  <a:srgbClr val="FF6600"/>
                </a:solidFill>
              </a:rPr>
            </a:br>
            <a:r>
              <a:rPr lang="ru-RU" sz="1050" b="1" dirty="0">
                <a:solidFill>
                  <a:srgbClr val="FF6600"/>
                </a:solidFill>
              </a:rPr>
              <a:t>потребители:</a:t>
            </a:r>
          </a:p>
          <a:p>
            <a:pPr algn="ctr"/>
            <a:endParaRPr lang="ru-RU" sz="1050" b="1" dirty="0">
              <a:solidFill>
                <a:srgbClr val="FF6600"/>
              </a:solidFill>
            </a:endParaRP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r>
              <a:rPr lang="ru-RU" sz="1050" b="1" dirty="0">
                <a:solidFill>
                  <a:srgbClr val="003736"/>
                </a:solidFill>
              </a:rPr>
              <a:t> Министерство </a:t>
            </a:r>
            <a:br>
              <a:rPr lang="ru-RU" sz="1050" b="1" dirty="0">
                <a:solidFill>
                  <a:srgbClr val="003736"/>
                </a:solidFill>
              </a:rPr>
            </a:br>
            <a:r>
              <a:rPr lang="ru-RU" sz="1050" b="1" dirty="0">
                <a:solidFill>
                  <a:srgbClr val="003736"/>
                </a:solidFill>
              </a:rPr>
              <a:t>по чрезвычайным ситуациям</a:t>
            </a:r>
            <a:r>
              <a:rPr lang="ru-RU" sz="1050" b="1" dirty="0" smtClean="0">
                <a:solidFill>
                  <a:srgbClr val="003736"/>
                </a:solidFill>
              </a:rPr>
              <a:t>;</a:t>
            </a: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endParaRPr lang="ru-RU" sz="1050" b="1" dirty="0" smtClean="0">
              <a:solidFill>
                <a:srgbClr val="003736"/>
              </a:solidFill>
            </a:endParaRP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3736"/>
                </a:solidFill>
              </a:rPr>
              <a:t>Госатомнадзор</a:t>
            </a:r>
            <a:endParaRPr lang="ru-RU" sz="1050" b="1" dirty="0">
              <a:solidFill>
                <a:srgbClr val="003736"/>
              </a:solidFill>
            </a:endParaRP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endParaRPr lang="ru-RU" sz="1050" b="1" dirty="0">
              <a:solidFill>
                <a:srgbClr val="003736"/>
              </a:solidFill>
            </a:endParaRP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r>
              <a:rPr lang="ru-RU" sz="1050" b="1" dirty="0">
                <a:solidFill>
                  <a:srgbClr val="003736"/>
                </a:solidFill>
              </a:rPr>
              <a:t> Министерство обороны;</a:t>
            </a: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endParaRPr lang="ru-RU" sz="1050" b="1" dirty="0">
              <a:solidFill>
                <a:srgbClr val="003736"/>
              </a:solidFill>
            </a:endParaRP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3736"/>
                </a:solidFill>
              </a:rPr>
              <a:t>Госкомитет </a:t>
            </a:r>
            <a:r>
              <a:rPr lang="ru-RU" sz="1050" b="1" dirty="0">
                <a:solidFill>
                  <a:srgbClr val="003736"/>
                </a:solidFill>
              </a:rPr>
              <a:t>погранвойск;</a:t>
            </a: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endParaRPr lang="ru-RU" sz="1050" b="1" dirty="0" smtClean="0">
              <a:solidFill>
                <a:srgbClr val="003736"/>
              </a:solidFill>
            </a:endParaRPr>
          </a:p>
          <a:p>
            <a:pPr>
              <a:buClr>
                <a:srgbClr val="669900"/>
              </a:buClr>
              <a:buSzPct val="150000"/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3736"/>
                </a:solidFill>
              </a:rPr>
              <a:t>  </a:t>
            </a:r>
            <a:r>
              <a:rPr lang="ru-RU" sz="1050" b="1" dirty="0">
                <a:solidFill>
                  <a:srgbClr val="003736"/>
                </a:solidFill>
              </a:rPr>
              <a:t>др.</a:t>
            </a:r>
          </a:p>
        </p:txBody>
      </p:sp>
      <p:grpSp>
        <p:nvGrpSpPr>
          <p:cNvPr id="372754" name="Group 18"/>
          <p:cNvGrpSpPr>
            <a:grpSpLocks/>
          </p:cNvGrpSpPr>
          <p:nvPr/>
        </p:nvGrpSpPr>
        <p:grpSpPr bwMode="auto">
          <a:xfrm>
            <a:off x="3369733" y="4346575"/>
            <a:ext cx="5969000" cy="77788"/>
            <a:chOff x="2058" y="2742"/>
            <a:chExt cx="2526" cy="96"/>
          </a:xfrm>
        </p:grpSpPr>
        <p:sp>
          <p:nvSpPr>
            <p:cNvPr id="372755" name="AutoShape 19"/>
            <p:cNvSpPr>
              <a:spLocks noChangeArrowheads="1"/>
            </p:cNvSpPr>
            <p:nvPr/>
          </p:nvSpPr>
          <p:spPr bwMode="auto">
            <a:xfrm>
              <a:off x="2058" y="2742"/>
              <a:ext cx="2526" cy="96"/>
            </a:xfrm>
            <a:prstGeom prst="roundRect">
              <a:avLst>
                <a:gd name="adj" fmla="val 47917"/>
              </a:avLst>
            </a:prstGeom>
            <a:solidFill>
              <a:srgbClr val="FF6600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>
              <a:outerShdw dist="35921" dir="2700000" algn="ctr" rotWithShape="0">
                <a:srgbClr val="669900"/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srgbClr val="003736"/>
                </a:solidFill>
              </a:endParaRPr>
            </a:p>
          </p:txBody>
        </p:sp>
        <p:sp>
          <p:nvSpPr>
            <p:cNvPr id="372756" name="Arc 20"/>
            <p:cNvSpPr>
              <a:spLocks/>
            </p:cNvSpPr>
            <p:nvPr/>
          </p:nvSpPr>
          <p:spPr bwMode="auto">
            <a:xfrm>
              <a:off x="2090" y="2745"/>
              <a:ext cx="36" cy="93"/>
            </a:xfrm>
            <a:custGeom>
              <a:avLst/>
              <a:gdLst>
                <a:gd name="G0" fmla="+- 1635 0 0"/>
                <a:gd name="G1" fmla="+- 21600 0 0"/>
                <a:gd name="G2" fmla="+- 21600 0 0"/>
                <a:gd name="T0" fmla="*/ 1635 w 23235"/>
                <a:gd name="T1" fmla="*/ 0 h 43200"/>
                <a:gd name="T2" fmla="*/ 0 w 23235"/>
                <a:gd name="T3" fmla="*/ 43138 h 43200"/>
                <a:gd name="T4" fmla="*/ 1635 w 2323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35" h="43200" fill="none" extrusionOk="0">
                  <a:moveTo>
                    <a:pt x="1634" y="0"/>
                  </a:moveTo>
                  <a:cubicBezTo>
                    <a:pt x="13564" y="0"/>
                    <a:pt x="23235" y="9670"/>
                    <a:pt x="23235" y="21600"/>
                  </a:cubicBezTo>
                  <a:cubicBezTo>
                    <a:pt x="23235" y="33529"/>
                    <a:pt x="13564" y="43200"/>
                    <a:pt x="1635" y="43200"/>
                  </a:cubicBezTo>
                  <a:cubicBezTo>
                    <a:pt x="1089" y="43200"/>
                    <a:pt x="544" y="43179"/>
                    <a:pt x="-1" y="43138"/>
                  </a:cubicBezTo>
                </a:path>
                <a:path w="23235" h="43200" stroke="0" extrusionOk="0">
                  <a:moveTo>
                    <a:pt x="1634" y="0"/>
                  </a:moveTo>
                  <a:cubicBezTo>
                    <a:pt x="13564" y="0"/>
                    <a:pt x="23235" y="9670"/>
                    <a:pt x="23235" y="21600"/>
                  </a:cubicBezTo>
                  <a:cubicBezTo>
                    <a:pt x="23235" y="33529"/>
                    <a:pt x="13564" y="43200"/>
                    <a:pt x="1635" y="43200"/>
                  </a:cubicBezTo>
                  <a:cubicBezTo>
                    <a:pt x="1089" y="43200"/>
                    <a:pt x="544" y="43179"/>
                    <a:pt x="-1" y="43138"/>
                  </a:cubicBezTo>
                  <a:lnTo>
                    <a:pt x="1635" y="21600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>
              <a:outerShdw dist="35921" dir="2700000" algn="ctr" rotWithShape="0">
                <a:srgbClr val="6699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2757" name="Group 21"/>
          <p:cNvGrpSpPr>
            <a:grpSpLocks/>
          </p:cNvGrpSpPr>
          <p:nvPr/>
        </p:nvGrpSpPr>
        <p:grpSpPr bwMode="auto">
          <a:xfrm>
            <a:off x="3640667" y="4038601"/>
            <a:ext cx="5569225" cy="360363"/>
            <a:chOff x="2736" y="2042"/>
            <a:chExt cx="1757" cy="246"/>
          </a:xfrm>
        </p:grpSpPr>
        <p:sp>
          <p:nvSpPr>
            <p:cNvPr id="372758" name="Text Box 22"/>
            <p:cNvSpPr txBox="1">
              <a:spLocks noChangeArrowheads="1"/>
            </p:cNvSpPr>
            <p:nvPr/>
          </p:nvSpPr>
          <p:spPr bwMode="auto">
            <a:xfrm>
              <a:off x="4380" y="2141"/>
              <a:ext cx="113" cy="14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6699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800" b="1">
                  <a:solidFill>
                    <a:srgbClr val="003736"/>
                  </a:solidFill>
                </a:rPr>
                <a:t>LAN</a:t>
              </a:r>
              <a:endParaRPr lang="ru-RU" sz="800" b="1">
                <a:solidFill>
                  <a:srgbClr val="003736"/>
                </a:solidFill>
              </a:endParaRPr>
            </a:p>
          </p:txBody>
        </p:sp>
        <p:grpSp>
          <p:nvGrpSpPr>
            <p:cNvPr id="372759" name="Group 23"/>
            <p:cNvGrpSpPr>
              <a:grpSpLocks/>
            </p:cNvGrpSpPr>
            <p:nvPr/>
          </p:nvGrpSpPr>
          <p:grpSpPr bwMode="auto">
            <a:xfrm>
              <a:off x="2736" y="2042"/>
              <a:ext cx="797" cy="211"/>
              <a:chOff x="2592" y="2876"/>
              <a:chExt cx="797" cy="211"/>
            </a:xfrm>
          </p:grpSpPr>
          <p:sp>
            <p:nvSpPr>
              <p:cNvPr id="372760" name="Line 24"/>
              <p:cNvSpPr>
                <a:spLocks noChangeShapeType="1"/>
              </p:cNvSpPr>
              <p:nvPr/>
            </p:nvSpPr>
            <p:spPr bwMode="auto">
              <a:xfrm flipH="1" flipV="1">
                <a:off x="2592" y="2876"/>
                <a:ext cx="11" cy="211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761" name="Line 25"/>
              <p:cNvSpPr>
                <a:spLocks noChangeShapeType="1"/>
              </p:cNvSpPr>
              <p:nvPr/>
            </p:nvSpPr>
            <p:spPr bwMode="auto">
              <a:xfrm flipH="1" flipV="1">
                <a:off x="2986" y="2876"/>
                <a:ext cx="10" cy="211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762" name="Line 26"/>
              <p:cNvSpPr>
                <a:spLocks noChangeShapeType="1"/>
              </p:cNvSpPr>
              <p:nvPr/>
            </p:nvSpPr>
            <p:spPr bwMode="auto">
              <a:xfrm flipH="1" flipV="1">
                <a:off x="3379" y="2876"/>
                <a:ext cx="10" cy="211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2765" name="Text Box 29"/>
          <p:cNvSpPr txBox="1">
            <a:spLocks noChangeArrowheads="1"/>
          </p:cNvSpPr>
          <p:nvPr/>
        </p:nvSpPr>
        <p:spPr bwMode="auto">
          <a:xfrm>
            <a:off x="3600451" y="2921001"/>
            <a:ext cx="39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/>
            <a:r>
              <a:rPr lang="ru-RU" sz="800" b="1" dirty="0">
                <a:solidFill>
                  <a:srgbClr val="FF6600"/>
                </a:solidFill>
              </a:rPr>
              <a:t>АСКРО</a:t>
            </a:r>
          </a:p>
        </p:txBody>
      </p:sp>
      <p:sp>
        <p:nvSpPr>
          <p:cNvPr id="372766" name="Text Box 30"/>
          <p:cNvSpPr txBox="1">
            <a:spLocks noChangeArrowheads="1"/>
          </p:cNvSpPr>
          <p:nvPr/>
        </p:nvSpPr>
        <p:spPr bwMode="auto">
          <a:xfrm>
            <a:off x="4578351" y="2932113"/>
            <a:ext cx="5539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/>
            <a:r>
              <a:rPr lang="en-US" sz="800" b="1" dirty="0">
                <a:solidFill>
                  <a:srgbClr val="FF6600"/>
                </a:solidFill>
              </a:rPr>
              <a:t>RECASS NT</a:t>
            </a:r>
            <a:endParaRPr lang="ru-RU" sz="800" b="1" dirty="0">
              <a:solidFill>
                <a:srgbClr val="FF6600"/>
              </a:solidFill>
            </a:endParaRPr>
          </a:p>
        </p:txBody>
      </p:sp>
      <p:sp>
        <p:nvSpPr>
          <p:cNvPr id="372767" name="Text Box 31"/>
          <p:cNvSpPr txBox="1">
            <a:spLocks noChangeArrowheads="1"/>
          </p:cNvSpPr>
          <p:nvPr/>
        </p:nvSpPr>
        <p:spPr bwMode="auto">
          <a:xfrm>
            <a:off x="5783829" y="2932679"/>
            <a:ext cx="76623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/>
            <a:r>
              <a:rPr lang="en-US" sz="800" b="1" dirty="0">
                <a:solidFill>
                  <a:srgbClr val="FF6600"/>
                </a:solidFill>
              </a:rPr>
              <a:t>RECONT</a:t>
            </a:r>
            <a:endParaRPr lang="ru-RU" sz="800" b="1" dirty="0">
              <a:solidFill>
                <a:srgbClr val="FF6600"/>
              </a:solidFill>
            </a:endParaRPr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7311931" y="2804776"/>
            <a:ext cx="558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/>
            <a:r>
              <a:rPr lang="ru-RU" sz="800" b="1" dirty="0">
                <a:solidFill>
                  <a:srgbClr val="003736"/>
                </a:solidFill>
              </a:rPr>
              <a:t>Интернет, </a:t>
            </a:r>
            <a:br>
              <a:rPr lang="ru-RU" sz="800" b="1" dirty="0">
                <a:solidFill>
                  <a:srgbClr val="003736"/>
                </a:solidFill>
              </a:rPr>
            </a:br>
            <a:r>
              <a:rPr lang="ru-RU" sz="800" b="1" dirty="0">
                <a:solidFill>
                  <a:srgbClr val="FF6600"/>
                </a:solidFill>
              </a:rPr>
              <a:t>почтовый</a:t>
            </a:r>
          </a:p>
        </p:txBody>
      </p:sp>
      <p:grpSp>
        <p:nvGrpSpPr>
          <p:cNvPr id="372770" name="Group 34"/>
          <p:cNvGrpSpPr>
            <a:grpSpLocks/>
          </p:cNvGrpSpPr>
          <p:nvPr/>
        </p:nvGrpSpPr>
        <p:grpSpPr bwMode="auto">
          <a:xfrm flipV="1">
            <a:off x="5075767" y="4403726"/>
            <a:ext cx="1729317" cy="430213"/>
            <a:chOff x="4716" y="1372"/>
            <a:chExt cx="870" cy="210"/>
          </a:xfrm>
        </p:grpSpPr>
        <p:sp>
          <p:nvSpPr>
            <p:cNvPr id="372771" name="Line 35"/>
            <p:cNvSpPr>
              <a:spLocks noChangeShapeType="1"/>
            </p:cNvSpPr>
            <p:nvPr/>
          </p:nvSpPr>
          <p:spPr bwMode="auto">
            <a:xfrm>
              <a:off x="4716" y="1372"/>
              <a:ext cx="0" cy="2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99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2772" name="Line 36"/>
            <p:cNvSpPr>
              <a:spLocks noChangeShapeType="1"/>
            </p:cNvSpPr>
            <p:nvPr/>
          </p:nvSpPr>
          <p:spPr bwMode="auto">
            <a:xfrm>
              <a:off x="5151" y="1372"/>
              <a:ext cx="0" cy="2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99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2773" name="Line 37"/>
            <p:cNvSpPr>
              <a:spLocks noChangeShapeType="1"/>
            </p:cNvSpPr>
            <p:nvPr/>
          </p:nvSpPr>
          <p:spPr bwMode="auto">
            <a:xfrm>
              <a:off x="5586" y="1372"/>
              <a:ext cx="0" cy="2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999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2776" name="Text Box 40"/>
          <p:cNvSpPr txBox="1">
            <a:spLocks noChangeArrowheads="1"/>
          </p:cNvSpPr>
          <p:nvPr/>
        </p:nvSpPr>
        <p:spPr bwMode="auto">
          <a:xfrm>
            <a:off x="3412067" y="5135564"/>
            <a:ext cx="43349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800" b="1" dirty="0">
                <a:solidFill>
                  <a:srgbClr val="003736"/>
                </a:solidFill>
              </a:rPr>
              <a:t>Автоматизированные рабочие места анализа и обобщения  данных </a:t>
            </a:r>
            <a:r>
              <a:rPr lang="ru-RU" sz="800" b="1" dirty="0" smtClean="0">
                <a:solidFill>
                  <a:srgbClr val="003736"/>
                </a:solidFill>
              </a:rPr>
              <a:t>радиационного мониторинга </a:t>
            </a:r>
            <a:r>
              <a:rPr lang="ru-RU" sz="800" b="1" dirty="0">
                <a:solidFill>
                  <a:srgbClr val="003736"/>
                </a:solidFill>
              </a:rPr>
              <a:t>окружающей среды</a:t>
            </a:r>
          </a:p>
        </p:txBody>
      </p:sp>
      <p:sp>
        <p:nvSpPr>
          <p:cNvPr id="372777" name="AutoShape 41"/>
          <p:cNvSpPr>
            <a:spLocks noChangeArrowheads="1"/>
          </p:cNvSpPr>
          <p:nvPr/>
        </p:nvSpPr>
        <p:spPr bwMode="auto">
          <a:xfrm>
            <a:off x="3344335" y="2433638"/>
            <a:ext cx="6145894" cy="3117850"/>
          </a:xfrm>
          <a:prstGeom prst="roundRect">
            <a:avLst>
              <a:gd name="adj" fmla="val 16667"/>
            </a:avLst>
          </a:prstGeom>
          <a:noFill/>
          <a:ln w="38100" cmpd="dbl">
            <a:solidFill>
              <a:srgbClr val="9B96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2779" name="Text Box 43"/>
          <p:cNvSpPr txBox="1">
            <a:spLocks noChangeArrowheads="1"/>
          </p:cNvSpPr>
          <p:nvPr/>
        </p:nvSpPr>
        <p:spPr bwMode="auto">
          <a:xfrm>
            <a:off x="701336" y="274714"/>
            <a:ext cx="108218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СХЕМА ИНФОРМАЦИОННЫХ ПОТОКОВ ДАННЫХ РАДИАЦИОННОГО МОНИТОРИНГА В ИВС БЕЛГИДРОМЕТА</a:t>
            </a:r>
          </a:p>
        </p:txBody>
      </p:sp>
      <p:grpSp>
        <p:nvGrpSpPr>
          <p:cNvPr id="372780" name="Group 44"/>
          <p:cNvGrpSpPr>
            <a:grpSpLocks/>
          </p:cNvGrpSpPr>
          <p:nvPr/>
        </p:nvGrpSpPr>
        <p:grpSpPr bwMode="auto">
          <a:xfrm>
            <a:off x="3454401" y="3221039"/>
            <a:ext cx="929217" cy="796925"/>
            <a:chOff x="2082" y="1806"/>
            <a:chExt cx="467" cy="546"/>
          </a:xfrm>
        </p:grpSpPr>
        <p:grpSp>
          <p:nvGrpSpPr>
            <p:cNvPr id="372781" name="Group 45"/>
            <p:cNvGrpSpPr>
              <a:grpSpLocks/>
            </p:cNvGrpSpPr>
            <p:nvPr/>
          </p:nvGrpSpPr>
          <p:grpSpPr bwMode="auto">
            <a:xfrm>
              <a:off x="2082" y="1806"/>
              <a:ext cx="342" cy="546"/>
              <a:chOff x="4650" y="1020"/>
              <a:chExt cx="750" cy="1212"/>
            </a:xfrm>
          </p:grpSpPr>
          <p:sp>
            <p:nvSpPr>
              <p:cNvPr id="372782" name="Oval 46"/>
              <p:cNvSpPr>
                <a:spLocks noChangeArrowheads="1"/>
              </p:cNvSpPr>
              <p:nvPr/>
            </p:nvSpPr>
            <p:spPr bwMode="auto">
              <a:xfrm>
                <a:off x="4650" y="1956"/>
                <a:ext cx="750" cy="276"/>
              </a:xfrm>
              <a:prstGeom prst="ellipse">
                <a:avLst/>
              </a:prstGeom>
              <a:solidFill>
                <a:srgbClr val="E0DFBF"/>
              </a:solidFill>
              <a:ln w="9525">
                <a:solidFill>
                  <a:srgbClr val="9B966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9900"/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3736"/>
                  </a:solidFill>
                </a:endParaRPr>
              </a:p>
            </p:txBody>
          </p:sp>
          <p:grpSp>
            <p:nvGrpSpPr>
              <p:cNvPr id="372783" name="Group 47"/>
              <p:cNvGrpSpPr>
                <a:grpSpLocks/>
              </p:cNvGrpSpPr>
              <p:nvPr/>
            </p:nvGrpSpPr>
            <p:grpSpPr bwMode="auto">
              <a:xfrm>
                <a:off x="4740" y="1020"/>
                <a:ext cx="570" cy="1140"/>
                <a:chOff x="4749" y="1020"/>
                <a:chExt cx="570" cy="1140"/>
              </a:xfrm>
            </p:grpSpPr>
            <p:sp>
              <p:nvSpPr>
                <p:cNvPr id="372784" name="tower"/>
                <p:cNvSpPr>
                  <a:spLocks noEditPoints="1" noChangeArrowheads="1"/>
                </p:cNvSpPr>
                <p:nvPr/>
              </p:nvSpPr>
              <p:spPr bwMode="auto">
                <a:xfrm>
                  <a:off x="4749" y="1020"/>
                  <a:ext cx="570" cy="1140"/>
                </a:xfrm>
                <a:custGeom>
                  <a:avLst/>
                  <a:gdLst>
                    <a:gd name="T0" fmla="*/ 0 w 21600"/>
                    <a:gd name="T1" fmla="*/ 2184 h 21600"/>
                    <a:gd name="T2" fmla="*/ 6664 w 21600"/>
                    <a:gd name="T3" fmla="*/ 0 h 21600"/>
                    <a:gd name="T4" fmla="*/ 10800 w 21600"/>
                    <a:gd name="T5" fmla="*/ 0 h 21600"/>
                    <a:gd name="T6" fmla="*/ 21600 w 21600"/>
                    <a:gd name="T7" fmla="*/ 0 h 21600"/>
                    <a:gd name="T8" fmla="*/ 21600 w 21600"/>
                    <a:gd name="T9" fmla="*/ 11649 h 21600"/>
                    <a:gd name="T10" fmla="*/ 21600 w 21600"/>
                    <a:gd name="T11" fmla="*/ 19416 h 21600"/>
                    <a:gd name="T12" fmla="*/ 15166 w 21600"/>
                    <a:gd name="T13" fmla="*/ 21600 h 21600"/>
                    <a:gd name="T14" fmla="*/ 10570 w 21600"/>
                    <a:gd name="T15" fmla="*/ 21600 h 21600"/>
                    <a:gd name="T16" fmla="*/ 0 w 21600"/>
                    <a:gd name="T17" fmla="*/ 21600 h 21600"/>
                    <a:gd name="T18" fmla="*/ 0 w 21600"/>
                    <a:gd name="T19" fmla="*/ 11528 h 21600"/>
                    <a:gd name="T20" fmla="*/ 459 w 21600"/>
                    <a:gd name="T21" fmla="*/ 22540 h 21600"/>
                    <a:gd name="T22" fmla="*/ 21485 w 21600"/>
                    <a:gd name="T23" fmla="*/ 270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 extrusionOk="0">
                      <a:moveTo>
                        <a:pt x="0" y="2184"/>
                      </a:moveTo>
                      <a:lnTo>
                        <a:pt x="6664" y="0"/>
                      </a:lnTo>
                      <a:lnTo>
                        <a:pt x="10800" y="0"/>
                      </a:lnTo>
                      <a:lnTo>
                        <a:pt x="21600" y="0"/>
                      </a:lnTo>
                      <a:lnTo>
                        <a:pt x="21600" y="11649"/>
                      </a:lnTo>
                      <a:lnTo>
                        <a:pt x="21600" y="19416"/>
                      </a:lnTo>
                      <a:lnTo>
                        <a:pt x="15166" y="21600"/>
                      </a:lnTo>
                      <a:lnTo>
                        <a:pt x="10570" y="21600"/>
                      </a:lnTo>
                      <a:lnTo>
                        <a:pt x="0" y="21600"/>
                      </a:lnTo>
                      <a:lnTo>
                        <a:pt x="0" y="11528"/>
                      </a:lnTo>
                      <a:lnTo>
                        <a:pt x="0" y="2184"/>
                      </a:lnTo>
                      <a:close/>
                    </a:path>
                    <a:path w="21600" h="21600" extrusionOk="0">
                      <a:moveTo>
                        <a:pt x="0" y="2184"/>
                      </a:moveTo>
                      <a:lnTo>
                        <a:pt x="0" y="2184"/>
                      </a:lnTo>
                      <a:lnTo>
                        <a:pt x="14706" y="2184"/>
                      </a:lnTo>
                      <a:lnTo>
                        <a:pt x="21600" y="0"/>
                      </a:lnTo>
                      <a:moveTo>
                        <a:pt x="0" y="2184"/>
                      </a:moveTo>
                      <a:lnTo>
                        <a:pt x="14706" y="2184"/>
                      </a:lnTo>
                      <a:lnTo>
                        <a:pt x="14706" y="5339"/>
                      </a:lnTo>
                      <a:lnTo>
                        <a:pt x="14706" y="17474"/>
                      </a:lnTo>
                      <a:lnTo>
                        <a:pt x="14706" y="21600"/>
                      </a:lnTo>
                      <a:moveTo>
                        <a:pt x="1149" y="3034"/>
                      </a:moveTo>
                      <a:lnTo>
                        <a:pt x="13328" y="3034"/>
                      </a:lnTo>
                      <a:lnTo>
                        <a:pt x="13328" y="3519"/>
                      </a:lnTo>
                      <a:lnTo>
                        <a:pt x="1149" y="3519"/>
                      </a:lnTo>
                      <a:lnTo>
                        <a:pt x="1149" y="3034"/>
                      </a:lnTo>
                      <a:moveTo>
                        <a:pt x="1149" y="4490"/>
                      </a:moveTo>
                      <a:lnTo>
                        <a:pt x="13328" y="4490"/>
                      </a:lnTo>
                      <a:lnTo>
                        <a:pt x="13328" y="4854"/>
                      </a:lnTo>
                      <a:lnTo>
                        <a:pt x="1149" y="4854"/>
                      </a:lnTo>
                      <a:lnTo>
                        <a:pt x="1149" y="4490"/>
                      </a:lnTo>
                      <a:moveTo>
                        <a:pt x="1149" y="5946"/>
                      </a:moveTo>
                      <a:lnTo>
                        <a:pt x="13328" y="5946"/>
                      </a:lnTo>
                      <a:lnTo>
                        <a:pt x="13328" y="6310"/>
                      </a:lnTo>
                      <a:lnTo>
                        <a:pt x="1149" y="6310"/>
                      </a:lnTo>
                      <a:lnTo>
                        <a:pt x="1149" y="5946"/>
                      </a:lnTo>
                    </a:path>
                  </a:pathLst>
                </a:custGeom>
                <a:solidFill>
                  <a:srgbClr val="E0DFBF"/>
                </a:solidFill>
                <a:ln w="9525">
                  <a:solidFill>
                    <a:srgbClr val="9B966D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669900"/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2785" name="Group 49"/>
                <p:cNvGrpSpPr>
                  <a:grpSpLocks/>
                </p:cNvGrpSpPr>
                <p:nvPr/>
              </p:nvGrpSpPr>
              <p:grpSpPr bwMode="auto">
                <a:xfrm>
                  <a:off x="4800" y="1890"/>
                  <a:ext cx="276" cy="222"/>
                  <a:chOff x="4800" y="1890"/>
                  <a:chExt cx="276" cy="222"/>
                </a:xfrm>
              </p:grpSpPr>
              <p:sp>
                <p:nvSpPr>
                  <p:cNvPr id="37278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90"/>
                    <a:ext cx="66" cy="72"/>
                  </a:xfrm>
                  <a:prstGeom prst="ellipse">
                    <a:avLst/>
                  </a:prstGeom>
                  <a:solidFill>
                    <a:srgbClr val="E0DFBF"/>
                  </a:solidFill>
                  <a:ln w="9525">
                    <a:solidFill>
                      <a:srgbClr val="9B966D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669900"/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37278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800" y="1995"/>
                    <a:ext cx="276" cy="117"/>
                    <a:chOff x="4812" y="1914"/>
                    <a:chExt cx="276" cy="129"/>
                  </a:xfrm>
                </p:grpSpPr>
                <p:sp>
                  <p:nvSpPr>
                    <p:cNvPr id="372788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1914"/>
                      <a:ext cx="276" cy="27"/>
                    </a:xfrm>
                    <a:prstGeom prst="rect">
                      <a:avLst/>
                    </a:prstGeom>
                    <a:solidFill>
                      <a:srgbClr val="E0DFBF"/>
                    </a:solidFill>
                    <a:ln w="9525">
                      <a:solidFill>
                        <a:srgbClr val="9B966D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789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1965"/>
                      <a:ext cx="276" cy="27"/>
                    </a:xfrm>
                    <a:prstGeom prst="rect">
                      <a:avLst/>
                    </a:prstGeom>
                    <a:solidFill>
                      <a:srgbClr val="E0DFBF"/>
                    </a:solidFill>
                    <a:ln w="9525">
                      <a:solidFill>
                        <a:srgbClr val="9B966D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790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2016"/>
                      <a:ext cx="276" cy="27"/>
                    </a:xfrm>
                    <a:prstGeom prst="rect">
                      <a:avLst/>
                    </a:prstGeom>
                    <a:solidFill>
                      <a:srgbClr val="E0DFBF"/>
                    </a:solidFill>
                    <a:ln w="9525">
                      <a:solidFill>
                        <a:srgbClr val="9B966D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72791" name="AutoShape 55"/>
            <p:cNvSpPr>
              <a:spLocks noChangeArrowheads="1"/>
            </p:cNvSpPr>
            <p:nvPr/>
          </p:nvSpPr>
          <p:spPr bwMode="auto">
            <a:xfrm>
              <a:off x="2325" y="2034"/>
              <a:ext cx="224" cy="264"/>
            </a:xfrm>
            <a:prstGeom prst="can">
              <a:avLst>
                <a:gd name="adj" fmla="val 29464"/>
              </a:avLst>
            </a:prstGeom>
            <a:solidFill>
              <a:srgbClr val="E0DFBF"/>
            </a:solidFill>
            <a:ln w="9525">
              <a:solidFill>
                <a:srgbClr val="9B966D"/>
              </a:solidFill>
              <a:round/>
              <a:headEnd/>
              <a:tailEnd/>
            </a:ln>
            <a:effectLst>
              <a:outerShdw dist="17961" dir="2700000" algn="ctr" rotWithShape="0">
                <a:srgbClr val="6699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2804" name="Group 68"/>
          <p:cNvGrpSpPr>
            <a:grpSpLocks/>
          </p:cNvGrpSpPr>
          <p:nvPr/>
        </p:nvGrpSpPr>
        <p:grpSpPr bwMode="auto">
          <a:xfrm>
            <a:off x="5770034" y="3221039"/>
            <a:ext cx="929217" cy="796925"/>
            <a:chOff x="2082" y="1806"/>
            <a:chExt cx="467" cy="546"/>
          </a:xfrm>
        </p:grpSpPr>
        <p:grpSp>
          <p:nvGrpSpPr>
            <p:cNvPr id="372805" name="Group 69"/>
            <p:cNvGrpSpPr>
              <a:grpSpLocks/>
            </p:cNvGrpSpPr>
            <p:nvPr/>
          </p:nvGrpSpPr>
          <p:grpSpPr bwMode="auto">
            <a:xfrm>
              <a:off x="2082" y="1806"/>
              <a:ext cx="342" cy="546"/>
              <a:chOff x="4650" y="1020"/>
              <a:chExt cx="750" cy="1212"/>
            </a:xfrm>
          </p:grpSpPr>
          <p:sp>
            <p:nvSpPr>
              <p:cNvPr id="372806" name="Oval 70"/>
              <p:cNvSpPr>
                <a:spLocks noChangeArrowheads="1"/>
              </p:cNvSpPr>
              <p:nvPr/>
            </p:nvSpPr>
            <p:spPr bwMode="auto">
              <a:xfrm>
                <a:off x="4650" y="1956"/>
                <a:ext cx="750" cy="276"/>
              </a:xfrm>
              <a:prstGeom prst="ellipse">
                <a:avLst/>
              </a:prstGeom>
              <a:solidFill>
                <a:srgbClr val="E0DFBF"/>
              </a:solidFill>
              <a:ln w="9525">
                <a:solidFill>
                  <a:srgbClr val="9B966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9900"/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3736"/>
                  </a:solidFill>
                </a:endParaRPr>
              </a:p>
            </p:txBody>
          </p:sp>
          <p:grpSp>
            <p:nvGrpSpPr>
              <p:cNvPr id="372807" name="Group 71"/>
              <p:cNvGrpSpPr>
                <a:grpSpLocks/>
              </p:cNvGrpSpPr>
              <p:nvPr/>
            </p:nvGrpSpPr>
            <p:grpSpPr bwMode="auto">
              <a:xfrm>
                <a:off x="4740" y="1020"/>
                <a:ext cx="570" cy="1140"/>
                <a:chOff x="4749" y="1020"/>
                <a:chExt cx="570" cy="1140"/>
              </a:xfrm>
            </p:grpSpPr>
            <p:sp>
              <p:nvSpPr>
                <p:cNvPr id="372808" name="tower"/>
                <p:cNvSpPr>
                  <a:spLocks noEditPoints="1" noChangeArrowheads="1"/>
                </p:cNvSpPr>
                <p:nvPr/>
              </p:nvSpPr>
              <p:spPr bwMode="auto">
                <a:xfrm>
                  <a:off x="4749" y="1020"/>
                  <a:ext cx="570" cy="1140"/>
                </a:xfrm>
                <a:custGeom>
                  <a:avLst/>
                  <a:gdLst>
                    <a:gd name="T0" fmla="*/ 0 w 21600"/>
                    <a:gd name="T1" fmla="*/ 2184 h 21600"/>
                    <a:gd name="T2" fmla="*/ 6664 w 21600"/>
                    <a:gd name="T3" fmla="*/ 0 h 21600"/>
                    <a:gd name="T4" fmla="*/ 10800 w 21600"/>
                    <a:gd name="T5" fmla="*/ 0 h 21600"/>
                    <a:gd name="T6" fmla="*/ 21600 w 21600"/>
                    <a:gd name="T7" fmla="*/ 0 h 21600"/>
                    <a:gd name="T8" fmla="*/ 21600 w 21600"/>
                    <a:gd name="T9" fmla="*/ 11649 h 21600"/>
                    <a:gd name="T10" fmla="*/ 21600 w 21600"/>
                    <a:gd name="T11" fmla="*/ 19416 h 21600"/>
                    <a:gd name="T12" fmla="*/ 15166 w 21600"/>
                    <a:gd name="T13" fmla="*/ 21600 h 21600"/>
                    <a:gd name="T14" fmla="*/ 10570 w 21600"/>
                    <a:gd name="T15" fmla="*/ 21600 h 21600"/>
                    <a:gd name="T16" fmla="*/ 0 w 21600"/>
                    <a:gd name="T17" fmla="*/ 21600 h 21600"/>
                    <a:gd name="T18" fmla="*/ 0 w 21600"/>
                    <a:gd name="T19" fmla="*/ 11528 h 21600"/>
                    <a:gd name="T20" fmla="*/ 459 w 21600"/>
                    <a:gd name="T21" fmla="*/ 22540 h 21600"/>
                    <a:gd name="T22" fmla="*/ 21485 w 21600"/>
                    <a:gd name="T23" fmla="*/ 270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 extrusionOk="0">
                      <a:moveTo>
                        <a:pt x="0" y="2184"/>
                      </a:moveTo>
                      <a:lnTo>
                        <a:pt x="6664" y="0"/>
                      </a:lnTo>
                      <a:lnTo>
                        <a:pt x="10800" y="0"/>
                      </a:lnTo>
                      <a:lnTo>
                        <a:pt x="21600" y="0"/>
                      </a:lnTo>
                      <a:lnTo>
                        <a:pt x="21600" y="11649"/>
                      </a:lnTo>
                      <a:lnTo>
                        <a:pt x="21600" y="19416"/>
                      </a:lnTo>
                      <a:lnTo>
                        <a:pt x="15166" y="21600"/>
                      </a:lnTo>
                      <a:lnTo>
                        <a:pt x="10570" y="21600"/>
                      </a:lnTo>
                      <a:lnTo>
                        <a:pt x="0" y="21600"/>
                      </a:lnTo>
                      <a:lnTo>
                        <a:pt x="0" y="11528"/>
                      </a:lnTo>
                      <a:lnTo>
                        <a:pt x="0" y="2184"/>
                      </a:lnTo>
                      <a:close/>
                    </a:path>
                    <a:path w="21600" h="21600" extrusionOk="0">
                      <a:moveTo>
                        <a:pt x="0" y="2184"/>
                      </a:moveTo>
                      <a:lnTo>
                        <a:pt x="0" y="2184"/>
                      </a:lnTo>
                      <a:lnTo>
                        <a:pt x="14706" y="2184"/>
                      </a:lnTo>
                      <a:lnTo>
                        <a:pt x="21600" y="0"/>
                      </a:lnTo>
                      <a:moveTo>
                        <a:pt x="0" y="2184"/>
                      </a:moveTo>
                      <a:lnTo>
                        <a:pt x="14706" y="2184"/>
                      </a:lnTo>
                      <a:lnTo>
                        <a:pt x="14706" y="5339"/>
                      </a:lnTo>
                      <a:lnTo>
                        <a:pt x="14706" y="17474"/>
                      </a:lnTo>
                      <a:lnTo>
                        <a:pt x="14706" y="21600"/>
                      </a:lnTo>
                      <a:moveTo>
                        <a:pt x="1149" y="3034"/>
                      </a:moveTo>
                      <a:lnTo>
                        <a:pt x="13328" y="3034"/>
                      </a:lnTo>
                      <a:lnTo>
                        <a:pt x="13328" y="3519"/>
                      </a:lnTo>
                      <a:lnTo>
                        <a:pt x="1149" y="3519"/>
                      </a:lnTo>
                      <a:lnTo>
                        <a:pt x="1149" y="3034"/>
                      </a:lnTo>
                      <a:moveTo>
                        <a:pt x="1149" y="4490"/>
                      </a:moveTo>
                      <a:lnTo>
                        <a:pt x="13328" y="4490"/>
                      </a:lnTo>
                      <a:lnTo>
                        <a:pt x="13328" y="4854"/>
                      </a:lnTo>
                      <a:lnTo>
                        <a:pt x="1149" y="4854"/>
                      </a:lnTo>
                      <a:lnTo>
                        <a:pt x="1149" y="4490"/>
                      </a:lnTo>
                      <a:moveTo>
                        <a:pt x="1149" y="5946"/>
                      </a:moveTo>
                      <a:lnTo>
                        <a:pt x="13328" y="5946"/>
                      </a:lnTo>
                      <a:lnTo>
                        <a:pt x="13328" y="6310"/>
                      </a:lnTo>
                      <a:lnTo>
                        <a:pt x="1149" y="6310"/>
                      </a:lnTo>
                      <a:lnTo>
                        <a:pt x="1149" y="5946"/>
                      </a:lnTo>
                    </a:path>
                  </a:pathLst>
                </a:custGeom>
                <a:solidFill>
                  <a:srgbClr val="E0DFBF"/>
                </a:solidFill>
                <a:ln w="9525">
                  <a:solidFill>
                    <a:srgbClr val="9B966D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669900"/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2809" name="Group 73"/>
                <p:cNvGrpSpPr>
                  <a:grpSpLocks/>
                </p:cNvGrpSpPr>
                <p:nvPr/>
              </p:nvGrpSpPr>
              <p:grpSpPr bwMode="auto">
                <a:xfrm>
                  <a:off x="4800" y="1890"/>
                  <a:ext cx="276" cy="222"/>
                  <a:chOff x="4800" y="1890"/>
                  <a:chExt cx="276" cy="222"/>
                </a:xfrm>
              </p:grpSpPr>
              <p:sp>
                <p:nvSpPr>
                  <p:cNvPr id="37281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90"/>
                    <a:ext cx="66" cy="72"/>
                  </a:xfrm>
                  <a:prstGeom prst="ellipse">
                    <a:avLst/>
                  </a:prstGeom>
                  <a:solidFill>
                    <a:srgbClr val="E0DFBF"/>
                  </a:solidFill>
                  <a:ln w="9525">
                    <a:solidFill>
                      <a:srgbClr val="9B966D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669900"/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372811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800" y="1995"/>
                    <a:ext cx="276" cy="117"/>
                    <a:chOff x="4812" y="1914"/>
                    <a:chExt cx="276" cy="129"/>
                  </a:xfrm>
                </p:grpSpPr>
                <p:sp>
                  <p:nvSpPr>
                    <p:cNvPr id="372812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1914"/>
                      <a:ext cx="276" cy="27"/>
                    </a:xfrm>
                    <a:prstGeom prst="rect">
                      <a:avLst/>
                    </a:prstGeom>
                    <a:solidFill>
                      <a:srgbClr val="E0DFBF"/>
                    </a:solidFill>
                    <a:ln w="9525">
                      <a:solidFill>
                        <a:srgbClr val="9B966D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81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1965"/>
                      <a:ext cx="276" cy="27"/>
                    </a:xfrm>
                    <a:prstGeom prst="rect">
                      <a:avLst/>
                    </a:prstGeom>
                    <a:solidFill>
                      <a:srgbClr val="E0DFBF"/>
                    </a:solidFill>
                    <a:ln w="9525">
                      <a:solidFill>
                        <a:srgbClr val="9B966D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814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2016"/>
                      <a:ext cx="276" cy="27"/>
                    </a:xfrm>
                    <a:prstGeom prst="rect">
                      <a:avLst/>
                    </a:prstGeom>
                    <a:solidFill>
                      <a:srgbClr val="E0DFBF"/>
                    </a:solidFill>
                    <a:ln w="9525">
                      <a:solidFill>
                        <a:srgbClr val="9B966D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72815" name="AutoShape 79"/>
            <p:cNvSpPr>
              <a:spLocks noChangeArrowheads="1"/>
            </p:cNvSpPr>
            <p:nvPr/>
          </p:nvSpPr>
          <p:spPr bwMode="auto">
            <a:xfrm>
              <a:off x="2325" y="2034"/>
              <a:ext cx="224" cy="264"/>
            </a:xfrm>
            <a:prstGeom prst="can">
              <a:avLst>
                <a:gd name="adj" fmla="val 29464"/>
              </a:avLst>
            </a:prstGeom>
            <a:solidFill>
              <a:srgbClr val="E0DFBF"/>
            </a:solidFill>
            <a:ln w="9525">
              <a:solidFill>
                <a:srgbClr val="9B966D"/>
              </a:solidFill>
              <a:round/>
              <a:headEnd/>
              <a:tailEnd/>
            </a:ln>
            <a:effectLst>
              <a:outerShdw dist="17961" dir="2700000" algn="ctr" rotWithShape="0">
                <a:srgbClr val="6699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2828" name="Group 92"/>
          <p:cNvGrpSpPr>
            <a:grpSpLocks/>
          </p:cNvGrpSpPr>
          <p:nvPr/>
        </p:nvGrpSpPr>
        <p:grpSpPr bwMode="auto">
          <a:xfrm>
            <a:off x="7191289" y="3216275"/>
            <a:ext cx="679449" cy="796925"/>
            <a:chOff x="4650" y="1020"/>
            <a:chExt cx="750" cy="1212"/>
          </a:xfrm>
        </p:grpSpPr>
        <p:sp>
          <p:nvSpPr>
            <p:cNvPr id="372829" name="Oval 93"/>
            <p:cNvSpPr>
              <a:spLocks noChangeArrowheads="1"/>
            </p:cNvSpPr>
            <p:nvPr/>
          </p:nvSpPr>
          <p:spPr bwMode="auto">
            <a:xfrm>
              <a:off x="4650" y="1956"/>
              <a:ext cx="750" cy="276"/>
            </a:xfrm>
            <a:prstGeom prst="ellipse">
              <a:avLst/>
            </a:prstGeom>
            <a:solidFill>
              <a:srgbClr val="E0DFBF"/>
            </a:solidFill>
            <a:ln w="9525">
              <a:solidFill>
                <a:srgbClr val="9B966D"/>
              </a:solidFill>
              <a:round/>
              <a:headEnd/>
              <a:tailEnd/>
            </a:ln>
            <a:effectLst>
              <a:outerShdw dist="35921" dir="2700000" algn="ctr" rotWithShape="0">
                <a:srgbClr val="669900"/>
              </a:outerShdw>
            </a:effectLst>
          </p:spPr>
          <p:txBody>
            <a:bodyPr wrap="none" anchor="ctr"/>
            <a:lstStyle/>
            <a:p>
              <a:endParaRPr lang="ru-RU">
                <a:solidFill>
                  <a:srgbClr val="003736"/>
                </a:solidFill>
              </a:endParaRPr>
            </a:p>
          </p:txBody>
        </p:sp>
        <p:grpSp>
          <p:nvGrpSpPr>
            <p:cNvPr id="372830" name="Group 94"/>
            <p:cNvGrpSpPr>
              <a:grpSpLocks/>
            </p:cNvGrpSpPr>
            <p:nvPr/>
          </p:nvGrpSpPr>
          <p:grpSpPr bwMode="auto">
            <a:xfrm>
              <a:off x="4740" y="1020"/>
              <a:ext cx="570" cy="1140"/>
              <a:chOff x="4749" y="1020"/>
              <a:chExt cx="570" cy="1140"/>
            </a:xfrm>
          </p:grpSpPr>
          <p:sp>
            <p:nvSpPr>
              <p:cNvPr id="372831" name="tower"/>
              <p:cNvSpPr>
                <a:spLocks noEditPoints="1" noChangeArrowheads="1"/>
              </p:cNvSpPr>
              <p:nvPr/>
            </p:nvSpPr>
            <p:spPr bwMode="auto">
              <a:xfrm>
                <a:off x="4749" y="1020"/>
                <a:ext cx="570" cy="1140"/>
              </a:xfrm>
              <a:custGeom>
                <a:avLst/>
                <a:gdLst>
                  <a:gd name="T0" fmla="*/ 0 w 21600"/>
                  <a:gd name="T1" fmla="*/ 2184 h 21600"/>
                  <a:gd name="T2" fmla="*/ 6664 w 21600"/>
                  <a:gd name="T3" fmla="*/ 0 h 21600"/>
                  <a:gd name="T4" fmla="*/ 10800 w 21600"/>
                  <a:gd name="T5" fmla="*/ 0 h 21600"/>
                  <a:gd name="T6" fmla="*/ 21600 w 21600"/>
                  <a:gd name="T7" fmla="*/ 0 h 21600"/>
                  <a:gd name="T8" fmla="*/ 21600 w 21600"/>
                  <a:gd name="T9" fmla="*/ 11649 h 21600"/>
                  <a:gd name="T10" fmla="*/ 21600 w 21600"/>
                  <a:gd name="T11" fmla="*/ 19416 h 21600"/>
                  <a:gd name="T12" fmla="*/ 15166 w 21600"/>
                  <a:gd name="T13" fmla="*/ 21600 h 21600"/>
                  <a:gd name="T14" fmla="*/ 10570 w 21600"/>
                  <a:gd name="T15" fmla="*/ 21600 h 21600"/>
                  <a:gd name="T16" fmla="*/ 0 w 21600"/>
                  <a:gd name="T17" fmla="*/ 21600 h 21600"/>
                  <a:gd name="T18" fmla="*/ 0 w 21600"/>
                  <a:gd name="T19" fmla="*/ 11528 h 21600"/>
                  <a:gd name="T20" fmla="*/ 459 w 21600"/>
                  <a:gd name="T21" fmla="*/ 22540 h 21600"/>
                  <a:gd name="T22" fmla="*/ 21485 w 21600"/>
                  <a:gd name="T23" fmla="*/ 27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E0DFBF"/>
              </a:solidFill>
              <a:ln w="9525">
                <a:solidFill>
                  <a:srgbClr val="9B966D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6699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2832" name="Group 96"/>
              <p:cNvGrpSpPr>
                <a:grpSpLocks/>
              </p:cNvGrpSpPr>
              <p:nvPr/>
            </p:nvGrpSpPr>
            <p:grpSpPr bwMode="auto">
              <a:xfrm>
                <a:off x="4800" y="1890"/>
                <a:ext cx="276" cy="222"/>
                <a:chOff x="4800" y="1890"/>
                <a:chExt cx="276" cy="222"/>
              </a:xfrm>
            </p:grpSpPr>
            <p:sp>
              <p:nvSpPr>
                <p:cNvPr id="372833" name="Oval 97"/>
                <p:cNvSpPr>
                  <a:spLocks noChangeArrowheads="1"/>
                </p:cNvSpPr>
                <p:nvPr/>
              </p:nvSpPr>
              <p:spPr bwMode="auto">
                <a:xfrm>
                  <a:off x="4905" y="1890"/>
                  <a:ext cx="66" cy="72"/>
                </a:xfrm>
                <a:prstGeom prst="ellipse">
                  <a:avLst/>
                </a:prstGeom>
                <a:solidFill>
                  <a:srgbClr val="E0DFBF"/>
                </a:solidFill>
                <a:ln w="9525">
                  <a:solidFill>
                    <a:srgbClr val="9B966D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669900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834" name="Group 98"/>
                <p:cNvGrpSpPr>
                  <a:grpSpLocks/>
                </p:cNvGrpSpPr>
                <p:nvPr/>
              </p:nvGrpSpPr>
              <p:grpSpPr bwMode="auto">
                <a:xfrm>
                  <a:off x="4800" y="1995"/>
                  <a:ext cx="276" cy="117"/>
                  <a:chOff x="4812" y="1914"/>
                  <a:chExt cx="276" cy="129"/>
                </a:xfrm>
              </p:grpSpPr>
              <p:sp>
                <p:nvSpPr>
                  <p:cNvPr id="37283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1914"/>
                    <a:ext cx="276" cy="27"/>
                  </a:xfrm>
                  <a:prstGeom prst="rect">
                    <a:avLst/>
                  </a:prstGeom>
                  <a:solidFill>
                    <a:srgbClr val="E0DFBF"/>
                  </a:solidFill>
                  <a:ln w="9525">
                    <a:solidFill>
                      <a:srgbClr val="9B966D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669900"/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3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1965"/>
                    <a:ext cx="276" cy="27"/>
                  </a:xfrm>
                  <a:prstGeom prst="rect">
                    <a:avLst/>
                  </a:prstGeom>
                  <a:solidFill>
                    <a:srgbClr val="E0DFBF"/>
                  </a:solidFill>
                  <a:ln w="9525">
                    <a:solidFill>
                      <a:srgbClr val="9B966D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669900"/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37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812" y="2016"/>
                    <a:ext cx="276" cy="27"/>
                  </a:xfrm>
                  <a:prstGeom prst="rect">
                    <a:avLst/>
                  </a:prstGeom>
                  <a:solidFill>
                    <a:srgbClr val="E0DFBF"/>
                  </a:solidFill>
                  <a:ln w="9525">
                    <a:solidFill>
                      <a:srgbClr val="9B966D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669900"/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372838" name="AutoShape 102"/>
          <p:cNvSpPr>
            <a:spLocks noChangeArrowheads="1"/>
          </p:cNvSpPr>
          <p:nvPr/>
        </p:nvSpPr>
        <p:spPr bwMode="auto">
          <a:xfrm>
            <a:off x="3342217" y="1906589"/>
            <a:ext cx="6974416" cy="242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736"/>
            </a:solidFill>
            <a:round/>
            <a:headEnd/>
            <a:tailEnd/>
          </a:ln>
          <a:effectLst>
            <a:outerShdw dist="35921" dir="2700000" algn="ctr" rotWithShape="0">
              <a:srgbClr val="669900"/>
            </a:outerShdw>
          </a:effectLst>
        </p:spPr>
        <p:txBody>
          <a:bodyPr lIns="0" tIns="0" rIns="0" bIns="0" anchor="ctr"/>
          <a:lstStyle/>
          <a:p>
            <a:r>
              <a:rPr lang="ru-RU" sz="900" b="1">
                <a:solidFill>
                  <a:srgbClr val="FF6600"/>
                </a:solidFill>
              </a:rPr>
              <a:t>Специализированные радиационно-экологические лаборатории</a:t>
            </a:r>
          </a:p>
        </p:txBody>
      </p:sp>
      <p:grpSp>
        <p:nvGrpSpPr>
          <p:cNvPr id="372839" name="Group 103"/>
          <p:cNvGrpSpPr>
            <a:grpSpLocks/>
          </p:cNvGrpSpPr>
          <p:nvPr/>
        </p:nvGrpSpPr>
        <p:grpSpPr bwMode="auto">
          <a:xfrm>
            <a:off x="5611284" y="2227263"/>
            <a:ext cx="2080683" cy="246062"/>
            <a:chOff x="2501" y="932"/>
            <a:chExt cx="1047" cy="491"/>
          </a:xfrm>
        </p:grpSpPr>
        <p:sp>
          <p:nvSpPr>
            <p:cNvPr id="372840" name="Line 104"/>
            <p:cNvSpPr>
              <a:spLocks noChangeShapeType="1"/>
            </p:cNvSpPr>
            <p:nvPr/>
          </p:nvSpPr>
          <p:spPr bwMode="auto">
            <a:xfrm>
              <a:off x="2501" y="956"/>
              <a:ext cx="439" cy="453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oval" w="med" len="med"/>
              <a:tailEnd type="triangle" w="med" len="med"/>
            </a:ln>
            <a:effectLst>
              <a:outerShdw dist="35921" dir="2700000" algn="ctr" rotWithShape="0">
                <a:srgbClr val="6699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2841" name="Line 105"/>
            <p:cNvSpPr>
              <a:spLocks noChangeShapeType="1"/>
            </p:cNvSpPr>
            <p:nvPr/>
          </p:nvSpPr>
          <p:spPr bwMode="auto">
            <a:xfrm>
              <a:off x="3090" y="943"/>
              <a:ext cx="8" cy="47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oval" w="med" len="med"/>
              <a:tailEnd type="triangle" w="med" len="med"/>
            </a:ln>
            <a:effectLst>
              <a:outerShdw dist="35921" dir="2700000" algn="ctr" rotWithShape="0">
                <a:srgbClr val="6699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2842" name="Line 106"/>
            <p:cNvSpPr>
              <a:spLocks noChangeShapeType="1"/>
            </p:cNvSpPr>
            <p:nvPr/>
          </p:nvSpPr>
          <p:spPr bwMode="auto">
            <a:xfrm flipH="1">
              <a:off x="3264" y="932"/>
              <a:ext cx="284" cy="49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oval" w="med" len="med"/>
              <a:tailEnd type="triangle" w="med" len="med"/>
            </a:ln>
            <a:effectLst>
              <a:outerShdw dist="35921" dir="2700000" algn="ctr" rotWithShape="0">
                <a:srgbClr val="6699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2843" name="Line 107"/>
          <p:cNvSpPr>
            <a:spLocks noChangeShapeType="1"/>
          </p:cNvSpPr>
          <p:nvPr/>
        </p:nvSpPr>
        <p:spPr bwMode="auto">
          <a:xfrm flipV="1">
            <a:off x="9490229" y="2679209"/>
            <a:ext cx="889000" cy="5651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oval" w="med" len="med"/>
            <a:tailEnd type="triangle" w="med" len="med"/>
          </a:ln>
          <a:effectLst>
            <a:outerShdw dist="35921" dir="2700000" algn="ctr" rotWithShape="0">
              <a:srgbClr val="6699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72844" name="Group 108"/>
          <p:cNvGrpSpPr>
            <a:grpSpLocks/>
          </p:cNvGrpSpPr>
          <p:nvPr/>
        </p:nvGrpSpPr>
        <p:grpSpPr bwMode="auto">
          <a:xfrm>
            <a:off x="5376292" y="5757181"/>
            <a:ext cx="5748867" cy="739775"/>
            <a:chOff x="2267" y="3670"/>
            <a:chExt cx="2892" cy="507"/>
          </a:xfrm>
        </p:grpSpPr>
        <p:sp>
          <p:nvSpPr>
            <p:cNvPr id="372845" name="AutoShape 109"/>
            <p:cNvSpPr>
              <a:spLocks noChangeArrowheads="1"/>
            </p:cNvSpPr>
            <p:nvPr/>
          </p:nvSpPr>
          <p:spPr bwMode="auto">
            <a:xfrm>
              <a:off x="3095" y="3950"/>
              <a:ext cx="1237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3736"/>
              </a:solidFill>
              <a:round/>
              <a:headEnd/>
              <a:tailEnd/>
            </a:ln>
            <a:effectLst>
              <a:outerShdw dist="35921" dir="2700000" algn="ctr" rotWithShape="0">
                <a:srgbClr val="669900"/>
              </a:outerShdw>
            </a:effectLst>
          </p:spPr>
          <p:txBody>
            <a:bodyPr lIns="0" tIns="0" rIns="0" bIns="0" anchor="ctr"/>
            <a:lstStyle/>
            <a:p>
              <a:r>
                <a:rPr lang="ru-RU" sz="800" b="1">
                  <a:solidFill>
                    <a:srgbClr val="003736"/>
                  </a:solidFill>
                </a:rPr>
                <a:t>Посты радиационного контроля</a:t>
              </a:r>
            </a:p>
          </p:txBody>
        </p:sp>
        <p:sp>
          <p:nvSpPr>
            <p:cNvPr id="372846" name="AutoShape 110"/>
            <p:cNvSpPr>
              <a:spLocks noChangeArrowheads="1"/>
            </p:cNvSpPr>
            <p:nvPr/>
          </p:nvSpPr>
          <p:spPr bwMode="auto">
            <a:xfrm>
              <a:off x="3922" y="3670"/>
              <a:ext cx="1237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3736"/>
              </a:solidFill>
              <a:round/>
              <a:headEnd/>
              <a:tailEnd/>
            </a:ln>
            <a:effectLst>
              <a:outerShdw dist="35921" dir="2700000" algn="ctr" rotWithShape="0">
                <a:srgbClr val="669900"/>
              </a:outerShdw>
            </a:effectLst>
          </p:spPr>
          <p:txBody>
            <a:bodyPr lIns="0" tIns="0" rIns="0" bIns="0" anchor="ctr"/>
            <a:lstStyle/>
            <a:p>
              <a:r>
                <a:rPr lang="ru-RU" sz="800" b="1">
                  <a:solidFill>
                    <a:srgbClr val="003736"/>
                  </a:solidFill>
                </a:rPr>
                <a:t>Гидрологические посты</a:t>
              </a:r>
            </a:p>
          </p:txBody>
        </p:sp>
        <p:sp>
          <p:nvSpPr>
            <p:cNvPr id="372847" name="AutoShape 111"/>
            <p:cNvSpPr>
              <a:spLocks noChangeArrowheads="1"/>
            </p:cNvSpPr>
            <p:nvPr/>
          </p:nvSpPr>
          <p:spPr bwMode="auto">
            <a:xfrm>
              <a:off x="2267" y="3670"/>
              <a:ext cx="1237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3736"/>
              </a:solidFill>
              <a:round/>
              <a:headEnd/>
              <a:tailEnd/>
            </a:ln>
            <a:effectLst>
              <a:outerShdw dist="35921" dir="2700000" algn="ctr" rotWithShape="0">
                <a:srgbClr val="669900"/>
              </a:outerShdw>
            </a:effectLst>
          </p:spPr>
          <p:txBody>
            <a:bodyPr lIns="0" tIns="0" rIns="0" bIns="0" anchor="ctr"/>
            <a:lstStyle/>
            <a:p>
              <a:r>
                <a:rPr lang="ru-RU" sz="800" b="1">
                  <a:solidFill>
                    <a:srgbClr val="003736"/>
                  </a:solidFill>
                </a:rPr>
                <a:t>Метеостанции</a:t>
              </a:r>
            </a:p>
          </p:txBody>
        </p:sp>
      </p:grpSp>
      <p:grpSp>
        <p:nvGrpSpPr>
          <p:cNvPr id="372848" name="Group 112"/>
          <p:cNvGrpSpPr>
            <a:grpSpLocks/>
          </p:cNvGrpSpPr>
          <p:nvPr/>
        </p:nvGrpSpPr>
        <p:grpSpPr bwMode="auto">
          <a:xfrm>
            <a:off x="7531014" y="4452938"/>
            <a:ext cx="1320135" cy="1628700"/>
            <a:chOff x="3381" y="2670"/>
            <a:chExt cx="664" cy="1068"/>
          </a:xfrm>
        </p:grpSpPr>
        <p:sp>
          <p:nvSpPr>
            <p:cNvPr id="372849" name="Line 113"/>
            <p:cNvSpPr>
              <a:spLocks noChangeShapeType="1"/>
            </p:cNvSpPr>
            <p:nvPr/>
          </p:nvSpPr>
          <p:spPr bwMode="auto">
            <a:xfrm flipV="1">
              <a:off x="3381" y="2670"/>
              <a:ext cx="224" cy="867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oval" w="med" len="med"/>
              <a:tailEnd type="triangle" w="med" len="med"/>
            </a:ln>
            <a:effectLst>
              <a:outerShdw dist="35921" dir="2700000" algn="ctr" rotWithShape="0">
                <a:srgbClr val="6699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2850" name="Line 114"/>
            <p:cNvSpPr>
              <a:spLocks noChangeShapeType="1"/>
            </p:cNvSpPr>
            <p:nvPr/>
          </p:nvSpPr>
          <p:spPr bwMode="auto">
            <a:xfrm flipH="1" flipV="1">
              <a:off x="3683" y="2670"/>
              <a:ext cx="1" cy="106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oval" w="med" len="med"/>
              <a:tailEnd type="triangle" w="med" len="med"/>
            </a:ln>
            <a:effectLst>
              <a:outerShdw dist="35921" dir="2700000" algn="ctr" rotWithShape="0">
                <a:srgbClr val="6699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2851" name="Line 115"/>
            <p:cNvSpPr>
              <a:spLocks noChangeShapeType="1"/>
            </p:cNvSpPr>
            <p:nvPr/>
          </p:nvSpPr>
          <p:spPr bwMode="auto">
            <a:xfrm flipH="1" flipV="1">
              <a:off x="3743" y="2670"/>
              <a:ext cx="302" cy="8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oval" w="med" len="med"/>
              <a:tailEnd type="triangle" w="med" len="med"/>
            </a:ln>
            <a:effectLst>
              <a:outerShdw dist="35921" dir="2700000" algn="ctr" rotWithShape="0">
                <a:srgbClr val="6699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2852" name="Text Box 116"/>
          <p:cNvSpPr txBox="1">
            <a:spLocks noChangeArrowheads="1"/>
          </p:cNvSpPr>
          <p:nvPr/>
        </p:nvSpPr>
        <p:spPr bwMode="auto">
          <a:xfrm>
            <a:off x="5132349" y="5536144"/>
            <a:ext cx="14821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/>
            <a:r>
              <a:rPr lang="ru-RU" sz="1000" b="1" dirty="0">
                <a:solidFill>
                  <a:srgbClr val="FF6600"/>
                </a:solidFill>
              </a:rPr>
              <a:t>НАБЛЮДАТЕЛЬНАЯ СЕТЬ</a:t>
            </a:r>
            <a:endParaRPr lang="ru-RU" sz="1000" b="1" u="sng" dirty="0">
              <a:solidFill>
                <a:srgbClr val="FF6600"/>
              </a:solidFill>
            </a:endParaRPr>
          </a:p>
        </p:txBody>
      </p:sp>
      <p:sp>
        <p:nvSpPr>
          <p:cNvPr id="372854" name="Text Box 118"/>
          <p:cNvSpPr txBox="1">
            <a:spLocks noChangeArrowheads="1"/>
          </p:cNvSpPr>
          <p:nvPr/>
        </p:nvSpPr>
        <p:spPr bwMode="auto">
          <a:xfrm>
            <a:off x="1206500" y="2146301"/>
            <a:ext cx="193886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FF6600"/>
                </a:solidFill>
              </a:rPr>
              <a:t>Автоматизированные системы </a:t>
            </a:r>
            <a:r>
              <a:rPr lang="ru-RU" sz="900" b="1" dirty="0" smtClean="0">
                <a:solidFill>
                  <a:srgbClr val="FF6600"/>
                </a:solidFill>
              </a:rPr>
              <a:t>контроля радиационной обстановки (АСКРО)</a:t>
            </a:r>
            <a:endParaRPr lang="ru-RU" sz="900" b="1" dirty="0">
              <a:solidFill>
                <a:srgbClr val="FF6600"/>
              </a:solidFill>
            </a:endParaRPr>
          </a:p>
        </p:txBody>
      </p:sp>
      <p:sp>
        <p:nvSpPr>
          <p:cNvPr id="372856" name="Line 120"/>
          <p:cNvSpPr>
            <a:spLocks noChangeShapeType="1"/>
          </p:cNvSpPr>
          <p:nvPr/>
        </p:nvSpPr>
        <p:spPr bwMode="auto">
          <a:xfrm flipV="1">
            <a:off x="2771971" y="4535045"/>
            <a:ext cx="444500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6699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2857" name="Line 121"/>
          <p:cNvSpPr>
            <a:spLocks noChangeShapeType="1"/>
          </p:cNvSpPr>
          <p:nvPr/>
        </p:nvSpPr>
        <p:spPr bwMode="auto">
          <a:xfrm>
            <a:off x="2878667" y="3602038"/>
            <a:ext cx="325967" cy="6540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6699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2859" name="Line 123"/>
          <p:cNvSpPr>
            <a:spLocks noChangeShapeType="1"/>
          </p:cNvSpPr>
          <p:nvPr/>
        </p:nvSpPr>
        <p:spPr bwMode="auto">
          <a:xfrm flipV="1">
            <a:off x="2319867" y="4422776"/>
            <a:ext cx="897467" cy="4222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6699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2860" name="Line 124"/>
          <p:cNvSpPr>
            <a:spLocks noChangeShapeType="1"/>
          </p:cNvSpPr>
          <p:nvPr/>
        </p:nvSpPr>
        <p:spPr bwMode="auto">
          <a:xfrm>
            <a:off x="2152651" y="4030663"/>
            <a:ext cx="992716" cy="3032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6699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72861" name="Group 125"/>
          <p:cNvGrpSpPr>
            <a:grpSpLocks/>
          </p:cNvGrpSpPr>
          <p:nvPr/>
        </p:nvGrpSpPr>
        <p:grpSpPr bwMode="auto">
          <a:xfrm>
            <a:off x="2143686" y="2786205"/>
            <a:ext cx="965200" cy="828675"/>
            <a:chOff x="1406" y="2391"/>
            <a:chExt cx="486" cy="568"/>
          </a:xfrm>
        </p:grpSpPr>
        <p:grpSp>
          <p:nvGrpSpPr>
            <p:cNvPr id="372862" name="Group 126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372863" name="Group 127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372864" name="AutoShape 128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865" name="Group 129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866" name="AutoShape 130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67" name="AutoShape 131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68" name="AutoShape 132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869" name="Group 133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870" name="AutoShape 134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71" name="AutoShape 135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72" name="AutoShape 136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2873" name="Group 137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372874" name="AutoShape 138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875" name="Group 139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876" name="AutoShape 140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77" name="AutoShape 141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78" name="AutoShape 142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879" name="Group 143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880" name="AutoShape 144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81" name="AutoShape 145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882" name="AutoShape 146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372883" name="Picture 147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2884" name="Group 148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372885" name="AutoShape 149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72886" name="Group 150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372887" name="AutoShape 151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888" name="AutoShape 152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889" name="AutoShape 153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2890" name="Group 154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372891" name="AutoShape 155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892" name="AutoShape 156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893" name="AutoShape 157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72894" name="Group 158"/>
          <p:cNvGrpSpPr>
            <a:grpSpLocks/>
          </p:cNvGrpSpPr>
          <p:nvPr/>
        </p:nvGrpSpPr>
        <p:grpSpPr bwMode="auto">
          <a:xfrm>
            <a:off x="1380067" y="3216275"/>
            <a:ext cx="965200" cy="828675"/>
            <a:chOff x="1406" y="2391"/>
            <a:chExt cx="486" cy="568"/>
          </a:xfrm>
        </p:grpSpPr>
        <p:grpSp>
          <p:nvGrpSpPr>
            <p:cNvPr id="372895" name="Group 159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372896" name="Group 160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372897" name="AutoShape 161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898" name="Group 162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899" name="AutoShape 16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00" name="AutoShape 16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01" name="AutoShape 16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902" name="Group 166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03" name="AutoShape 167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04" name="AutoShape 168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05" name="AutoShape 169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2906" name="Group 170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372907" name="AutoShape 171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908" name="Group 172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09" name="AutoShape 17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10" name="AutoShape 17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11" name="AutoShape 17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912" name="Group 176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13" name="AutoShape 177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14" name="AutoShape 178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15" name="AutoShape 179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372916" name="Picture 180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2917" name="Group 181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372918" name="AutoShape 182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72919" name="Group 183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372920" name="AutoShape 184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21" name="AutoShape 185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22" name="AutoShape 186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2923" name="Group 187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372924" name="AutoShape 188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25" name="AutoShape 189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26" name="AutoShape 190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72927" name="Group 191"/>
          <p:cNvGrpSpPr>
            <a:grpSpLocks/>
          </p:cNvGrpSpPr>
          <p:nvPr/>
        </p:nvGrpSpPr>
        <p:grpSpPr bwMode="auto">
          <a:xfrm>
            <a:off x="1380067" y="4103688"/>
            <a:ext cx="965200" cy="830262"/>
            <a:chOff x="1406" y="2391"/>
            <a:chExt cx="486" cy="568"/>
          </a:xfrm>
        </p:grpSpPr>
        <p:grpSp>
          <p:nvGrpSpPr>
            <p:cNvPr id="372928" name="Group 192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372929" name="Group 193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372930" name="AutoShape 194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931" name="Group 195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32" name="AutoShape 196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33" name="AutoShape 197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34" name="AutoShape 198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935" name="Group 199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36" name="AutoShape 200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37" name="AutoShape 201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38" name="AutoShape 202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2939" name="Group 203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372940" name="AutoShape 204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941" name="Group 205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42" name="AutoShape 206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43" name="AutoShape 207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44" name="AutoShape 208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945" name="Group 209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46" name="AutoShape 210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47" name="AutoShape 211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48" name="AutoShape 212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372949" name="Picture 213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2950" name="Group 214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372951" name="AutoShape 215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72952" name="Group 216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372953" name="AutoShape 217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54" name="AutoShape 218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55" name="AutoShape 219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2956" name="Group 220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372957" name="AutoShape 221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58" name="AutoShape 222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59" name="AutoShape 223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72960" name="Group 224"/>
          <p:cNvGrpSpPr>
            <a:grpSpLocks/>
          </p:cNvGrpSpPr>
          <p:nvPr/>
        </p:nvGrpSpPr>
        <p:grpSpPr bwMode="auto">
          <a:xfrm>
            <a:off x="2095500" y="4973638"/>
            <a:ext cx="965200" cy="830262"/>
            <a:chOff x="1406" y="2391"/>
            <a:chExt cx="486" cy="568"/>
          </a:xfrm>
        </p:grpSpPr>
        <p:grpSp>
          <p:nvGrpSpPr>
            <p:cNvPr id="372961" name="Group 225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372962" name="Group 226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372963" name="AutoShape 22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964" name="Group 22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65" name="AutoShape 22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66" name="AutoShape 23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67" name="AutoShape 23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968" name="Group 23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69" name="AutoShape 23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70" name="AutoShape 23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71" name="AutoShape 23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2972" name="Group 236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372973" name="AutoShape 23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2974" name="Group 23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75" name="AutoShape 23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76" name="AutoShape 24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77" name="AutoShape 24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72978" name="Group 24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72979" name="AutoShape 24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80" name="AutoShape 24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2981" name="AutoShape 24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372982" name="Picture 246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2983" name="Group 247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372984" name="AutoShape 248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72985" name="Group 249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372986" name="AutoShape 250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87" name="AutoShape 251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88" name="AutoShape 252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2989" name="Group 253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372990" name="AutoShape 254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91" name="AutoShape 255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992" name="AutoShape 256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2996" name="Text Box 260"/>
          <p:cNvSpPr txBox="1">
            <a:spLocks noChangeArrowheads="1"/>
          </p:cNvSpPr>
          <p:nvPr/>
        </p:nvSpPr>
        <p:spPr bwMode="auto">
          <a:xfrm>
            <a:off x="806839" y="1105873"/>
            <a:ext cx="11163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Белгидромете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постоянно обеспечивается сбор данных 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радиационной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обстановке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Республики Беларусь на сервера автоматизированных систем </a:t>
            </a:r>
          </a:p>
        </p:txBody>
      </p:sp>
      <p:grpSp>
        <p:nvGrpSpPr>
          <p:cNvPr id="373025" name="Group 289"/>
          <p:cNvGrpSpPr>
            <a:grpSpLocks/>
          </p:cNvGrpSpPr>
          <p:nvPr/>
        </p:nvGrpSpPr>
        <p:grpSpPr bwMode="auto">
          <a:xfrm>
            <a:off x="4576234" y="3240089"/>
            <a:ext cx="929217" cy="796925"/>
            <a:chOff x="2082" y="1806"/>
            <a:chExt cx="467" cy="546"/>
          </a:xfrm>
        </p:grpSpPr>
        <p:grpSp>
          <p:nvGrpSpPr>
            <p:cNvPr id="373026" name="Group 290"/>
            <p:cNvGrpSpPr>
              <a:grpSpLocks/>
            </p:cNvGrpSpPr>
            <p:nvPr/>
          </p:nvGrpSpPr>
          <p:grpSpPr bwMode="auto">
            <a:xfrm>
              <a:off x="2082" y="1806"/>
              <a:ext cx="342" cy="546"/>
              <a:chOff x="4650" y="1020"/>
              <a:chExt cx="750" cy="1212"/>
            </a:xfrm>
          </p:grpSpPr>
          <p:sp>
            <p:nvSpPr>
              <p:cNvPr id="373027" name="Oval 291"/>
              <p:cNvSpPr>
                <a:spLocks noChangeArrowheads="1"/>
              </p:cNvSpPr>
              <p:nvPr/>
            </p:nvSpPr>
            <p:spPr bwMode="auto">
              <a:xfrm>
                <a:off x="4650" y="1956"/>
                <a:ext cx="750" cy="276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rgbClr val="00373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669900"/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3736"/>
                  </a:solidFill>
                </a:endParaRPr>
              </a:p>
            </p:txBody>
          </p:sp>
          <p:grpSp>
            <p:nvGrpSpPr>
              <p:cNvPr id="373028" name="Group 292"/>
              <p:cNvGrpSpPr>
                <a:grpSpLocks/>
              </p:cNvGrpSpPr>
              <p:nvPr/>
            </p:nvGrpSpPr>
            <p:grpSpPr bwMode="auto">
              <a:xfrm>
                <a:off x="4740" y="1020"/>
                <a:ext cx="570" cy="1140"/>
                <a:chOff x="4749" y="1020"/>
                <a:chExt cx="570" cy="1140"/>
              </a:xfrm>
            </p:grpSpPr>
            <p:sp>
              <p:nvSpPr>
                <p:cNvPr id="373029" name="tower"/>
                <p:cNvSpPr>
                  <a:spLocks noEditPoints="1" noChangeArrowheads="1"/>
                </p:cNvSpPr>
                <p:nvPr/>
              </p:nvSpPr>
              <p:spPr bwMode="auto">
                <a:xfrm>
                  <a:off x="4749" y="1020"/>
                  <a:ext cx="570" cy="1140"/>
                </a:xfrm>
                <a:custGeom>
                  <a:avLst/>
                  <a:gdLst>
                    <a:gd name="T0" fmla="*/ 0 w 21600"/>
                    <a:gd name="T1" fmla="*/ 2184 h 21600"/>
                    <a:gd name="T2" fmla="*/ 6664 w 21600"/>
                    <a:gd name="T3" fmla="*/ 0 h 21600"/>
                    <a:gd name="T4" fmla="*/ 10800 w 21600"/>
                    <a:gd name="T5" fmla="*/ 0 h 21600"/>
                    <a:gd name="T6" fmla="*/ 21600 w 21600"/>
                    <a:gd name="T7" fmla="*/ 0 h 21600"/>
                    <a:gd name="T8" fmla="*/ 21600 w 21600"/>
                    <a:gd name="T9" fmla="*/ 11649 h 21600"/>
                    <a:gd name="T10" fmla="*/ 21600 w 21600"/>
                    <a:gd name="T11" fmla="*/ 19416 h 21600"/>
                    <a:gd name="T12" fmla="*/ 15166 w 21600"/>
                    <a:gd name="T13" fmla="*/ 21600 h 21600"/>
                    <a:gd name="T14" fmla="*/ 10570 w 21600"/>
                    <a:gd name="T15" fmla="*/ 21600 h 21600"/>
                    <a:gd name="T16" fmla="*/ 0 w 21600"/>
                    <a:gd name="T17" fmla="*/ 21600 h 21600"/>
                    <a:gd name="T18" fmla="*/ 0 w 21600"/>
                    <a:gd name="T19" fmla="*/ 11528 h 21600"/>
                    <a:gd name="T20" fmla="*/ 459 w 21600"/>
                    <a:gd name="T21" fmla="*/ 22540 h 21600"/>
                    <a:gd name="T22" fmla="*/ 21485 w 21600"/>
                    <a:gd name="T23" fmla="*/ 270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 extrusionOk="0">
                      <a:moveTo>
                        <a:pt x="0" y="2184"/>
                      </a:moveTo>
                      <a:lnTo>
                        <a:pt x="6664" y="0"/>
                      </a:lnTo>
                      <a:lnTo>
                        <a:pt x="10800" y="0"/>
                      </a:lnTo>
                      <a:lnTo>
                        <a:pt x="21600" y="0"/>
                      </a:lnTo>
                      <a:lnTo>
                        <a:pt x="21600" y="11649"/>
                      </a:lnTo>
                      <a:lnTo>
                        <a:pt x="21600" y="19416"/>
                      </a:lnTo>
                      <a:lnTo>
                        <a:pt x="15166" y="21600"/>
                      </a:lnTo>
                      <a:lnTo>
                        <a:pt x="10570" y="21600"/>
                      </a:lnTo>
                      <a:lnTo>
                        <a:pt x="0" y="21600"/>
                      </a:lnTo>
                      <a:lnTo>
                        <a:pt x="0" y="11528"/>
                      </a:lnTo>
                      <a:lnTo>
                        <a:pt x="0" y="2184"/>
                      </a:lnTo>
                      <a:close/>
                    </a:path>
                    <a:path w="21600" h="21600" extrusionOk="0">
                      <a:moveTo>
                        <a:pt x="0" y="2184"/>
                      </a:moveTo>
                      <a:lnTo>
                        <a:pt x="0" y="2184"/>
                      </a:lnTo>
                      <a:lnTo>
                        <a:pt x="14706" y="2184"/>
                      </a:lnTo>
                      <a:lnTo>
                        <a:pt x="21600" y="0"/>
                      </a:lnTo>
                      <a:moveTo>
                        <a:pt x="0" y="2184"/>
                      </a:moveTo>
                      <a:lnTo>
                        <a:pt x="14706" y="2184"/>
                      </a:lnTo>
                      <a:lnTo>
                        <a:pt x="14706" y="5339"/>
                      </a:lnTo>
                      <a:lnTo>
                        <a:pt x="14706" y="17474"/>
                      </a:lnTo>
                      <a:lnTo>
                        <a:pt x="14706" y="21600"/>
                      </a:lnTo>
                      <a:moveTo>
                        <a:pt x="1149" y="3034"/>
                      </a:moveTo>
                      <a:lnTo>
                        <a:pt x="13328" y="3034"/>
                      </a:lnTo>
                      <a:lnTo>
                        <a:pt x="13328" y="3519"/>
                      </a:lnTo>
                      <a:lnTo>
                        <a:pt x="1149" y="3519"/>
                      </a:lnTo>
                      <a:lnTo>
                        <a:pt x="1149" y="3034"/>
                      </a:lnTo>
                      <a:moveTo>
                        <a:pt x="1149" y="4490"/>
                      </a:moveTo>
                      <a:lnTo>
                        <a:pt x="13328" y="4490"/>
                      </a:lnTo>
                      <a:lnTo>
                        <a:pt x="13328" y="4854"/>
                      </a:lnTo>
                      <a:lnTo>
                        <a:pt x="1149" y="4854"/>
                      </a:lnTo>
                      <a:lnTo>
                        <a:pt x="1149" y="4490"/>
                      </a:lnTo>
                      <a:moveTo>
                        <a:pt x="1149" y="5946"/>
                      </a:moveTo>
                      <a:lnTo>
                        <a:pt x="13328" y="5946"/>
                      </a:lnTo>
                      <a:lnTo>
                        <a:pt x="13328" y="6310"/>
                      </a:lnTo>
                      <a:lnTo>
                        <a:pt x="1149" y="6310"/>
                      </a:lnTo>
                      <a:lnTo>
                        <a:pt x="1149" y="5946"/>
                      </a:lnTo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669900"/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73030" name="Group 294"/>
                <p:cNvGrpSpPr>
                  <a:grpSpLocks/>
                </p:cNvGrpSpPr>
                <p:nvPr/>
              </p:nvGrpSpPr>
              <p:grpSpPr bwMode="auto">
                <a:xfrm>
                  <a:off x="4800" y="1890"/>
                  <a:ext cx="276" cy="222"/>
                  <a:chOff x="4800" y="1890"/>
                  <a:chExt cx="276" cy="222"/>
                </a:xfrm>
              </p:grpSpPr>
              <p:sp>
                <p:nvSpPr>
                  <p:cNvPr id="373031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1890"/>
                    <a:ext cx="66" cy="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CC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3736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669900"/>
                    </a:outerShdw>
                  </a:effec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373032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800" y="1995"/>
                    <a:ext cx="276" cy="117"/>
                    <a:chOff x="4812" y="1914"/>
                    <a:chExt cx="276" cy="129"/>
                  </a:xfrm>
                </p:grpSpPr>
                <p:sp>
                  <p:nvSpPr>
                    <p:cNvPr id="373033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1914"/>
                      <a:ext cx="276" cy="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5F5F5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3736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3034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1965"/>
                      <a:ext cx="276" cy="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5F5F5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3736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3035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2" y="2016"/>
                      <a:ext cx="276" cy="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5F5F5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3736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669900"/>
                      </a:outerShdw>
                    </a:effec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373036" name="AutoShape 300"/>
            <p:cNvSpPr>
              <a:spLocks noChangeArrowheads="1"/>
            </p:cNvSpPr>
            <p:nvPr/>
          </p:nvSpPr>
          <p:spPr bwMode="auto">
            <a:xfrm>
              <a:off x="2325" y="2034"/>
              <a:ext cx="224" cy="264"/>
            </a:xfrm>
            <a:prstGeom prst="can">
              <a:avLst>
                <a:gd name="adj" fmla="val 29464"/>
              </a:avLst>
            </a:prstGeom>
            <a:gradFill rotWithShape="1">
              <a:gsLst>
                <a:gs pos="0">
                  <a:srgbClr val="006666"/>
                </a:gs>
                <a:gs pos="50000">
                  <a:srgbClr val="00FFCC"/>
                </a:gs>
                <a:gs pos="100000">
                  <a:srgbClr val="006666"/>
                </a:gs>
              </a:gsLst>
              <a:lin ang="0" scaled="1"/>
            </a:gradFill>
            <a:ln w="9525">
              <a:solidFill>
                <a:srgbClr val="003736"/>
              </a:solidFill>
              <a:round/>
              <a:headEnd/>
              <a:tailEnd/>
            </a:ln>
            <a:effectLst>
              <a:outerShdw dist="17961" dir="2700000" algn="ctr" rotWithShape="0">
                <a:srgbClr val="6699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5" name="Group 224"/>
          <p:cNvGrpSpPr>
            <a:grpSpLocks/>
          </p:cNvGrpSpPr>
          <p:nvPr/>
        </p:nvGrpSpPr>
        <p:grpSpPr bwMode="auto">
          <a:xfrm>
            <a:off x="2044516" y="5069451"/>
            <a:ext cx="965200" cy="830262"/>
            <a:chOff x="1406" y="2391"/>
            <a:chExt cx="486" cy="568"/>
          </a:xfrm>
        </p:grpSpPr>
        <p:grpSp>
          <p:nvGrpSpPr>
            <p:cNvPr id="266" name="Group 225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277" name="Group 226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289" name="AutoShape 22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90" name="Group 22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295" name="AutoShape 22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6" name="AutoShape 23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7" name="AutoShape 23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1" name="Group 23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292" name="AutoShape 23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3" name="AutoShape 23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4" name="AutoShape 23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78" name="Group 236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280" name="AutoShape 23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81" name="Group 23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286" name="AutoShape 23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" name="AutoShape 24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8" name="AutoShape 24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2" name="Group 24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283" name="AutoShape 24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4" name="AutoShape 24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5" name="AutoShape 24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279" name="Picture 246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7" name="Group 247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268" name="AutoShape 248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69" name="Group 249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274" name="AutoShape 250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5" name="AutoShape 251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" name="AutoShape 252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0" name="Group 253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271" name="AutoShape 254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2" name="AutoShape 255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3" name="AutoShape 256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98" name="Group 224"/>
          <p:cNvGrpSpPr>
            <a:grpSpLocks/>
          </p:cNvGrpSpPr>
          <p:nvPr/>
        </p:nvGrpSpPr>
        <p:grpSpPr bwMode="auto">
          <a:xfrm>
            <a:off x="3333963" y="5437788"/>
            <a:ext cx="965200" cy="830262"/>
            <a:chOff x="1406" y="2391"/>
            <a:chExt cx="486" cy="568"/>
          </a:xfrm>
        </p:grpSpPr>
        <p:grpSp>
          <p:nvGrpSpPr>
            <p:cNvPr id="299" name="Group 225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310" name="Group 226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322" name="AutoShape 22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23" name="Group 22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28" name="AutoShape 22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9" name="AutoShape 23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0" name="AutoShape 23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4" name="Group 23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25" name="AutoShape 23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6" name="AutoShape 23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7" name="AutoShape 23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1" name="Group 236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313" name="AutoShape 23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14" name="Group 23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19" name="AutoShape 23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" name="AutoShape 24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1" name="AutoShape 24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5" name="Group 24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16" name="AutoShape 24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" name="AutoShape 24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" name="AutoShape 24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312" name="Picture 246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0" name="Group 247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301" name="AutoShape 248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02" name="Group 249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307" name="AutoShape 250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8" name="AutoShape 251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" name="AutoShape 252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3" name="Group 253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304" name="AutoShape 254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5" name="AutoShape 255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6" name="AutoShape 256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1" name="Group 224"/>
          <p:cNvGrpSpPr>
            <a:grpSpLocks/>
          </p:cNvGrpSpPr>
          <p:nvPr/>
        </p:nvGrpSpPr>
        <p:grpSpPr bwMode="auto">
          <a:xfrm>
            <a:off x="1946410" y="5037138"/>
            <a:ext cx="965200" cy="830262"/>
            <a:chOff x="1406" y="2391"/>
            <a:chExt cx="486" cy="568"/>
          </a:xfrm>
        </p:grpSpPr>
        <p:grpSp>
          <p:nvGrpSpPr>
            <p:cNvPr id="332" name="Group 225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343" name="Group 226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355" name="AutoShape 22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56" name="Group 22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61" name="AutoShape 22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2" name="AutoShape 23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3" name="AutoShape 23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7" name="Group 23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58" name="AutoShape 23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9" name="AutoShape 23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0" name="AutoShape 23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44" name="Group 236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346" name="AutoShape 23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47" name="Group 23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52" name="AutoShape 23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3" name="AutoShape 24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4" name="AutoShape 24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" name="Group 24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49" name="AutoShape 24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0" name="AutoShape 24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51" name="AutoShape 24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345" name="Picture 246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3" name="Group 247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334" name="AutoShape 248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35" name="Group 249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340" name="AutoShape 250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1" name="AutoShape 251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2" name="AutoShape 252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6" name="Group 253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337" name="AutoShape 254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" name="AutoShape 255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9" name="AutoShape 256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64" name="Group 224"/>
          <p:cNvGrpSpPr>
            <a:grpSpLocks/>
          </p:cNvGrpSpPr>
          <p:nvPr/>
        </p:nvGrpSpPr>
        <p:grpSpPr bwMode="auto">
          <a:xfrm>
            <a:off x="2908291" y="5537922"/>
            <a:ext cx="965200" cy="830262"/>
            <a:chOff x="1406" y="2391"/>
            <a:chExt cx="486" cy="568"/>
          </a:xfrm>
        </p:grpSpPr>
        <p:grpSp>
          <p:nvGrpSpPr>
            <p:cNvPr id="365" name="Group 225"/>
            <p:cNvGrpSpPr>
              <a:grpSpLocks/>
            </p:cNvGrpSpPr>
            <p:nvPr/>
          </p:nvGrpSpPr>
          <p:grpSpPr bwMode="auto">
            <a:xfrm>
              <a:off x="1418" y="2391"/>
              <a:ext cx="474" cy="568"/>
              <a:chOff x="2378" y="2553"/>
              <a:chExt cx="474" cy="568"/>
            </a:xfrm>
          </p:grpSpPr>
          <p:grpSp>
            <p:nvGrpSpPr>
              <p:cNvPr id="376" name="Group 226"/>
              <p:cNvGrpSpPr>
                <a:grpSpLocks/>
              </p:cNvGrpSpPr>
              <p:nvPr/>
            </p:nvGrpSpPr>
            <p:grpSpPr bwMode="auto">
              <a:xfrm>
                <a:off x="2438" y="2703"/>
                <a:ext cx="236" cy="300"/>
                <a:chOff x="686" y="1653"/>
                <a:chExt cx="327" cy="459"/>
              </a:xfrm>
            </p:grpSpPr>
            <p:sp>
              <p:nvSpPr>
                <p:cNvPr id="388" name="AutoShape 22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89" name="Group 22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94" name="AutoShape 22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" name="AutoShape 23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6" name="AutoShape 23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0" name="Group 23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91" name="AutoShape 23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2" name="AutoShape 23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3" name="AutoShape 23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77" name="Group 236"/>
              <p:cNvGrpSpPr>
                <a:grpSpLocks/>
              </p:cNvGrpSpPr>
              <p:nvPr/>
            </p:nvGrpSpPr>
            <p:grpSpPr bwMode="auto">
              <a:xfrm>
                <a:off x="2378" y="2553"/>
                <a:ext cx="236" cy="300"/>
                <a:chOff x="686" y="1653"/>
                <a:chExt cx="327" cy="459"/>
              </a:xfrm>
            </p:grpSpPr>
            <p:sp>
              <p:nvSpPr>
                <p:cNvPr id="379" name="AutoShape 237"/>
                <p:cNvSpPr>
                  <a:spLocks noChangeArrowheads="1"/>
                </p:cNvSpPr>
                <p:nvPr/>
              </p:nvSpPr>
              <p:spPr bwMode="auto">
                <a:xfrm flipV="1">
                  <a:off x="822" y="1722"/>
                  <a:ext cx="72" cy="390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rgbClr val="BCBA74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80" name="Group 238"/>
                <p:cNvGrpSpPr>
                  <a:grpSpLocks/>
                </p:cNvGrpSpPr>
                <p:nvPr/>
              </p:nvGrpSpPr>
              <p:grpSpPr bwMode="auto">
                <a:xfrm>
                  <a:off x="878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85" name="AutoShape 239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6" name="AutoShape 240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7" name="AutoShape 241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81" name="Group 242"/>
                <p:cNvGrpSpPr>
                  <a:grpSpLocks/>
                </p:cNvGrpSpPr>
                <p:nvPr/>
              </p:nvGrpSpPr>
              <p:grpSpPr bwMode="auto">
                <a:xfrm flipH="1">
                  <a:off x="686" y="1653"/>
                  <a:ext cx="135" cy="254"/>
                  <a:chOff x="830" y="2271"/>
                  <a:chExt cx="375" cy="626"/>
                </a:xfrm>
              </p:grpSpPr>
              <p:sp>
                <p:nvSpPr>
                  <p:cNvPr id="382" name="AutoShape 243"/>
                  <p:cNvSpPr>
                    <a:spLocks/>
                  </p:cNvSpPr>
                  <p:nvPr/>
                </p:nvSpPr>
                <p:spPr bwMode="auto">
                  <a:xfrm flipH="1">
                    <a:off x="830" y="2382"/>
                    <a:ext cx="111" cy="404"/>
                  </a:xfrm>
                  <a:prstGeom prst="leftBracket">
                    <a:avLst>
                      <a:gd name="adj" fmla="val 172563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3" name="AutoShape 244"/>
                  <p:cNvSpPr>
                    <a:spLocks/>
                  </p:cNvSpPr>
                  <p:nvPr/>
                </p:nvSpPr>
                <p:spPr bwMode="auto">
                  <a:xfrm flipH="1">
                    <a:off x="950" y="2319"/>
                    <a:ext cx="111" cy="530"/>
                  </a:xfrm>
                  <a:prstGeom prst="leftBracket">
                    <a:avLst>
                      <a:gd name="adj" fmla="val 226382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4" name="AutoShape 245"/>
                  <p:cNvSpPr>
                    <a:spLocks/>
                  </p:cNvSpPr>
                  <p:nvPr/>
                </p:nvSpPr>
                <p:spPr bwMode="auto">
                  <a:xfrm flipH="1">
                    <a:off x="1070" y="2271"/>
                    <a:ext cx="135" cy="626"/>
                  </a:xfrm>
                  <a:prstGeom prst="leftBracket">
                    <a:avLst>
                      <a:gd name="adj" fmla="val 219851"/>
                    </a:avLst>
                  </a:prstGeom>
                  <a:noFill/>
                  <a:ln w="9525">
                    <a:solidFill>
                      <a:srgbClr val="BCBA74"/>
                    </a:solidFill>
                    <a:prstDash val="lg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378" name="Picture 246" descr="XP icon my comput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" y="2865"/>
                <a:ext cx="258" cy="2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6699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BCBA7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6" name="Group 247"/>
            <p:cNvGrpSpPr>
              <a:grpSpLocks/>
            </p:cNvGrpSpPr>
            <p:nvPr/>
          </p:nvGrpSpPr>
          <p:grpSpPr bwMode="auto">
            <a:xfrm>
              <a:off x="1406" y="2589"/>
              <a:ext cx="236" cy="360"/>
              <a:chOff x="686" y="1653"/>
              <a:chExt cx="327" cy="459"/>
            </a:xfrm>
          </p:grpSpPr>
          <p:sp>
            <p:nvSpPr>
              <p:cNvPr id="367" name="AutoShape 248"/>
              <p:cNvSpPr>
                <a:spLocks noChangeArrowheads="1"/>
              </p:cNvSpPr>
              <p:nvPr/>
            </p:nvSpPr>
            <p:spPr bwMode="auto">
              <a:xfrm flipV="1">
                <a:off x="822" y="1722"/>
                <a:ext cx="72" cy="39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solidFill>
                  <a:srgbClr val="BCBA74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68" name="Group 249"/>
              <p:cNvGrpSpPr>
                <a:grpSpLocks/>
              </p:cNvGrpSpPr>
              <p:nvPr/>
            </p:nvGrpSpPr>
            <p:grpSpPr bwMode="auto">
              <a:xfrm>
                <a:off x="878" y="1653"/>
                <a:ext cx="135" cy="254"/>
                <a:chOff x="830" y="2271"/>
                <a:chExt cx="375" cy="626"/>
              </a:xfrm>
            </p:grpSpPr>
            <p:sp>
              <p:nvSpPr>
                <p:cNvPr id="373" name="AutoShape 250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4" name="AutoShape 251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5" name="AutoShape 252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69" name="Group 253"/>
              <p:cNvGrpSpPr>
                <a:grpSpLocks/>
              </p:cNvGrpSpPr>
              <p:nvPr/>
            </p:nvGrpSpPr>
            <p:grpSpPr bwMode="auto">
              <a:xfrm flipH="1">
                <a:off x="686" y="1653"/>
                <a:ext cx="135" cy="254"/>
                <a:chOff x="830" y="2271"/>
                <a:chExt cx="375" cy="626"/>
              </a:xfrm>
            </p:grpSpPr>
            <p:sp>
              <p:nvSpPr>
                <p:cNvPr id="370" name="AutoShape 254"/>
                <p:cNvSpPr>
                  <a:spLocks/>
                </p:cNvSpPr>
                <p:nvPr/>
              </p:nvSpPr>
              <p:spPr bwMode="auto">
                <a:xfrm flipH="1">
                  <a:off x="830" y="2382"/>
                  <a:ext cx="111" cy="404"/>
                </a:xfrm>
                <a:prstGeom prst="leftBracket">
                  <a:avLst>
                    <a:gd name="adj" fmla="val 172563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1" name="AutoShape 255"/>
                <p:cNvSpPr>
                  <a:spLocks/>
                </p:cNvSpPr>
                <p:nvPr/>
              </p:nvSpPr>
              <p:spPr bwMode="auto">
                <a:xfrm flipH="1">
                  <a:off x="950" y="2319"/>
                  <a:ext cx="111" cy="530"/>
                </a:xfrm>
                <a:prstGeom prst="leftBracket">
                  <a:avLst>
                    <a:gd name="adj" fmla="val 226382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" name="AutoShape 256"/>
                <p:cNvSpPr>
                  <a:spLocks/>
                </p:cNvSpPr>
                <p:nvPr/>
              </p:nvSpPr>
              <p:spPr bwMode="auto">
                <a:xfrm flipH="1">
                  <a:off x="1070" y="2271"/>
                  <a:ext cx="135" cy="626"/>
                </a:xfrm>
                <a:prstGeom prst="leftBracket">
                  <a:avLst>
                    <a:gd name="adj" fmla="val 219851"/>
                  </a:avLst>
                </a:prstGeom>
                <a:noFill/>
                <a:ln w="9525">
                  <a:solidFill>
                    <a:srgbClr val="BCBA74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97" name="Line 120"/>
          <p:cNvSpPr>
            <a:spLocks noChangeShapeType="1"/>
          </p:cNvSpPr>
          <p:nvPr/>
        </p:nvSpPr>
        <p:spPr bwMode="auto">
          <a:xfrm flipV="1">
            <a:off x="3338210" y="4676054"/>
            <a:ext cx="4007" cy="113026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6699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" name="Line 27"/>
          <p:cNvSpPr>
            <a:spLocks noChangeShapeType="1"/>
          </p:cNvSpPr>
          <p:nvPr/>
        </p:nvSpPr>
        <p:spPr bwMode="auto">
          <a:xfrm flipH="1" flipV="1">
            <a:off x="7530655" y="4065662"/>
            <a:ext cx="34867" cy="30909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6699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8" name="Рисунок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706" y="212565"/>
            <a:ext cx="607925" cy="5791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3829" y="110967"/>
            <a:ext cx="10726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ДОКУМЕНТЫ,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ОБЕСПЕЧИВАЮЩИЕ ИНФОРМАЦИОННОЕ ВЗАИМОДЕЙСТВИЕ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ГИДРОМЕТЕОРОЛОГИЧЕСКИХ СЛУЖБ РБ И РФ, ГОСУДАРСТВ УЧАСТНИКОВ СНГ 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9189" t="10939" r="39642" b="14884"/>
          <a:stretch/>
        </p:blipFill>
        <p:spPr bwMode="auto">
          <a:xfrm rot="5400000">
            <a:off x="802384" y="352441"/>
            <a:ext cx="2974515" cy="433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1092" t="8717" r="29964" b="4616"/>
          <a:stretch/>
        </p:blipFill>
        <p:spPr bwMode="auto">
          <a:xfrm>
            <a:off x="4504547" y="1031427"/>
            <a:ext cx="3611498" cy="523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7566" t="2820" r="26438"/>
          <a:stretch/>
        </p:blipFill>
        <p:spPr bwMode="auto">
          <a:xfrm>
            <a:off x="8184507" y="1038200"/>
            <a:ext cx="3653847" cy="523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9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97579"/>
              </p:ext>
            </p:extLst>
          </p:nvPr>
        </p:nvGraphicFramePr>
        <p:xfrm>
          <a:off x="4284914" y="5052683"/>
          <a:ext cx="2529765" cy="16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CorelDRAW" r:id="rId3" imgW="17803368" imgH="15310104" progId="CorelDRAW.Graphic.12">
                  <p:embed/>
                </p:oleObj>
              </mc:Choice>
              <mc:Fallback>
                <p:oleObj name="CorelDRAW" r:id="rId3" imgW="17803368" imgH="15310104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914" y="5052683"/>
                        <a:ext cx="2529765" cy="16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86"/>
          <p:cNvGrpSpPr>
            <a:grpSpLocks/>
          </p:cNvGrpSpPr>
          <p:nvPr/>
        </p:nvGrpSpPr>
        <p:grpSpPr bwMode="auto">
          <a:xfrm>
            <a:off x="266700" y="273051"/>
            <a:ext cx="11732683" cy="527051"/>
            <a:chOff x="126" y="76"/>
            <a:chExt cx="5543" cy="332"/>
          </a:xfrm>
        </p:grpSpPr>
        <p:sp>
          <p:nvSpPr>
            <p:cNvPr id="4129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4949" y="76"/>
              <a:ext cx="720" cy="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Arial Black"/>
              </a:endParaRPr>
            </a:p>
          </p:txBody>
        </p:sp>
        <p:sp>
          <p:nvSpPr>
            <p:cNvPr id="4127" name="Text Box 81"/>
            <p:cNvSpPr txBox="1">
              <a:spLocks noChangeArrowheads="1"/>
            </p:cNvSpPr>
            <p:nvPr/>
          </p:nvSpPr>
          <p:spPr bwMode="auto">
            <a:xfrm>
              <a:off x="126" y="78"/>
              <a:ext cx="47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 b="1" dirty="0">
                  <a:solidFill>
                    <a:srgbClr val="FFFFFF"/>
                  </a:solidFill>
                </a:rPr>
                <a:t>Государственное учреждение «Республиканский центр радиационного контроля и мониторинга окружающей среды»</a:t>
              </a:r>
            </a:p>
            <a:p>
              <a:pPr algn="ctr"/>
              <a:r>
                <a:rPr lang="ru-RU" alt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ИНФОРМАЦИОННОЕ ВЗАИМОДЕЙСТВИЕ</a:t>
              </a:r>
              <a:endParaRPr lang="ru-RU" altLang="ru-RU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103" name="Picture 93" descr="карта Росс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97" y="4820732"/>
            <a:ext cx="3942695" cy="1507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Group 131"/>
          <p:cNvGrpSpPr>
            <a:grpSpLocks/>
          </p:cNvGrpSpPr>
          <p:nvPr/>
        </p:nvGrpSpPr>
        <p:grpSpPr bwMode="auto">
          <a:xfrm>
            <a:off x="5342525" y="5417061"/>
            <a:ext cx="1971398" cy="1071483"/>
            <a:chOff x="3656" y="3342"/>
            <a:chExt cx="1146" cy="751"/>
          </a:xfrm>
        </p:grpSpPr>
        <p:grpSp>
          <p:nvGrpSpPr>
            <p:cNvPr id="4119" name="Group 106"/>
            <p:cNvGrpSpPr>
              <a:grpSpLocks/>
            </p:cNvGrpSpPr>
            <p:nvPr/>
          </p:nvGrpSpPr>
          <p:grpSpPr bwMode="auto">
            <a:xfrm>
              <a:off x="3656" y="3342"/>
              <a:ext cx="1037" cy="751"/>
              <a:chOff x="3086" y="2362"/>
              <a:chExt cx="1037" cy="751"/>
            </a:xfrm>
          </p:grpSpPr>
          <p:sp>
            <p:nvSpPr>
              <p:cNvPr id="4122" name="Oval 107"/>
              <p:cNvSpPr>
                <a:spLocks noChangeArrowheads="1"/>
              </p:cNvSpPr>
              <p:nvPr/>
            </p:nvSpPr>
            <p:spPr bwMode="auto">
              <a:xfrm>
                <a:off x="3086" y="2735"/>
                <a:ext cx="684" cy="37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bIns="0" anchor="b" anchorCtr="1"/>
              <a:lstStyle/>
              <a:p>
                <a:pPr algn="ctr" eaLnBrk="1" hangingPunct="1"/>
                <a:endParaRPr lang="ru-RU" altLang="ru-RU" sz="800" b="1"/>
              </a:p>
            </p:txBody>
          </p:sp>
          <p:pic>
            <p:nvPicPr>
              <p:cNvPr id="4123" name="Picture 108" descr="XP icon my comput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6" y="2362"/>
                <a:ext cx="497" cy="49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20" name="AutoShape 129"/>
            <p:cNvSpPr>
              <a:spLocks noChangeArrowheads="1"/>
            </p:cNvSpPr>
            <p:nvPr/>
          </p:nvSpPr>
          <p:spPr bwMode="auto">
            <a:xfrm>
              <a:off x="4472" y="3685"/>
              <a:ext cx="330" cy="29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0000FF"/>
                </a:gs>
                <a:gs pos="100000">
                  <a:srgbClr val="000099"/>
                </a:gs>
              </a:gsLst>
              <a:lin ang="0" scaled="1"/>
            </a:gra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4121" name="Text Box 118"/>
            <p:cNvSpPr txBox="1">
              <a:spLocks noChangeArrowheads="1"/>
            </p:cNvSpPr>
            <p:nvPr/>
          </p:nvSpPr>
          <p:spPr bwMode="auto">
            <a:xfrm>
              <a:off x="3752" y="3715"/>
              <a:ext cx="57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 dirty="0">
                  <a:solidFill>
                    <a:srgbClr val="FF6600"/>
                  </a:solidFill>
                </a:rPr>
                <a:t>Сервер</a:t>
              </a:r>
            </a:p>
            <a:p>
              <a:pPr algn="ctr" eaLnBrk="1" hangingPunct="1"/>
              <a:r>
                <a:rPr lang="en-US" altLang="ru-RU" sz="1000" b="1" dirty="0">
                  <a:solidFill>
                    <a:srgbClr val="FF6600"/>
                  </a:solidFill>
                </a:rPr>
                <a:t>RECASS NT</a:t>
              </a:r>
              <a:r>
                <a:rPr lang="ru-RU" altLang="ru-RU" sz="1000" b="1" dirty="0">
                  <a:solidFill>
                    <a:srgbClr val="FF6600"/>
                  </a:solidFill>
                </a:rPr>
                <a:t>,</a:t>
              </a:r>
            </a:p>
            <a:p>
              <a:pPr algn="ctr" eaLnBrk="1" hangingPunct="1"/>
              <a:r>
                <a:rPr lang="ru-RU" altLang="ru-RU" sz="800" b="1" dirty="0" smtClean="0">
                  <a:solidFill>
                    <a:srgbClr val="FF6600"/>
                  </a:solidFill>
                </a:rPr>
                <a:t>Белгидромета</a:t>
              </a:r>
              <a:endParaRPr lang="ru-RU" altLang="ru-RU" sz="8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105" name="Group 133"/>
          <p:cNvGrpSpPr>
            <a:grpSpLocks/>
          </p:cNvGrpSpPr>
          <p:nvPr/>
        </p:nvGrpSpPr>
        <p:grpSpPr bwMode="auto">
          <a:xfrm>
            <a:off x="8187060" y="3856684"/>
            <a:ext cx="967071" cy="776657"/>
            <a:chOff x="1464" y="2184"/>
            <a:chExt cx="684" cy="630"/>
          </a:xfrm>
        </p:grpSpPr>
        <p:sp>
          <p:nvSpPr>
            <p:cNvPr id="4117" name="Oval 134"/>
            <p:cNvSpPr>
              <a:spLocks noChangeArrowheads="1"/>
            </p:cNvSpPr>
            <p:nvPr/>
          </p:nvSpPr>
          <p:spPr bwMode="auto">
            <a:xfrm>
              <a:off x="1464" y="2436"/>
              <a:ext cx="684" cy="37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bIns="0" anchor="b" anchorCtr="1"/>
            <a:lstStyle/>
            <a:p>
              <a:pPr algn="ctr" eaLnBrk="1" hangingPunct="1"/>
              <a:endParaRPr lang="ru-RU" altLang="ru-RU" sz="800" b="1"/>
            </a:p>
          </p:txBody>
        </p:sp>
        <p:pic>
          <p:nvPicPr>
            <p:cNvPr id="4118" name="Picture 135" descr="XP icon my comput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2184"/>
              <a:ext cx="497" cy="49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6" name="AutoShape 136"/>
          <p:cNvSpPr>
            <a:spLocks noChangeArrowheads="1"/>
          </p:cNvSpPr>
          <p:nvPr/>
        </p:nvSpPr>
        <p:spPr bwMode="auto">
          <a:xfrm>
            <a:off x="9083274" y="4364644"/>
            <a:ext cx="698500" cy="5238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4107" name="Text Box 137"/>
          <p:cNvSpPr txBox="1">
            <a:spLocks noChangeArrowheads="1"/>
          </p:cNvSpPr>
          <p:nvPr/>
        </p:nvSpPr>
        <p:spPr bwMode="auto">
          <a:xfrm>
            <a:off x="7858731" y="4486887"/>
            <a:ext cx="129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b="1" dirty="0">
                <a:solidFill>
                  <a:srgbClr val="FF6600"/>
                </a:solidFill>
              </a:rPr>
              <a:t>Сервер</a:t>
            </a:r>
          </a:p>
          <a:p>
            <a:pPr eaLnBrk="1" hangingPunct="1"/>
            <a:r>
              <a:rPr lang="en-US" altLang="ru-RU" sz="1000" b="1" dirty="0">
                <a:solidFill>
                  <a:srgbClr val="FF6600"/>
                </a:solidFill>
              </a:rPr>
              <a:t>RECASS NT</a:t>
            </a:r>
            <a:r>
              <a:rPr lang="ru-RU" altLang="ru-RU" sz="1000" b="1" dirty="0">
                <a:solidFill>
                  <a:srgbClr val="FF6600"/>
                </a:solidFill>
              </a:rPr>
              <a:t>, </a:t>
            </a:r>
          </a:p>
          <a:p>
            <a:pPr algn="ctr" eaLnBrk="1" hangingPunct="1"/>
            <a:r>
              <a:rPr lang="ru-RU" altLang="ru-RU" sz="1000" b="1" dirty="0">
                <a:solidFill>
                  <a:srgbClr val="FF6600"/>
                </a:solidFill>
              </a:rPr>
              <a:t>НПО «Тайфун»</a:t>
            </a:r>
          </a:p>
        </p:txBody>
      </p:sp>
      <p:grpSp>
        <p:nvGrpSpPr>
          <p:cNvPr id="4108" name="Group 138"/>
          <p:cNvGrpSpPr>
            <a:grpSpLocks/>
          </p:cNvGrpSpPr>
          <p:nvPr/>
        </p:nvGrpSpPr>
        <p:grpSpPr bwMode="auto">
          <a:xfrm>
            <a:off x="4676185" y="4683543"/>
            <a:ext cx="1747223" cy="1062770"/>
            <a:chOff x="1970" y="3164"/>
            <a:chExt cx="917" cy="788"/>
          </a:xfrm>
        </p:grpSpPr>
        <p:grpSp>
          <p:nvGrpSpPr>
            <p:cNvPr id="4112" name="Group 139"/>
            <p:cNvGrpSpPr>
              <a:grpSpLocks/>
            </p:cNvGrpSpPr>
            <p:nvPr/>
          </p:nvGrpSpPr>
          <p:grpSpPr bwMode="auto">
            <a:xfrm>
              <a:off x="2034" y="3164"/>
              <a:ext cx="684" cy="630"/>
              <a:chOff x="1464" y="2184"/>
              <a:chExt cx="684" cy="630"/>
            </a:xfrm>
          </p:grpSpPr>
          <p:sp>
            <p:nvSpPr>
              <p:cNvPr id="4115" name="Oval 140"/>
              <p:cNvSpPr>
                <a:spLocks noChangeArrowheads="1"/>
              </p:cNvSpPr>
              <p:nvPr/>
            </p:nvSpPr>
            <p:spPr bwMode="auto">
              <a:xfrm>
                <a:off x="1464" y="2436"/>
                <a:ext cx="684" cy="37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bIns="0" anchor="b" anchorCtr="1"/>
              <a:lstStyle/>
              <a:p>
                <a:pPr algn="ctr" eaLnBrk="1" hangingPunct="1"/>
                <a:endParaRPr lang="ru-RU" altLang="ru-RU" sz="800" b="1"/>
              </a:p>
            </p:txBody>
          </p:sp>
          <p:pic>
            <p:nvPicPr>
              <p:cNvPr id="4116" name="Picture 141" descr="XP icon my comput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5" y="2184"/>
                <a:ext cx="497" cy="49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13" name="AutoShape 142"/>
            <p:cNvSpPr>
              <a:spLocks noChangeArrowheads="1"/>
            </p:cNvSpPr>
            <p:nvPr/>
          </p:nvSpPr>
          <p:spPr bwMode="auto">
            <a:xfrm>
              <a:off x="2557" y="3440"/>
              <a:ext cx="330" cy="33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0000FF"/>
                </a:gs>
                <a:gs pos="100000">
                  <a:srgbClr val="000099"/>
                </a:gs>
              </a:gsLst>
              <a:lin ang="0" scaled="1"/>
            </a:gra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4114" name="Text Box 143"/>
            <p:cNvSpPr txBox="1">
              <a:spLocks noChangeArrowheads="1"/>
            </p:cNvSpPr>
            <p:nvPr/>
          </p:nvSpPr>
          <p:spPr bwMode="auto">
            <a:xfrm>
              <a:off x="1970" y="3587"/>
              <a:ext cx="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800" b="1" dirty="0">
                  <a:solidFill>
                    <a:srgbClr val="FF6600"/>
                  </a:solidFill>
                </a:rPr>
                <a:t>Сервер</a:t>
              </a:r>
            </a:p>
            <a:p>
              <a:pPr algn="ctr" eaLnBrk="1" hangingPunct="1"/>
              <a:r>
                <a:rPr lang="en-US" altLang="ru-RU" sz="1000" b="1" dirty="0">
                  <a:solidFill>
                    <a:srgbClr val="FF6600"/>
                  </a:solidFill>
                </a:rPr>
                <a:t>RECONT</a:t>
              </a:r>
              <a:r>
                <a:rPr lang="ru-RU" altLang="ru-RU" sz="800" b="1" dirty="0">
                  <a:solidFill>
                    <a:srgbClr val="FF6600"/>
                  </a:solidFill>
                </a:rPr>
                <a:t>,</a:t>
              </a:r>
            </a:p>
            <a:p>
              <a:pPr algn="ctr" eaLnBrk="1" hangingPunct="1"/>
              <a:r>
                <a:rPr lang="ru-RU" altLang="ru-RU" sz="800" b="1" dirty="0" smtClean="0">
                  <a:solidFill>
                    <a:srgbClr val="FF6600"/>
                  </a:solidFill>
                </a:rPr>
                <a:t>Белгидромета</a:t>
              </a:r>
              <a:endParaRPr lang="ru-RU" altLang="ru-RU" sz="8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4109" name="Line 130"/>
          <p:cNvSpPr>
            <a:spLocks noChangeShapeType="1"/>
          </p:cNvSpPr>
          <p:nvPr/>
        </p:nvSpPr>
        <p:spPr bwMode="auto">
          <a:xfrm flipH="1" flipV="1">
            <a:off x="5656126" y="5475989"/>
            <a:ext cx="872265" cy="713084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Line 99"/>
          <p:cNvSpPr>
            <a:spLocks noChangeShapeType="1"/>
          </p:cNvSpPr>
          <p:nvPr/>
        </p:nvSpPr>
        <p:spPr bwMode="auto">
          <a:xfrm flipH="1">
            <a:off x="7421163" y="5116214"/>
            <a:ext cx="833674" cy="1208301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Line 97"/>
          <p:cNvSpPr>
            <a:spLocks noChangeShapeType="1"/>
          </p:cNvSpPr>
          <p:nvPr/>
        </p:nvSpPr>
        <p:spPr bwMode="auto">
          <a:xfrm flipV="1">
            <a:off x="6440787" y="4888518"/>
            <a:ext cx="1746273" cy="372397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/>
          <p:nvPr/>
        </p:nvPicPr>
        <p:blipFill rotWithShape="1">
          <a:blip r:embed="rId8"/>
          <a:srcRect l="3800" t="14969" r="19573" b="9190"/>
          <a:stretch/>
        </p:blipFill>
        <p:spPr bwMode="auto">
          <a:xfrm>
            <a:off x="541539" y="4144039"/>
            <a:ext cx="3098306" cy="2045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182256" y="1053810"/>
            <a:ext cx="11696066" cy="2752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рамках выполнения мероприятий программ Союзного государства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России и Беларуси многие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годы в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Белгидромете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режиме постоянной готовности функционирует, разработанная специалистами ФГБУ  НПО «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Тайфун», 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автоматизированная система RECASS NT, обеспечивающая  постоянный обмен данными радиационного мониторинга, а также обмен результатами математического моделирования  переноса радиоактивных веществ воздушным и водным путем  в случае возникновения  аварий на АЭС.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Обмен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данными между Росгидрометом 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Белгидрометом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проводится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ежедневно  в 06.00 час по Гринвичскому времени  (UTC) виде специализированных сводок КН-01 и КН-13 (РХОБ) по каналам автоматизированной системы передачи данных. Вся информация получаемая по каналам связи расшифровывается и обрабатывается ПТК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Recass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С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использованием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RECASS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реализована возможность обмена радиометрическими данными в формате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EURODEP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2.0  между Росгидрометом и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Белгидрометом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(ежедневные и среднемесячные данные об уровнях суммарной бета-активности в пробах радиоактивных аэрозолей и выпадений из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атмосферы)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alt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111014" y="3437161"/>
            <a:ext cx="464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1539" y="6246310"/>
            <a:ext cx="3249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Данные радиационного мониторинга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347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1658</TotalTime>
  <Words>1136</Words>
  <Application>Microsoft Office PowerPoint</Application>
  <PresentationFormat>Произвольный</PresentationFormat>
  <Paragraphs>184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ИНФОРМАЦИОННЫХ ПОТОКОВ ДАННЫХ РАДИАЦИОННОГО МОНИТОРИНГА БЕЛГИДРОМЕТА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Готовность к обмену данными  мониторинга радиационной обстановки между государствами – участниками СНГ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Трусов</dc:creator>
  <cp:lastModifiedBy>us205</cp:lastModifiedBy>
  <cp:revision>106</cp:revision>
  <dcterms:created xsi:type="dcterms:W3CDTF">2023-09-25T07:24:45Z</dcterms:created>
  <dcterms:modified xsi:type="dcterms:W3CDTF">2024-04-22T13:55:27Z</dcterms:modified>
</cp:coreProperties>
</file>