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7" r:id="rId2"/>
    <p:sldId id="269" r:id="rId3"/>
    <p:sldId id="270" r:id="rId4"/>
    <p:sldId id="260" r:id="rId5"/>
    <p:sldId id="273" r:id="rId6"/>
    <p:sldId id="271" r:id="rId7"/>
    <p:sldId id="264" r:id="rId8"/>
    <p:sldId id="275" r:id="rId9"/>
    <p:sldId id="267" r:id="rId10"/>
  </p:sldIdLst>
  <p:sldSz cx="9144000" cy="6858000" type="screen4x3"/>
  <p:notesSz cx="6669088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89" autoAdjust="0"/>
  </p:normalViewPr>
  <p:slideViewPr>
    <p:cSldViewPr>
      <p:cViewPr>
        <p:scale>
          <a:sx n="118" d="100"/>
          <a:sy n="118" d="100"/>
        </p:scale>
        <p:origin x="-1434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AF0A48-55BF-4AF7-95BA-91C074B366C3}" type="doc">
      <dgm:prSet loTypeId="urn:microsoft.com/office/officeart/2005/8/layout/cycle5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737ECFB-02D7-41B5-9DA7-C15EE81979DC}">
      <dgm:prSet phldrT="[Текст]" custT="1"/>
      <dgm:spPr/>
      <dgm:t>
        <a:bodyPr/>
        <a:lstStyle/>
        <a:p>
          <a:pPr algn="ctr"/>
          <a:r>
            <a:rPr lang="ru-RU" sz="1600" b="1" dirty="0" smtClean="0"/>
            <a:t>Декларативная часть</a:t>
          </a:r>
        </a:p>
        <a:p>
          <a:pPr algn="just"/>
          <a:r>
            <a:rPr lang="ru-RU" sz="1600" dirty="0" smtClean="0"/>
            <a:t>Определяет цель, принципы и обязательства государств - участников СНГ</a:t>
          </a:r>
          <a:endParaRPr lang="ru-RU" sz="1600" b="1" dirty="0"/>
        </a:p>
      </dgm:t>
    </dgm:pt>
    <dgm:pt modelId="{ABFB5EE9-5805-4631-BD0F-D09A5FAB3826}" type="parTrans" cxnId="{1CB0FD69-FE34-44C4-9D54-7F225488556E}">
      <dgm:prSet/>
      <dgm:spPr/>
      <dgm:t>
        <a:bodyPr/>
        <a:lstStyle/>
        <a:p>
          <a:endParaRPr lang="ru-RU" sz="1600" b="1">
            <a:solidFill>
              <a:schemeClr val="bg1"/>
            </a:solidFill>
          </a:endParaRPr>
        </a:p>
      </dgm:t>
    </dgm:pt>
    <dgm:pt modelId="{20E53844-F1DD-421E-8E44-89ADBCF141D7}" type="sibTrans" cxnId="{1CB0FD69-FE34-44C4-9D54-7F225488556E}">
      <dgm:prSet/>
      <dgm:spPr/>
      <dgm:t>
        <a:bodyPr/>
        <a:lstStyle/>
        <a:p>
          <a:endParaRPr lang="ru-RU" sz="1600" b="1">
            <a:solidFill>
              <a:schemeClr val="bg1"/>
            </a:solidFill>
          </a:endParaRPr>
        </a:p>
      </dgm:t>
    </dgm:pt>
    <dgm:pt modelId="{A5B62150-F591-4D30-9521-7D00EE55C532}">
      <dgm:prSet phldrT="[Текст]" custT="1"/>
      <dgm:spPr/>
      <dgm:t>
        <a:bodyPr/>
        <a:lstStyle/>
        <a:p>
          <a:r>
            <a:rPr lang="ru-RU" sz="1600" b="1" dirty="0" smtClean="0"/>
            <a:t>Планирование</a:t>
          </a:r>
        </a:p>
        <a:p>
          <a:r>
            <a:rPr lang="ru-RU" sz="1600" b="0" dirty="0" smtClean="0"/>
            <a:t>Анализ и определение первоочередных работ</a:t>
          </a:r>
        </a:p>
      </dgm:t>
    </dgm:pt>
    <dgm:pt modelId="{FF2F0B85-DEA7-4269-BB60-B907C5345B03}" type="parTrans" cxnId="{A3EAE5A1-C9E3-4BBC-BA8F-179C0B887C62}">
      <dgm:prSet/>
      <dgm:spPr/>
      <dgm:t>
        <a:bodyPr/>
        <a:lstStyle/>
        <a:p>
          <a:endParaRPr lang="ru-RU" sz="1600" b="1">
            <a:solidFill>
              <a:schemeClr val="bg1"/>
            </a:solidFill>
          </a:endParaRPr>
        </a:p>
      </dgm:t>
    </dgm:pt>
    <dgm:pt modelId="{677C4F6F-C0BB-4436-9BCB-46D1BCC3D87C}" type="sibTrans" cxnId="{A3EAE5A1-C9E3-4BBC-BA8F-179C0B887C62}">
      <dgm:prSet/>
      <dgm:spPr/>
      <dgm:t>
        <a:bodyPr/>
        <a:lstStyle/>
        <a:p>
          <a:endParaRPr lang="ru-RU" sz="1600" b="1">
            <a:solidFill>
              <a:schemeClr val="bg1"/>
            </a:solidFill>
          </a:endParaRPr>
        </a:p>
      </dgm:t>
    </dgm:pt>
    <dgm:pt modelId="{6DCD4A15-B9FD-4DEE-8F95-D7E7248DBFCD}">
      <dgm:prSet phldrT="[Текст]" custT="1"/>
      <dgm:spPr/>
      <dgm:t>
        <a:bodyPr/>
        <a:lstStyle/>
        <a:p>
          <a:r>
            <a:rPr lang="ru-RU" sz="1600" b="1" dirty="0" smtClean="0"/>
            <a:t>Внедрение и функционирование </a:t>
          </a:r>
          <a:r>
            <a:rPr lang="ru-RU" sz="1600" b="0" dirty="0" smtClean="0"/>
            <a:t>реализация первоочередных работ</a:t>
          </a:r>
          <a:endParaRPr lang="ru-RU" sz="1600" b="0" dirty="0"/>
        </a:p>
      </dgm:t>
    </dgm:pt>
    <dgm:pt modelId="{C8C827A2-2669-4E7C-AE8C-ECD2C6265DFC}" type="parTrans" cxnId="{F7A20DD4-D431-4081-9C33-C3BD9A54553C}">
      <dgm:prSet/>
      <dgm:spPr/>
      <dgm:t>
        <a:bodyPr/>
        <a:lstStyle/>
        <a:p>
          <a:endParaRPr lang="ru-RU" sz="1600" b="1">
            <a:solidFill>
              <a:schemeClr val="bg1"/>
            </a:solidFill>
          </a:endParaRPr>
        </a:p>
      </dgm:t>
    </dgm:pt>
    <dgm:pt modelId="{1768833F-9A80-4551-99D0-114DB2F2A4C4}" type="sibTrans" cxnId="{F7A20DD4-D431-4081-9C33-C3BD9A54553C}">
      <dgm:prSet/>
      <dgm:spPr/>
      <dgm:t>
        <a:bodyPr/>
        <a:lstStyle/>
        <a:p>
          <a:endParaRPr lang="ru-RU" sz="1600" b="1">
            <a:solidFill>
              <a:schemeClr val="bg1"/>
            </a:solidFill>
          </a:endParaRPr>
        </a:p>
      </dgm:t>
    </dgm:pt>
    <dgm:pt modelId="{4CE218A0-B0D4-45EB-BF19-6621FFEF40E4}">
      <dgm:prSet phldrT="[Текст]" custT="1"/>
      <dgm:spPr/>
      <dgm:t>
        <a:bodyPr/>
        <a:lstStyle/>
        <a:p>
          <a:r>
            <a:rPr lang="ru-RU" sz="1600" b="1" dirty="0" smtClean="0"/>
            <a:t>Проведение проверок</a:t>
          </a:r>
        </a:p>
        <a:p>
          <a:r>
            <a:rPr lang="ru-RU" sz="1600" dirty="0" smtClean="0"/>
            <a:t>радиоэкологический мониторинг и корректирующие меры</a:t>
          </a:r>
          <a:endParaRPr lang="ru-RU" sz="1600" b="1" dirty="0"/>
        </a:p>
      </dgm:t>
    </dgm:pt>
    <dgm:pt modelId="{CA7F5C1D-DEAE-4E4B-A4FB-6F0D0C170E20}" type="parTrans" cxnId="{0DD864BD-B2CE-45F6-854C-936DD33FD587}">
      <dgm:prSet/>
      <dgm:spPr/>
      <dgm:t>
        <a:bodyPr/>
        <a:lstStyle/>
        <a:p>
          <a:endParaRPr lang="ru-RU" sz="1600" b="1">
            <a:solidFill>
              <a:schemeClr val="bg1"/>
            </a:solidFill>
          </a:endParaRPr>
        </a:p>
      </dgm:t>
    </dgm:pt>
    <dgm:pt modelId="{5650625D-2ED0-452A-9294-76F9675801FB}" type="sibTrans" cxnId="{0DD864BD-B2CE-45F6-854C-936DD33FD587}">
      <dgm:prSet/>
      <dgm:spPr/>
      <dgm:t>
        <a:bodyPr/>
        <a:lstStyle/>
        <a:p>
          <a:endParaRPr lang="ru-RU" sz="1600" b="1">
            <a:solidFill>
              <a:schemeClr val="bg1"/>
            </a:solidFill>
          </a:endParaRPr>
        </a:p>
      </dgm:t>
    </dgm:pt>
    <dgm:pt modelId="{2B7E719B-44F5-4DE5-9506-C98C9D54497A}">
      <dgm:prSet phldrT="[Текст]" custT="1"/>
      <dgm:spPr/>
      <dgm:t>
        <a:bodyPr/>
        <a:lstStyle/>
        <a:p>
          <a:r>
            <a:rPr lang="ru-RU" sz="1600" b="1" dirty="0" smtClean="0"/>
            <a:t>Анализ результатов</a:t>
          </a:r>
        </a:p>
        <a:p>
          <a:r>
            <a:rPr lang="ru-RU" sz="1600" dirty="0" smtClean="0"/>
            <a:t>рекомендации по эффективному и коммерчески выгодному использованию технологий</a:t>
          </a:r>
          <a:endParaRPr lang="ru-RU" sz="1600" b="1" dirty="0"/>
        </a:p>
      </dgm:t>
    </dgm:pt>
    <dgm:pt modelId="{9C464512-413F-484F-94B3-F834861BBED8}" type="parTrans" cxnId="{428B253C-0A8B-4B32-AA4A-B3DAB21DCBB6}">
      <dgm:prSet/>
      <dgm:spPr/>
      <dgm:t>
        <a:bodyPr/>
        <a:lstStyle/>
        <a:p>
          <a:endParaRPr lang="ru-RU" sz="1600" b="1">
            <a:solidFill>
              <a:schemeClr val="bg1"/>
            </a:solidFill>
          </a:endParaRPr>
        </a:p>
      </dgm:t>
    </dgm:pt>
    <dgm:pt modelId="{E6749D22-A85F-4BBF-BDCD-6E206A924D0B}" type="sibTrans" cxnId="{428B253C-0A8B-4B32-AA4A-B3DAB21DCBB6}">
      <dgm:prSet/>
      <dgm:spPr/>
      <dgm:t>
        <a:bodyPr/>
        <a:lstStyle/>
        <a:p>
          <a:endParaRPr lang="ru-RU" sz="1600" b="1">
            <a:solidFill>
              <a:schemeClr val="bg1"/>
            </a:solidFill>
          </a:endParaRPr>
        </a:p>
      </dgm:t>
    </dgm:pt>
    <dgm:pt modelId="{2DFF4225-A25A-444A-A715-4DE4C5575F3F}" type="pres">
      <dgm:prSet presAssocID="{EAAF0A48-55BF-4AF7-95BA-91C074B366C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D73D776-2DF0-4255-BCEE-07BC3A831B67}" type="pres">
      <dgm:prSet presAssocID="{2737ECFB-02D7-41B5-9DA7-C15EE81979DC}" presName="node" presStyleLbl="node1" presStyleIdx="0" presStyleCnt="5" custScaleX="148988" custScaleY="120136" custRadScaleRad="102619" custRadScaleInc="-147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A1F4A9-C086-4578-8D61-B72713F4E440}" type="pres">
      <dgm:prSet presAssocID="{2737ECFB-02D7-41B5-9DA7-C15EE81979DC}" presName="spNode" presStyleCnt="0"/>
      <dgm:spPr/>
    </dgm:pt>
    <dgm:pt modelId="{72BFF00E-2089-46D5-8600-4EF1AB31A398}" type="pres">
      <dgm:prSet presAssocID="{20E53844-F1DD-421E-8E44-89ADBCF141D7}" presName="sibTrans" presStyleLbl="sibTrans1D1" presStyleIdx="0" presStyleCnt="5"/>
      <dgm:spPr/>
      <dgm:t>
        <a:bodyPr/>
        <a:lstStyle/>
        <a:p>
          <a:endParaRPr lang="ru-RU"/>
        </a:p>
      </dgm:t>
    </dgm:pt>
    <dgm:pt modelId="{4FB72F93-2701-4FA5-82CE-785EECB345BB}" type="pres">
      <dgm:prSet presAssocID="{A5B62150-F591-4D30-9521-7D00EE55C532}" presName="node" presStyleLbl="node1" presStyleIdx="1" presStyleCnt="5" custScaleX="128731" custScaleY="1014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EA4D9A-C1D1-4BC7-B296-2535A574E716}" type="pres">
      <dgm:prSet presAssocID="{A5B62150-F591-4D30-9521-7D00EE55C532}" presName="spNode" presStyleCnt="0"/>
      <dgm:spPr/>
    </dgm:pt>
    <dgm:pt modelId="{86869760-C300-4BB0-AEEE-059EABA05E7A}" type="pres">
      <dgm:prSet presAssocID="{677C4F6F-C0BB-4436-9BCB-46D1BCC3D87C}" presName="sibTrans" presStyleLbl="sibTrans1D1" presStyleIdx="1" presStyleCnt="5"/>
      <dgm:spPr/>
      <dgm:t>
        <a:bodyPr/>
        <a:lstStyle/>
        <a:p>
          <a:endParaRPr lang="ru-RU"/>
        </a:p>
      </dgm:t>
    </dgm:pt>
    <dgm:pt modelId="{0F1C88CD-3C32-48DF-9196-280C8E453E6E}" type="pres">
      <dgm:prSet presAssocID="{6DCD4A15-B9FD-4DEE-8F95-D7E7248DBFCD}" presName="node" presStyleLbl="node1" presStyleIdx="2" presStyleCnt="5" custScaleX="117592" custRadScaleRad="84694" custRadScaleInc="-493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1D0F9B-38CB-4700-B2F6-233937762430}" type="pres">
      <dgm:prSet presAssocID="{6DCD4A15-B9FD-4DEE-8F95-D7E7248DBFCD}" presName="spNode" presStyleCnt="0"/>
      <dgm:spPr/>
    </dgm:pt>
    <dgm:pt modelId="{DA30446D-1059-45A2-AC9F-FD6CECEA8042}" type="pres">
      <dgm:prSet presAssocID="{1768833F-9A80-4551-99D0-114DB2F2A4C4}" presName="sibTrans" presStyleLbl="sibTrans1D1" presStyleIdx="2" presStyleCnt="5"/>
      <dgm:spPr/>
      <dgm:t>
        <a:bodyPr/>
        <a:lstStyle/>
        <a:p>
          <a:endParaRPr lang="ru-RU"/>
        </a:p>
      </dgm:t>
    </dgm:pt>
    <dgm:pt modelId="{D5EB03A2-023F-42AC-B1F9-57100D55D899}" type="pres">
      <dgm:prSet presAssocID="{4CE218A0-B0D4-45EB-BF19-6621FFEF40E4}" presName="node" presStyleLbl="node1" presStyleIdx="3" presStyleCnt="5" custScaleX="138262" custRadScaleRad="87233" custRadScaleInc="555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4250DE-449F-493B-9FD9-2607D0567AB9}" type="pres">
      <dgm:prSet presAssocID="{4CE218A0-B0D4-45EB-BF19-6621FFEF40E4}" presName="spNode" presStyleCnt="0"/>
      <dgm:spPr/>
    </dgm:pt>
    <dgm:pt modelId="{53AE97CA-CF15-4D55-81CD-7B9476CA53E9}" type="pres">
      <dgm:prSet presAssocID="{5650625D-2ED0-452A-9294-76F9675801FB}" presName="sibTrans" presStyleLbl="sibTrans1D1" presStyleIdx="3" presStyleCnt="5"/>
      <dgm:spPr/>
      <dgm:t>
        <a:bodyPr/>
        <a:lstStyle/>
        <a:p>
          <a:endParaRPr lang="ru-RU"/>
        </a:p>
      </dgm:t>
    </dgm:pt>
    <dgm:pt modelId="{79E23C31-6075-4596-BB50-0DA8CA014457}" type="pres">
      <dgm:prSet presAssocID="{2B7E719B-44F5-4DE5-9506-C98C9D54497A}" presName="node" presStyleLbl="node1" presStyleIdx="4" presStyleCnt="5" custScaleX="164112" custRadScaleRad="112421" custRadScaleInc="-74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2E0FF1-F9F9-4491-A771-71856F1CFE7F}" type="pres">
      <dgm:prSet presAssocID="{2B7E719B-44F5-4DE5-9506-C98C9D54497A}" presName="spNode" presStyleCnt="0"/>
      <dgm:spPr/>
    </dgm:pt>
    <dgm:pt modelId="{045A5B3E-D23C-4975-97B2-357C1C516FD9}" type="pres">
      <dgm:prSet presAssocID="{E6749D22-A85F-4BBF-BDCD-6E206A924D0B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CFF9840A-BA9F-443B-88D7-880267E70442}" type="presOf" srcId="{E6749D22-A85F-4BBF-BDCD-6E206A924D0B}" destId="{045A5B3E-D23C-4975-97B2-357C1C516FD9}" srcOrd="0" destOrd="0" presId="urn:microsoft.com/office/officeart/2005/8/layout/cycle5"/>
    <dgm:cxn modelId="{04B9ED29-455D-40CE-9746-911F7A3A408C}" type="presOf" srcId="{4CE218A0-B0D4-45EB-BF19-6621FFEF40E4}" destId="{D5EB03A2-023F-42AC-B1F9-57100D55D899}" srcOrd="0" destOrd="0" presId="urn:microsoft.com/office/officeart/2005/8/layout/cycle5"/>
    <dgm:cxn modelId="{60AB35B4-FF4D-4D74-958F-58A68EBB59B8}" type="presOf" srcId="{1768833F-9A80-4551-99D0-114DB2F2A4C4}" destId="{DA30446D-1059-45A2-AC9F-FD6CECEA8042}" srcOrd="0" destOrd="0" presId="urn:microsoft.com/office/officeart/2005/8/layout/cycle5"/>
    <dgm:cxn modelId="{5D716EBB-8CCC-44D2-B65C-0FCF56C2E619}" type="presOf" srcId="{5650625D-2ED0-452A-9294-76F9675801FB}" destId="{53AE97CA-CF15-4D55-81CD-7B9476CA53E9}" srcOrd="0" destOrd="0" presId="urn:microsoft.com/office/officeart/2005/8/layout/cycle5"/>
    <dgm:cxn modelId="{428B253C-0A8B-4B32-AA4A-B3DAB21DCBB6}" srcId="{EAAF0A48-55BF-4AF7-95BA-91C074B366C3}" destId="{2B7E719B-44F5-4DE5-9506-C98C9D54497A}" srcOrd="4" destOrd="0" parTransId="{9C464512-413F-484F-94B3-F834861BBED8}" sibTransId="{E6749D22-A85F-4BBF-BDCD-6E206A924D0B}"/>
    <dgm:cxn modelId="{57068485-8C8E-4937-86F4-6A2C640DF247}" type="presOf" srcId="{677C4F6F-C0BB-4436-9BCB-46D1BCC3D87C}" destId="{86869760-C300-4BB0-AEEE-059EABA05E7A}" srcOrd="0" destOrd="0" presId="urn:microsoft.com/office/officeart/2005/8/layout/cycle5"/>
    <dgm:cxn modelId="{D7682C80-2086-486C-99F1-E4A40864E23C}" type="presOf" srcId="{2B7E719B-44F5-4DE5-9506-C98C9D54497A}" destId="{79E23C31-6075-4596-BB50-0DA8CA014457}" srcOrd="0" destOrd="0" presId="urn:microsoft.com/office/officeart/2005/8/layout/cycle5"/>
    <dgm:cxn modelId="{25173E69-9E95-427B-B08C-4F164A2567D9}" type="presOf" srcId="{20E53844-F1DD-421E-8E44-89ADBCF141D7}" destId="{72BFF00E-2089-46D5-8600-4EF1AB31A398}" srcOrd="0" destOrd="0" presId="urn:microsoft.com/office/officeart/2005/8/layout/cycle5"/>
    <dgm:cxn modelId="{211B7330-2135-416B-92B5-974A88F7B9FC}" type="presOf" srcId="{2737ECFB-02D7-41B5-9DA7-C15EE81979DC}" destId="{3D73D776-2DF0-4255-BCEE-07BC3A831B67}" srcOrd="0" destOrd="0" presId="urn:microsoft.com/office/officeart/2005/8/layout/cycle5"/>
    <dgm:cxn modelId="{A3EAE5A1-C9E3-4BBC-BA8F-179C0B887C62}" srcId="{EAAF0A48-55BF-4AF7-95BA-91C074B366C3}" destId="{A5B62150-F591-4D30-9521-7D00EE55C532}" srcOrd="1" destOrd="0" parTransId="{FF2F0B85-DEA7-4269-BB60-B907C5345B03}" sibTransId="{677C4F6F-C0BB-4436-9BCB-46D1BCC3D87C}"/>
    <dgm:cxn modelId="{DFF68C33-CFB1-4242-A10B-874D94454C4A}" type="presOf" srcId="{A5B62150-F591-4D30-9521-7D00EE55C532}" destId="{4FB72F93-2701-4FA5-82CE-785EECB345BB}" srcOrd="0" destOrd="0" presId="urn:microsoft.com/office/officeart/2005/8/layout/cycle5"/>
    <dgm:cxn modelId="{1CB0FD69-FE34-44C4-9D54-7F225488556E}" srcId="{EAAF0A48-55BF-4AF7-95BA-91C074B366C3}" destId="{2737ECFB-02D7-41B5-9DA7-C15EE81979DC}" srcOrd="0" destOrd="0" parTransId="{ABFB5EE9-5805-4631-BD0F-D09A5FAB3826}" sibTransId="{20E53844-F1DD-421E-8E44-89ADBCF141D7}"/>
    <dgm:cxn modelId="{69A223EE-226F-4E1A-8E80-21B91510F39D}" type="presOf" srcId="{6DCD4A15-B9FD-4DEE-8F95-D7E7248DBFCD}" destId="{0F1C88CD-3C32-48DF-9196-280C8E453E6E}" srcOrd="0" destOrd="0" presId="urn:microsoft.com/office/officeart/2005/8/layout/cycle5"/>
    <dgm:cxn modelId="{0DD864BD-B2CE-45F6-854C-936DD33FD587}" srcId="{EAAF0A48-55BF-4AF7-95BA-91C074B366C3}" destId="{4CE218A0-B0D4-45EB-BF19-6621FFEF40E4}" srcOrd="3" destOrd="0" parTransId="{CA7F5C1D-DEAE-4E4B-A4FB-6F0D0C170E20}" sibTransId="{5650625D-2ED0-452A-9294-76F9675801FB}"/>
    <dgm:cxn modelId="{F0F46F35-776D-4837-B8E7-479593044E3C}" type="presOf" srcId="{EAAF0A48-55BF-4AF7-95BA-91C074B366C3}" destId="{2DFF4225-A25A-444A-A715-4DE4C5575F3F}" srcOrd="0" destOrd="0" presId="urn:microsoft.com/office/officeart/2005/8/layout/cycle5"/>
    <dgm:cxn modelId="{F7A20DD4-D431-4081-9C33-C3BD9A54553C}" srcId="{EAAF0A48-55BF-4AF7-95BA-91C074B366C3}" destId="{6DCD4A15-B9FD-4DEE-8F95-D7E7248DBFCD}" srcOrd="2" destOrd="0" parTransId="{C8C827A2-2669-4E7C-AE8C-ECD2C6265DFC}" sibTransId="{1768833F-9A80-4551-99D0-114DB2F2A4C4}"/>
    <dgm:cxn modelId="{05F2BC84-03A5-41F0-B346-21E00C6D82BC}" type="presParOf" srcId="{2DFF4225-A25A-444A-A715-4DE4C5575F3F}" destId="{3D73D776-2DF0-4255-BCEE-07BC3A831B67}" srcOrd="0" destOrd="0" presId="urn:microsoft.com/office/officeart/2005/8/layout/cycle5"/>
    <dgm:cxn modelId="{6657FCEA-7341-4D8A-9540-042AC4B01E79}" type="presParOf" srcId="{2DFF4225-A25A-444A-A715-4DE4C5575F3F}" destId="{6FA1F4A9-C086-4578-8D61-B72713F4E440}" srcOrd="1" destOrd="0" presId="urn:microsoft.com/office/officeart/2005/8/layout/cycle5"/>
    <dgm:cxn modelId="{0ECAF938-BD7E-4317-B49A-C05887152917}" type="presParOf" srcId="{2DFF4225-A25A-444A-A715-4DE4C5575F3F}" destId="{72BFF00E-2089-46D5-8600-4EF1AB31A398}" srcOrd="2" destOrd="0" presId="urn:microsoft.com/office/officeart/2005/8/layout/cycle5"/>
    <dgm:cxn modelId="{315D7CE0-064E-4E1F-A593-18F235541F97}" type="presParOf" srcId="{2DFF4225-A25A-444A-A715-4DE4C5575F3F}" destId="{4FB72F93-2701-4FA5-82CE-785EECB345BB}" srcOrd="3" destOrd="0" presId="urn:microsoft.com/office/officeart/2005/8/layout/cycle5"/>
    <dgm:cxn modelId="{8142B497-DE6B-4567-A390-B76DFB9B041F}" type="presParOf" srcId="{2DFF4225-A25A-444A-A715-4DE4C5575F3F}" destId="{56EA4D9A-C1D1-4BC7-B296-2535A574E716}" srcOrd="4" destOrd="0" presId="urn:microsoft.com/office/officeart/2005/8/layout/cycle5"/>
    <dgm:cxn modelId="{2D47B56D-1D16-48EA-A7C8-C299FDFC9AFC}" type="presParOf" srcId="{2DFF4225-A25A-444A-A715-4DE4C5575F3F}" destId="{86869760-C300-4BB0-AEEE-059EABA05E7A}" srcOrd="5" destOrd="0" presId="urn:microsoft.com/office/officeart/2005/8/layout/cycle5"/>
    <dgm:cxn modelId="{0DA8E363-67EB-4588-8505-1F8061F3964D}" type="presParOf" srcId="{2DFF4225-A25A-444A-A715-4DE4C5575F3F}" destId="{0F1C88CD-3C32-48DF-9196-280C8E453E6E}" srcOrd="6" destOrd="0" presId="urn:microsoft.com/office/officeart/2005/8/layout/cycle5"/>
    <dgm:cxn modelId="{202B42AE-3C8B-44E3-A66B-C21106EB85F8}" type="presParOf" srcId="{2DFF4225-A25A-444A-A715-4DE4C5575F3F}" destId="{431D0F9B-38CB-4700-B2F6-233937762430}" srcOrd="7" destOrd="0" presId="urn:microsoft.com/office/officeart/2005/8/layout/cycle5"/>
    <dgm:cxn modelId="{8CE173AD-D891-4A0E-BCC1-CBC08561B6B9}" type="presParOf" srcId="{2DFF4225-A25A-444A-A715-4DE4C5575F3F}" destId="{DA30446D-1059-45A2-AC9F-FD6CECEA8042}" srcOrd="8" destOrd="0" presId="urn:microsoft.com/office/officeart/2005/8/layout/cycle5"/>
    <dgm:cxn modelId="{AE86E1F9-590C-4B64-A6F5-F302EAF7948F}" type="presParOf" srcId="{2DFF4225-A25A-444A-A715-4DE4C5575F3F}" destId="{D5EB03A2-023F-42AC-B1F9-57100D55D899}" srcOrd="9" destOrd="0" presId="urn:microsoft.com/office/officeart/2005/8/layout/cycle5"/>
    <dgm:cxn modelId="{C076B580-2056-48C0-AB5D-2343F0E07683}" type="presParOf" srcId="{2DFF4225-A25A-444A-A715-4DE4C5575F3F}" destId="{704250DE-449F-493B-9FD9-2607D0567AB9}" srcOrd="10" destOrd="0" presId="urn:microsoft.com/office/officeart/2005/8/layout/cycle5"/>
    <dgm:cxn modelId="{FA90B8CB-A76D-49CF-9ECB-A936AEB11C0B}" type="presParOf" srcId="{2DFF4225-A25A-444A-A715-4DE4C5575F3F}" destId="{53AE97CA-CF15-4D55-81CD-7B9476CA53E9}" srcOrd="11" destOrd="0" presId="urn:microsoft.com/office/officeart/2005/8/layout/cycle5"/>
    <dgm:cxn modelId="{9A37E6E7-50EC-4474-A351-9D8B32591A4E}" type="presParOf" srcId="{2DFF4225-A25A-444A-A715-4DE4C5575F3F}" destId="{79E23C31-6075-4596-BB50-0DA8CA014457}" srcOrd="12" destOrd="0" presId="urn:microsoft.com/office/officeart/2005/8/layout/cycle5"/>
    <dgm:cxn modelId="{8816008C-9307-44B6-8988-9D9A2DB7E91A}" type="presParOf" srcId="{2DFF4225-A25A-444A-A715-4DE4C5575F3F}" destId="{172E0FF1-F9F9-4491-A771-71856F1CFE7F}" srcOrd="13" destOrd="0" presId="urn:microsoft.com/office/officeart/2005/8/layout/cycle5"/>
    <dgm:cxn modelId="{83B4A201-6FDA-4E1E-B891-D5650A9AE447}" type="presParOf" srcId="{2DFF4225-A25A-444A-A715-4DE4C5575F3F}" destId="{045A5B3E-D23C-4975-97B2-357C1C516FD9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73D776-2DF0-4255-BCEE-07BC3A831B67}">
      <dsp:nvSpPr>
        <dsp:cNvPr id="0" name=""/>
        <dsp:cNvSpPr/>
      </dsp:nvSpPr>
      <dsp:spPr>
        <a:xfrm>
          <a:off x="3226106" y="-59286"/>
          <a:ext cx="2714049" cy="142250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Декларативная часть</a:t>
          </a: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Определяет цель, принципы и обязательства государств - участников СНГ</a:t>
          </a:r>
          <a:endParaRPr lang="ru-RU" sz="1600" b="1" kern="1200" dirty="0"/>
        </a:p>
      </dsp:txBody>
      <dsp:txXfrm>
        <a:off x="3295547" y="10155"/>
        <a:ext cx="2575167" cy="1283620"/>
      </dsp:txXfrm>
    </dsp:sp>
    <dsp:sp modelId="{72BFF00E-2089-46D5-8600-4EF1AB31A398}">
      <dsp:nvSpPr>
        <dsp:cNvPr id="0" name=""/>
        <dsp:cNvSpPr/>
      </dsp:nvSpPr>
      <dsp:spPr>
        <a:xfrm>
          <a:off x="2360199" y="642720"/>
          <a:ext cx="4733338" cy="4733338"/>
        </a:xfrm>
        <a:custGeom>
          <a:avLst/>
          <a:gdLst/>
          <a:ahLst/>
          <a:cxnLst/>
          <a:rect l="0" t="0" r="0" b="0"/>
          <a:pathLst>
            <a:path>
              <a:moveTo>
                <a:pt x="3752307" y="448042"/>
              </a:moveTo>
              <a:arcTo wR="2366669" hR="2366669" stAng="18350216" swAng="91141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B72F93-2701-4FA5-82CE-785EECB345BB}">
      <dsp:nvSpPr>
        <dsp:cNvPr id="0" name=""/>
        <dsp:cNvSpPr/>
      </dsp:nvSpPr>
      <dsp:spPr>
        <a:xfrm>
          <a:off x="5811448" y="1686759"/>
          <a:ext cx="2345036" cy="120106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Планирование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/>
            <a:t>Анализ и определение первоочередных работ</a:t>
          </a:r>
        </a:p>
      </dsp:txBody>
      <dsp:txXfrm>
        <a:off x="5870079" y="1745390"/>
        <a:ext cx="2227774" cy="1083806"/>
      </dsp:txXfrm>
    </dsp:sp>
    <dsp:sp modelId="{86869760-C300-4BB0-AEEE-059EABA05E7A}">
      <dsp:nvSpPr>
        <dsp:cNvPr id="0" name=""/>
        <dsp:cNvSpPr/>
      </dsp:nvSpPr>
      <dsp:spPr>
        <a:xfrm>
          <a:off x="2470403" y="-184213"/>
          <a:ext cx="4733338" cy="4733338"/>
        </a:xfrm>
        <a:custGeom>
          <a:avLst/>
          <a:gdLst/>
          <a:ahLst/>
          <a:cxnLst/>
          <a:rect l="0" t="0" r="0" b="0"/>
          <a:pathLst>
            <a:path>
              <a:moveTo>
                <a:pt x="4556794" y="3263594"/>
              </a:moveTo>
              <a:arcTo wR="2366669" hR="2366669" stAng="1336239" swAng="89914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1C88CD-3C32-48DF-9196-280C8E453E6E}">
      <dsp:nvSpPr>
        <dsp:cNvPr id="0" name=""/>
        <dsp:cNvSpPr/>
      </dsp:nvSpPr>
      <dsp:spPr>
        <a:xfrm>
          <a:off x="5148058" y="3771795"/>
          <a:ext cx="2142122" cy="118407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Внедрение и функционирование </a:t>
          </a:r>
          <a:r>
            <a:rPr lang="ru-RU" sz="1600" b="0" kern="1200" dirty="0" smtClean="0"/>
            <a:t>реализация первоочередных работ</a:t>
          </a:r>
          <a:endParaRPr lang="ru-RU" sz="1600" b="0" kern="1200" dirty="0"/>
        </a:p>
      </dsp:txBody>
      <dsp:txXfrm>
        <a:off x="5205860" y="3829597"/>
        <a:ext cx="2026518" cy="1068472"/>
      </dsp:txXfrm>
    </dsp:sp>
    <dsp:sp modelId="{DA30446D-1059-45A2-AC9F-FD6CECEA8042}">
      <dsp:nvSpPr>
        <dsp:cNvPr id="0" name=""/>
        <dsp:cNvSpPr/>
      </dsp:nvSpPr>
      <dsp:spPr>
        <a:xfrm>
          <a:off x="2266930" y="303608"/>
          <a:ext cx="4733338" cy="4733338"/>
        </a:xfrm>
        <a:custGeom>
          <a:avLst/>
          <a:gdLst/>
          <a:ahLst/>
          <a:cxnLst/>
          <a:rect l="0" t="0" r="0" b="0"/>
          <a:pathLst>
            <a:path>
              <a:moveTo>
                <a:pt x="2740700" y="4703595"/>
              </a:moveTo>
              <a:arcTo wR="2366669" hR="2366669" stAng="4854407" swAng="109116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EB03A2-023F-42AC-B1F9-57100D55D899}">
      <dsp:nvSpPr>
        <dsp:cNvPr id="0" name=""/>
        <dsp:cNvSpPr/>
      </dsp:nvSpPr>
      <dsp:spPr>
        <a:xfrm>
          <a:off x="1907704" y="3771799"/>
          <a:ext cx="2518658" cy="118407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Проведение проверок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радиоэкологический мониторинг и корректирующие меры</a:t>
          </a:r>
          <a:endParaRPr lang="ru-RU" sz="1600" b="1" kern="1200" dirty="0"/>
        </a:p>
      </dsp:txBody>
      <dsp:txXfrm>
        <a:off x="1965506" y="3829601"/>
        <a:ext cx="2403054" cy="1068472"/>
      </dsp:txXfrm>
    </dsp:sp>
    <dsp:sp modelId="{53AE97CA-CF15-4D55-81CD-7B9476CA53E9}">
      <dsp:nvSpPr>
        <dsp:cNvPr id="0" name=""/>
        <dsp:cNvSpPr/>
      </dsp:nvSpPr>
      <dsp:spPr>
        <a:xfrm>
          <a:off x="1857994" y="-492867"/>
          <a:ext cx="4733338" cy="4733338"/>
        </a:xfrm>
        <a:custGeom>
          <a:avLst/>
          <a:gdLst/>
          <a:ahLst/>
          <a:cxnLst/>
          <a:rect l="0" t="0" r="0" b="0"/>
          <a:pathLst>
            <a:path>
              <a:moveTo>
                <a:pt x="773245" y="4116561"/>
              </a:moveTo>
              <a:arcTo wR="2366669" hR="2366669" stAng="7939229" swAng="103259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E23C31-6075-4596-BB50-0DA8CA014457}">
      <dsp:nvSpPr>
        <dsp:cNvPr id="0" name=""/>
        <dsp:cNvSpPr/>
      </dsp:nvSpPr>
      <dsp:spPr>
        <a:xfrm>
          <a:off x="683574" y="1683575"/>
          <a:ext cx="2989556" cy="118407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Анализ результатов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рекомендации по эффективному и коммерчески выгодному использованию технологий</a:t>
          </a:r>
          <a:endParaRPr lang="ru-RU" sz="1600" b="1" kern="1200" dirty="0"/>
        </a:p>
      </dsp:txBody>
      <dsp:txXfrm>
        <a:off x="741376" y="1741377"/>
        <a:ext cx="2873952" cy="1068472"/>
      </dsp:txXfrm>
    </dsp:sp>
    <dsp:sp modelId="{045A5B3E-D23C-4975-97B2-357C1C516FD9}">
      <dsp:nvSpPr>
        <dsp:cNvPr id="0" name=""/>
        <dsp:cNvSpPr/>
      </dsp:nvSpPr>
      <dsp:spPr>
        <a:xfrm>
          <a:off x="1690737" y="1036847"/>
          <a:ext cx="4733338" cy="4733338"/>
        </a:xfrm>
        <a:custGeom>
          <a:avLst/>
          <a:gdLst/>
          <a:ahLst/>
          <a:cxnLst/>
          <a:rect l="0" t="0" r="0" b="0"/>
          <a:pathLst>
            <a:path>
              <a:moveTo>
                <a:pt x="882024" y="523586"/>
              </a:moveTo>
              <a:arcTo wR="2366669" hR="2366669" stAng="13868867" swAng="82523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D5E932-092D-469C-8374-C9BA8B5EDE36}" type="datetimeFigureOut">
              <a:rPr lang="ru-RU" smtClean="0"/>
              <a:pPr/>
              <a:t>21.05.2012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750" y="4716463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EB5A12-5772-42DC-8479-0C0775B3A4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6952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EB5A12-5772-42DC-8479-0C0775B3A4DF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EB5A12-5772-42DC-8479-0C0775B3A4DF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F7676-094E-4706-9FED-E4E059A007DF}" type="datetime1">
              <a:rPr lang="ru-RU" smtClean="0"/>
              <a:pPr/>
              <a:t>21.05.2012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1BC2-72E4-4FC4-A5F3-E14C1B57B003}" type="datetime1">
              <a:rPr lang="ru-RU" smtClean="0"/>
              <a:pPr/>
              <a:t>21.05.2012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EF62D-FA1C-42F8-B782-88D28DC825C6}" type="datetime1">
              <a:rPr lang="ru-RU" smtClean="0"/>
              <a:pPr/>
              <a:t>21.05.2012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9271D-80A1-4E50-8669-676C69ED8C72}" type="datetime1">
              <a:rPr lang="ru-RU" smtClean="0"/>
              <a:pPr/>
              <a:t>21.05.2012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589A1-2E7A-4206-B5AC-B3898E492814}" type="datetime1">
              <a:rPr lang="ru-RU" smtClean="0"/>
              <a:pPr/>
              <a:t>21.05.2012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E301E-E641-4F26-B6E4-EEC1458504D7}" type="datetime1">
              <a:rPr lang="ru-RU" smtClean="0"/>
              <a:pPr/>
              <a:t>21.05.2012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17F5E-E272-40C8-8C93-50A2897C1B97}" type="datetime1">
              <a:rPr lang="ru-RU" smtClean="0"/>
              <a:pPr/>
              <a:t>21.05.2012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E23C0-FAAE-4C7E-8F4A-1677A4D0DC08}" type="datetime1">
              <a:rPr lang="ru-RU" smtClean="0"/>
              <a:pPr/>
              <a:t>21.05.2012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10AED-24B3-4C2D-B837-BCFBE63EF84E}" type="datetime1">
              <a:rPr lang="ru-RU" smtClean="0"/>
              <a:pPr/>
              <a:t>21.05.2012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E5560-AB97-4866-AC52-E677E1D8DC0C}" type="datetime1">
              <a:rPr lang="ru-RU" smtClean="0"/>
              <a:pPr/>
              <a:t>21.05.2012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EE4FF-0813-4CB2-B6DE-E1EDC232083D}" type="datetime1">
              <a:rPr lang="ru-RU" smtClean="0"/>
              <a:pPr/>
              <a:t>21.05.2012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F6934-2DF1-411A-A153-1A69AA1EF8BD}" type="datetime1">
              <a:rPr lang="ru-RU" smtClean="0"/>
              <a:pPr/>
              <a:t>21.05.2012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125538"/>
            <a:ext cx="9144000" cy="3527425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Разработка основ</a:t>
            </a:r>
            <a:b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экологической политики</a:t>
            </a:r>
            <a:b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государств – участников СНГ</a:t>
            </a:r>
            <a:b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 в области использования атомной энергии в мирных целях</a:t>
            </a: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ru-RU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075" name="Picture 4" descr="Gl1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352" y="0"/>
            <a:ext cx="1253661" cy="1196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0" y="6027737"/>
            <a:ext cx="9144000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Астана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2012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9750" y="4437112"/>
            <a:ext cx="8064500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</a:rPr>
              <a:t>Институт глобальной ядерной безопасности при НИЯУ «МИФИ»</a:t>
            </a:r>
          </a:p>
          <a:p>
            <a:pPr algn="ctr">
              <a:defRPr/>
            </a:pP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</a:rPr>
              <a:t>А.М.Агапов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Автономная некоммерческая организация </a:t>
            </a:r>
            <a:endParaRPr lang="ru-RU" i="1" dirty="0">
              <a:solidFill>
                <a:schemeClr val="accent1">
                  <a:lumMod val="50000"/>
                </a:schemeClr>
              </a:soli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«Международный 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центр по экологической безопасности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А.П.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Васильев, Д.В.Суслов</a:t>
            </a:r>
            <a:endParaRPr lang="ru-RU" i="1" dirty="0">
              <a:solidFill>
                <a:schemeClr val="accent1">
                  <a:lumMod val="50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46064"/>
            <a:ext cx="1247649" cy="122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H:\INFO ICES\Росатом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07904" y="0"/>
            <a:ext cx="1728192" cy="1347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764704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Актуальность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64704"/>
            <a:ext cx="8748464" cy="6093296"/>
          </a:xfrm>
        </p:spPr>
        <p:txBody>
          <a:bodyPr>
            <a:noAutofit/>
          </a:bodyPr>
          <a:lstStyle/>
          <a:p>
            <a:pPr lvl="0" algn="just"/>
            <a:r>
              <a:rPr lang="ru-RU" sz="2200" dirty="0" smtClean="0">
                <a:solidFill>
                  <a:srgbClr val="002060"/>
                </a:solidFill>
              </a:rPr>
              <a:t>Решение о дальнейшем развитии атомной энергии в мирных целях государствами - участниками СНГ</a:t>
            </a:r>
          </a:p>
          <a:p>
            <a:pPr algn="just"/>
            <a:r>
              <a:rPr lang="ru-RU" sz="2200" dirty="0" smtClean="0">
                <a:solidFill>
                  <a:srgbClr val="002060"/>
                </a:solidFill>
              </a:rPr>
              <a:t>Принятие национальных и международных программ по созданию АЭС, предприятий по добыче, обогащению и переработке урановых руд и других сопутствующих полезных ископаемых, созданию изотопных производств, развитию использования </a:t>
            </a:r>
            <a:r>
              <a:rPr lang="ru-RU" sz="2200" dirty="0" err="1" smtClean="0">
                <a:solidFill>
                  <a:srgbClr val="002060"/>
                </a:solidFill>
              </a:rPr>
              <a:t>радионуклидной</a:t>
            </a:r>
            <a:r>
              <a:rPr lang="ru-RU" sz="2200" dirty="0" smtClean="0">
                <a:solidFill>
                  <a:srgbClr val="002060"/>
                </a:solidFill>
              </a:rPr>
              <a:t> продукции в промышленности и медицине</a:t>
            </a:r>
          </a:p>
          <a:p>
            <a:pPr algn="just"/>
            <a:r>
              <a:rPr lang="ru-RU" sz="2200" dirty="0" smtClean="0">
                <a:solidFill>
                  <a:srgbClr val="002060"/>
                </a:solidFill>
              </a:rPr>
              <a:t>Приоритетное развитие нормативно-правового регулирования экологической безопасности, деятельности по созданию экологически безопасных производств, мониторингу окружающей среды, создание режима активного взаимодействия с населением, представление объективной информации по вопросам экологической безопасности</a:t>
            </a:r>
          </a:p>
          <a:p>
            <a:pPr algn="just"/>
            <a:r>
              <a:rPr lang="ru-RU" sz="2200" dirty="0" smtClean="0">
                <a:solidFill>
                  <a:srgbClr val="002060"/>
                </a:solidFill>
              </a:rPr>
              <a:t>Наличие долговременной радиационной опасности от экологически неблагоприятного наследия атомной промышленности СССР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z="2000" smtClean="0"/>
              <a:pPr/>
              <a:t>2</a:t>
            </a:fld>
            <a:endParaRPr lang="ru-RU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Предпосылки к принятию совместной политики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96752"/>
            <a:ext cx="8748464" cy="5661248"/>
          </a:xfrm>
        </p:spPr>
        <p:txBody>
          <a:bodyPr>
            <a:noAutofit/>
          </a:bodyPr>
          <a:lstStyle/>
          <a:p>
            <a:pPr lvl="0" algn="just"/>
            <a:r>
              <a:rPr lang="ru-RU" sz="2200" dirty="0" smtClean="0">
                <a:solidFill>
                  <a:srgbClr val="002060"/>
                </a:solidFill>
              </a:rPr>
              <a:t>Расширение взаимодействия государств - участников СНГ в условиях развития атомной энергии невозможно без решения вопросов ядерной, радиационной, экологической и промышленной безопасности</a:t>
            </a:r>
          </a:p>
          <a:p>
            <a:pPr lvl="0" algn="just"/>
            <a:r>
              <a:rPr lang="ru-RU" sz="2200" dirty="0" smtClean="0">
                <a:solidFill>
                  <a:srgbClr val="002060"/>
                </a:solidFill>
              </a:rPr>
              <a:t>Для обеспечения экологически безопасного и устойчивого развития атомных отраслей государств - участников СНГ необходимо определить совместную экологическую политику в области использования атомной энергии в мирных целях, наметить приоритеты, последовательность и взаимосвязь научных, технологических, промышленных, экономических и социальных вопросов, которые является неотъемлемой частью социально-экономической  политики государств</a:t>
            </a:r>
          </a:p>
          <a:p>
            <a:pPr lvl="0" algn="just"/>
            <a:endParaRPr lang="ru-RU" sz="2200" dirty="0">
              <a:solidFill>
                <a:srgbClr val="00206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z="2000" smtClean="0"/>
              <a:pPr/>
              <a:t>3</a:t>
            </a:fld>
            <a:endParaRPr lang="ru-RU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Назначение совместной политики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96752"/>
            <a:ext cx="8748464" cy="5661248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>
                <a:solidFill>
                  <a:srgbClr val="002060"/>
                </a:solidFill>
              </a:rPr>
              <a:t>Определение системы взаимосогласованных государствами-участниками СНГ общих целей, принципов и приоритетов развития атомных отраслей,  направленных на улучшение экологической обстановки и механизмов их реализации</a:t>
            </a:r>
          </a:p>
          <a:p>
            <a:pPr algn="just"/>
            <a:r>
              <a:rPr lang="ru-RU" sz="2400" dirty="0" smtClean="0">
                <a:solidFill>
                  <a:srgbClr val="002060"/>
                </a:solidFill>
              </a:rPr>
              <a:t>Политика должна формулировать долговременные и среднесрочные цели и задачи государств в области экологической политики при использовании атомной энергии, определять перспективы и последовательность решения наиболее значимых задач, определять инструменты их реализации, взаимное участие и контроль при достижении совместных решений</a:t>
            </a:r>
          </a:p>
          <a:p>
            <a:pPr algn="just">
              <a:buNone/>
            </a:pPr>
            <a:endParaRPr lang="ru-RU" sz="2400" dirty="0" smtClean="0">
              <a:solidFill>
                <a:srgbClr val="002060"/>
              </a:solidFill>
            </a:endParaRPr>
          </a:p>
          <a:p>
            <a:pPr algn="just"/>
            <a:endParaRPr lang="ru-RU" sz="2400" dirty="0" smtClean="0">
              <a:solidFill>
                <a:srgbClr val="002060"/>
              </a:solidFill>
            </a:endParaRPr>
          </a:p>
          <a:p>
            <a:pPr lvl="0" algn="just"/>
            <a:endParaRPr lang="ru-RU" sz="2400" dirty="0" smtClean="0">
              <a:solidFill>
                <a:srgbClr val="002060"/>
              </a:solidFill>
            </a:endParaRPr>
          </a:p>
          <a:p>
            <a:pPr algn="just"/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z="2000" smtClean="0"/>
              <a:pPr/>
              <a:t>4</a:t>
            </a:fld>
            <a:endParaRPr lang="ru-RU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Структура реализации политики</a:t>
            </a:r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0" y="1313384"/>
          <a:ext cx="9144000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z="2000" smtClean="0"/>
              <a:pPr/>
              <a:t>5</a:t>
            </a:fld>
            <a:endParaRPr lang="ru-RU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Результаты реализации политики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96752"/>
            <a:ext cx="8748464" cy="5661248"/>
          </a:xfrm>
        </p:spPr>
        <p:txBody>
          <a:bodyPr>
            <a:noAutofit/>
          </a:bodyPr>
          <a:lstStyle/>
          <a:p>
            <a:pPr algn="just"/>
            <a:endParaRPr lang="ru-RU" sz="2400" dirty="0" smtClean="0">
              <a:solidFill>
                <a:srgbClr val="002060"/>
              </a:solidFill>
            </a:endParaRPr>
          </a:p>
          <a:p>
            <a:pPr algn="just"/>
            <a:r>
              <a:rPr lang="ru-RU" sz="2400" dirty="0" smtClean="0">
                <a:solidFill>
                  <a:srgbClr val="002060"/>
                </a:solidFill>
              </a:rPr>
              <a:t>Устранение экологических последствий и вреда, нанесенного природной среде предприятиями и организациями атомной отрасли при создании ядерного оружия, проведении ядерных взрывов в народно-хозяйственных целях, а также вследствие радиационных аварий</a:t>
            </a:r>
          </a:p>
          <a:p>
            <a:pPr algn="just"/>
            <a:endParaRPr lang="ru-RU" sz="2400" dirty="0" smtClean="0">
              <a:solidFill>
                <a:srgbClr val="002060"/>
              </a:solidFill>
            </a:endParaRPr>
          </a:p>
          <a:p>
            <a:pPr algn="just"/>
            <a:r>
              <a:rPr lang="ru-RU" sz="2400" dirty="0" smtClean="0">
                <a:solidFill>
                  <a:srgbClr val="002060"/>
                </a:solidFill>
              </a:rPr>
              <a:t>Обеспечение экологической безопасности, научно-обоснованного уровня радиационного воздействия на население и окружающую природную среду в зонах влияния деятельности предприятий и организаций атомных отраслей государств - участников СНГ</a:t>
            </a:r>
          </a:p>
          <a:p>
            <a:pPr algn="just"/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z="2000" smtClean="0"/>
              <a:pPr/>
              <a:t>6</a:t>
            </a:fld>
            <a:endParaRPr lang="ru-RU" sz="2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Потенциальные участники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рабочей группы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5301208"/>
          </a:xfrm>
        </p:spPr>
        <p:txBody>
          <a:bodyPr>
            <a:noAutofit/>
          </a:bodyPr>
          <a:lstStyle/>
          <a:p>
            <a:pPr lvl="0"/>
            <a:r>
              <a:rPr lang="ru-RU" sz="3000" i="1" dirty="0" smtClean="0">
                <a:solidFill>
                  <a:srgbClr val="002060"/>
                </a:solidFill>
              </a:rPr>
              <a:t>Республика Беларусь</a:t>
            </a:r>
            <a:r>
              <a:rPr lang="ru-RU" sz="3000" dirty="0" smtClean="0">
                <a:solidFill>
                  <a:srgbClr val="002060"/>
                </a:solidFill>
              </a:rPr>
              <a:t>: ГНУ «Объединенный институт энергетических и ядерных исследований – Сосны» Национальной академии наук Беларуси (г. Минск).</a:t>
            </a:r>
            <a:r>
              <a:rPr lang="ru-RU" sz="3000" i="1" dirty="0" smtClean="0">
                <a:solidFill>
                  <a:srgbClr val="002060"/>
                </a:solidFill>
              </a:rPr>
              <a:t> </a:t>
            </a:r>
            <a:endParaRPr lang="ru-RU" sz="3000" dirty="0" smtClean="0">
              <a:solidFill>
                <a:srgbClr val="002060"/>
              </a:solidFill>
            </a:endParaRPr>
          </a:p>
          <a:p>
            <a:pPr lvl="0"/>
            <a:r>
              <a:rPr lang="ru-RU" sz="3000" i="1" dirty="0" smtClean="0">
                <a:solidFill>
                  <a:srgbClr val="002060"/>
                </a:solidFill>
              </a:rPr>
              <a:t>Республика Казахстан</a:t>
            </a:r>
            <a:r>
              <a:rPr lang="ru-RU" sz="3000" dirty="0" smtClean="0">
                <a:solidFill>
                  <a:srgbClr val="002060"/>
                </a:solidFill>
              </a:rPr>
              <a:t>: АО  «НАК «</a:t>
            </a:r>
            <a:r>
              <a:rPr lang="ru-RU" sz="3000" dirty="0" err="1" smtClean="0">
                <a:solidFill>
                  <a:srgbClr val="002060"/>
                </a:solidFill>
              </a:rPr>
              <a:t>Казатомпром</a:t>
            </a:r>
            <a:r>
              <a:rPr lang="ru-RU" sz="3000" dirty="0" smtClean="0">
                <a:solidFill>
                  <a:srgbClr val="002060"/>
                </a:solidFill>
              </a:rPr>
              <a:t>» (г. Астана).</a:t>
            </a:r>
          </a:p>
          <a:p>
            <a:pPr lvl="0"/>
            <a:r>
              <a:rPr lang="ru-RU" sz="3000" i="1" dirty="0" err="1" smtClean="0">
                <a:solidFill>
                  <a:srgbClr val="002060"/>
                </a:solidFill>
              </a:rPr>
              <a:t>Кыргызская</a:t>
            </a:r>
            <a:r>
              <a:rPr lang="ru-RU" sz="3000" i="1" dirty="0" smtClean="0">
                <a:solidFill>
                  <a:srgbClr val="002060"/>
                </a:solidFill>
              </a:rPr>
              <a:t> Республика</a:t>
            </a:r>
            <a:r>
              <a:rPr lang="ru-RU" sz="3000" dirty="0" smtClean="0">
                <a:solidFill>
                  <a:srgbClr val="002060"/>
                </a:solidFill>
              </a:rPr>
              <a:t>: ОАО «</a:t>
            </a:r>
            <a:r>
              <a:rPr lang="ru-RU" sz="3000" dirty="0" err="1" smtClean="0">
                <a:solidFill>
                  <a:srgbClr val="002060"/>
                </a:solidFill>
              </a:rPr>
              <a:t>Карабалтинский</a:t>
            </a:r>
            <a:r>
              <a:rPr lang="ru-RU" sz="3000" dirty="0" smtClean="0">
                <a:solidFill>
                  <a:srgbClr val="002060"/>
                </a:solidFill>
              </a:rPr>
              <a:t> горнорудный комбинат».</a:t>
            </a:r>
          </a:p>
          <a:p>
            <a:pPr lvl="0"/>
            <a:r>
              <a:rPr lang="ru-RU" sz="3000" i="1" dirty="0" smtClean="0">
                <a:solidFill>
                  <a:srgbClr val="002060"/>
                </a:solidFill>
              </a:rPr>
              <a:t>Республика Таджикистан</a:t>
            </a:r>
            <a:r>
              <a:rPr lang="ru-RU" sz="3000" dirty="0" smtClean="0">
                <a:solidFill>
                  <a:srgbClr val="002060"/>
                </a:solidFill>
              </a:rPr>
              <a:t>: Производственное объединение "Восточный комбинат редких металлов".</a:t>
            </a:r>
          </a:p>
          <a:p>
            <a:endParaRPr lang="ru-RU" sz="3000" dirty="0">
              <a:solidFill>
                <a:srgbClr val="00206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z="2000" smtClean="0"/>
              <a:pPr/>
              <a:t>7</a:t>
            </a:fld>
            <a:endParaRPr lang="ru-RU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Заключение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040560"/>
          </a:xfrm>
        </p:spPr>
        <p:txBody>
          <a:bodyPr>
            <a:noAutofit/>
          </a:bodyPr>
          <a:lstStyle/>
          <a:p>
            <a:pPr algn="just"/>
            <a:r>
              <a:rPr lang="ru-RU" sz="2200" b="1" dirty="0" smtClean="0">
                <a:solidFill>
                  <a:srgbClr val="002060"/>
                </a:solidFill>
              </a:rPr>
              <a:t>Реализация проектов в рамках экологической политики </a:t>
            </a:r>
            <a:r>
              <a:rPr lang="ru-RU" sz="2200" dirty="0" smtClean="0">
                <a:solidFill>
                  <a:srgbClr val="002060"/>
                </a:solidFill>
              </a:rPr>
              <a:t>должна осуществляться в условиях широкого информирования  общества, диалога с различными общественными организациями, предусматривать организацию конференций и форумов, проведение общественных слушаний, публикацию в периодических профессиональных и общедоступных изданиях и сети интернет. </a:t>
            </a:r>
          </a:p>
          <a:p>
            <a:pPr algn="just"/>
            <a:endParaRPr lang="ru-RU" sz="2200" dirty="0" smtClean="0">
              <a:solidFill>
                <a:srgbClr val="002060"/>
              </a:solidFill>
            </a:endParaRPr>
          </a:p>
          <a:p>
            <a:pPr algn="just"/>
            <a:r>
              <a:rPr lang="ru-RU" sz="2200" b="1" dirty="0" smtClean="0">
                <a:solidFill>
                  <a:srgbClr val="002060"/>
                </a:solidFill>
              </a:rPr>
              <a:t>Сотрудничество государств - участников СНГ </a:t>
            </a:r>
            <a:r>
              <a:rPr lang="ru-RU" sz="2200" dirty="0" smtClean="0">
                <a:solidFill>
                  <a:srgbClr val="002060"/>
                </a:solidFill>
              </a:rPr>
              <a:t>в области использования атомной энергии в мирных целях должно проходить под эгидой максимальной экологической безопасности, что является основой устойчивого долгосрочного  развития атомных отраслей государств и социально-экономического развития народов.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z="2000" smtClean="0"/>
              <a:pPr/>
              <a:t>8</a:t>
            </a:fld>
            <a:endParaRPr lang="ru-RU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4400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ru-RU" sz="4400" dirty="0" smtClean="0">
                <a:solidFill>
                  <a:srgbClr val="002060"/>
                </a:solidFill>
              </a:rPr>
              <a:t>Благодарю за внимание!</a:t>
            </a:r>
            <a:endParaRPr lang="ru-RU" sz="4400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43608" y="4149080"/>
            <a:ext cx="7272808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</a:rPr>
              <a:t>Институт глобальной ядерной безопасности</a:t>
            </a:r>
          </a:p>
          <a:p>
            <a:pPr algn="ctr">
              <a:defRPr/>
            </a:pP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</a:rPr>
              <a:t>при НИЯУ «МИФИ»</a:t>
            </a:r>
          </a:p>
          <a:p>
            <a:pPr algn="ctr">
              <a:defRPr/>
            </a:pP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</a:rPr>
              <a:t>А.М.Агапов</a:t>
            </a:r>
          </a:p>
          <a:p>
            <a:pPr algn="ctr">
              <a:defRPr/>
            </a:pPr>
            <a:endParaRPr lang="ru-RU" i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" name="Picture 4" descr="Gl1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352" y="0"/>
            <a:ext cx="1253661" cy="1196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46064"/>
            <a:ext cx="1247649" cy="122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3" descr="H:\INFO ICES\Росатом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07904" y="0"/>
            <a:ext cx="1728192" cy="13474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901</TotalTime>
  <Words>476</Words>
  <Application>Microsoft Office PowerPoint</Application>
  <PresentationFormat>Экран (4:3)</PresentationFormat>
  <Paragraphs>59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 Разработка основ экологической политики государств – участников СНГ  в области использования атомной энергии в мирных целях </vt:lpstr>
      <vt:lpstr>Актуальность</vt:lpstr>
      <vt:lpstr>Предпосылки к принятию совместной политики</vt:lpstr>
      <vt:lpstr>Назначение совместной политики</vt:lpstr>
      <vt:lpstr>Структура реализации политики</vt:lpstr>
      <vt:lpstr>Результаты реализации политики</vt:lpstr>
      <vt:lpstr>Потенциальные участники рабочей группы</vt:lpstr>
      <vt:lpstr>Заключение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Разработка основ  экологической политики и безопасности государств - участников СНГ  в области использования атомной энергии  в мирных целях</dc:title>
  <dc:creator>Dmitry</dc:creator>
  <cp:lastModifiedBy>AMAgapov</cp:lastModifiedBy>
  <cp:revision>81</cp:revision>
  <dcterms:created xsi:type="dcterms:W3CDTF">2012-02-22T06:40:01Z</dcterms:created>
  <dcterms:modified xsi:type="dcterms:W3CDTF">2012-05-21T09:18:34Z</dcterms:modified>
</cp:coreProperties>
</file>