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3" r:id="rId6"/>
    <p:sldId id="265" r:id="rId7"/>
    <p:sldId id="264" r:id="rId8"/>
    <p:sldId id="266" r:id="rId9"/>
    <p:sldId id="268" r:id="rId10"/>
    <p:sldId id="270" r:id="rId11"/>
    <p:sldId id="261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6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62CC9B-4453-4D3E-B684-CD30E3163169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F922E7-F03C-4300-B7F4-6AAD1D760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6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6C780-68D4-482B-9D68-80F363DCE1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is-flag1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23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566A-4623-4509-9588-FCDF01652C2C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8405-9251-4B54-AE50-B7D1FF547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C1C7-C0D2-4ECA-BE72-4D6C77A9DF44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0982-27F4-4E49-8B72-D26FC205E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6CE1-C8D8-4CDC-9C5E-4DB3AC81083A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6652-4E6C-43E6-9D23-C64A56162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is-flag1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23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7"/>
          <p:cNvCxnSpPr/>
          <p:nvPr userDrawn="1"/>
        </p:nvCxnSpPr>
        <p:spPr>
          <a:xfrm>
            <a:off x="0" y="98107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128792" cy="576064"/>
          </a:xfrm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defRPr sz="2000"/>
            </a:lvl1pPr>
            <a:lvl2pPr>
              <a:buNone/>
              <a:defRPr sz="2000"/>
            </a:lvl2pPr>
            <a:lvl3pPr>
              <a:defRPr sz="180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- 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5A07-2791-447F-8E68-A3FC1AAC5002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E927-E736-4ED6-881D-7310A604D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4D9C-C0A5-4768-BA52-DA6069E6B291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771D-8263-420D-B20D-61F0E95D9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0D31-8430-45CB-9018-683608FB32E9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95A0-E7DC-40CA-B1B1-1A2FF80B2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E54C-43F6-4706-9D1A-5F9E8E6C5FA2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8BF9-C6F5-406D-9FCF-7D9B267C6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7FD1-5AFB-4193-8C11-64E614BA59C1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1ACB-2C45-4B03-8221-65F68B77E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is-flag1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23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2E27-FBD8-499C-9EB4-7BC73D2B962D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8A07-F69D-4D33-9CAF-A2C423AA0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2AD7-D346-40F2-B9E9-83D813531D2A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80EB-8630-4428-AD67-2DB8C88B2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A834E-2BDC-4F7A-9258-2451CE4B8707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7A905-B066-4187-80F2-2EEB75858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32710C-E34F-4796-BC0A-3159286FEFF8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5408DB-1AF0-4FC7-BCFB-359BA81F5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19" r:id="rId3"/>
    <p:sldLayoutId id="2147483720" r:id="rId4"/>
    <p:sldLayoutId id="2147483721" r:id="rId5"/>
    <p:sldLayoutId id="2147483722" r:id="rId6"/>
    <p:sldLayoutId id="2147483729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55650" y="908050"/>
            <a:ext cx="7772400" cy="36734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потребностях в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русско-язычных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англоязычных средствах описания документов и результатов научно-технической деятельности в области ядерных знаний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подготовке проектов двуязычных (русский – английский (национальный язык) глоссариев (словарей) для формирования баз данных поисковых систем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403350" y="5229225"/>
            <a:ext cx="6337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Совещание РГ Комиссии СНГ по интеллектуальной собственности, ИНИС МАГАТЭ, представителей НЦ ИНИС государств-участников СНГ 24 окт. 2013 г.</a:t>
            </a:r>
          </a:p>
        </p:txBody>
      </p:sp>
      <p:pic>
        <p:nvPicPr>
          <p:cNvPr id="7172" name="Рисунок 4" descr="Эмблема_rusini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0"/>
            <a:ext cx="11858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129463" cy="5762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списка ключевых слов по рубрике ИНИС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S54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4248150" cy="5400675"/>
          </a:xfrm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pPr indent="0" eaLnBrk="1" hangingPunct="1">
              <a:lnSpc>
                <a:spcPts val="18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слова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рубрике ИНИС: S54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 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ЯДЕРНАЯ ЗИМА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АВАРИИ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ЖИДКОСТИ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КАМЕННЫЙ УГОЛЬ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КОНВЕКЦИЯ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МЕСТНАЯ АДМИНИСТРАЦИЯ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НАРАБОТКА ТРИТИЯ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ОБЪЕМНАЯ ПЛОТНОСТЬ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ОСЛАБЛЕНИЕ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ОТЧЕТЫ ПО БЕЗОПАСНОСТИ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ПЕРИОД ПОЛУВЫПАДЕНИЯ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ПОТРЕБНОСТИ В ЗЕМЛЕ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ПРОСТРАНСТВЕННАЯ ЗАВИСИМОСТЬ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ПРОСТРАНСТВЕННАЯ РАЗРЕШАЮЩАЯ СПОСОБНОСТЬ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ПРОСТРАНСТВЕННОЕ 	РАСПРЕДЕЛЕНИЕ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РЕГУЛИРОВАНИЕ ВЛАЖНОСТИ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ТЕПЛОВЫЕ ЗАЩИТНЫЕ ЭКРАНЫ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ТЕПЛОИЗОЛЯЦИЯ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ТЕПЛООБМЕННИКИ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S99ЯДЕРНЫЕ КОМПЛЕКСЫ</a:t>
            </a:r>
          </a:p>
          <a:p>
            <a:pPr indent="0" eaLnBrk="1" hangingPunct="1">
              <a:lnSpc>
                <a:spcPts val="1600"/>
              </a:lnSpc>
              <a:spcBef>
                <a:spcPct val="0"/>
              </a:spcBef>
              <a:defRPr/>
            </a:pPr>
            <a:r>
              <a:rPr lang="ru-RU" sz="1800" dirty="0" smtClean="0"/>
              <a:t>ЯДЫ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5795963" y="2781300"/>
            <a:ext cx="3097212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национальные языки 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716463" y="3357563"/>
            <a:ext cx="1079500" cy="576262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32363" y="1557338"/>
            <a:ext cx="38877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Задача для уполномоченной </a:t>
            </a:r>
            <a:br>
              <a:rPr lang="ru-RU"/>
            </a:br>
            <a:r>
              <a:rPr lang="ru-RU"/>
              <a:t>организации (университета) в государстве-участнике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8172450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/>
              <a:t>Технологические аспекты реализации задач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2000" dirty="0" smtClean="0"/>
              <a:t>правления знаниями для сообщества СНГ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50825" y="1268413"/>
            <a:ext cx="8678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Важным ресурсом знаний являются результаты интеллектуальной деятельности ученых и конструкторов предприятий Росатома или организаций, привлекаемых по заказам Госкорпорации, а также партнеров в государствах- участниках Комиссии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95288" y="3429000"/>
            <a:ext cx="8534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Тематическая принадлежность работы определяется кодом Государственного рубрикатора научно-технической информации (ГРНТИ). Принципиальным недостатком такого подхода с точки зрения создания системы управления знаниями является ее ориентированность на библиографическую информацию, не позволяющая провести тематический поиск, более узкий, чем рубрика ГРНТИ.</a:t>
            </a:r>
          </a:p>
          <a:p>
            <a:pPr algn="just"/>
            <a:r>
              <a:rPr lang="ru-RU">
                <a:latin typeface="Calibri" pitchFamily="34" charset="0"/>
              </a:rPr>
              <a:t>Поэтому, когда имеется необходимость провести поиск по содержательной сути объекта хранения, необходимо использовать специализированные средства, позволяющие сопоставить 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ключевые слова</a:t>
            </a:r>
            <a:r>
              <a:rPr lang="ru-RU">
                <a:latin typeface="Calibri" pitchFamily="34" charset="0"/>
              </a:rPr>
              <a:t> (последовательности символов), из которых состоит текст, тематическим понятиям, отражающим искомый смысл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71600" y="2348880"/>
            <a:ext cx="7416824" cy="936104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Существующие средства идентификации объектов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859712" cy="576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smtClean="0"/>
              <a:t>Средство объединения русскоязычной рубрикации ГРНТИ (СНГ) и ИНИС-</a:t>
            </a:r>
            <a:r>
              <a:rPr lang="en-US" sz="2000" smtClean="0"/>
              <a:t>ETDE (</a:t>
            </a:r>
            <a:r>
              <a:rPr lang="ru-RU" sz="2000" smtClean="0"/>
              <a:t>Англ)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133600"/>
            <a:ext cx="81026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55650" y="2349500"/>
            <a:ext cx="2376488" cy="431800"/>
          </a:xfrm>
          <a:prstGeom prst="wedgeRoundRectCallout">
            <a:avLst>
              <a:gd name="adj1" fmla="val 116522"/>
              <a:gd name="adj2" fmla="val 3682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Выбор  темы ГРНТИ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827088" y="5300663"/>
            <a:ext cx="2376487" cy="576262"/>
          </a:xfrm>
          <a:prstGeom prst="wedgeRoundRectCallout">
            <a:avLst>
              <a:gd name="adj1" fmla="val 171570"/>
              <a:gd name="adj2" fmla="val -763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Определение рубрики ИНИС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611188" y="1125538"/>
            <a:ext cx="80645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Диалоговая система тематического русско-английского описания РИД </a:t>
            </a:r>
            <a:br>
              <a:rPr lang="ru-RU"/>
            </a:br>
            <a:r>
              <a:rPr lang="ru-RU"/>
              <a:t>(Российская группа по разработке средств управления интеллектуальной собственностью (НИЯУ МИФИ)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1196752"/>
            <a:ext cx="8496944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реализации работ создать в каждом государстве – участнике Комиссии локальную рабочую группу по разработке лингвистических средств описания результатов интеллектуальной деятельности на основе специалистов уполномоченного университета и обеспечить ее взаимодействие с аналогичной рабочей группой России (НИЯУ МИФИ).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780928"/>
            <a:ext cx="8496944" cy="122413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Принять к официальному обязательному использованию русско-английский тезаурус ИНИС-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ETDE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основное средство идентификации объектов- результатов интеллектуальной деятельности при информационных обменах СНГ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293096"/>
            <a:ext cx="842493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втором этапе сформировать национальные тезаурусы ядерной терминологии на основе англо-русского тезауруса ИНИС МАГАТЭ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085184"/>
            <a:ext cx="8424936" cy="1440160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 Международной рабочей группы по защите интеллектуальной собственности подготовить предложения для членов Комиссии от локальных рабочих групп государства-участника по составу и планам работы национальной группы по лингвистическим технологиям   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50187" cy="7191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по созданию инструментальных лингвистических средств для информационных обменов СНГ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547813" y="0"/>
            <a:ext cx="7127875" cy="836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7" tIns="44450" rIns="90487" bIns="44450">
            <a:normAutofit/>
          </a:bodyPr>
          <a:lstStyle/>
          <a:p>
            <a:pPr algn="ctr" defTabSz="871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Модель управления знаниями МАГАТ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Э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82575" y="1063625"/>
            <a:ext cx="8648700" cy="5661025"/>
            <a:chOff x="96" y="630"/>
            <a:chExt cx="5703" cy="3068"/>
          </a:xfrm>
        </p:grpSpPr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565" y="2101"/>
              <a:ext cx="4112" cy="1597"/>
              <a:chOff x="551" y="2205"/>
              <a:chExt cx="4455" cy="1597"/>
            </a:xfrm>
          </p:grpSpPr>
          <p:sp>
            <p:nvSpPr>
              <p:cNvPr id="8226" name="AutoShape 5"/>
              <p:cNvSpPr>
                <a:spLocks noChangeArrowheads="1"/>
              </p:cNvSpPr>
              <p:nvPr/>
            </p:nvSpPr>
            <p:spPr bwMode="auto">
              <a:xfrm rot="-1904267">
                <a:off x="551" y="2205"/>
                <a:ext cx="4455" cy="365"/>
              </a:xfrm>
              <a:prstGeom prst="roundRect">
                <a:avLst>
                  <a:gd name="adj" fmla="val 2035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27" name="Text Box 6"/>
              <p:cNvSpPr txBox="1">
                <a:spLocks noChangeArrowheads="1"/>
              </p:cNvSpPr>
              <p:nvPr/>
            </p:nvSpPr>
            <p:spPr bwMode="auto">
              <a:xfrm>
                <a:off x="1720" y="3610"/>
                <a:ext cx="11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endParaRPr lang="en-US" altLang="en-US" sz="1400" b="1">
                  <a:latin typeface="Calibri" pitchFamily="34" charset="0"/>
                </a:endParaRPr>
              </a:p>
            </p:txBody>
          </p:sp>
        </p:grpSp>
        <p:sp>
          <p:nvSpPr>
            <p:cNvPr id="8197" name="Line 7"/>
            <p:cNvSpPr>
              <a:spLocks noChangeShapeType="1"/>
            </p:cNvSpPr>
            <p:nvPr/>
          </p:nvSpPr>
          <p:spPr bwMode="auto">
            <a:xfrm>
              <a:off x="930" y="3456"/>
              <a:ext cx="4256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198" name="Line 8"/>
            <p:cNvSpPr>
              <a:spLocks noChangeShapeType="1"/>
            </p:cNvSpPr>
            <p:nvPr/>
          </p:nvSpPr>
          <p:spPr bwMode="auto">
            <a:xfrm flipV="1">
              <a:off x="930" y="1152"/>
              <a:ext cx="1" cy="230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199" name="Group 9"/>
            <p:cNvGrpSpPr>
              <a:grpSpLocks/>
            </p:cNvGrpSpPr>
            <p:nvPr/>
          </p:nvGrpSpPr>
          <p:grpSpPr bwMode="auto">
            <a:xfrm>
              <a:off x="4120" y="630"/>
              <a:ext cx="1679" cy="749"/>
              <a:chOff x="3408" y="1251"/>
              <a:chExt cx="1807" cy="765"/>
            </a:xfrm>
          </p:grpSpPr>
          <p:sp>
            <p:nvSpPr>
              <p:cNvPr id="8223" name="Line 10"/>
              <p:cNvSpPr>
                <a:spLocks noChangeShapeType="1"/>
              </p:cNvSpPr>
              <p:nvPr/>
            </p:nvSpPr>
            <p:spPr bwMode="auto">
              <a:xfrm flipV="1">
                <a:off x="3408" y="1488"/>
                <a:ext cx="864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24" name="Text Box 11"/>
              <p:cNvSpPr txBox="1">
                <a:spLocks noChangeArrowheads="1"/>
              </p:cNvSpPr>
              <p:nvPr/>
            </p:nvSpPr>
            <p:spPr bwMode="auto">
              <a:xfrm>
                <a:off x="4144" y="1822"/>
                <a:ext cx="125" cy="177"/>
              </a:xfrm>
              <a:prstGeom prst="rect">
                <a:avLst/>
              </a:prstGeom>
              <a:solidFill>
                <a:srgbClr val="FFCC66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endParaRPr lang="en-US" altLang="en-US" sz="1200" b="1">
                  <a:latin typeface="Calibri" pitchFamily="34" charset="0"/>
                </a:endParaRPr>
              </a:p>
            </p:txBody>
          </p:sp>
          <p:sp>
            <p:nvSpPr>
              <p:cNvPr id="139276" name="Text Box 12"/>
              <p:cNvSpPr txBox="1">
                <a:spLocks noChangeArrowheads="1"/>
              </p:cNvSpPr>
              <p:nvPr/>
            </p:nvSpPr>
            <p:spPr bwMode="auto">
              <a:xfrm>
                <a:off x="3516" y="1251"/>
                <a:ext cx="1699" cy="204"/>
              </a:xfrm>
              <a:prstGeom prst="rect">
                <a:avLst/>
              </a:prstGeom>
              <a:solidFill>
                <a:srgbClr val="FFCC66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  <a:t>Сохранение м</a:t>
                </a:r>
                <a:r>
                  <a:rPr lang="en-US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  <a:t>у</a:t>
                </a:r>
                <a:r>
                  <a:rPr lang="ru-RU" altLang="en-US" b="1" dirty="0" err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  <a:t>дрости</a:t>
                </a:r>
                <a:endParaRPr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8200" name="Group 13"/>
            <p:cNvGrpSpPr>
              <a:grpSpLocks/>
            </p:cNvGrpSpPr>
            <p:nvPr/>
          </p:nvGrpSpPr>
          <p:grpSpPr bwMode="auto">
            <a:xfrm>
              <a:off x="2352" y="1448"/>
              <a:ext cx="2567" cy="1085"/>
              <a:chOff x="2197" y="1953"/>
              <a:chExt cx="2147" cy="802"/>
            </a:xfrm>
          </p:grpSpPr>
          <p:sp>
            <p:nvSpPr>
              <p:cNvPr id="8220" name="Line 14"/>
              <p:cNvSpPr>
                <a:spLocks noChangeShapeType="1"/>
              </p:cNvSpPr>
              <p:nvPr/>
            </p:nvSpPr>
            <p:spPr bwMode="auto">
              <a:xfrm flipV="1">
                <a:off x="2197" y="2227"/>
                <a:ext cx="864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21" name="Text Box 15"/>
              <p:cNvSpPr txBox="1">
                <a:spLocks noChangeArrowheads="1"/>
              </p:cNvSpPr>
              <p:nvPr/>
            </p:nvSpPr>
            <p:spPr bwMode="auto">
              <a:xfrm>
                <a:off x="3097" y="2398"/>
                <a:ext cx="90" cy="214"/>
              </a:xfrm>
              <a:prstGeom prst="rect">
                <a:avLst/>
              </a:prstGeom>
              <a:solidFill>
                <a:srgbClr val="FF99FF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altLang="en-US" sz="1200" b="1">
                    <a:solidFill>
                      <a:srgbClr val="0000CC"/>
                    </a:solidFill>
                    <a:latin typeface="Calibri" pitchFamily="34" charset="0"/>
                  </a:rPr>
                  <a:t/>
                </a:r>
                <a:br>
                  <a:rPr lang="en-US" altLang="en-US" sz="1200" b="1">
                    <a:solidFill>
                      <a:srgbClr val="0000CC"/>
                    </a:solidFill>
                    <a:latin typeface="Calibri" pitchFamily="34" charset="0"/>
                  </a:rPr>
                </a:br>
                <a:endParaRPr lang="en-US" altLang="en-US" sz="1200" b="1">
                  <a:solidFill>
                    <a:srgbClr val="0000CC"/>
                  </a:solidFill>
                  <a:latin typeface="Calibri" pitchFamily="34" charset="0"/>
                </a:endParaRPr>
              </a:p>
            </p:txBody>
          </p:sp>
          <p:sp>
            <p:nvSpPr>
              <p:cNvPr id="139280" name="Text Box 16"/>
              <p:cNvSpPr txBox="1">
                <a:spLocks noChangeArrowheads="1"/>
              </p:cNvSpPr>
              <p:nvPr/>
            </p:nvSpPr>
            <p:spPr bwMode="auto">
              <a:xfrm>
                <a:off x="2789" y="1953"/>
                <a:ext cx="1555" cy="259"/>
              </a:xfrm>
              <a:prstGeom prst="rect">
                <a:avLst/>
              </a:prstGeom>
              <a:solidFill>
                <a:srgbClr val="FF99FF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  <a:t>Управление знаниями </a:t>
                </a:r>
                <a:br>
                  <a:rPr lang="ru-RU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</a:br>
                <a:r>
                  <a:rPr lang="ru-RU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  <a:t>и экспертиза</a:t>
                </a:r>
                <a:endParaRPr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8201" name="Group 17"/>
            <p:cNvGrpSpPr>
              <a:grpSpLocks/>
            </p:cNvGrpSpPr>
            <p:nvPr/>
          </p:nvGrpSpPr>
          <p:grpSpPr bwMode="auto">
            <a:xfrm>
              <a:off x="672" y="2390"/>
              <a:ext cx="2347" cy="1109"/>
              <a:chOff x="1056" y="2640"/>
              <a:chExt cx="1703" cy="816"/>
            </a:xfrm>
          </p:grpSpPr>
          <p:sp>
            <p:nvSpPr>
              <p:cNvPr id="8217" name="Line 18"/>
              <p:cNvSpPr>
                <a:spLocks noChangeShapeType="1"/>
              </p:cNvSpPr>
              <p:nvPr/>
            </p:nvSpPr>
            <p:spPr bwMode="auto">
              <a:xfrm flipV="1">
                <a:off x="1056" y="2928"/>
                <a:ext cx="864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18" name="Text Box 19"/>
              <p:cNvSpPr txBox="1">
                <a:spLocks noChangeArrowheads="1"/>
              </p:cNvSpPr>
              <p:nvPr/>
            </p:nvSpPr>
            <p:spPr bwMode="auto">
              <a:xfrm>
                <a:off x="1995" y="3152"/>
                <a:ext cx="78" cy="128"/>
              </a:xfrm>
              <a:prstGeom prst="rect">
                <a:avLst/>
              </a:prstGeom>
              <a:solidFill>
                <a:srgbClr val="00CCFF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endParaRPr lang="en-US" altLang="en-US" sz="1200" b="1">
                  <a:solidFill>
                    <a:srgbClr val="0000CC"/>
                  </a:solidFill>
                  <a:latin typeface="Calibri" pitchFamily="34" charset="0"/>
                </a:endParaRPr>
              </a:p>
            </p:txBody>
          </p:sp>
          <p:sp>
            <p:nvSpPr>
              <p:cNvPr id="139284" name="Text Box 20"/>
              <p:cNvSpPr txBox="1">
                <a:spLocks noChangeArrowheads="1"/>
              </p:cNvSpPr>
              <p:nvPr/>
            </p:nvSpPr>
            <p:spPr bwMode="auto">
              <a:xfrm>
                <a:off x="1689" y="2640"/>
                <a:ext cx="1070" cy="368"/>
              </a:xfrm>
              <a:prstGeom prst="rect">
                <a:avLst/>
              </a:prstGeom>
              <a:solidFill>
                <a:srgbClr val="00CCFF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  <a:t>Образование и </a:t>
                </a:r>
                <a:br>
                  <a:rPr lang="ru-RU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</a:br>
                <a:r>
                  <a:rPr lang="ru-RU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  <a:t>переподготовка </a:t>
                </a:r>
                <a:br>
                  <a:rPr lang="ru-RU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</a:br>
                <a:r>
                  <a:rPr lang="ru-RU" altLang="en-US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lt"/>
                    <a:cs typeface="+mn-cs"/>
                  </a:rPr>
                  <a:t>в ядерной области</a:t>
                </a:r>
                <a:endParaRPr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>
              <a:off x="96" y="3081"/>
              <a:ext cx="1810" cy="350"/>
            </a:xfrm>
            <a:prstGeom prst="rect">
              <a:avLst/>
            </a:prstGeom>
            <a:solidFill>
              <a:srgbClr val="00FF99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  <a:t>Интересы стран-участниц</a:t>
              </a:r>
              <a:br>
                <a:rPr lang="ru-RU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</a:br>
              <a:r>
                <a:rPr lang="ru-RU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  <a:t>в ядерных знаниях</a:t>
              </a:r>
              <a:endPara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9286" name="Text Box 22"/>
            <p:cNvSpPr txBox="1">
              <a:spLocks noChangeArrowheads="1"/>
            </p:cNvSpPr>
            <p:nvPr/>
          </p:nvSpPr>
          <p:spPr bwMode="auto">
            <a:xfrm>
              <a:off x="2259" y="3005"/>
              <a:ext cx="1368" cy="3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Определение</a:t>
              </a:r>
              <a:b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</a:b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потребностей</a:t>
              </a:r>
              <a:endPara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9287" name="Text Box 23"/>
            <p:cNvSpPr txBox="1">
              <a:spLocks noChangeArrowheads="1"/>
            </p:cNvSpPr>
            <p:nvPr/>
          </p:nvSpPr>
          <p:spPr bwMode="auto">
            <a:xfrm>
              <a:off x="3135" y="2205"/>
              <a:ext cx="1021" cy="5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Поддержка </a:t>
              </a:r>
              <a:b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</a:b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развития отрасли</a:t>
              </a:r>
              <a:endPara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8205" name="AutoShape 24"/>
            <p:cNvCxnSpPr>
              <a:cxnSpLocks noChangeShapeType="1"/>
              <a:stCxn id="139276" idx="1"/>
              <a:endCxn id="139285" idx="0"/>
            </p:cNvCxnSpPr>
            <p:nvPr/>
          </p:nvCxnSpPr>
          <p:spPr bwMode="auto">
            <a:xfrm rot="10800000" flipV="1">
              <a:off x="1001" y="730"/>
              <a:ext cx="3219" cy="2351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206" name="AutoShape 25"/>
            <p:cNvCxnSpPr>
              <a:cxnSpLocks noChangeShapeType="1"/>
            </p:cNvCxnSpPr>
            <p:nvPr/>
          </p:nvCxnSpPr>
          <p:spPr bwMode="auto">
            <a:xfrm flipH="1">
              <a:off x="3024" y="1824"/>
              <a:ext cx="1369" cy="879"/>
            </a:xfrm>
            <a:prstGeom prst="curvedConnector3">
              <a:avLst>
                <a:gd name="adj1" fmla="val -81449"/>
              </a:avLst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</p:cxnSp>
        <p:sp>
          <p:nvSpPr>
            <p:cNvPr id="139290" name="Text Box 26"/>
            <p:cNvSpPr txBox="1">
              <a:spLocks noChangeArrowheads="1"/>
            </p:cNvSpPr>
            <p:nvPr/>
          </p:nvSpPr>
          <p:spPr bwMode="auto">
            <a:xfrm>
              <a:off x="2112" y="1872"/>
              <a:ext cx="1712" cy="200"/>
            </a:xfrm>
            <a:prstGeom prst="rect">
              <a:avLst/>
            </a:prstGeom>
            <a:solidFill>
              <a:srgbClr val="9999FF"/>
            </a:solidFill>
            <a:ln w="31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  <a:t>Ядерные </a:t>
              </a:r>
              <a:r>
                <a:rPr lang="ru-RU" alt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  <a:t>исс</a:t>
              </a:r>
              <a:r>
                <a:rPr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  <a:t>л</a:t>
              </a:r>
              <a:r>
                <a:rPr lang="ru-RU" alt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  <a:t>едования</a:t>
              </a:r>
              <a:endPara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8208" name="Oval 27"/>
            <p:cNvSpPr>
              <a:spLocks noChangeArrowheads="1"/>
            </p:cNvSpPr>
            <p:nvPr/>
          </p:nvSpPr>
          <p:spPr bwMode="auto">
            <a:xfrm>
              <a:off x="1452" y="1162"/>
              <a:ext cx="1257" cy="516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9292" name="Text Box 28"/>
            <p:cNvSpPr txBox="1">
              <a:spLocks noChangeArrowheads="1"/>
            </p:cNvSpPr>
            <p:nvPr/>
          </p:nvSpPr>
          <p:spPr bwMode="auto">
            <a:xfrm>
              <a:off x="1547" y="1248"/>
              <a:ext cx="1039" cy="350"/>
            </a:xfrm>
            <a:prstGeom prst="rect">
              <a:avLst/>
            </a:prstGeom>
            <a:noFill/>
            <a:ln w="31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Обоснование и осознание</a:t>
              </a:r>
              <a:endPara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8210" name="Text Box 29"/>
            <p:cNvSpPr txBox="1">
              <a:spLocks noChangeArrowheads="1"/>
            </p:cNvSpPr>
            <p:nvPr/>
          </p:nvSpPr>
          <p:spPr bwMode="auto">
            <a:xfrm>
              <a:off x="4464" y="2400"/>
              <a:ext cx="912" cy="173"/>
            </a:xfrm>
            <a:prstGeom prst="rect">
              <a:avLst/>
            </a:prstGeom>
            <a:noFill/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200" b="1">
                <a:latin typeface="Calibri" pitchFamily="34" charset="0"/>
              </a:endParaRPr>
            </a:p>
          </p:txBody>
        </p:sp>
        <p:sp>
          <p:nvSpPr>
            <p:cNvPr id="8211" name="Oval 30"/>
            <p:cNvSpPr>
              <a:spLocks noChangeArrowheads="1"/>
            </p:cNvSpPr>
            <p:nvPr/>
          </p:nvSpPr>
          <p:spPr bwMode="auto">
            <a:xfrm>
              <a:off x="3600" y="1014"/>
              <a:ext cx="939" cy="378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sp>
          <p:nvSpPr>
            <p:cNvPr id="8212" name="Text Box 31"/>
            <p:cNvSpPr txBox="1">
              <a:spLocks noChangeArrowheads="1"/>
            </p:cNvSpPr>
            <p:nvPr/>
          </p:nvSpPr>
          <p:spPr bwMode="auto">
            <a:xfrm>
              <a:off x="3779" y="1092"/>
              <a:ext cx="617" cy="200"/>
            </a:xfrm>
            <a:prstGeom prst="rect">
              <a:avLst/>
            </a:prstGeom>
            <a:noFill/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Calibri" pitchFamily="34" charset="0"/>
                </a:rPr>
                <a:t>Анализ</a:t>
              </a:r>
              <a:endParaRPr lang="en-GB" b="1">
                <a:latin typeface="Calibri" pitchFamily="34" charset="0"/>
              </a:endParaRPr>
            </a:p>
          </p:txBody>
        </p:sp>
        <p:sp>
          <p:nvSpPr>
            <p:cNvPr id="8213" name="Oval 32"/>
            <p:cNvSpPr>
              <a:spLocks noChangeArrowheads="1"/>
            </p:cNvSpPr>
            <p:nvPr/>
          </p:nvSpPr>
          <p:spPr bwMode="auto">
            <a:xfrm>
              <a:off x="4224" y="2064"/>
              <a:ext cx="1248" cy="816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9297" name="Text Box 33"/>
            <p:cNvSpPr txBox="1">
              <a:spLocks noChangeArrowheads="1"/>
            </p:cNvSpPr>
            <p:nvPr/>
          </p:nvSpPr>
          <p:spPr bwMode="auto">
            <a:xfrm>
              <a:off x="4320" y="2256"/>
              <a:ext cx="1008" cy="367"/>
            </a:xfrm>
            <a:prstGeom prst="rect">
              <a:avLst/>
            </a:prstGeom>
            <a:noFill/>
            <a:ln w="31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Управление</a:t>
              </a:r>
              <a:r>
                <a:rPr lang="ru-RU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 </a:t>
              </a:r>
              <a:br>
                <a:rPr lang="ru-RU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</a:b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Знаниями</a:t>
              </a:r>
              <a:endPara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8215" name="Text Box 34"/>
            <p:cNvSpPr txBox="1">
              <a:spLocks noChangeArrowheads="1"/>
            </p:cNvSpPr>
            <p:nvPr/>
          </p:nvSpPr>
          <p:spPr bwMode="auto">
            <a:xfrm>
              <a:off x="4752" y="1104"/>
              <a:ext cx="336" cy="288"/>
            </a:xfrm>
            <a:prstGeom prst="rect">
              <a:avLst/>
            </a:prstGeom>
            <a:noFill/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2400">
                <a:latin typeface="Calibri" pitchFamily="34" charset="0"/>
              </a:endParaRPr>
            </a:p>
          </p:txBody>
        </p:sp>
        <p:sp>
          <p:nvSpPr>
            <p:cNvPr id="139299" name="Text Box 35"/>
            <p:cNvSpPr txBox="1">
              <a:spLocks noChangeArrowheads="1"/>
            </p:cNvSpPr>
            <p:nvPr/>
          </p:nvSpPr>
          <p:spPr bwMode="auto">
            <a:xfrm>
              <a:off x="4512" y="1104"/>
              <a:ext cx="1052" cy="28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Планирование </a:t>
              </a:r>
              <a:b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</a:b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успеха</a:t>
              </a:r>
              <a:endParaRPr lang="en-GB" sz="12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63270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Задача идентификации объекта информационного обмена СНГ</a:t>
            </a:r>
          </a:p>
        </p:txBody>
      </p:sp>
      <p:grpSp>
        <p:nvGrpSpPr>
          <p:cNvPr id="1028" name="Группа 12"/>
          <p:cNvGrpSpPr>
            <a:grpSpLocks/>
          </p:cNvGrpSpPr>
          <p:nvPr/>
        </p:nvGrpSpPr>
        <p:grpSpPr bwMode="auto">
          <a:xfrm>
            <a:off x="323850" y="3644900"/>
            <a:ext cx="8640763" cy="3024188"/>
            <a:chOff x="323528" y="3140968"/>
            <a:chExt cx="8640960" cy="302433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23528" y="3140968"/>
              <a:ext cx="8640960" cy="3024336"/>
            </a:xfrm>
            <a:prstGeom prst="roundRect">
              <a:avLst/>
            </a:prstGeom>
            <a:solidFill>
              <a:schemeClr val="accent1">
                <a:alpha val="41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Я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467994" y="4149080"/>
              <a:ext cx="1943144" cy="10795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Национальная Нормативная база Государств- участников в области АЭ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555776" y="4293096"/>
              <a:ext cx="1944216" cy="86409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Учебно-методическая литература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644008" y="4221088"/>
              <a:ext cx="2016224" cy="86409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Фактологическая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информация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804248" y="4149080"/>
              <a:ext cx="1944216" cy="108012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Описание технологий</a:t>
              </a:r>
              <a:b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Результаты НИОКР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5576" y="3356992"/>
              <a:ext cx="3168352" cy="50405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Нормативная база МАГАТЭ</a:t>
              </a:r>
              <a:b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(Английский)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427984" y="3356992"/>
              <a:ext cx="3528392" cy="50405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Нормативная база </a:t>
              </a:r>
              <a:r>
                <a:rPr 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ЕВРАтом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ЕС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(Английский)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860032" y="5445224"/>
              <a:ext cx="3528392" cy="57606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Нормативная база 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NUREG (USA)</a:t>
              </a:r>
              <a:r>
                <a:rPr lang="ru-RU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(Английский)</a:t>
              </a:r>
            </a:p>
          </p:txBody>
        </p:sp>
      </p:grpSp>
      <p:sp>
        <p:nvSpPr>
          <p:cNvPr id="12" name="Выноска со стрелкой вниз 11"/>
          <p:cNvSpPr/>
          <p:nvPr/>
        </p:nvSpPr>
        <p:spPr>
          <a:xfrm>
            <a:off x="2195736" y="2492896"/>
            <a:ext cx="4176464" cy="1152128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система рубрикации и идентификации (Русский язык)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59563" y="1268413"/>
          <a:ext cx="20653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9155556" imgH="3733333" progId="Photoshop.Image.6">
                  <p:embed/>
                </p:oleObj>
              </mc:Choice>
              <mc:Fallback>
                <p:oleObj name="Image" r:id="rId3" imgW="9155556" imgH="3733333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659563" y="1268413"/>
                        <a:ext cx="20653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Выгнутая вверх стрелка 14"/>
          <p:cNvSpPr/>
          <p:nvPr/>
        </p:nvSpPr>
        <p:spPr>
          <a:xfrm rot="20422285" flipH="1">
            <a:off x="4343400" y="1754188"/>
            <a:ext cx="2519363" cy="3587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3800" y="1412875"/>
            <a:ext cx="1041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Запросы</a:t>
            </a:r>
          </a:p>
        </p:txBody>
      </p:sp>
      <p:sp>
        <p:nvSpPr>
          <p:cNvPr id="17" name="Выгнутая вверх стрелка 16"/>
          <p:cNvSpPr/>
          <p:nvPr/>
        </p:nvSpPr>
        <p:spPr>
          <a:xfrm rot="1082811" flipH="1">
            <a:off x="1808163" y="1739900"/>
            <a:ext cx="2519362" cy="360363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8888" y="1196975"/>
            <a:ext cx="27130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Тематические коллекции</a:t>
            </a:r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611188" y="1773238"/>
            <a:ext cx="1296987" cy="71913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19138" y="5949950"/>
            <a:ext cx="30511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Национальные, в том числе,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Русский </a:t>
            </a:r>
          </a:p>
        </p:txBody>
      </p:sp>
      <p:cxnSp>
        <p:nvCxnSpPr>
          <p:cNvPr id="22" name="Прямая со стрелкой 21"/>
          <p:cNvCxnSpPr>
            <a:stCxn id="20" idx="0"/>
            <a:endCxn id="4" idx="2"/>
          </p:cNvCxnSpPr>
          <p:nvPr/>
        </p:nvCxnSpPr>
        <p:spPr>
          <a:xfrm rot="16200000" flipV="1">
            <a:off x="1733550" y="5438776"/>
            <a:ext cx="217487" cy="804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0"/>
          </p:cNvCxnSpPr>
          <p:nvPr/>
        </p:nvCxnSpPr>
        <p:spPr>
          <a:xfrm rot="5400000" flipH="1" flipV="1">
            <a:off x="2687637" y="5218113"/>
            <a:ext cx="288925" cy="1174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0"/>
          </p:cNvCxnSpPr>
          <p:nvPr/>
        </p:nvCxnSpPr>
        <p:spPr>
          <a:xfrm rot="5400000" flipH="1" flipV="1">
            <a:off x="3696494" y="4137819"/>
            <a:ext cx="360362" cy="326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" idx="0"/>
          </p:cNvCxnSpPr>
          <p:nvPr/>
        </p:nvCxnSpPr>
        <p:spPr>
          <a:xfrm rot="5400000" flipH="1" flipV="1">
            <a:off x="4883944" y="3093244"/>
            <a:ext cx="217487" cy="549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129463" cy="576262"/>
          </a:xfrm>
        </p:spPr>
        <p:txBody>
          <a:bodyPr/>
          <a:lstStyle/>
          <a:p>
            <a:pPr eaLnBrk="1" hangingPunct="1"/>
            <a:r>
              <a:rPr lang="ru-RU" smtClean="0"/>
              <a:t>Состав тезауруса ИНИС</a:t>
            </a:r>
          </a:p>
        </p:txBody>
      </p:sp>
      <p:sp>
        <p:nvSpPr>
          <p:cNvPr id="7" name="Овал 6"/>
          <p:cNvSpPr/>
          <p:nvPr/>
        </p:nvSpPr>
        <p:spPr>
          <a:xfrm>
            <a:off x="1447800" y="2743200"/>
            <a:ext cx="25146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 синонимов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1524000" y="4038600"/>
            <a:ext cx="25146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 ассоциаций</a:t>
            </a:r>
          </a:p>
        </p:txBody>
      </p:sp>
      <p:sp>
        <p:nvSpPr>
          <p:cNvPr id="9" name="Овал 8"/>
          <p:cNvSpPr/>
          <p:nvPr/>
        </p:nvSpPr>
        <p:spPr>
          <a:xfrm>
            <a:off x="1524000" y="5257800"/>
            <a:ext cx="2514600" cy="838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 толкований</a:t>
            </a: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5029200" y="2362200"/>
            <a:ext cx="3646488" cy="2438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Мультиязычный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Тезаурус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ИНИС</a:t>
            </a:r>
          </a:p>
        </p:txBody>
      </p:sp>
      <p:cxnSp>
        <p:nvCxnSpPr>
          <p:cNvPr id="12" name="Прямая со стрелкой 11"/>
          <p:cNvCxnSpPr>
            <a:stCxn id="6" idx="6"/>
            <a:endCxn id="10" idx="1"/>
          </p:cNvCxnSpPr>
          <p:nvPr/>
        </p:nvCxnSpPr>
        <p:spPr>
          <a:xfrm>
            <a:off x="3962400" y="2019300"/>
            <a:ext cx="1066800" cy="1562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6"/>
            <a:endCxn id="10" idx="1"/>
          </p:cNvCxnSpPr>
          <p:nvPr/>
        </p:nvCxnSpPr>
        <p:spPr>
          <a:xfrm>
            <a:off x="3962400" y="3162300"/>
            <a:ext cx="10668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6"/>
            <a:endCxn id="10" idx="1"/>
          </p:cNvCxnSpPr>
          <p:nvPr/>
        </p:nvCxnSpPr>
        <p:spPr>
          <a:xfrm flipV="1">
            <a:off x="4038600" y="3581400"/>
            <a:ext cx="990600" cy="876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6"/>
            <a:endCxn id="10" idx="1"/>
          </p:cNvCxnSpPr>
          <p:nvPr/>
        </p:nvCxnSpPr>
        <p:spPr>
          <a:xfrm flipV="1">
            <a:off x="4038600" y="3581400"/>
            <a:ext cx="990600" cy="2095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1447800" y="1341438"/>
            <a:ext cx="5656263" cy="1096962"/>
            <a:chOff x="1447800" y="1340768"/>
            <a:chExt cx="5655946" cy="1097632"/>
          </a:xfrm>
        </p:grpSpPr>
        <p:sp>
          <p:nvSpPr>
            <p:cNvPr id="6" name="Овал 5"/>
            <p:cNvSpPr/>
            <p:nvPr/>
          </p:nvSpPr>
          <p:spPr>
            <a:xfrm>
              <a:off x="1447800" y="1599688"/>
              <a:ext cx="2514459" cy="83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Словарь иерархий</a:t>
              </a:r>
              <a:b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понятий</a:t>
              </a:r>
            </a:p>
          </p:txBody>
        </p:sp>
        <p:sp>
          <p:nvSpPr>
            <p:cNvPr id="9229" name="TextBox 20"/>
            <p:cNvSpPr txBox="1">
              <a:spLocks noChangeArrowheads="1"/>
            </p:cNvSpPr>
            <p:nvPr/>
          </p:nvSpPr>
          <p:spPr bwMode="auto">
            <a:xfrm>
              <a:off x="4355976" y="1340768"/>
              <a:ext cx="15193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Пять языков</a:t>
              </a:r>
            </a:p>
          </p:txBody>
        </p:sp>
        <p:cxnSp>
          <p:nvCxnSpPr>
            <p:cNvPr id="23" name="Прямая со стрелкой 22"/>
            <p:cNvCxnSpPr>
              <a:stCxn id="9229" idx="2"/>
              <a:endCxn id="6" idx="6"/>
            </p:cNvCxnSpPr>
            <p:nvPr/>
          </p:nvCxnSpPr>
          <p:spPr>
            <a:xfrm rot="5400000">
              <a:off x="4385202" y="1287938"/>
              <a:ext cx="308163" cy="1154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9229" idx="2"/>
              <a:endCxn id="10" idx="0"/>
            </p:cNvCxnSpPr>
            <p:nvPr/>
          </p:nvCxnSpPr>
          <p:spPr>
            <a:xfrm rot="16200000" flipH="1">
              <a:off x="5784390" y="1042798"/>
              <a:ext cx="651273" cy="19874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129463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smtClean="0"/>
              <a:t>Структура рубрикатора ГРНТИ </a:t>
            </a:r>
            <a:br>
              <a:rPr lang="ru-RU" sz="2400" smtClean="0"/>
            </a:br>
            <a:r>
              <a:rPr lang="ru-RU" sz="2400" smtClean="0"/>
              <a:t>(Россия, Украина, Казахстан)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23850" y="2708275"/>
            <a:ext cx="8583613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021531; Познание.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021541; Законы и категории диалектики.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022100; Логика.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022121; Логические формы и законы.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023100; Философия и методология науки.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23850" y="4149725"/>
            <a:ext cx="8099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290000; ФИЗИКА.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290100; Общие вопросы физики.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290109; История физики. Персоналия.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290129; Информационная деятельность в области физики.</a:t>
            </a:r>
          </a:p>
          <a:p>
            <a:pPr>
              <a:lnSpc>
                <a:spcPts val="1600"/>
              </a:lnSpc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290145; Преподавание физики.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200177; Методы исследования и моделирования. Математические и 	кибернетические методы.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290300; Общие проблемы физического эксперимента.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290319; Механические измерения в физическом эксперименте. Измерения 	времени и частоты в физике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290329; Вакуумная техника в физическом эксперименте.</a:t>
            </a:r>
          </a:p>
          <a:p>
            <a:pPr>
              <a:lnSpc>
                <a:spcPts val="1600"/>
              </a:lnSpc>
            </a:pPr>
            <a:r>
              <a:rPr lang="ru-RU">
                <a:latin typeface="Calibri" pitchFamily="34" charset="0"/>
              </a:rPr>
              <a:t>290331; Оптические методы измерения в физическом эксперименте.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3716338"/>
            <a:ext cx="6561138" cy="420687"/>
          </a:xfrm>
          <a:prstGeom prst="rect">
            <a:avLst/>
          </a:prstGeom>
          <a:noFill/>
        </p:spPr>
        <p:txBody>
          <a:bodyPr wrap="none"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………………………………………………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8888" y="1628775"/>
            <a:ext cx="12811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29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01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213" y="1628775"/>
            <a:ext cx="6016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8400" y="1700213"/>
            <a:ext cx="5492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3438" y="1700213"/>
            <a:ext cx="5508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45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 rot="753943" flipV="1">
            <a:off x="201613" y="1592263"/>
            <a:ext cx="603250" cy="3579812"/>
          </a:xfrm>
          <a:prstGeom prst="curvedRightArrow">
            <a:avLst>
              <a:gd name="adj1" fmla="val 25000"/>
              <a:gd name="adj2" fmla="val 50000"/>
              <a:gd name="adj3" fmla="val 65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495425" y="2020888"/>
            <a:ext cx="1524000" cy="325437"/>
          </a:xfrm>
          <a:custGeom>
            <a:avLst/>
            <a:gdLst>
              <a:gd name="connsiteX0" fmla="*/ 20053 w 1524000"/>
              <a:gd name="connsiteY0" fmla="*/ 0 h 324853"/>
              <a:gd name="connsiteX1" fmla="*/ 68179 w 1524000"/>
              <a:gd name="connsiteY1" fmla="*/ 192506 h 324853"/>
              <a:gd name="connsiteX2" fmla="*/ 429127 w 1524000"/>
              <a:gd name="connsiteY2" fmla="*/ 312821 h 324853"/>
              <a:gd name="connsiteX3" fmla="*/ 994611 w 1524000"/>
              <a:gd name="connsiteY3" fmla="*/ 264695 h 324853"/>
              <a:gd name="connsiteX4" fmla="*/ 1524000 w 1524000"/>
              <a:gd name="connsiteY4" fmla="*/ 60158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24853">
                <a:moveTo>
                  <a:pt x="20053" y="0"/>
                </a:moveTo>
                <a:cubicBezTo>
                  <a:pt x="10026" y="70184"/>
                  <a:pt x="0" y="140369"/>
                  <a:pt x="68179" y="192506"/>
                </a:cubicBezTo>
                <a:cubicBezTo>
                  <a:pt x="136358" y="244643"/>
                  <a:pt x="274722" y="300790"/>
                  <a:pt x="429127" y="312821"/>
                </a:cubicBezTo>
                <a:cubicBezTo>
                  <a:pt x="583532" y="324853"/>
                  <a:pt x="812132" y="306805"/>
                  <a:pt x="994611" y="264695"/>
                </a:cubicBezTo>
                <a:cubicBezTo>
                  <a:pt x="1177090" y="222585"/>
                  <a:pt x="1350545" y="141371"/>
                  <a:pt x="1524000" y="60158"/>
                </a:cubicBezTo>
              </a:path>
            </a:pathLst>
          </a:cu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900238" y="1587500"/>
            <a:ext cx="1985962" cy="254000"/>
          </a:xfrm>
          <a:custGeom>
            <a:avLst/>
            <a:gdLst>
              <a:gd name="connsiteX0" fmla="*/ 0 w 1985211"/>
              <a:gd name="connsiteY0" fmla="*/ 204537 h 252664"/>
              <a:gd name="connsiteX1" fmla="*/ 192506 w 1985211"/>
              <a:gd name="connsiteY1" fmla="*/ 72190 h 252664"/>
              <a:gd name="connsiteX2" fmla="*/ 577516 w 1985211"/>
              <a:gd name="connsiteY2" fmla="*/ 36095 h 252664"/>
              <a:gd name="connsiteX3" fmla="*/ 1455822 w 1985211"/>
              <a:gd name="connsiteY3" fmla="*/ 36095 h 252664"/>
              <a:gd name="connsiteX4" fmla="*/ 1985211 w 1985211"/>
              <a:gd name="connsiteY4" fmla="*/ 252664 h 25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211" h="252664">
                <a:moveTo>
                  <a:pt x="0" y="204537"/>
                </a:moveTo>
                <a:cubicBezTo>
                  <a:pt x="48126" y="152400"/>
                  <a:pt x="96253" y="100264"/>
                  <a:pt x="192506" y="72190"/>
                </a:cubicBezTo>
                <a:cubicBezTo>
                  <a:pt x="288759" y="44116"/>
                  <a:pt x="366963" y="42111"/>
                  <a:pt x="577516" y="36095"/>
                </a:cubicBezTo>
                <a:cubicBezTo>
                  <a:pt x="788069" y="30079"/>
                  <a:pt x="1221206" y="0"/>
                  <a:pt x="1455822" y="36095"/>
                </a:cubicBezTo>
                <a:cubicBezTo>
                  <a:pt x="1690438" y="72190"/>
                  <a:pt x="1837824" y="162427"/>
                  <a:pt x="1985211" y="252664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262188" y="2009775"/>
            <a:ext cx="2562225" cy="452438"/>
          </a:xfrm>
          <a:custGeom>
            <a:avLst/>
            <a:gdLst>
              <a:gd name="connsiteX0" fmla="*/ 0 w 2562726"/>
              <a:gd name="connsiteY0" fmla="*/ 0 h 453189"/>
              <a:gd name="connsiteX1" fmla="*/ 120316 w 2562726"/>
              <a:gd name="connsiteY1" fmla="*/ 204537 h 453189"/>
              <a:gd name="connsiteX2" fmla="*/ 541421 w 2562726"/>
              <a:gd name="connsiteY2" fmla="*/ 421105 h 453189"/>
              <a:gd name="connsiteX3" fmla="*/ 1636295 w 2562726"/>
              <a:gd name="connsiteY3" fmla="*/ 397042 h 453189"/>
              <a:gd name="connsiteX4" fmla="*/ 2394284 w 2562726"/>
              <a:gd name="connsiteY4" fmla="*/ 192505 h 453189"/>
              <a:gd name="connsiteX5" fmla="*/ 2562726 w 2562726"/>
              <a:gd name="connsiteY5" fmla="*/ 72189 h 45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726" h="453189">
                <a:moveTo>
                  <a:pt x="0" y="0"/>
                </a:moveTo>
                <a:cubicBezTo>
                  <a:pt x="15039" y="67176"/>
                  <a:pt x="30079" y="134353"/>
                  <a:pt x="120316" y="204537"/>
                </a:cubicBezTo>
                <a:cubicBezTo>
                  <a:pt x="210553" y="274721"/>
                  <a:pt x="288758" y="389021"/>
                  <a:pt x="541421" y="421105"/>
                </a:cubicBezTo>
                <a:cubicBezTo>
                  <a:pt x="794084" y="453189"/>
                  <a:pt x="1327485" y="435142"/>
                  <a:pt x="1636295" y="397042"/>
                </a:cubicBezTo>
                <a:cubicBezTo>
                  <a:pt x="1945105" y="358942"/>
                  <a:pt x="2239879" y="246647"/>
                  <a:pt x="2394284" y="192505"/>
                </a:cubicBezTo>
                <a:cubicBezTo>
                  <a:pt x="2548689" y="138363"/>
                  <a:pt x="2555707" y="105276"/>
                  <a:pt x="2562726" y="72189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4" name="TextBox 19"/>
          <p:cNvSpPr txBox="1">
            <a:spLocks noChangeArrowheads="1"/>
          </p:cNvSpPr>
          <p:nvPr/>
        </p:nvSpPr>
        <p:spPr bwMode="auto">
          <a:xfrm>
            <a:off x="1116013" y="2133600"/>
            <a:ext cx="979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Рубрика</a:t>
            </a:r>
          </a:p>
        </p:txBody>
      </p:sp>
      <p:sp>
        <p:nvSpPr>
          <p:cNvPr id="10255" name="TextBox 20"/>
          <p:cNvSpPr txBox="1">
            <a:spLocks noChangeArrowheads="1"/>
          </p:cNvSpPr>
          <p:nvPr/>
        </p:nvSpPr>
        <p:spPr bwMode="auto">
          <a:xfrm>
            <a:off x="2124075" y="1268413"/>
            <a:ext cx="1331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Подрубрика</a:t>
            </a:r>
          </a:p>
        </p:txBody>
      </p:sp>
      <p:sp>
        <p:nvSpPr>
          <p:cNvPr id="10256" name="TextBox 21"/>
          <p:cNvSpPr txBox="1">
            <a:spLocks noChangeArrowheads="1"/>
          </p:cNvSpPr>
          <p:nvPr/>
        </p:nvSpPr>
        <p:spPr bwMode="auto">
          <a:xfrm>
            <a:off x="4787900" y="2060575"/>
            <a:ext cx="86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Раздел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129463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smtClean="0"/>
              <a:t>Фрагмент структуры рубрикатора ИНИС-</a:t>
            </a:r>
            <a:r>
              <a:rPr lang="en-US" sz="2400" smtClean="0"/>
              <a:t>ETDE</a:t>
            </a:r>
            <a:r>
              <a:rPr lang="ru-RU" sz="2400" smtClean="0"/>
              <a:t> </a:t>
            </a:r>
            <a:r>
              <a:rPr lang="en-US" sz="2400" smtClean="0"/>
              <a:t>(</a:t>
            </a:r>
            <a:r>
              <a:rPr lang="ru-RU" sz="2400" smtClean="0"/>
              <a:t>Английский язык)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indent="0" eaLnBrk="1" hangingPunct="1">
              <a:lnSpc>
                <a:spcPts val="1200"/>
              </a:lnSpc>
            </a:pPr>
            <a:r>
              <a:rPr lang="ru-RU" sz="1800" b="1" smtClean="0">
                <a:solidFill>
                  <a:srgbClr val="FF0000"/>
                </a:solidFill>
              </a:rPr>
              <a:t>S07 ИЗОТОПЫ И ИСТОЧНИКИ ИЗЛУЧЕНИЙ</a:t>
            </a:r>
            <a:r>
              <a:rPr lang="ru-RU" sz="1400" smtClean="0"/>
              <a:t> 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     Производство, разделение и обогащение изотопов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     Изотопные источники излучений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     изотопные источники электропитания,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     Производство тяжелой воды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     Промышленное применение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	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Кроме: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Достижения в использовании меченых атомов 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     Проблемы защиты окружающей среды: 		используйте S54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     Экономические аспекты 				используйте S99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     Аспекты npавовогo и законодательного 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	регулирования: 			используйте S99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химических свойств тяжелой воды 	</a:t>
            </a:r>
            <a:r>
              <a:rPr lang="en-US" sz="1400" smtClean="0"/>
              <a:t>	</a:t>
            </a:r>
            <a:r>
              <a:rPr lang="ru-RU" sz="1400" smtClean="0"/>
              <a:t>	используйте S37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 	физических свойств тяжелой воды			используйте S36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фундаментальных исследований по физической 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			химии 		используйте S38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обмена и разделения стабильных изотопов		используйте S37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химического разделения радиоизотопов или 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	получения	используйте 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   	радиоактивных материалов в 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	непромышленных количествах 	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	</a:t>
            </a:r>
            <a:r>
              <a:rPr lang="en-US" sz="1400" smtClean="0"/>
              <a:t>	</a:t>
            </a:r>
            <a:r>
              <a:rPr lang="ru-RU" sz="1400" smtClean="0"/>
              <a:t>			используйте S38</a:t>
            </a:r>
          </a:p>
          <a:p>
            <a:pPr indent="0" eaLnBrk="1" hangingPunct="1">
              <a:lnSpc>
                <a:spcPts val="1200"/>
              </a:lnSpc>
            </a:pPr>
            <a:r>
              <a:rPr lang="ru-RU" sz="1400" smtClean="0"/>
              <a:t>	</a:t>
            </a:r>
            <a:r>
              <a:rPr lang="en-US" sz="1400" smtClean="0"/>
              <a:t>……………………………………………………………………………………………………………………………………………………</a:t>
            </a: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23850" y="2565400"/>
            <a:ext cx="8424863" cy="4032250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8101012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dirty="0" smtClean="0"/>
              <a:t>Единство средств идентификации </a:t>
            </a:r>
            <a:br>
              <a:rPr lang="ru-RU" sz="1800" dirty="0" smtClean="0"/>
            </a:br>
            <a:r>
              <a:rPr lang="ru-RU" sz="1800" dirty="0" smtClean="0"/>
              <a:t>результатов интеллектуальной деятельности СНГ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4941888"/>
            <a:ext cx="25908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Объект авторского права (документ)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575" y="4941888"/>
            <a:ext cx="25923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Объект патентного  права (специальное описание -формула 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1863" y="4941888"/>
            <a:ext cx="2592387" cy="863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Объект НОУ- ХАУ («Технология»)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84213" y="3860800"/>
            <a:ext cx="2016125" cy="1081088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Копирайт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419475" y="3860800"/>
            <a:ext cx="2016125" cy="10810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Патент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300788" y="3860800"/>
            <a:ext cx="2016125" cy="1081088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Метаописание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Коммерческой тайны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2780928"/>
            <a:ext cx="6264696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тематической рубрикации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персонализации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объектов – результатов интеллектуальной деятельности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0113" y="1196975"/>
            <a:ext cx="30956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рубрикатор научно-технической информации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(ГРНТИ – Россия)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263" y="1196975"/>
            <a:ext cx="30956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«Рубрикатор верхнего уровня тезауруса» системы ИНИС МАГАТЭ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(МАГАТЭ-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IEA+ NIST)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6" name="Прямая со стрелкой 15"/>
          <p:cNvCxnSpPr>
            <a:stCxn id="13" idx="2"/>
            <a:endCxn id="12" idx="0"/>
          </p:cNvCxnSpPr>
          <p:nvPr/>
        </p:nvCxnSpPr>
        <p:spPr>
          <a:xfrm rot="16200000" flipH="1">
            <a:off x="3347244" y="1377156"/>
            <a:ext cx="288925" cy="20875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2"/>
            <a:endCxn id="12" idx="0"/>
          </p:cNvCxnSpPr>
          <p:nvPr/>
        </p:nvCxnSpPr>
        <p:spPr>
          <a:xfrm rot="5400000">
            <a:off x="5471319" y="1340644"/>
            <a:ext cx="288925" cy="2160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войная стрелка влево/вправо 18"/>
          <p:cNvSpPr/>
          <p:nvPr/>
        </p:nvSpPr>
        <p:spPr>
          <a:xfrm>
            <a:off x="3995738" y="1700213"/>
            <a:ext cx="1152525" cy="288925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>
            <a:off x="4356100" y="1557338"/>
            <a:ext cx="431800" cy="57626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6375" y="6021388"/>
            <a:ext cx="59753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Кодификатор экспортного контроля</a:t>
            </a:r>
          </a:p>
        </p:txBody>
      </p:sp>
      <p:cxnSp>
        <p:nvCxnSpPr>
          <p:cNvPr id="22" name="Прямая со стрелкой 21"/>
          <p:cNvCxnSpPr>
            <a:stCxn id="4" idx="2"/>
            <a:endCxn id="17" idx="0"/>
          </p:cNvCxnSpPr>
          <p:nvPr/>
        </p:nvCxnSpPr>
        <p:spPr>
          <a:xfrm rot="16200000" flipH="1">
            <a:off x="3005932" y="4563269"/>
            <a:ext cx="215900" cy="2700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  <a:endCxn id="17" idx="0"/>
          </p:cNvCxnSpPr>
          <p:nvPr/>
        </p:nvCxnSpPr>
        <p:spPr>
          <a:xfrm rot="5400000">
            <a:off x="4374357" y="5895181"/>
            <a:ext cx="215900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  <a:endCxn id="17" idx="0"/>
          </p:cNvCxnSpPr>
          <p:nvPr/>
        </p:nvCxnSpPr>
        <p:spPr>
          <a:xfrm rot="5400000">
            <a:off x="5778500" y="4491038"/>
            <a:ext cx="215900" cy="284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84663" y="981075"/>
            <a:ext cx="4968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705725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/>
              <a:t>Что нужно включить в Концепцию межгосударственной системы соглашений по борьбе с контрафактной продукцией СНГ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20891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Необходимо согласовать между участниками понятия, связанные с задачей идентификации объектов- результатов интеллектуальной 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208912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Сформировать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репозиторий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нормативных документов, регулирующих информационные обмены в области ядерных технологий и ввести его в практику регулирования информационных обменов</a:t>
            </a: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933056"/>
            <a:ext cx="820891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Провести анализ разночтений в национальных законах об использовании атомной энергии и законах об охране интеллектуальной собственности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013176"/>
            <a:ext cx="8352928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Создать инструментально- технологические лингвистические средства   для обеспечения единства описания объектов – результатов интеллектуальной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179388" y="3068638"/>
            <a:ext cx="2376487" cy="1152525"/>
          </a:xfrm>
          <a:prstGeom prst="flowChartMulti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национальных языках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555875" y="3141663"/>
            <a:ext cx="2160588" cy="863600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Реферирование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575" y="1341438"/>
            <a:ext cx="1728788" cy="719137"/>
          </a:xfrm>
          <a:prstGeom prst="rect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Картинка</a:t>
            </a:r>
            <a:br>
              <a:rPr lang="ru-RU" dirty="0"/>
            </a:br>
            <a:r>
              <a:rPr lang="ru-RU" dirty="0"/>
              <a:t>Люди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4716463" y="3141663"/>
            <a:ext cx="2159000" cy="935037"/>
          </a:xfrm>
          <a:prstGeom prst="flowChartDocumen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Реферат на английском языке (400 слов)</a:t>
            </a:r>
          </a:p>
        </p:txBody>
      </p:sp>
      <p:sp>
        <p:nvSpPr>
          <p:cNvPr id="6" name="Плюс 5"/>
          <p:cNvSpPr/>
          <p:nvPr/>
        </p:nvSpPr>
        <p:spPr>
          <a:xfrm>
            <a:off x="5292725" y="4005263"/>
            <a:ext cx="1150938" cy="431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4140200" y="4437063"/>
            <a:ext cx="2735263" cy="1295400"/>
          </a:xfrm>
          <a:prstGeom prst="flowChartPredefined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 слова из Тезауруса ИНИС (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мультиязычные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Стрелка углом 7"/>
          <p:cNvSpPr/>
          <p:nvPr/>
        </p:nvSpPr>
        <p:spPr>
          <a:xfrm flipV="1">
            <a:off x="2916238" y="3789363"/>
            <a:ext cx="1223962" cy="1368425"/>
          </a:xfrm>
          <a:prstGeom prst="bentArrow">
            <a:avLst>
              <a:gd name="adj1" fmla="val 13789"/>
              <a:gd name="adj2" fmla="val 17866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732588" y="2060575"/>
            <a:ext cx="863600" cy="3816350"/>
          </a:xfrm>
          <a:prstGeom prst="rightBrace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углом 9"/>
          <p:cNvSpPr/>
          <p:nvPr/>
        </p:nvSpPr>
        <p:spPr>
          <a:xfrm>
            <a:off x="2916238" y="2349500"/>
            <a:ext cx="2376487" cy="1008063"/>
          </a:xfrm>
          <a:prstGeom prst="bentArrow">
            <a:avLst>
              <a:gd name="adj1" fmla="val 19998"/>
              <a:gd name="adj2" fmla="val 34878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Двойные круглые скобки 10"/>
          <p:cNvSpPr/>
          <p:nvPr/>
        </p:nvSpPr>
        <p:spPr>
          <a:xfrm>
            <a:off x="5364163" y="2349500"/>
            <a:ext cx="1368425" cy="719138"/>
          </a:xfrm>
          <a:prstGeom prst="bracketPai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рубрики ИНИС</a:t>
            </a:r>
          </a:p>
        </p:txBody>
      </p:sp>
      <p:sp>
        <p:nvSpPr>
          <p:cNvPr id="13" name="Блок-схема: внутренняя память 12"/>
          <p:cNvSpPr/>
          <p:nvPr/>
        </p:nvSpPr>
        <p:spPr>
          <a:xfrm>
            <a:off x="7740352" y="2348880"/>
            <a:ext cx="792088" cy="2592288"/>
          </a:xfrm>
          <a:prstGeom prst="flowChartInternalStorage">
            <a:avLst/>
          </a:prstGeom>
          <a:gradFill>
            <a:gsLst>
              <a:gs pos="29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в БД ИНИС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84213" y="1916113"/>
            <a:ext cx="1943100" cy="865187"/>
          </a:xfrm>
          <a:prstGeom prst="wedgeRoundRectCallout">
            <a:avLst>
              <a:gd name="adj1" fmla="val 87876"/>
              <a:gd name="adj2" fmla="val 36342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Рубрикация по рубрикатору ИНИС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1079501" y="4184650"/>
            <a:ext cx="1008062" cy="649287"/>
          </a:xfrm>
          <a:prstGeom prst="stripedRightArrow">
            <a:avLst>
              <a:gd name="adj1" fmla="val 50000"/>
              <a:gd name="adj2" fmla="val 50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611188" y="5013325"/>
            <a:ext cx="1873250" cy="100806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Полный текст</a:t>
            </a:r>
          </a:p>
        </p:txBody>
      </p:sp>
      <p:sp>
        <p:nvSpPr>
          <p:cNvPr id="17" name="Выгнутая вниз стрелка 16"/>
          <p:cNvSpPr/>
          <p:nvPr/>
        </p:nvSpPr>
        <p:spPr>
          <a:xfrm rot="21348719" flipH="1">
            <a:off x="2195513" y="5084763"/>
            <a:ext cx="6121400" cy="1152525"/>
          </a:xfrm>
          <a:prstGeom prst="curvedUpArrow">
            <a:avLst/>
          </a:prstGeom>
          <a:solidFill>
            <a:srgbClr val="92D050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613" y="260350"/>
            <a:ext cx="60420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Действующая система ИНИС  МАГАТЭ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87675" y="1268413"/>
          <a:ext cx="20653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9155556" imgH="3733333" progId="Photoshop.Image.6">
                  <p:embed/>
                </p:oleObj>
              </mc:Choice>
              <mc:Fallback>
                <p:oleObj name="Image" r:id="rId3" imgW="9155556" imgH="3733333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87675" y="1268413"/>
                        <a:ext cx="20653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rot="5400000">
            <a:off x="2303463" y="3536950"/>
            <a:ext cx="26654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несколько документов 19"/>
          <p:cNvSpPr/>
          <p:nvPr/>
        </p:nvSpPr>
        <p:spPr>
          <a:xfrm>
            <a:off x="179388" y="3068638"/>
            <a:ext cx="2376487" cy="1152525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национальных языках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2555875" y="3141663"/>
            <a:ext cx="2160588" cy="863600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Реферирование</a:t>
            </a:r>
          </a:p>
        </p:txBody>
      </p:sp>
      <p:sp>
        <p:nvSpPr>
          <p:cNvPr id="23" name="Стрелка углом 22"/>
          <p:cNvSpPr/>
          <p:nvPr/>
        </p:nvSpPr>
        <p:spPr>
          <a:xfrm flipV="1">
            <a:off x="2916238" y="3789363"/>
            <a:ext cx="1223962" cy="1368425"/>
          </a:xfrm>
          <a:prstGeom prst="bentArrow">
            <a:avLst>
              <a:gd name="adj1" fmla="val 13789"/>
              <a:gd name="adj2" fmla="val 17866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Блок-схема: типовой процесс 23"/>
          <p:cNvSpPr/>
          <p:nvPr/>
        </p:nvSpPr>
        <p:spPr>
          <a:xfrm>
            <a:off x="4140200" y="4437063"/>
            <a:ext cx="2735263" cy="1295400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 слова из Тезауруса ИНИС (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мультиязычные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9613" y="260350"/>
            <a:ext cx="7143750" cy="5238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Описание единого пространства в Комиссии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738</Words>
  <Application>Microsoft Office PowerPoint</Application>
  <PresentationFormat>Экран (4:3)</PresentationFormat>
  <Paragraphs>162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Image</vt:lpstr>
      <vt:lpstr>О потребностях в русско-язычных и англоязычных средствах описания документов и результатов научно-технической деятельности в области ядерных знаний и подготовке проектов двуязычных (русский – английский (национальный язык) глоссариев (словарей) для формирования баз данных поисковых систем</vt:lpstr>
      <vt:lpstr>Презентация PowerPoint</vt:lpstr>
      <vt:lpstr>Задача идентификации объекта информационного обмена СНГ</vt:lpstr>
      <vt:lpstr>Состав тезауруса ИНИС</vt:lpstr>
      <vt:lpstr>Структура рубрикатора ГРНТИ  (Россия, Украина, Казахстан)</vt:lpstr>
      <vt:lpstr>Фрагмент структуры рубрикатора ИНИС-ETDE (Английский язык)</vt:lpstr>
      <vt:lpstr>Единство средств идентификации  результатов интеллектуальной деятельности СНГ</vt:lpstr>
      <vt:lpstr>Что нужно включить в Концепцию межгосударственной системы соглашений по борьбе с контрафактной продукцией СНГ</vt:lpstr>
      <vt:lpstr>Презентация PowerPoint</vt:lpstr>
      <vt:lpstr>Пример списка ключевых слов по рубрике ИНИС S54 (Экология)</vt:lpstr>
      <vt:lpstr>Технологические аспекты реализации задач управления знаниями для сообщества СНГ </vt:lpstr>
      <vt:lpstr>Средство объединения русскоязычной рубрикации ГРНТИ (СНГ) и ИНИС-ETDE (Англ)</vt:lpstr>
      <vt:lpstr>Предложения по созданию инструментальных лингвистических средств для информационных обменов СНГ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comp7</cp:lastModifiedBy>
  <cp:revision>9</cp:revision>
  <dcterms:created xsi:type="dcterms:W3CDTF">2012-04-17T13:47:15Z</dcterms:created>
  <dcterms:modified xsi:type="dcterms:W3CDTF">2013-10-25T07:01:06Z</dcterms:modified>
</cp:coreProperties>
</file>