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6" r:id="rId10"/>
    <p:sldId id="258" r:id="rId11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00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F7D95-2059-43E9-A56B-C0367AA4D2E1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0382-B410-4C3E-B9D0-92A94C4AA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B51A8-DFA4-4FFF-8AD3-E1C262A1483F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5B04D-36FD-48BB-885A-D826B8DD0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C420D-F914-404A-94F8-9ECE9A58FCD4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759E5-FFF7-4D56-B68F-82A1FF7DC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39FB2-101A-4C9C-A996-C96D0CB50AD8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3E6D-FA0C-4032-8A26-6D5CF089A8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0638"/>
            <a:ext cx="6429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5397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1D250-EDBA-4061-95A7-A1E3C488585A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6FCB2D9-68EC-49C1-B065-BCB20060D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D410A-3DD9-49BC-8600-7615DF2463B2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BDAF3-43F4-43DA-889F-42AE7263D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3A587-AC28-44CF-B83A-8554BDDDE92E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C8356-849D-4FD6-8E57-01A6E1F12A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50F63-B037-42D4-8F9F-D4C2A3B4B920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865D6-BBE1-44E4-A067-B010E89EA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EAAEB-5E49-4D9E-9E75-C600BA4D7D66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0EF7D-4678-44E7-8D96-66437F0E2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BD545-4EA2-450C-89FA-F6F06C4186AF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3C8CC-C38B-4153-85F1-3FA571353B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05343-5507-4454-A8B8-AE6A58F66B80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1768F-44B5-4BA0-98D2-C4BFD85AA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1B62DBA-FD0E-4E4E-B6F5-24E1BFE777AF}" type="datetimeFigureOut">
              <a:rPr lang="ru-RU" smtClean="0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DF10B09-74AD-4CCA-A1B8-F306DDC5A3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250" y="20638"/>
            <a:ext cx="6429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26463" y="20638"/>
            <a:ext cx="6397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5404" y="4792330"/>
            <a:ext cx="8283036" cy="3943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1758244" y="1556792"/>
            <a:ext cx="5751512" cy="115220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Комиссия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государств – участников СНГ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 использованию атомной энергии в мирных целях</a:t>
            </a:r>
          </a:p>
        </p:txBody>
      </p:sp>
      <p:sp>
        <p:nvSpPr>
          <p:cNvPr id="13317" name="Подзаголовок 2"/>
          <p:cNvSpPr>
            <a:spLocks noGrp="1"/>
          </p:cNvSpPr>
          <p:nvPr>
            <p:ph type="body" idx="1"/>
          </p:nvPr>
        </p:nvSpPr>
        <p:spPr>
          <a:xfrm>
            <a:off x="1635125" y="5589588"/>
            <a:ext cx="7315200" cy="1098550"/>
          </a:xfrm>
        </p:spPr>
        <p:txBody>
          <a:bodyPr/>
          <a:lstStyle/>
          <a:p>
            <a:pPr algn="r"/>
            <a:r>
              <a:rPr lang="ru-RU" sz="1800" smtClean="0"/>
              <a:t>Ответственный секретарь Комиссии Соболев Е.А.</a:t>
            </a:r>
          </a:p>
        </p:txBody>
      </p:sp>
      <p:sp>
        <p:nvSpPr>
          <p:cNvPr id="13318" name="Подзаголовок 2"/>
          <p:cNvSpPr txBox="1">
            <a:spLocks/>
          </p:cNvSpPr>
          <p:nvPr/>
        </p:nvSpPr>
        <p:spPr bwMode="auto">
          <a:xfrm>
            <a:off x="4916488" y="4781550"/>
            <a:ext cx="3992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>
                <a:solidFill>
                  <a:srgbClr val="FF0000"/>
                </a:solidFill>
              </a:rPr>
              <a:t>Москва, 24 октября 2013 г.</a:t>
            </a:r>
          </a:p>
        </p:txBody>
      </p:sp>
      <p:pic>
        <p:nvPicPr>
          <p:cNvPr id="13319" name="Picture 2" descr="[Флаг Кыргызстана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75" y="3860800"/>
            <a:ext cx="60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[Флаг Таджикистана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713" y="3860800"/>
            <a:ext cx="7191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http://flag.kremlin.ru/i/flag-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3438" y="3860800"/>
            <a:ext cx="5143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Объект 2"/>
          <p:cNvSpPr txBox="1">
            <a:spLocks/>
          </p:cNvSpPr>
          <p:nvPr/>
        </p:nvSpPr>
        <p:spPr bwMode="auto">
          <a:xfrm>
            <a:off x="7024688" y="4262438"/>
            <a:ext cx="1044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buClr>
                <a:srgbClr val="FF8600"/>
              </a:buClr>
              <a:buFont typeface="Wingdings" pitchFamily="2" charset="2"/>
              <a:buNone/>
            </a:pPr>
            <a:r>
              <a:rPr lang="ru-RU" sz="1000">
                <a:solidFill>
                  <a:srgbClr val="FFFFFF"/>
                </a:solidFill>
              </a:rPr>
              <a:t>Российская </a:t>
            </a:r>
            <a:br>
              <a:rPr lang="ru-RU" sz="1000">
                <a:solidFill>
                  <a:srgbClr val="FFFFFF"/>
                </a:solidFill>
              </a:rPr>
            </a:br>
            <a:r>
              <a:rPr lang="ru-RU" sz="1000">
                <a:solidFill>
                  <a:srgbClr val="FFFFFF"/>
                </a:solidFill>
              </a:rPr>
              <a:t>Федерация</a:t>
            </a:r>
          </a:p>
        </p:txBody>
      </p:sp>
      <p:pic>
        <p:nvPicPr>
          <p:cNvPr id="13323" name="Picture 2" descr="http://javot.net/ukraine/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375" y="3860800"/>
            <a:ext cx="5143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Объект 2"/>
          <p:cNvSpPr txBox="1">
            <a:spLocks/>
          </p:cNvSpPr>
          <p:nvPr/>
        </p:nvSpPr>
        <p:spPr bwMode="auto">
          <a:xfrm>
            <a:off x="8086725" y="4262438"/>
            <a:ext cx="8016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buClr>
                <a:srgbClr val="FF8600"/>
              </a:buClr>
              <a:buFont typeface="Wingdings" pitchFamily="2" charset="2"/>
              <a:buNone/>
            </a:pPr>
            <a:r>
              <a:rPr lang="ru-RU" sz="1100">
                <a:solidFill>
                  <a:srgbClr val="FFFFFF"/>
                </a:solidFill>
              </a:rPr>
              <a:t>Украина</a:t>
            </a:r>
          </a:p>
        </p:txBody>
      </p:sp>
      <p:sp>
        <p:nvSpPr>
          <p:cNvPr id="13325" name="Объект 2"/>
          <p:cNvSpPr txBox="1">
            <a:spLocks/>
          </p:cNvSpPr>
          <p:nvPr/>
        </p:nvSpPr>
        <p:spPr bwMode="auto">
          <a:xfrm>
            <a:off x="4632325" y="4262438"/>
            <a:ext cx="10207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buClr>
                <a:srgbClr val="FF8600"/>
              </a:buClr>
              <a:buFont typeface="Wingdings" pitchFamily="2" charset="2"/>
              <a:buNone/>
            </a:pPr>
            <a:r>
              <a:rPr lang="ru-RU" sz="1000">
                <a:solidFill>
                  <a:srgbClr val="FFFFFF"/>
                </a:solidFill>
              </a:rPr>
              <a:t>Кыргызская Республика</a:t>
            </a:r>
          </a:p>
        </p:txBody>
      </p:sp>
      <p:pic>
        <p:nvPicPr>
          <p:cNvPr id="13326" name="Picture 2" descr="Жителя Казахстана накажут за использование флага вместо шт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7463" y="3860800"/>
            <a:ext cx="504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" descr="http://www.extremalov.net/content/cat/full/flag-azerbaydzhana-kupit-kiev-8ff9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450" y="3860800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Объект 2"/>
          <p:cNvSpPr txBox="1">
            <a:spLocks/>
          </p:cNvSpPr>
          <p:nvPr/>
        </p:nvSpPr>
        <p:spPr bwMode="auto">
          <a:xfrm>
            <a:off x="306388" y="4262438"/>
            <a:ext cx="1285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buClr>
                <a:srgbClr val="FF8600"/>
              </a:buClr>
              <a:buFont typeface="Wingdings" pitchFamily="2" charset="2"/>
              <a:buNone/>
            </a:pPr>
            <a:r>
              <a:rPr lang="ru-RU" sz="1000">
                <a:solidFill>
                  <a:srgbClr val="FFFFFF"/>
                </a:solidFill>
              </a:rPr>
              <a:t>Азербайджанская </a:t>
            </a:r>
            <a:br>
              <a:rPr lang="ru-RU" sz="1000">
                <a:solidFill>
                  <a:srgbClr val="FFFFFF"/>
                </a:solidFill>
              </a:rPr>
            </a:br>
            <a:r>
              <a:rPr lang="ru-RU" sz="1000">
                <a:solidFill>
                  <a:srgbClr val="FFFFFF"/>
                </a:solidFill>
              </a:rPr>
              <a:t>Республика</a:t>
            </a:r>
          </a:p>
        </p:txBody>
      </p:sp>
      <p:pic>
        <p:nvPicPr>
          <p:cNvPr id="13329" name="Picture 2" descr="http://www.artbridge.ru/images/items/1110019/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8788" y="3860800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Объект 2"/>
          <p:cNvSpPr txBox="1">
            <a:spLocks/>
          </p:cNvSpPr>
          <p:nvPr/>
        </p:nvSpPr>
        <p:spPr bwMode="auto">
          <a:xfrm>
            <a:off x="1449388" y="4262438"/>
            <a:ext cx="1042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buClr>
                <a:srgbClr val="FF8600"/>
              </a:buClr>
              <a:buFont typeface="Wingdings" pitchFamily="2" charset="2"/>
              <a:buNone/>
            </a:pPr>
            <a:r>
              <a:rPr lang="ru-RU" sz="1000">
                <a:solidFill>
                  <a:srgbClr val="FFFFFF"/>
                </a:solidFill>
              </a:rPr>
              <a:t>Республика </a:t>
            </a:r>
            <a:br>
              <a:rPr lang="ru-RU" sz="1000">
                <a:solidFill>
                  <a:srgbClr val="FFFFFF"/>
                </a:solidFill>
              </a:rPr>
            </a:br>
            <a:r>
              <a:rPr lang="ru-RU" sz="1000">
                <a:solidFill>
                  <a:srgbClr val="FFFFFF"/>
                </a:solidFill>
              </a:rPr>
              <a:t>Армения</a:t>
            </a:r>
          </a:p>
        </p:txBody>
      </p:sp>
      <p:pic>
        <p:nvPicPr>
          <p:cNvPr id="13331" name="Picture 4" descr="http://www.tursvodka.ru/upload/tursvodka/tourism_country/flag/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8125" y="3860800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Объект 2"/>
          <p:cNvSpPr txBox="1">
            <a:spLocks/>
          </p:cNvSpPr>
          <p:nvPr/>
        </p:nvSpPr>
        <p:spPr bwMode="auto">
          <a:xfrm>
            <a:off x="2547938" y="4262438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buClr>
                <a:srgbClr val="FF8600"/>
              </a:buClr>
              <a:buFont typeface="Wingdings" pitchFamily="2" charset="2"/>
              <a:buNone/>
            </a:pPr>
            <a:r>
              <a:rPr lang="ru-RU" sz="1000">
                <a:solidFill>
                  <a:srgbClr val="FFFFFF"/>
                </a:solidFill>
              </a:rPr>
              <a:t>Республика Беларусь</a:t>
            </a:r>
          </a:p>
        </p:txBody>
      </p:sp>
      <p:sp>
        <p:nvSpPr>
          <p:cNvPr id="13333" name="Объект 2"/>
          <p:cNvSpPr txBox="1">
            <a:spLocks/>
          </p:cNvSpPr>
          <p:nvPr/>
        </p:nvSpPr>
        <p:spPr bwMode="auto">
          <a:xfrm>
            <a:off x="3482975" y="4262438"/>
            <a:ext cx="1193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buClr>
                <a:srgbClr val="FF8600"/>
              </a:buClr>
              <a:buFont typeface="Wingdings" pitchFamily="2" charset="2"/>
              <a:buNone/>
            </a:pPr>
            <a:r>
              <a:rPr lang="ru-RU" sz="1000">
                <a:solidFill>
                  <a:srgbClr val="FFFFFF"/>
                </a:solidFill>
              </a:rPr>
              <a:t>Республика Казахстан</a:t>
            </a:r>
          </a:p>
        </p:txBody>
      </p:sp>
      <p:sp>
        <p:nvSpPr>
          <p:cNvPr id="13334" name="Объект 2"/>
          <p:cNvSpPr txBox="1">
            <a:spLocks/>
          </p:cNvSpPr>
          <p:nvPr/>
        </p:nvSpPr>
        <p:spPr bwMode="auto">
          <a:xfrm>
            <a:off x="5776913" y="4262438"/>
            <a:ext cx="1073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buClr>
                <a:srgbClr val="FF8600"/>
              </a:buClr>
              <a:buFont typeface="Wingdings" pitchFamily="2" charset="2"/>
              <a:buNone/>
            </a:pPr>
            <a:r>
              <a:rPr lang="ru-RU" sz="1000">
                <a:solidFill>
                  <a:srgbClr val="FFFFFF"/>
                </a:solidFill>
              </a:rPr>
              <a:t>Республика Таджикистан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8"/>
          <p:cNvSpPr>
            <a:spLocks noChangeArrowheads="1"/>
          </p:cNvSpPr>
          <p:nvPr/>
        </p:nvSpPr>
        <p:spPr bwMode="auto">
          <a:xfrm>
            <a:off x="971550" y="188913"/>
            <a:ext cx="7129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Документы, разработанные Комиссией и принятые Советом глав правительств СНГ за отчетный период</a:t>
            </a:r>
          </a:p>
        </p:txBody>
      </p:sp>
      <p:sp>
        <p:nvSpPr>
          <p:cNvPr id="2150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750" y="896938"/>
            <a:ext cx="7993063" cy="5589587"/>
          </a:xfrm>
        </p:spPr>
        <p:txBody>
          <a:bodyPr/>
          <a:lstStyle/>
          <a:p>
            <a:pPr marL="323850" indent="-323850" algn="l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"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Соглашение о координации межгосударственных отношений государств – участников СНГ в области использования атомной энергии в мирных целях, </a:t>
            </a:r>
            <a:br>
              <a:rPr lang="ru-RU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31 мая 2013 г.</a:t>
            </a:r>
          </a:p>
          <a:p>
            <a:pPr marL="323850" indent="-323850" algn="l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"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Положение о базовой организации государств – участников Содружества Независимых Государств по информационному обмену в области обеспечения безопасности исследовательских ядерных установок государств – участников СНГ </a:t>
            </a:r>
            <a:br>
              <a:rPr lang="ru-RU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31 мая 2013 г.</a:t>
            </a:r>
          </a:p>
          <a:p>
            <a:pPr marL="323850" indent="-323850" algn="l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"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Отчет о деятельности Комиссии государств – участников Содружества Независимых Государств по использованию атомной энергии в мирных целях в 2009–2012 гг.; </a:t>
            </a:r>
          </a:p>
          <a:p>
            <a:pPr marL="323850" indent="-323850" algn="l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"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Протокол о внесении изменений в Соглашение об основных принципах сотрудничества в области мирного использования атомной энергии от 26 июня 1992 года, </a:t>
            </a:r>
            <a:br>
              <a:rPr lang="ru-RU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31 мая 2013 г.</a:t>
            </a:r>
          </a:p>
          <a:p>
            <a:pPr marL="323850" indent="-323850" algn="l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"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Соглашение о сотрудничестве в формировании и обмене информационными ресурсами и в создании и развитии информационных систем государств – участников Содружества Независимых Государств в сфере мирного использования атомной энергии, </a:t>
            </a:r>
            <a:br>
              <a:rPr lang="ru-RU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15 сентября 2007 г. </a:t>
            </a:r>
            <a:br>
              <a:rPr lang="ru-RU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18 сентября 2013 г. вступило в силу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для Республики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Армения,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Республики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Беларусь, Российской Федерации.</a:t>
            </a:r>
          </a:p>
          <a:p>
            <a:pPr marL="323850" indent="-3238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"/>
            </a:pPr>
            <a:endParaRPr lang="ru-RU" sz="1400" dirty="0" smtClean="0"/>
          </a:p>
          <a:p>
            <a:pPr marL="323850" indent="-3238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"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115888"/>
            <a:ext cx="70040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Рабочие группы Комиссии 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основным направлениям Рамочной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393" y="1132851"/>
            <a:ext cx="369332" cy="154876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</a:rPr>
              <a:t>Созданные в 2011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151" y="4007168"/>
            <a:ext cx="369332" cy="156903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</a:rPr>
              <a:t>Созданные в 2012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51" y="5618344"/>
            <a:ext cx="369332" cy="118746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</a:rPr>
              <a:t>Формируются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483" y="926189"/>
            <a:ext cx="8189912" cy="3570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>
                <a:solidFill>
                  <a:srgbClr val="002060"/>
                </a:solidFill>
              </a:rPr>
              <a:t>Экспертная группа по координации выполнения Рамочной программы</a:t>
            </a: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Методологическое обеспечение реализации проектов в рамках деятельности Комиссии</a:t>
            </a:r>
            <a:endParaRPr lang="ru-RU" sz="12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>
                <a:solidFill>
                  <a:srgbClr val="002060"/>
                </a:solidFill>
              </a:rPr>
              <a:t>Формирование комплексной системы поддержания безопасности исследовательских ядерных </a:t>
            </a:r>
            <a:r>
              <a:rPr lang="ru-RU" sz="1200" dirty="0" smtClean="0">
                <a:solidFill>
                  <a:srgbClr val="002060"/>
                </a:solidFill>
              </a:rPr>
              <a:t>установок</a:t>
            </a: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Гармонизация  нормативной правовой </a:t>
            </a:r>
            <a:r>
              <a:rPr lang="ru-RU" sz="1200" dirty="0">
                <a:solidFill>
                  <a:srgbClr val="002060"/>
                </a:solidFill>
              </a:rPr>
              <a:t>и </a:t>
            </a:r>
            <a:r>
              <a:rPr lang="ru-RU" sz="1200" dirty="0" smtClean="0">
                <a:solidFill>
                  <a:srgbClr val="002060"/>
                </a:solidFill>
              </a:rPr>
              <a:t>нормативно-технической базы в области </a:t>
            </a:r>
            <a:r>
              <a:rPr lang="ru-RU" sz="1200" dirty="0">
                <a:solidFill>
                  <a:srgbClr val="002060"/>
                </a:solidFill>
              </a:rPr>
              <a:t>мирного </a:t>
            </a:r>
            <a:r>
              <a:rPr lang="ru-RU" sz="1200" dirty="0" smtClean="0">
                <a:solidFill>
                  <a:srgbClr val="002060"/>
                </a:solidFill>
              </a:rPr>
              <a:t>использования </a:t>
            </a:r>
            <a:r>
              <a:rPr lang="ru-RU" sz="1200" dirty="0">
                <a:solidFill>
                  <a:srgbClr val="002060"/>
                </a:solidFill>
              </a:rPr>
              <a:t>атомной </a:t>
            </a:r>
            <a:r>
              <a:rPr lang="ru-RU" sz="1200" dirty="0" smtClean="0">
                <a:solidFill>
                  <a:srgbClr val="002060"/>
                </a:solidFill>
              </a:rPr>
              <a:t>энергии государств </a:t>
            </a:r>
            <a:r>
              <a:rPr lang="ru-RU" sz="1200" dirty="0">
                <a:solidFill>
                  <a:srgbClr val="002060"/>
                </a:solidFill>
              </a:rPr>
              <a:t>– участников СНГ 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Адаптация </a:t>
            </a:r>
            <a:r>
              <a:rPr lang="ru-RU" sz="1200" dirty="0">
                <a:solidFill>
                  <a:srgbClr val="002060"/>
                </a:solidFill>
              </a:rPr>
              <a:t>и внедрение в странах СНГ международных стандартов в области применения промышленных радиационных технологий и обеспечения радиационной безопасности</a:t>
            </a: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>
                <a:solidFill>
                  <a:srgbClr val="002060"/>
                </a:solidFill>
              </a:rPr>
              <a:t>Создание системы управления интеллектуальной собственностью в области мирного использования атомной энергии с целью формирования и эффективного использования интеллектуального капитала государств – участников СНГ</a:t>
            </a: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>
                <a:solidFill>
                  <a:srgbClr val="002060"/>
                </a:solidFill>
              </a:rPr>
              <a:t>О применении </a:t>
            </a:r>
            <a:r>
              <a:rPr lang="ru-RU" sz="1200" dirty="0" err="1">
                <a:solidFill>
                  <a:srgbClr val="002060"/>
                </a:solidFill>
              </a:rPr>
              <a:t>телемедицинских</a:t>
            </a:r>
            <a:r>
              <a:rPr lang="ru-RU" sz="1200" dirty="0">
                <a:solidFill>
                  <a:srgbClr val="002060"/>
                </a:solidFill>
              </a:rPr>
              <a:t> технологий </a:t>
            </a:r>
            <a:r>
              <a:rPr lang="ru-RU" sz="1200" dirty="0" err="1">
                <a:solidFill>
                  <a:srgbClr val="002060"/>
                </a:solidFill>
              </a:rPr>
              <a:t>Госкопорации</a:t>
            </a:r>
            <a:r>
              <a:rPr lang="ru-RU" sz="1200" dirty="0">
                <a:solidFill>
                  <a:srgbClr val="002060"/>
                </a:solidFill>
              </a:rPr>
              <a:t> "Росатом" – ФМБА – МИФИ в диагностике онкологических заболеваний</a:t>
            </a: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>
                <a:solidFill>
                  <a:srgbClr val="002060"/>
                </a:solidFill>
              </a:rPr>
              <a:t>Модернизация и развитие радиационной терапии и ядерной </a:t>
            </a:r>
            <a:r>
              <a:rPr lang="ru-RU" sz="1200" dirty="0" smtClean="0">
                <a:solidFill>
                  <a:srgbClr val="002060"/>
                </a:solidFill>
              </a:rPr>
              <a:t>медицины</a:t>
            </a: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Создание </a:t>
            </a:r>
            <a:r>
              <a:rPr lang="ru-RU" sz="1200" dirty="0">
                <a:solidFill>
                  <a:srgbClr val="002060"/>
                </a:solidFill>
              </a:rPr>
              <a:t>базовой организации государств – участников СНГ по направлениям ядерного </a:t>
            </a:r>
            <a:r>
              <a:rPr lang="ru-RU" sz="1200" dirty="0" smtClean="0">
                <a:solidFill>
                  <a:srgbClr val="002060"/>
                </a:solidFill>
              </a:rPr>
              <a:t>образования</a:t>
            </a:r>
            <a:r>
              <a:rPr lang="en-US" sz="1200" dirty="0"/>
              <a:t/>
            </a:r>
            <a:br>
              <a:rPr lang="en-US" sz="1200" dirty="0"/>
            </a:br>
            <a:endParaRPr lang="ru-RU" dirty="0"/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652696" y="4506805"/>
            <a:ext cx="770572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>
                <a:solidFill>
                  <a:srgbClr val="002060"/>
                </a:solidFill>
              </a:rPr>
              <a:t>О разработке Концепции ядерной и радиационной безопасности государств – участников СНГ в области использования атомной энергии в мирных целях</a:t>
            </a:r>
          </a:p>
          <a:p>
            <a:pPr marL="342900" indent="-342900">
              <a:spcAft>
                <a:spcPts val="600"/>
              </a:spcAft>
              <a:buFont typeface="Arial" charset="0"/>
              <a:buAutoNum type="arabicPeriod"/>
            </a:pPr>
            <a:r>
              <a:rPr lang="ru-RU" sz="1200" dirty="0">
                <a:solidFill>
                  <a:srgbClr val="002060"/>
                </a:solidFill>
              </a:rPr>
              <a:t>Совместная реализации проекта создания и осуществления программы научных исследований на специализированном </a:t>
            </a:r>
            <a:r>
              <a:rPr lang="ru-RU" sz="1200" dirty="0" err="1">
                <a:solidFill>
                  <a:srgbClr val="002060"/>
                </a:solidFill>
              </a:rPr>
              <a:t>токамаке</a:t>
            </a:r>
            <a:r>
              <a:rPr lang="ru-RU" sz="1200" dirty="0">
                <a:solidFill>
                  <a:srgbClr val="002060"/>
                </a:solidFill>
              </a:rPr>
              <a:t> КТМ, предназначенном для исследований перспективных материалов термоядерных реакторов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684213" y="5788077"/>
            <a:ext cx="7375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Создание платформы для практического сотрудничества в области вывода из </a:t>
            </a:r>
            <a:r>
              <a:rPr lang="ru-RU" sz="1200" dirty="0">
                <a:solidFill>
                  <a:srgbClr val="002060"/>
                </a:solidFill>
              </a:rPr>
              <a:t>эксплуатации </a:t>
            </a:r>
            <a:r>
              <a:rPr lang="ru-RU" sz="1200" dirty="0" err="1" smtClean="0">
                <a:solidFill>
                  <a:srgbClr val="002060"/>
                </a:solidFill>
              </a:rPr>
              <a:t>ядерно</a:t>
            </a:r>
            <a:r>
              <a:rPr lang="ru-RU" sz="1200" dirty="0" smtClean="0">
                <a:solidFill>
                  <a:srgbClr val="002060"/>
                </a:solidFill>
              </a:rPr>
              <a:t> и радиационно-опасных объектов, обращения с РАО и ОЯТ и реабилитации территорий 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293096"/>
            <a:ext cx="2592387" cy="460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30153" y="5608527"/>
            <a:ext cx="2592388" cy="460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315200" cy="136815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СОГЛАШЕНИЕ</a:t>
            </a:r>
            <a:br>
              <a:rPr lang="ru-RU" sz="2000" b="1" dirty="0">
                <a:solidFill>
                  <a:srgbClr val="FF0000"/>
                </a:solidFill>
                <a:effectLst/>
              </a:rPr>
            </a:br>
            <a:r>
              <a:rPr lang="ru-RU" sz="2000" b="1" dirty="0">
                <a:solidFill>
                  <a:srgbClr val="FF0000"/>
                </a:solidFill>
                <a:effectLst/>
              </a:rPr>
              <a:t>о координации межгосударственных отношений </a:t>
            </a:r>
            <a:br>
              <a:rPr lang="ru-RU" sz="2000" b="1" dirty="0">
                <a:solidFill>
                  <a:srgbClr val="FF0000"/>
                </a:solidFill>
                <a:effectLst/>
              </a:rPr>
            </a:br>
            <a:r>
              <a:rPr lang="ru-RU" sz="2000" b="1" dirty="0">
                <a:solidFill>
                  <a:srgbClr val="FF0000"/>
                </a:solidFill>
                <a:effectLst/>
              </a:rPr>
              <a:t>государств – участников СНГ в области использования </a:t>
            </a:r>
            <a:br>
              <a:rPr lang="ru-RU" sz="2000" b="1" dirty="0">
                <a:solidFill>
                  <a:srgbClr val="FF0000"/>
                </a:solidFill>
                <a:effectLst/>
              </a:rPr>
            </a:br>
            <a:r>
              <a:rPr lang="ru-RU" sz="2000" b="1" dirty="0">
                <a:solidFill>
                  <a:srgbClr val="FF0000"/>
                </a:solidFill>
                <a:effectLst/>
              </a:rPr>
              <a:t>атомной энергии в мирных целях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135937" cy="30243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 smtClean="0"/>
              <a:t>Статья 6</a:t>
            </a:r>
            <a:endParaRPr lang="ru-RU" sz="1800" dirty="0" smtClean="0"/>
          </a:p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Стороны способствуют развитию системы управления интеллектуальной собственностью в области использования атомной энергии в мирных целях, обеспечивают взаимодействие в области сохранения и управления знаниями, создания и развития информационных систем путем формирования и обмена соответствующими информационными ресурсами. 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Под управлением интеллектуальной собственностью понимается совокупность процессов организации и координации работ по процедурам регистрации, подтверждения, приобретения, передачи, охраны и другого организационно-процессуального сопровождения авторских прав на материалы, вовлекаемые в процедуры информационного обмена.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8064500" cy="168275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FF0000"/>
                </a:solidFill>
                <a:effectLst/>
              </a:rPr>
              <a:t>ПРИНЯТ </a:t>
            </a:r>
            <a:r>
              <a:rPr lang="ru-RU" sz="1200" dirty="0">
                <a:solidFill>
                  <a:srgbClr val="FF0000"/>
                </a:solidFill>
                <a:effectLst/>
              </a:rPr>
              <a:t/>
            </a:r>
            <a:br>
              <a:rPr lang="ru-RU" sz="1200" dirty="0">
                <a:solidFill>
                  <a:srgbClr val="FF0000"/>
                </a:solidFill>
                <a:effectLst/>
              </a:rPr>
            </a:br>
            <a:r>
              <a:rPr lang="ru-RU" sz="1200" dirty="0">
                <a:solidFill>
                  <a:srgbClr val="FF0000"/>
                </a:solidFill>
                <a:effectLst/>
              </a:rPr>
              <a:t>Решением Совета глав правительств СНГ </a:t>
            </a:r>
            <a:r>
              <a:rPr lang="ru-RU" sz="12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1200" dirty="0" smtClean="0">
                <a:solidFill>
                  <a:srgbClr val="FF0000"/>
                </a:solidFill>
                <a:effectLst/>
              </a:rPr>
            </a:br>
            <a:r>
              <a:rPr lang="ru-RU" sz="1200" dirty="0" smtClean="0">
                <a:solidFill>
                  <a:srgbClr val="FF0000"/>
                </a:solidFill>
                <a:effectLst/>
              </a:rPr>
              <a:t>о </a:t>
            </a:r>
            <a:r>
              <a:rPr lang="ru-RU" sz="1200" dirty="0">
                <a:solidFill>
                  <a:srgbClr val="FF0000"/>
                </a:solidFill>
                <a:effectLst/>
              </a:rPr>
              <a:t>Рамочной программе сотрудничества государств – участников СНГ в области мирного использования атомной энергии на период до 2020 года «Сотрудничество «АТОМ – СНГ» </a:t>
            </a:r>
            <a:br>
              <a:rPr lang="ru-RU" sz="1200" dirty="0">
                <a:solidFill>
                  <a:srgbClr val="FF0000"/>
                </a:solidFill>
                <a:effectLst/>
              </a:rPr>
            </a:br>
            <a:r>
              <a:rPr lang="ru-RU" sz="1200" dirty="0">
                <a:solidFill>
                  <a:srgbClr val="FF0000"/>
                </a:solidFill>
                <a:effectLst/>
              </a:rPr>
              <a:t>от  19 мая 2011 года 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b="1" dirty="0">
                <a:effectLst/>
              </a:rPr>
              <a:t>ПЛАН</a:t>
            </a:r>
            <a:br>
              <a:rPr lang="ru-RU" sz="1200" b="1" dirty="0">
                <a:effectLst/>
              </a:rPr>
            </a:br>
            <a:r>
              <a:rPr lang="ru-RU" sz="1200" b="1" dirty="0">
                <a:effectLst/>
              </a:rPr>
              <a:t>первоочередных мероприятий по реализации Рамочной программы сотрудничества </a:t>
            </a:r>
            <a:r>
              <a:rPr lang="ru-RU" sz="1200" b="1" dirty="0" smtClean="0">
                <a:effectLst/>
              </a:rPr>
              <a:t> государств </a:t>
            </a:r>
            <a:r>
              <a:rPr lang="ru-RU" sz="1200" b="1" dirty="0">
                <a:effectLst/>
              </a:rPr>
              <a:t>– участников СНГ в области мирного использования атомной энергии </a:t>
            </a:r>
            <a:br>
              <a:rPr lang="ru-RU" sz="1200" b="1" dirty="0">
                <a:effectLst/>
              </a:rPr>
            </a:br>
            <a:r>
              <a:rPr lang="ru-RU" sz="1200" b="1" dirty="0">
                <a:effectLst/>
              </a:rPr>
              <a:t>на период до 2020 года «СОТРУДНИЧЕСТВО «АТОМ – СНГ»</a:t>
            </a:r>
            <a:endParaRPr lang="ru-RU" sz="1200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84586"/>
              </p:ext>
            </p:extLst>
          </p:nvPr>
        </p:nvGraphicFramePr>
        <p:xfrm>
          <a:off x="114300" y="2133600"/>
          <a:ext cx="9001000" cy="447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4"/>
                <a:gridCol w="3312368"/>
                <a:gridCol w="1339452"/>
                <a:gridCol w="1080120"/>
                <a:gridCol w="2915816"/>
              </a:tblGrid>
              <a:tr h="360040">
                <a:tc gridSpan="5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 Объединение информационных ресурсов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мероприятий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Форма реализации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Срок исполнения, год</a:t>
                      </a:r>
                      <a:endParaRPr lang="ru-RU" sz="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Исполнители</a:t>
                      </a:r>
                      <a:endParaRPr lang="ru-RU" sz="10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плана по реализации Соглашения о сотрудничестве в формировании и обмене информационными ресурсами и в создании и развитии информационных систем государств – участников Содружества Независимых Государств в сфере мирного использования атомной энергии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 по реализации Соглашения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1–2012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Заинтересованные ведомства и организации государств – участников СНГ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Комиссия государств – участников СНГ по использованию атомной энергии в мирных целях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Исполнительный комитет СНГ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Гармонизация нормативных документов в области контроля безопасности мирных ядерных технологий и режима нераспространения на основе принципов международного сотрудничества и модельных законов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Предложения по гармонизации нормативных документов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2011–2012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Заинтересованные ведомства и организации государств – участников СНГ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Комиссия государств – участников СНГ по использованию атомной энергии в мирных целях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Исполнительный комитет СНГ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предложений по обмену данными в рамках деятельности национальных центров ИНИС (международная информационная система в области мирного использования атомной энергии)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Базы данных. Статистика запросов пользователей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2011–2020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Национальные центры ИНИС государств – участников СНГ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Комиссия государств – участников СНГ по использованию атомной энергии в мирных целях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предложений по обмену рекомендованными данными в среде Системы стандартных и справочных данных о свойствах веществ, используемых в мирных ядерных технологиях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Базы данных. Статистика запросов пользователей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2011–2020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Заинтересованные ведомства и организации государств – участников СНГ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Комиссия государств – участников СНГ по использованию атомной энергии в мирных целях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ctrTitle"/>
          </p:nvPr>
        </p:nvSpPr>
        <p:spPr>
          <a:xfrm>
            <a:off x="539750" y="6350"/>
            <a:ext cx="8712200" cy="963613"/>
          </a:xfrm>
          <a:effectLst/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effectLst/>
              </a:rPr>
              <a:t>ПЛАН</a:t>
            </a:r>
            <a:br>
              <a:rPr lang="ru-RU" sz="1200" b="1" dirty="0" smtClean="0">
                <a:solidFill>
                  <a:srgbClr val="FF0000"/>
                </a:solidFill>
                <a:effectLst/>
              </a:rPr>
            </a:br>
            <a:r>
              <a:rPr lang="ru-RU" sz="1200" b="1" dirty="0" smtClean="0">
                <a:solidFill>
                  <a:srgbClr val="FF0000"/>
                </a:solidFill>
                <a:effectLst/>
              </a:rPr>
              <a:t>первоочередных мероприятий по реализации Рамочной программы сотрудничества  </a:t>
            </a:r>
            <a:br>
              <a:rPr lang="ru-RU" sz="1200" b="1" dirty="0" smtClean="0">
                <a:solidFill>
                  <a:srgbClr val="FF0000"/>
                </a:solidFill>
                <a:effectLst/>
              </a:rPr>
            </a:br>
            <a:r>
              <a:rPr lang="ru-RU" sz="1200" b="1" dirty="0" smtClean="0">
                <a:solidFill>
                  <a:srgbClr val="FF0000"/>
                </a:solidFill>
                <a:effectLst/>
              </a:rPr>
              <a:t>государств – участников СНГ в области мирного использования атомной энергии </a:t>
            </a:r>
            <a:br>
              <a:rPr lang="ru-RU" sz="1200" b="1" dirty="0" smtClean="0">
                <a:solidFill>
                  <a:srgbClr val="FF0000"/>
                </a:solidFill>
                <a:effectLst/>
              </a:rPr>
            </a:br>
            <a:r>
              <a:rPr lang="ru-RU" sz="1200" b="1" dirty="0" smtClean="0">
                <a:solidFill>
                  <a:srgbClr val="FF0000"/>
                </a:solidFill>
                <a:effectLst/>
              </a:rPr>
              <a:t>на период до 2020 года «СОТРУДНИЧЕСТВО «АТОМ – СНГ»</a:t>
            </a:r>
            <a:endParaRPr lang="ru-RU" sz="1200" dirty="0" smtClean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53918"/>
              </p:ext>
            </p:extLst>
          </p:nvPr>
        </p:nvGraphicFramePr>
        <p:xfrm>
          <a:off x="17349" y="1484784"/>
          <a:ext cx="8674367" cy="410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48"/>
                <a:gridCol w="2376264"/>
                <a:gridCol w="1136867"/>
                <a:gridCol w="936104"/>
                <a:gridCol w="3831684"/>
              </a:tblGrid>
              <a:tr h="222866">
                <a:tc gridSpan="5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 Передача знаний, накопленных в русскоязычной ядерно-технологической среде государств – участников СНГ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821039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мероприятий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Форма реализации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Срок исполнения, год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Исполнители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79016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Разработка, формирование и ведение Базы данных – реестра технологий в области эксплуатации АЭС 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База данных – реестр технологий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2011–2015 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Комиссия государств – участников СНГ по использованию атомной энергии в мирных целях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Заинтересованные ведомства и организации государств – участников СНГ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Разработка, формирование и ведение Базы данных – реестра нормативных документов в области использования атомной энергии в мирных целях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База данных – реестр нормативных документов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2011–2015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Заинтересованные ведомства и организации государств – участников СНГ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Комиссия государств – участников СНГ по использованию атомной энергии в мирных целях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</a:tr>
              <a:tr h="130260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Разработка, формирование и ведение Базы данных – реестра технологий в области переработки радиоактивных отходов от деятельности предприятий по добыче и производству урана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База данных – реестр нормативных документов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2011–2015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Заинтересованные ведомства и организации государств – участников СНГ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Комиссия государств – участников СНГ по использованию атомной энергии в мирных целях</a:t>
                      </a:r>
                      <a:endParaRPr lang="ru-RU" sz="11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750" y="6350"/>
            <a:ext cx="8712200" cy="9636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effectLst/>
              </a:rPr>
              <a:t>СОГЛАШЕНИЕ</a:t>
            </a:r>
            <a:br>
              <a:rPr lang="ru-RU" sz="1200" b="1" dirty="0">
                <a:solidFill>
                  <a:srgbClr val="FF0000"/>
                </a:solidFill>
                <a:effectLst/>
              </a:rPr>
            </a:br>
            <a:r>
              <a:rPr lang="ru-RU" sz="1200" b="1" dirty="0">
                <a:solidFill>
                  <a:srgbClr val="FF0000"/>
                </a:solidFill>
                <a:effectLst/>
              </a:rPr>
              <a:t>о сотрудничестве в формировании и обмене информационными</a:t>
            </a:r>
            <a:br>
              <a:rPr lang="ru-RU" sz="1200" b="1" dirty="0">
                <a:solidFill>
                  <a:srgbClr val="FF0000"/>
                </a:solidFill>
                <a:effectLst/>
              </a:rPr>
            </a:br>
            <a:r>
              <a:rPr lang="ru-RU" sz="1200" b="1" dirty="0">
                <a:solidFill>
                  <a:srgbClr val="FF0000"/>
                </a:solidFill>
                <a:effectLst/>
              </a:rPr>
              <a:t>ресурсами и в создании и развитии информационных систем</a:t>
            </a:r>
            <a:br>
              <a:rPr lang="ru-RU" sz="1200" b="1" dirty="0">
                <a:solidFill>
                  <a:srgbClr val="FF0000"/>
                </a:solidFill>
                <a:effectLst/>
              </a:rPr>
            </a:br>
            <a:r>
              <a:rPr lang="ru-RU" sz="1200" b="1" dirty="0">
                <a:solidFill>
                  <a:srgbClr val="FF0000"/>
                </a:solidFill>
                <a:effectLst/>
              </a:rPr>
              <a:t>государств – участников Содружества Независимых Государств</a:t>
            </a:r>
            <a:br>
              <a:rPr lang="ru-RU" sz="1200" b="1" dirty="0">
                <a:solidFill>
                  <a:srgbClr val="FF0000"/>
                </a:solidFill>
                <a:effectLst/>
              </a:rPr>
            </a:br>
            <a:r>
              <a:rPr lang="ru-RU" sz="1200" b="1" dirty="0">
                <a:solidFill>
                  <a:srgbClr val="FF0000"/>
                </a:solidFill>
                <a:effectLst/>
              </a:rPr>
              <a:t>в сфере мирного использования атомной энергии</a:t>
            </a:r>
            <a:endParaRPr lang="ru-RU" sz="1200" dirty="0">
              <a:solidFill>
                <a:srgbClr val="FF0000"/>
              </a:solidFill>
              <a:effectLst/>
            </a:endParaRPr>
          </a:p>
        </p:txBody>
      </p:sp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84175" y="1052513"/>
            <a:ext cx="86407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исходя из необходимости интеграции информационных ресурсов в сфере мирного использования атомной энергии на основе современных технических и программных средств, телекоммуникационных систем с использованием единых классификаторов и словарей данных,</a:t>
            </a:r>
          </a:p>
          <a:p>
            <a:r>
              <a:rPr lang="ru-RU" sz="1400" b="1"/>
              <a:t>согласились о нижеследующем:</a:t>
            </a:r>
            <a:endParaRPr lang="ru-RU" sz="140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84175" y="1820863"/>
            <a:ext cx="8432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</a:rPr>
              <a:t>Статья 3</a:t>
            </a:r>
          </a:p>
          <a:p>
            <a:r>
              <a:rPr lang="ru-RU" sz="1000"/>
              <a:t>Стороны осуществляют сотрудничество в области информатизации, проведение совместных мероприятий по формированию и развитию информационных ресурсов и систем на основе принципов равноправия и взаимной выгоды с учетом экономических и географических особенностей и интересов государств – участников настоящего Соглашения при соблюдении законодательства и международных обязательств Сторон.</a:t>
            </a:r>
            <a:endParaRPr lang="ru-RU" sz="1000" b="1"/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84175" y="2817813"/>
            <a:ext cx="86407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</a:rPr>
              <a:t>Статья 4</a:t>
            </a:r>
          </a:p>
          <a:p>
            <a:r>
              <a:rPr lang="ru-RU" sz="1000"/>
              <a:t>Стороны обеспечивают взаимный доступ к национальным информационным ресурсам в сфере мирного использования атомной энергии, определенным для совместного использования, поддерживают их в актуальном состоянии и обеспечивают полноту, точность, достоверность и своевременность предоставления информационных данных и услуг.</a:t>
            </a:r>
            <a:endParaRPr lang="ru-RU" sz="1000" b="1"/>
          </a:p>
          <a:p>
            <a:r>
              <a:rPr lang="ru-RU" sz="1000"/>
              <a:t>Настоящее Соглашение не распространяется на пользование и обмен информационными ресурсами, содержащими сведения, составляющие государственную тайну, и иные сведения конфиденциального характера.</a:t>
            </a:r>
            <a:endParaRPr lang="ru-RU" sz="1000" b="1"/>
          </a:p>
          <a:p>
            <a:r>
              <a:rPr lang="ru-RU" sz="1000"/>
              <a:t>Пользование информационными ресурсами, являющимися собственностью одной из Сторон, осуществляется другими Сторонами только с ее письменного разрешения. </a:t>
            </a:r>
            <a:endParaRPr lang="ru-RU" sz="1000" b="1"/>
          </a:p>
          <a:p>
            <a:r>
              <a:rPr lang="ru-RU" sz="1000"/>
              <a:t>Любая информация, кроме общедоступной, материалы, программные и технические средства, полученные одной Стороной от другой Стороны, не могут быть переданы третьей Стороне без предварительного письменного согласия на это Стороны, от которой они были получены.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384175" y="4603750"/>
            <a:ext cx="80740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</a:rPr>
              <a:t>Статья 5</a:t>
            </a:r>
          </a:p>
          <a:p>
            <a:r>
              <a:rPr lang="ru-RU" sz="1000"/>
              <a:t>Обмен информацией осуществляется как на двустороннем, так и на многостороннем уровнях на рабочем языке, принятом Содружеством Независимых Государств для работы, при соблюдении установленных международными стандартами способов коммутации сообщений и пакетов для открытых систем с последующим предоставлением субъекту-пользователю необходимой информации на бумажных носителях.</a:t>
            </a:r>
          </a:p>
        </p:txBody>
      </p: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384175" y="5464175"/>
            <a:ext cx="843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</a:rPr>
              <a:t>Статья 6</a:t>
            </a:r>
          </a:p>
          <a:p>
            <a:r>
              <a:rPr lang="ru-RU" sz="1000"/>
              <a:t>Стороны осуществляют сотрудничество по созданию условий для разработки и реализации совместных мероприятий, способствующих эффективному и качественному информационному обеспечению сотрудничества в сфере мирного использования атомной энергии.</a:t>
            </a:r>
          </a:p>
          <a:p>
            <a:r>
              <a:rPr lang="ru-RU" sz="1000"/>
              <a:t>Сотрудничество в рамках настоящего Соглашения обеспечивается компетентными органами и составляет предмет отдельных договоров (контрактов) по конкретным направлениям.</a:t>
            </a:r>
          </a:p>
          <a:p>
            <a:r>
              <a:rPr lang="ru-RU" sz="1000"/>
              <a:t>Стороны в месячный срок после вступления в силу настоящего Соглашения уведомляют депозитарий о своих компетентных органах.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ctrTitle"/>
          </p:nvPr>
        </p:nvSpPr>
        <p:spPr>
          <a:xfrm>
            <a:off x="539750" y="6350"/>
            <a:ext cx="8712200" cy="963613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effectLst/>
              </a:rPr>
              <a:t>ПЕРЕЧЕНЬ</a:t>
            </a:r>
            <a:br>
              <a:rPr lang="ru-RU" sz="1200" dirty="0" smtClean="0">
                <a:solidFill>
                  <a:srgbClr val="FF0000"/>
                </a:solidFill>
                <a:effectLst/>
              </a:rPr>
            </a:br>
            <a:r>
              <a:rPr lang="ru-RU" sz="1200" dirty="0" smtClean="0">
                <a:solidFill>
                  <a:srgbClr val="FF0000"/>
                </a:solidFill>
                <a:effectLst/>
              </a:rPr>
              <a:t>основных направлений сотрудничества в формировании </a:t>
            </a:r>
            <a:br>
              <a:rPr lang="ru-RU" sz="1200" dirty="0" smtClean="0">
                <a:solidFill>
                  <a:srgbClr val="FF0000"/>
                </a:solidFill>
                <a:effectLst/>
              </a:rPr>
            </a:br>
            <a:r>
              <a:rPr lang="ru-RU" sz="1200" dirty="0" smtClean="0">
                <a:solidFill>
                  <a:srgbClr val="FF0000"/>
                </a:solidFill>
                <a:effectLst/>
              </a:rPr>
              <a:t>и обмене информационными ресурсами и в создании и развитии информационных систем государств – участников Содружества Независимых Государств в сфере мирного использования атомной энергии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34938" y="1052513"/>
            <a:ext cx="85415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Разработка методологических основ, технологических и технических решений создания информационных систем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Создание веб-сайтов представительств государств – участников Содружества Независимых Государств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Разработка, внедрение и сопровождение средств и систем обеспечения информационной безопасности информационных систем государств – участников Содружества Независимых Государств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Участие в Межгосударственной программе создания сети информационно-маркетинговых центров для продвижения товаров и услуг на национальные рынки государств – участников Содружества Независимых Государств на период до 2005 года путем развития информационно-технологической среды поддержки коммуникаций в области атомных технологий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Развитие сотрудничества в области взаимовыгодного межгосударственного информационного обмена технической документацией и научно-технической информацией, а также нормативной документацией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US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Формирование рынка информационных ресурсов, услуг, информационных систем, технологий и средств их обеспечения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Формирование и использование информационных ресурсов и систем в области мирного использования атомной энергии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Обеспечение единообразного описания характеристик объектов и процессов в области мирного использования атомной энергии на основе международной системы единиц для формирования информационных ресурсов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Использование в качестве базовой среды обмена информацией всемирной сети Интернет с соответствующими средствами защиты от несанкционированного доступа, формирование систем электронного обмена сообщениями на основе международных стандартов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US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Создание общей межгосударственной системы классификации, кодификации, стандартизации и сертификации информационных ресурсов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US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Создание информационных ресурсов совместного пользования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US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Совершенствование межгосударственного информационного обмена по вопросам, связанным со снижением риска чрезвычайных ситуаций и обеспечением защиты населения и территорий.</a:t>
            </a:r>
            <a:endParaRPr lang="ru-RU" sz="12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31800" y="6350"/>
            <a:ext cx="8712200" cy="963613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effectLst/>
              </a:rPr>
              <a:t>ПЕРЕЧЕНЬ</a:t>
            </a:r>
            <a:br>
              <a:rPr lang="ru-RU" sz="1200" b="1" dirty="0" smtClean="0">
                <a:solidFill>
                  <a:srgbClr val="FF0000"/>
                </a:solidFill>
                <a:effectLst/>
              </a:rPr>
            </a:br>
            <a:r>
              <a:rPr lang="ru-RU" sz="1200" b="1" dirty="0" smtClean="0">
                <a:solidFill>
                  <a:srgbClr val="FF0000"/>
                </a:solidFill>
                <a:effectLst/>
              </a:rPr>
              <a:t>основных направлений сотрудничества в формировании </a:t>
            </a:r>
            <a:br>
              <a:rPr lang="ru-RU" sz="1200" b="1" dirty="0" smtClean="0">
                <a:solidFill>
                  <a:srgbClr val="FF0000"/>
                </a:solidFill>
                <a:effectLst/>
              </a:rPr>
            </a:br>
            <a:r>
              <a:rPr lang="ru-RU" sz="1200" b="1" dirty="0" smtClean="0">
                <a:solidFill>
                  <a:srgbClr val="FF0000"/>
                </a:solidFill>
                <a:effectLst/>
              </a:rPr>
              <a:t>и обмене информационными ресурсами и в создании и развитии информационных систем государств – участников Содружества Независимых Государств в сфере мирного использования атомной энергии</a:t>
            </a:r>
            <a:endParaRPr lang="ru-RU" sz="12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34938" y="1052513"/>
            <a:ext cx="85415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Осуществление технического взаимодействия по созданию и развитию геоинформационных систем поддержки сотрудничества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Содействие организации международного центра информационных ресурсов государств – участников Содружества Независимых Государств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Стандартизация и сертификация систем качества технических и программных средств и технологий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Организация он-</a:t>
            </a:r>
            <a:r>
              <a:rPr lang="ru-RU" sz="1200" dirty="0" err="1">
                <a:solidFill>
                  <a:schemeClr val="bg1"/>
                </a:solidFill>
              </a:rPr>
              <a:t>лайн</a:t>
            </a:r>
            <a:r>
              <a:rPr lang="ru-RU" sz="1200" dirty="0">
                <a:solidFill>
                  <a:schemeClr val="bg1"/>
                </a:solidFill>
              </a:rPr>
              <a:t> доступа к базам данных и услугам Международной информационной системы в области ядерной науки и техники (</a:t>
            </a:r>
            <a:r>
              <a:rPr lang="en-US" sz="1200" dirty="0">
                <a:solidFill>
                  <a:schemeClr val="bg1"/>
                </a:solidFill>
              </a:rPr>
              <a:t>INIS</a:t>
            </a:r>
            <a:r>
              <a:rPr lang="ru-RU" sz="1200" dirty="0">
                <a:solidFill>
                  <a:schemeClr val="bg1"/>
                </a:solidFill>
              </a:rPr>
              <a:t>), развитие системы в качестве региональной для государств – участников Содружества Независимых Государств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Создание и обеспечение функционирования межгосударственной электронной библиотеки. Формирование библиотечного консорциума государств – участников Содружества Независимых Государств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Использование пиар-технологий в работе с общественностью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Совместная рекламная деятельность</a:t>
            </a:r>
          </a:p>
          <a:p>
            <a:pPr marL="171450" indent="-171450">
              <a:buFont typeface="Arial" charset="0"/>
              <a:buChar char="•"/>
            </a:pPr>
            <a:endParaRPr lang="en-US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Издание совместных информационно-аналитических и периодических изданий</a:t>
            </a: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Создание совместных телевизионных программ, научно-популярных и хроникально-документальных фильмов</a:t>
            </a: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Создание системы обучения разработчиков и пользователей на базе институтов и учебных центров государств – участников Содружества Независимых Государств</a:t>
            </a: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Содействие созданию совместных предприятий, работающих над освоением новых информационных технологий</a:t>
            </a:r>
          </a:p>
          <a:p>
            <a:pPr marL="171450" indent="-171450">
              <a:buFont typeface="Arial" charset="0"/>
              <a:buChar char="•"/>
            </a:pPr>
            <a:endParaRPr lang="ru-RU" sz="400" b="1" dirty="0">
              <a:solidFill>
                <a:schemeClr val="bg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Обмен научно-методическими материалами в области управления в кризисных ситуациях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8713787" cy="349250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/>
              </a:rPr>
              <a:t>Информационные ресурсы Комиссии</a:t>
            </a:r>
            <a:endParaRPr lang="ru-RU" sz="14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20483" name="Рисунок 5"/>
          <p:cNvPicPr>
            <a:picLocks noChangeAspect="1" noChangeArrowheads="1"/>
          </p:cNvPicPr>
          <p:nvPr/>
        </p:nvPicPr>
        <p:blipFill>
          <a:blip r:embed="rId2" cstate="print"/>
          <a:srcRect l="4649" t="8617" r="5414" b="9018"/>
          <a:stretch>
            <a:fillRect/>
          </a:stretch>
        </p:blipFill>
        <p:spPr bwMode="auto">
          <a:xfrm>
            <a:off x="300038" y="4765675"/>
            <a:ext cx="30956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/>
          <p:cNvPicPr>
            <a:picLocks noChangeAspect="1" noChangeArrowheads="1"/>
          </p:cNvPicPr>
          <p:nvPr/>
        </p:nvPicPr>
        <p:blipFill>
          <a:blip r:embed="rId3" cstate="print"/>
          <a:srcRect l="4489" t="10822" r="6535" b="3607"/>
          <a:stretch>
            <a:fillRect/>
          </a:stretch>
        </p:blipFill>
        <p:spPr bwMode="auto">
          <a:xfrm>
            <a:off x="300038" y="2805113"/>
            <a:ext cx="30956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3621088" y="576263"/>
            <a:ext cx="2009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SNG-ATOM.COM</a:t>
            </a:r>
            <a:endParaRPr lang="ru-RU"/>
          </a:p>
        </p:txBody>
      </p:sp>
      <p:pic>
        <p:nvPicPr>
          <p:cNvPr id="20486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425" y="2144713"/>
            <a:ext cx="2541588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 l="4568" t="12053" r="6906" b="-1233"/>
          <a:stretch>
            <a:fillRect/>
          </a:stretch>
        </p:blipFill>
        <p:spPr bwMode="auto">
          <a:xfrm>
            <a:off x="250825" y="836613"/>
            <a:ext cx="31321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1837</TotalTime>
  <Words>1405</Words>
  <Application>Microsoft Office PowerPoint</Application>
  <PresentationFormat>Экран (4:3)</PresentationFormat>
  <Paragraphs>159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Комиссия   государств – участников СНГ  по использованию атомной энергии в мирных целях</vt:lpstr>
      <vt:lpstr>Презентация PowerPoint</vt:lpstr>
      <vt:lpstr>СОГЛАШЕНИЕ о координации межгосударственных отношений  государств – участников СНГ в области использования  атомной энергии в мирных целях</vt:lpstr>
      <vt:lpstr>ПРИНЯТ  Решением Совета глав правительств СНГ  о Рамочной программе сотрудничества государств – участников СНГ в области мирного использования атомной энергии на период до 2020 года «Сотрудничество «АТОМ – СНГ»  от  19 мая 2011 года   ПЛАН первоочередных мероприятий по реализации Рамочной программы сотрудничества  государств – участников СНГ в области мирного использования атомной энергии  на период до 2020 года «СОТРУДНИЧЕСТВО «АТОМ – СНГ»</vt:lpstr>
      <vt:lpstr>ПЛАН первоочередных мероприятий по реализации Рамочной программы сотрудничества   государств – участников СНГ в области мирного использования атомной энергии  на период до 2020 года «СОТРУДНИЧЕСТВО «АТОМ – СНГ»</vt:lpstr>
      <vt:lpstr>СОГЛАШЕНИЕ о сотрудничестве в формировании и обмене информационными ресурсами и в создании и развитии информационных систем государств – участников Содружества Независимых Государств в сфере мирного использования атомной энергии</vt:lpstr>
      <vt:lpstr>ПЕРЕЧЕНЬ основных направлений сотрудничества в формировании  и обмене информационными ресурсами и в создании и развитии информационных систем государств – участников Содружества Независимых Государств в сфере мирного использования атомной энергии</vt:lpstr>
      <vt:lpstr>ПЕРЕЧЕНЬ основных направлений сотрудничества в формировании  и обмене информационными ресурсами и в создании и развитии информационных систем государств – участников Содружества Независимых Государств в сфере мирного использования атомной энергии</vt:lpstr>
      <vt:lpstr>Информационные ресурсы Комиссии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Международном Общественном Форуме - Диалоге «Атомная энергия, общество, безопасность 2013»</dc:title>
  <dc:creator>comp7</dc:creator>
  <cp:lastModifiedBy>comp7</cp:lastModifiedBy>
  <cp:revision>55</cp:revision>
  <cp:lastPrinted>2013-10-24T11:40:18Z</cp:lastPrinted>
  <dcterms:created xsi:type="dcterms:W3CDTF">2013-03-29T09:44:27Z</dcterms:created>
  <dcterms:modified xsi:type="dcterms:W3CDTF">2013-10-24T12:04:40Z</dcterms:modified>
</cp:coreProperties>
</file>