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9" r:id="rId1"/>
  </p:sldMasterIdLst>
  <p:notesMasterIdLst>
    <p:notesMasterId r:id="rId67"/>
  </p:notesMasterIdLst>
  <p:handoutMasterIdLst>
    <p:handoutMasterId r:id="rId68"/>
  </p:handoutMasterIdLst>
  <p:sldIdLst>
    <p:sldId id="382" r:id="rId2"/>
    <p:sldId id="452" r:id="rId3"/>
    <p:sldId id="603" r:id="rId4"/>
    <p:sldId id="605" r:id="rId5"/>
    <p:sldId id="568" r:id="rId6"/>
    <p:sldId id="600" r:id="rId7"/>
    <p:sldId id="581" r:id="rId8"/>
    <p:sldId id="582" r:id="rId9"/>
    <p:sldId id="822" r:id="rId10"/>
    <p:sldId id="790" r:id="rId11"/>
    <p:sldId id="789" r:id="rId12"/>
    <p:sldId id="791" r:id="rId13"/>
    <p:sldId id="453" r:id="rId14"/>
    <p:sldId id="454" r:id="rId15"/>
    <p:sldId id="423" r:id="rId16"/>
    <p:sldId id="626" r:id="rId17"/>
    <p:sldId id="625" r:id="rId18"/>
    <p:sldId id="773" r:id="rId19"/>
    <p:sldId id="774" r:id="rId20"/>
    <p:sldId id="775" r:id="rId21"/>
    <p:sldId id="776" r:id="rId22"/>
    <p:sldId id="569" r:id="rId23"/>
    <p:sldId id="589" r:id="rId24"/>
    <p:sldId id="728" r:id="rId25"/>
    <p:sldId id="730" r:id="rId26"/>
    <p:sldId id="736" r:id="rId27"/>
    <p:sldId id="737" r:id="rId28"/>
    <p:sldId id="743" r:id="rId29"/>
    <p:sldId id="771" r:id="rId30"/>
    <p:sldId id="753" r:id="rId31"/>
    <p:sldId id="820" r:id="rId32"/>
    <p:sldId id="620" r:id="rId33"/>
    <p:sldId id="621" r:id="rId34"/>
    <p:sldId id="456" r:id="rId35"/>
    <p:sldId id="457" r:id="rId36"/>
    <p:sldId id="475" r:id="rId37"/>
    <p:sldId id="823" r:id="rId38"/>
    <p:sldId id="526" r:id="rId39"/>
    <p:sldId id="505" r:id="rId40"/>
    <p:sldId id="824" r:id="rId41"/>
    <p:sldId id="507" r:id="rId42"/>
    <p:sldId id="508" r:id="rId43"/>
    <p:sldId id="519" r:id="rId44"/>
    <p:sldId id="520" r:id="rId45"/>
    <p:sldId id="664" r:id="rId46"/>
    <p:sldId id="523" r:id="rId47"/>
    <p:sldId id="515" r:id="rId48"/>
    <p:sldId id="825" r:id="rId49"/>
    <p:sldId id="669" r:id="rId50"/>
    <p:sldId id="628" r:id="rId51"/>
    <p:sldId id="631" r:id="rId52"/>
    <p:sldId id="826" r:id="rId53"/>
    <p:sldId id="641" r:id="rId54"/>
    <p:sldId id="793" r:id="rId55"/>
    <p:sldId id="794" r:id="rId56"/>
    <p:sldId id="642" r:id="rId57"/>
    <p:sldId id="795" r:id="rId58"/>
    <p:sldId id="796" r:id="rId59"/>
    <p:sldId id="799" r:id="rId60"/>
    <p:sldId id="798" r:id="rId61"/>
    <p:sldId id="800" r:id="rId62"/>
    <p:sldId id="802" r:id="rId63"/>
    <p:sldId id="803" r:id="rId64"/>
    <p:sldId id="821" r:id="rId65"/>
    <p:sldId id="815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0000CC"/>
    <a:srgbClr val="FEF8CE"/>
    <a:srgbClr val="003399"/>
    <a:srgbClr val="F79646"/>
    <a:srgbClr val="FEFADA"/>
    <a:srgbClr val="00337F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76" autoAdjust="0"/>
    <p:restoredTop sz="78495" autoAdjust="0"/>
  </p:normalViewPr>
  <p:slideViewPr>
    <p:cSldViewPr>
      <p:cViewPr>
        <p:scale>
          <a:sx n="100" d="100"/>
          <a:sy n="100" d="100"/>
        </p:scale>
        <p:origin x="-151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64" y="-114"/>
      </p:cViewPr>
      <p:guideLst>
        <p:guide orient="horz" pos="2880"/>
        <p:guide pos="2160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pPr>
              <a:defRPr/>
            </a:pPr>
            <a:fld id="{A41DED62-3F69-47EF-8482-2E6B933F9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70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pPr>
              <a:defRPr/>
            </a:pPr>
            <a:fld id="{91ABD1C9-3B3A-437D-AAC9-80A675A51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962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712707" name="Заметки 2"/>
          <p:cNvSpPr>
            <a:spLocks noGrp="1"/>
          </p:cNvSpPr>
          <p:nvPr>
            <p:ph type="body" idx="1"/>
          </p:nvPr>
        </p:nvSpPr>
        <p:spPr>
          <a:xfrm>
            <a:off x="686124" y="4343990"/>
            <a:ext cx="5485754" cy="4114505"/>
          </a:xfrm>
          <a:noFill/>
          <a:ln/>
        </p:spPr>
        <p:txBody>
          <a:bodyPr lIns="90928" tIns="45464" rIns="90928" bIns="45464"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Актуальные вопросы ядерной и радиационной безопасности в стратегии  развития  глобальной ядерной безопасности.</a:t>
            </a:r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3884263" y="8683564"/>
            <a:ext cx="2972123" cy="4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8" tIns="45464" rIns="90928" bIns="45464" anchor="b"/>
          <a:lstStyle/>
          <a:p>
            <a:pPr algn="r" defTabSz="909638"/>
            <a:fld id="{1691E8D0-6C4D-4B7E-9F3A-10D19F141F01}" type="slidenum">
              <a:rPr lang="ru-RU" sz="1200" b="0">
                <a:solidFill>
                  <a:schemeClr val="tx1"/>
                </a:solidFill>
                <a:latin typeface="Calibri" pitchFamily="34" charset="0"/>
              </a:rPr>
              <a:pPr algn="r" defTabSz="909638"/>
              <a:t>1</a:t>
            </a:fld>
            <a:endParaRPr lang="ru-RU" sz="12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EF50E1-FB76-40A2-851E-73C392B6850D}" type="slidenum">
              <a:rPr lang="ru-RU" sz="1200" b="0" smtClean="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ru-RU" sz="1200" b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4343400"/>
            <a:ext cx="6246813" cy="4116388"/>
          </a:xfrm>
          <a:ln/>
        </p:spPr>
        <p:txBody>
          <a:bodyPr/>
          <a:lstStyle/>
          <a:p>
            <a:pPr indent="360363" eaLnBrk="1" hangingPunct="1">
              <a:lnSpc>
                <a:spcPct val="90000"/>
              </a:lnSpc>
              <a:defRPr/>
            </a:pPr>
            <a:r>
              <a:rPr lang="ru-RU" dirty="0" smtClean="0"/>
              <a:t>С 2000-х годов было</a:t>
            </a:r>
            <a:r>
              <a:rPr lang="ru-RU" baseline="0" dirty="0" smtClean="0"/>
              <a:t> начато формирование блока ЯРБ.</a:t>
            </a:r>
            <a:endParaRPr lang="ru-RU" dirty="0" smtClean="0"/>
          </a:p>
          <a:p>
            <a:pPr indent="360363" eaLnBrk="1" hangingPunct="1">
              <a:lnSpc>
                <a:spcPct val="90000"/>
              </a:lnSpc>
              <a:defRPr/>
            </a:pPr>
            <a:r>
              <a:rPr lang="ru-RU" dirty="0" smtClean="0"/>
              <a:t>Основными внутрикорпоративными функциями блока ЯРБ являются:</a:t>
            </a:r>
          </a:p>
          <a:p>
            <a:pPr indent="360363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/>
              <a:t>обеспечение государственных функций гарантий безопасности, разрешительная, регулирующая деятельность;</a:t>
            </a:r>
          </a:p>
          <a:p>
            <a:pPr indent="360363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/>
              <a:t>координация, методическое руководство, нормативно-правовое обеспечение и контроль состояния ЯРБ, других видов производственной безопасности на предприятиях корпорации, снижения рисков возникновения аварийных ситуаций и аварий, обеспечение аварийной и мобилизационной готовности отрасли,;</a:t>
            </a:r>
          </a:p>
          <a:p>
            <a:pPr indent="360363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ru-RU" dirty="0" smtClean="0"/>
              <a:t>обеспечение безопасности транспортировки ЯМ и РВ;</a:t>
            </a:r>
          </a:p>
          <a:p>
            <a:pPr indent="360363" eaLnBrk="1" hangingPunct="1">
              <a:lnSpc>
                <a:spcPct val="90000"/>
              </a:lnSpc>
              <a:buFontTx/>
              <a:buChar char="•"/>
              <a:defRPr/>
            </a:pPr>
            <a:r>
              <a:rPr lang="ru-RU" dirty="0" smtClean="0"/>
              <a:t>представление внутрикорпоративных услуг по обращению с ОЯТ, РАО и выводу из эксплуатации ЯРОО.</a:t>
            </a:r>
          </a:p>
          <a:p>
            <a:pPr indent="360363" eaLnBrk="1" hangingPunct="1">
              <a:lnSpc>
                <a:spcPct val="90000"/>
              </a:lnSpc>
              <a:defRPr/>
            </a:pPr>
            <a:r>
              <a:rPr lang="ru-RU" dirty="0" smtClean="0"/>
              <a:t>Важной государственной функцией блока является решение проблем ядерного наследия, создания условий прекращения генерации отложенных в области обеспечения ЯРБ технологических решений. </a:t>
            </a:r>
          </a:p>
          <a:p>
            <a:pPr indent="360363" eaLnBrk="1" hangingPunct="1">
              <a:lnSpc>
                <a:spcPct val="90000"/>
              </a:lnSpc>
              <a:defRPr/>
            </a:pPr>
            <a:r>
              <a:rPr lang="ru-RU" dirty="0" smtClean="0"/>
              <a:t>  </a:t>
            </a:r>
            <a:endParaRPr lang="ru-RU" sz="1400" dirty="0" smtClean="0"/>
          </a:p>
          <a:p>
            <a:pPr eaLnBrk="1" hangingPunct="1">
              <a:defRPr/>
            </a:pPr>
            <a:endParaRPr lang="ru-RU" sz="140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360363"/>
            <a:r>
              <a:rPr lang="ru-RU" dirty="0" smtClean="0"/>
              <a:t>Принципы деятельности блока ориентированы на достижение эффективного компромисса между требованиями безопасности и показателями экономической эффективности деятельности </a:t>
            </a:r>
            <a:r>
              <a:rPr lang="ru-RU" dirty="0" err="1" smtClean="0"/>
              <a:t>Госкорпорации</a:t>
            </a:r>
            <a:r>
              <a:rPr lang="ru-RU" dirty="0" smtClean="0"/>
              <a:t>. </a:t>
            </a:r>
          </a:p>
          <a:p>
            <a:pPr indent="360363"/>
            <a:r>
              <a:rPr lang="ru-RU" dirty="0" smtClean="0"/>
              <a:t>Среди них: </a:t>
            </a:r>
          </a:p>
          <a:p>
            <a:pPr indent="360363">
              <a:buFontTx/>
              <a:buChar char="•"/>
            </a:pPr>
            <a:r>
              <a:rPr lang="ru-RU" dirty="0" smtClean="0"/>
              <a:t>приверженность приоритету безопасности;</a:t>
            </a:r>
          </a:p>
          <a:p>
            <a:pPr indent="360363">
              <a:buFontTx/>
              <a:buChar char="•"/>
            </a:pPr>
            <a:r>
              <a:rPr lang="ru-RU" dirty="0" smtClean="0"/>
              <a:t>ограничение финансового обременения предприятий ГК по задачам ЯРБ на основе разумной достаточности;</a:t>
            </a:r>
          </a:p>
          <a:p>
            <a:pPr indent="360363">
              <a:buFontTx/>
              <a:buChar char="•"/>
            </a:pPr>
            <a:r>
              <a:rPr lang="ru-RU" dirty="0" smtClean="0"/>
              <a:t>разграничение ответственности с государством по ядерному наследию;</a:t>
            </a:r>
          </a:p>
          <a:p>
            <a:pPr indent="360363">
              <a:buFontTx/>
              <a:buChar char="•"/>
            </a:pPr>
            <a:r>
              <a:rPr lang="ru-RU" dirty="0" smtClean="0"/>
              <a:t>Соответствие динамике развития отрасли. </a:t>
            </a:r>
          </a:p>
          <a:p>
            <a:pPr indent="360363">
              <a:buFontTx/>
              <a:buNone/>
            </a:pPr>
            <a:r>
              <a:rPr lang="ru-RU" dirty="0" smtClean="0"/>
              <a:t>В настоящее время формирование блока приостановлено.</a:t>
            </a:r>
          </a:p>
          <a:p>
            <a:pPr indent="360363"/>
            <a:endParaRPr lang="ru-RU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3B1D183-2F61-4FA9-9D36-FCAFA395B8F0}" type="slidenum">
              <a:rPr lang="ru-RU" sz="1200" b="0" smtClean="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ru-RU" sz="1200" b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/>
              <a:t>Режим нештатных ситуаций характеризуется особыми условиями деятельности. </a:t>
            </a:r>
          </a:p>
          <a:p>
            <a:pPr eaLnBrk="1" hangingPunct="1"/>
            <a:r>
              <a:rPr lang="ru-RU" dirty="0" smtClean="0"/>
              <a:t>Все аварии, особенно крупные показывают, что главный их источник – люди, работники</a:t>
            </a:r>
            <a:r>
              <a:rPr lang="ru-RU" baseline="0" dirty="0" smtClean="0"/>
              <a:t> атомных объектов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352031">
              <a:spcBef>
                <a:spcPct val="0"/>
              </a:spcBef>
            </a:pPr>
            <a:r>
              <a:rPr lang="ru-RU" dirty="0" smtClean="0"/>
              <a:t>Данное концептуальное положение остается актуальным и после аварии на АЭС «Фукусима-1».</a:t>
            </a:r>
          </a:p>
          <a:p>
            <a:pPr indent="352031">
              <a:spcBef>
                <a:spcPct val="0"/>
              </a:spcBef>
            </a:pPr>
            <a:r>
              <a:rPr lang="ru-RU" dirty="0" smtClean="0"/>
              <a:t>20-24 июня в Вене (Австрия) прошла министерская конференция МАГАТЭ, посвященная урокам «</a:t>
            </a:r>
            <a:r>
              <a:rPr lang="ru-RU" dirty="0" err="1" smtClean="0"/>
              <a:t>Фукусимы</a:t>
            </a:r>
            <a:r>
              <a:rPr lang="ru-RU" dirty="0" smtClean="0"/>
              <a:t>». На этой конференции с участием России был выработан план всеобъемлющих мероприятий по повышению безопасности атомной энергетики, включающий действия государственных структур, эксплуатирующих организаций и повышение требований к знаниям и умению персонала ядерных объектов. </a:t>
            </a:r>
          </a:p>
          <a:p>
            <a:pPr indent="352031">
              <a:spcBef>
                <a:spcPct val="0"/>
              </a:spcBef>
            </a:pPr>
            <a:r>
              <a:rPr lang="ru-RU" dirty="0" smtClean="0"/>
              <a:t>Эти мероприятия свидетельствуют о том, что большинство стран, включая Россию, не намерены сворачивать развитие атомной энергетики.</a:t>
            </a:r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3892" y="8684099"/>
            <a:ext cx="2972498" cy="4584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28" tIns="45464" rIns="90928" bIns="45464" anchor="b"/>
          <a:lstStyle/>
          <a:p>
            <a:pPr algn="r">
              <a:defRPr/>
            </a:pPr>
            <a:fld id="{D1B180F6-B2A5-4F33-9631-58D5B05A8462}" type="slidenum">
              <a:rPr lang="ru-RU" sz="1200" b="0">
                <a:solidFill>
                  <a:schemeClr val="tx1"/>
                </a:solidFill>
                <a:latin typeface="+mn-lt"/>
              </a:rPr>
              <a:pPr algn="r">
                <a:defRPr/>
              </a:pPr>
              <a:t>14</a:t>
            </a:fld>
            <a:endParaRPr lang="ru-RU" sz="1200" b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Опыт ликвидации различных радиационных аварий</a:t>
            </a:r>
            <a:r>
              <a:rPr lang="ru-RU" baseline="0" dirty="0" smtClean="0"/>
              <a:t>, в том числе на территории проведения контртеррористических операций, показывал настоятельную необходимость совместного профессионального планирования и проведения мер как по физической защите </a:t>
            </a:r>
            <a:r>
              <a:rPr lang="ru-RU" baseline="0" dirty="0" err="1" smtClean="0"/>
              <a:t>ядерно</a:t>
            </a:r>
            <a:r>
              <a:rPr lang="ru-RU" baseline="0" dirty="0" smtClean="0"/>
              <a:t> и радиоактивного материала, так по обеспечению его ядерной и радиационной безопасности для силовых ведомств, работников технологических служб атомных предприятий и систем управления на всех уровнях, а также и для населения. 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Хотя реальные радиологические последствия аварий незначительны, </a:t>
            </a:r>
            <a:r>
              <a:rPr lang="ru-RU" dirty="0" err="1" smtClean="0"/>
              <a:t>рипутационные</a:t>
            </a:r>
            <a:r>
              <a:rPr lang="ru-RU" dirty="0" smtClean="0"/>
              <a:t> и политические последствия имеют огромное значение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Значительны риски от методических просчетов в оценке рисков возникновения радиационных и ядерных аварий. Опыт показал, что крупные аварии случаются 1 раз в 25 лет.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83F9DF-5DAA-4B17-BC7B-15EC1BFA822C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A66347-5E6A-41AA-9F24-1AF09D987B98}" type="slidenum">
              <a:rPr lang="ru-RU" sz="1200" b="0" smtClean="0">
                <a:solidFill>
                  <a:schemeClr val="tx1"/>
                </a:solidFill>
                <a:latin typeface="Arial" charset="0"/>
              </a:rPr>
              <a:pPr eaLnBrk="1" hangingPunct="1"/>
              <a:t>22</a:t>
            </a:fld>
            <a:endParaRPr lang="ru-RU" sz="1200" b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360363" eaLnBrk="1" hangingPunct="1">
              <a:lnSpc>
                <a:spcPct val="90000"/>
              </a:lnSpc>
            </a:pPr>
            <a:r>
              <a:rPr lang="ru-RU" dirty="0" smtClean="0"/>
              <a:t>Обеспечение ЯРБ является сквозной функцией для всех этапов жизненного цикла объектов и всех видов деятельности в области использования атомной энергии, в том числе в ядерном топливном цикле, атомной энергетике, оружейном комплексе и науке и должны рассматриваться в едином цикле.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Глобальные аспекты развития ядерных</a:t>
            </a:r>
            <a:r>
              <a:rPr lang="ru-RU" baseline="0" dirty="0" smtClean="0"/>
              <a:t> технологий стали все контрастней выделяться в ряду других </a:t>
            </a:r>
            <a:r>
              <a:rPr lang="ru-RU" baseline="0" dirty="0" err="1" smtClean="0"/>
              <a:t>глаобальных</a:t>
            </a:r>
            <a:r>
              <a:rPr lang="ru-RU" baseline="0" dirty="0" smtClean="0"/>
              <a:t> процессов, таких как:</a:t>
            </a:r>
          </a:p>
          <a:p>
            <a:r>
              <a:rPr lang="ru-RU" baseline="0" dirty="0" smtClean="0"/>
              <a:t>- широкое развитие атомной энергии;</a:t>
            </a:r>
          </a:p>
          <a:p>
            <a:pPr>
              <a:buFontTx/>
              <a:buChar char="-"/>
            </a:pPr>
            <a:r>
              <a:rPr lang="ru-RU" baseline="0" dirty="0" smtClean="0"/>
              <a:t>строительство АЭС в странах ранее не обладавших атомными технологиями и не имеющими инфраструктуры по обеспечению безопасного использования атомной энергии и поддержания режима нераспространение ядерного оружия и ядерных и радиоактивных материалов; </a:t>
            </a:r>
          </a:p>
          <a:p>
            <a:pPr>
              <a:buFontTx/>
              <a:buChar char="-"/>
            </a:pPr>
            <a:r>
              <a:rPr lang="ru-RU" baseline="0" dirty="0" smtClean="0"/>
              <a:t> экономический кризис (финансовых систем и мотиваций);</a:t>
            </a:r>
          </a:p>
          <a:p>
            <a:pPr>
              <a:buFontTx/>
              <a:buChar char="-"/>
            </a:pPr>
            <a:r>
              <a:rPr lang="ru-RU" baseline="0" dirty="0" smtClean="0"/>
              <a:t> </a:t>
            </a:r>
            <a:r>
              <a:rPr lang="ru-RU" baseline="0" dirty="0" err="1" smtClean="0"/>
              <a:t>киберпреступность</a:t>
            </a:r>
            <a:r>
              <a:rPr lang="ru-RU" baseline="0" dirty="0" smtClean="0"/>
              <a:t>, манипулирование сознаем людей через системы информирования</a:t>
            </a:r>
          </a:p>
          <a:p>
            <a:pPr>
              <a:buFontTx/>
              <a:buChar char="-"/>
            </a:pPr>
            <a:r>
              <a:rPr lang="ru-RU" baseline="0" dirty="0" smtClean="0"/>
              <a:t>Террористические проявления;</a:t>
            </a:r>
          </a:p>
          <a:p>
            <a:pPr>
              <a:buFontTx/>
              <a:buChar char="-"/>
            </a:pPr>
            <a:r>
              <a:rPr lang="ru-RU" baseline="0" dirty="0" smtClean="0"/>
              <a:t>Возникновения войн и военных конфликтов и т.д.</a:t>
            </a:r>
          </a:p>
          <a:p>
            <a:r>
              <a:rPr lang="ru-RU" dirty="0" smtClean="0"/>
              <a:t>Способы и средства сохранения глобальной ядерной безопасности стали все больше обращать на себя внимание политиков.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1265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B61F7-1A0E-458A-BFEF-7BC6BF76E60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30DB13-8DEB-468B-96B1-4CE161437F89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indent="360363"/>
            <a:r>
              <a:rPr lang="ru-RU" dirty="0" smtClean="0"/>
              <a:t>Однако в транспортной сфере отрасли  проявляются негативные тенденции. </a:t>
            </a:r>
          </a:p>
          <a:p>
            <a:pPr indent="360363"/>
            <a:r>
              <a:rPr lang="ru-RU" dirty="0" smtClean="0"/>
              <a:t>Доля технических неисправностей остается на высоком уровне .</a:t>
            </a:r>
          </a:p>
          <a:p>
            <a:pPr indent="360363"/>
            <a:r>
              <a:rPr lang="ru-RU" dirty="0" smtClean="0"/>
              <a:t>Их причины – высокая степень износа подвижного состава и низкое качество подготовки транспортных средств предприятий отрасли и ОАО «РЖД», привлекаемых для специальных перевозок).</a:t>
            </a:r>
          </a:p>
          <a:p>
            <a:pPr indent="360363"/>
            <a:r>
              <a:rPr lang="ru-RU" dirty="0" smtClean="0"/>
              <a:t>Растет доля неквалифицированных действий работников ОАО «РЖД»  и  доля неквалифицированных действий работников предприятий отрасли (грузоотправителей, проводников, сопровождающих и др.) вследствие низкого уровня их подготовки.</a:t>
            </a:r>
          </a:p>
          <a:p>
            <a:pPr indent="360363"/>
            <a:r>
              <a:rPr lang="ru-RU" dirty="0" smtClean="0">
                <a:solidFill>
                  <a:srgbClr val="041F64"/>
                </a:solidFill>
              </a:rPr>
              <a:t>Для исправления сложившейся ситуации требуются радикальные меры.</a:t>
            </a:r>
          </a:p>
          <a:p>
            <a:pPr indent="360363"/>
            <a:r>
              <a:rPr lang="ru-RU" dirty="0" smtClean="0">
                <a:solidFill>
                  <a:srgbClr val="041F64"/>
                </a:solidFill>
              </a:rPr>
              <a:t>Планам проведения структурной реформы транспортного обеспечения  и развития отраслевой транспортной инфраструктуры будет посвящен специальный доклад.</a:t>
            </a:r>
            <a:endParaRPr lang="ru-RU" dirty="0" smtClean="0"/>
          </a:p>
          <a:p>
            <a:pPr indent="360363"/>
            <a:endParaRPr lang="ru-RU" dirty="0" smtClean="0"/>
          </a:p>
          <a:p>
            <a:pPr indent="360363" eaLnBrk="1" hangingPunct="1">
              <a:lnSpc>
                <a:spcPct val="85000"/>
              </a:lnSpc>
              <a:spcBef>
                <a:spcPct val="2000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845C2-4D89-457F-9745-D44E1F15D2F8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3853" y="8684826"/>
            <a:ext cx="2972547" cy="457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18" tIns="45409" rIns="90818" bIns="45409" anchor="b"/>
          <a:lstStyle/>
          <a:p>
            <a:pPr algn="r">
              <a:defRPr/>
            </a:pPr>
            <a:fld id="{5226C38F-7AD4-4DE1-A1AE-1448B8DA07C1}" type="slidenum">
              <a:rPr lang="ru-RU" sz="1200" b="0">
                <a:solidFill>
                  <a:schemeClr val="tx1"/>
                </a:solidFill>
                <a:latin typeface="+mn-lt"/>
              </a:rPr>
              <a:pPr algn="r">
                <a:defRPr/>
              </a:pPr>
              <a:t>33</a:t>
            </a:fld>
            <a:endParaRPr lang="ru-RU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056" y="4343145"/>
            <a:ext cx="6076425" cy="4115019"/>
          </a:xfrm>
          <a:noFill/>
          <a:ln/>
        </p:spPr>
        <p:txBody>
          <a:bodyPr/>
          <a:lstStyle/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В нем учитывается, главной чертой развития атомной отрасли является ее </a:t>
            </a:r>
            <a:r>
              <a:rPr lang="ru-RU" dirty="0" err="1" smtClean="0"/>
              <a:t>инновационность</a:t>
            </a:r>
            <a:r>
              <a:rPr lang="ru-RU" dirty="0" smtClean="0"/>
              <a:t>, основанная на использовании достижений науки и передового опыта. Нужно отметить, что начиная с эпохи Первого атомного проекта и до настоящего времени дистанция от начала научных разработок до их реализации в атомных технологиях и производствах оставалась минимальной, несмотря на громадную </a:t>
            </a:r>
            <a:r>
              <a:rPr lang="ru-RU" dirty="0" err="1" smtClean="0"/>
              <a:t>наукоемкость</a:t>
            </a:r>
            <a:r>
              <a:rPr lang="ru-RU" dirty="0" smtClean="0"/>
              <a:t> этих технологий и производств. Вообще говоря, любая научно-техническая инновация потенциально порождает и новые виды опасностей, связанных с возможными нарушениями нормальных режимов эксплуатации новых технологий и производств. Основной критерий «движения» - достижение социально приемлемого риска инновационных технологий и производств, что требуется синхронное развитие инновационных мер по обеспечению их безопасности.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Таким образом, инновационное развитие атомной отрасли осуществляется одновременно по двум взаимоувязанным направлениям - инновационное развитие атомных технологий и производств, и инновационное развитие мер по обеспечению безопасности - в первую очередь по обеспечению специфической для атомной отрасли ядерной и радиационной безопасности. 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Однако на пути инновационного развития атомной отрасли имеются административные барьеры, в том числе обусловленные необходимостью регулирования ядерной и радиационной безопасности.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Законодательство должно обеспечивать баланс интересов общества в развитии ядерных технологий и обеспечении их безопасности в пределах социально приемлемого риска.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Легко</a:t>
            </a:r>
            <a:r>
              <a:rPr lang="ru-RU" baseline="0" dirty="0" smtClean="0"/>
              <a:t> видеть, что понятие одинаково интерпретируется международным сообществом и нормативными документами Российской Федерации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516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Ответственность государства – первое его обязанность - это формирование соответствующего законодательного обеспечения, регулирующего права и обязанности государства,</a:t>
            </a:r>
            <a:r>
              <a:rPr lang="ru-RU" baseline="0" dirty="0" smtClean="0"/>
              <a:t> эксплуатирующей организации –оператора ядерной установки, работников и населения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6397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Эти примеры и принципы функционирования систем описаны в</a:t>
            </a:r>
            <a:r>
              <a:rPr lang="ru-RU" baseline="0" dirty="0" smtClean="0"/>
              <a:t> учебных пособиях и являются предметом изучения в системе ДПО предприятий </a:t>
            </a:r>
            <a:r>
              <a:rPr lang="ru-RU" baseline="0" dirty="0" err="1" smtClean="0"/>
              <a:t>Росатома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9848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79" y="4343582"/>
            <a:ext cx="5483843" cy="4115894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концепциях и</a:t>
            </a:r>
            <a:r>
              <a:rPr kumimoji="1" 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стратегиях национальной безопасности </a:t>
            </a: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США</a:t>
            </a: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Великобритании, Франции, Германии, Китая можно увидеть различный, но похожий подход в рискам и вызовам сегодняшнего времени. Более близок к моей оценке перечень угроз, принятый в национальной стратегии США: 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Вовлеченность в военные действия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Продолжающийся экономический кризис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Распространение ОМУ и ЯО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kern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Терроризм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Киберпреступность</a:t>
            </a:r>
            <a:endParaRPr kumimoji="1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Эмиграция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Энергообеспеченность</a:t>
            </a:r>
            <a:endParaRPr kumimoji="1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Изменение климата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Обеспеченность природным топливом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учениях отрабатываются аварийные технологии и </a:t>
            </a:r>
            <a:r>
              <a:rPr lang="ru-RU" dirty="0" err="1" smtClean="0"/>
              <a:t>опробируются</a:t>
            </a:r>
            <a:r>
              <a:rPr lang="ru-RU" dirty="0" smtClean="0"/>
              <a:t> технологические схемы выполнения работ. Важно, что сценарии учений были не перечнем показных мероприятий, а </a:t>
            </a:r>
            <a:r>
              <a:rPr lang="ru-RU" dirty="0" err="1" smtClean="0"/>
              <a:t>а</a:t>
            </a:r>
            <a:r>
              <a:rPr lang="ru-RU" dirty="0" smtClean="0"/>
              <a:t> базировались на реалистических оценках возможных аварийных ситуаций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A821E-3521-4C87-8203-2DF50275356A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Созданные технические системы поиска и «пеленга» ИИИ в движении автомобилей с автоматической передачей всей информации в центр сбора данных обеспечил победу нашей команды в первых практических международных учениях по поиску и выявлению «спрятанных» источников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A821E-3521-4C87-8203-2DF50275356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58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2" y="4343583"/>
            <a:ext cx="5487039" cy="1551194"/>
          </a:xfrm>
          <a:noFill/>
        </p:spPr>
        <p:txBody>
          <a:bodyPr>
            <a:spAutoFit/>
          </a:bodyPr>
          <a:lstStyle/>
          <a:p>
            <a:pPr indent="360363" defTabSz="271463"/>
            <a:r>
              <a:rPr lang="ru-RU" dirty="0"/>
              <a:t>После короткой подготовки рабочая группа во главе с генеральным директором ФГУП В/О «Изотоп» </a:t>
            </a:r>
            <a:r>
              <a:rPr lang="ru-RU" dirty="0" err="1"/>
              <a:t>Б.В.Акакиевым</a:t>
            </a:r>
            <a:r>
              <a:rPr lang="ru-RU" dirty="0"/>
              <a:t> вылетела в г. Грозный. </a:t>
            </a:r>
          </a:p>
          <a:p>
            <a:pPr indent="360363" defTabSz="271463"/>
            <a:r>
              <a:rPr lang="ru-RU" dirty="0"/>
              <a:t>Рабочая группа прибыла в г.Грозный в конце января 2006г. и незамедлительно приступила к работе. </a:t>
            </a:r>
          </a:p>
          <a:p>
            <a:pPr indent="360363" defTabSz="271463"/>
            <a:r>
              <a:rPr lang="ru-RU" dirty="0"/>
              <a:t>Изначально установки  и использовались для радиационной обработки нефтепродуктов.</a:t>
            </a:r>
          </a:p>
          <a:p>
            <a:pPr indent="360363" defTabSz="271463"/>
            <a:r>
              <a:rPr lang="ru-RU" dirty="0"/>
              <a:t>Фактически обе установки были полностью разрушены и разобраны.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21" y="4343985"/>
            <a:ext cx="5487358" cy="2973122"/>
          </a:xfrm>
          <a:noFill/>
        </p:spPr>
        <p:txBody>
          <a:bodyPr>
            <a:spAutoFit/>
          </a:bodyPr>
          <a:lstStyle/>
          <a:p>
            <a:pPr indent="357444" defTabSz="269264"/>
            <a:r>
              <a:rPr lang="ru-RU" dirty="0"/>
              <a:t>В результате проведенных работ в каньоне №1 было выявлено четыре отдельно лежащих источника и 2 разукомплектованных транспортных контейнера, содержащих радиоизотопные источники. Всего за первую операцию было обнаружено и вывезено в Москву 8 источников Кобальт-60.</a:t>
            </a:r>
          </a:p>
          <a:p>
            <a:pPr indent="357444" defTabSz="269264"/>
            <a:r>
              <a:rPr lang="ru-RU" dirty="0"/>
              <a:t>Дополнительно проверка каналов хранилища в каньоне № 2 гибким щупом обнаружила, что они заполнены. Сделано предположение, что установка в каньоне №2 не разряжена, а это означает, что в хранилище может находиться до 18 источников, что в последствии и подтвердилось. </a:t>
            </a:r>
          </a:p>
          <a:p>
            <a:pPr indent="357444" defTabSz="269264"/>
            <a:r>
              <a:rPr lang="ru-RU" dirty="0"/>
              <a:t>Для изъятия этих источников необходимо было разработать специальную технологию, приспособления, доработать контейнеры. Было принято решение работы приостановить, закрыть вход в каньон мешками с песком, закрепить их цементным раствором  и взять объект под охрану. Предполагалось, что на подготовку второй экспедиции потребуется  не менее 3-х месяцев. Группа наших специалистов возвратилась в Москву.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6438"/>
            <a:ext cx="4516437" cy="3386137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1827" y="4373410"/>
            <a:ext cx="4996588" cy="409538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361C0D-98B8-436C-8CB3-B18CCCF3DD11}" type="slidenum">
              <a:rPr lang="ru-RU" smtClean="0"/>
              <a:pPr/>
              <a:t>49</a:t>
            </a:fld>
            <a:endParaRPr lang="ru-RU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indent="360363"/>
            <a:r>
              <a:rPr lang="ru-RU" smtClean="0"/>
              <a:t>В основу повышения эффективности регулирования безопасности и корректировки действующих механизмов регулирования должен быть положен принцип, изложенный в ряде документов МАГАТЭ. </a:t>
            </a:r>
          </a:p>
          <a:p>
            <a:pPr indent="360363"/>
            <a:r>
              <a:rPr lang="ru-RU" smtClean="0"/>
              <a:t>Согласно этому принципу, «структура и ресурсы режима регулирования должны быть установлены таким образом, чтобы они соответствовали потенциальной величине и характеру контролируемой опасности».</a:t>
            </a:r>
          </a:p>
          <a:p>
            <a:pPr indent="360363"/>
            <a:r>
              <a:rPr lang="ru-RU" smtClean="0"/>
              <a:t>Нужно сказать, что этот принцип полностью выражает концептуальную направленность мер, предпринимаемых Президентом Российской Федерации и Правительством Российской Федерации  с целью снижения административных барьеров в экономике. Эти меры, в свою очередь, основываются на мировой практике обеспечения баланса между требованиями обеспечения безопасности - с одной стороны, и необходимостью содействия инновационному развитию экономики - с другой. 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20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indent="350838" eaLnBrk="1" hangingPunct="1">
              <a:spcBef>
                <a:spcPct val="0"/>
              </a:spcBef>
            </a:pPr>
            <a:r>
              <a:rPr lang="ru-RU" dirty="0" smtClean="0"/>
              <a:t>Это требует систематической и разноплановой работы с персоналом, которая в атомной отрасли является одним из важнейших направлений производственной деятельности, обеспечивающей безопасность объектов на всех стадиях их жизненного цикла.</a:t>
            </a:r>
          </a:p>
          <a:p>
            <a:pPr indent="350838" eaLnBrk="1" hangingPunct="1">
              <a:spcBef>
                <a:spcPct val="0"/>
              </a:spcBef>
            </a:pPr>
            <a:r>
              <a:rPr lang="ru-RU" dirty="0" smtClean="0"/>
              <a:t>Важнейшими  механизмами воздействия на факторы, определяющие надежность персонала и действенность культуры безопасности, являются подготовка, переподготовка и повышение квалификации работников, передача опыта и знаний. Образно говоря, эти механизмы должны функционировать на всех стадиях профессионального «жизненного цикла» работника. От студенческой, а для некоторых и школьной скамьи – до деятельности в пенсионный период.</a:t>
            </a:r>
          </a:p>
          <a:p>
            <a:pPr indent="350838" algn="just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420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7F5DA-D7DC-4434-B1CB-DC10B084F533}" type="slidenum">
              <a:rPr lang="ru-RU" smtClean="0"/>
              <a:pPr/>
              <a:t>50</a:t>
            </a:fld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DBC25-4A94-4AF1-9F9A-75AA147D4EE5}" type="slidenum">
              <a:rPr lang="ru-RU" smtClean="0"/>
              <a:pPr/>
              <a:t>51</a:t>
            </a:fld>
            <a:endParaRPr lang="ru-RU" smtClean="0"/>
          </a:p>
        </p:txBody>
      </p:sp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3853" y="8684826"/>
            <a:ext cx="2972547" cy="457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18" tIns="45409" rIns="90818" bIns="45409" anchor="b"/>
          <a:lstStyle/>
          <a:p>
            <a:pPr algn="r">
              <a:defRPr/>
            </a:pPr>
            <a:fld id="{F990450B-042B-4AAB-BA58-A725D0CEF170}" type="slidenum">
              <a:rPr lang="ru-RU" sz="1200" b="0">
                <a:solidFill>
                  <a:schemeClr val="tx1"/>
                </a:solidFill>
                <a:latin typeface="+mn-lt"/>
              </a:rPr>
              <a:pPr algn="r">
                <a:defRPr/>
              </a:pPr>
              <a:t>51</a:t>
            </a:fld>
            <a:endParaRPr lang="ru-RU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056" y="4343145"/>
            <a:ext cx="6076425" cy="4115019"/>
          </a:xfrm>
          <a:noFill/>
          <a:ln/>
        </p:spPr>
        <p:txBody>
          <a:bodyPr/>
          <a:lstStyle/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Главной чертой развития атомной отрасли является ее </a:t>
            </a:r>
            <a:r>
              <a:rPr lang="ru-RU" dirty="0" err="1" smtClean="0"/>
              <a:t>инновационность</a:t>
            </a:r>
            <a:r>
              <a:rPr lang="ru-RU" dirty="0" smtClean="0"/>
              <a:t>, основанная на использовании достижений науки и передового опыта. Нужно отметить, что начиная с эпохи Первого атомного проекта и до настоящего времени дистанция от начала научных разработок до их реализации в атомных технологиях и производствах оставалась минимальной, несмотря на громадную </a:t>
            </a:r>
            <a:r>
              <a:rPr lang="ru-RU" dirty="0" err="1" smtClean="0"/>
              <a:t>наукоемкость</a:t>
            </a:r>
            <a:r>
              <a:rPr lang="ru-RU" dirty="0" smtClean="0"/>
              <a:t> этих технологий и производств. Вообще говоря, любая научно-техническая инновация потенциально порождает и новые виды опасностей, связанных с возможными нарушениями нормальных режимов эксплуатации новых технологий и производств. Для достижения социально приемлемого риска инновационных технологий и производств требуется синхронное развитие инновационных мер по обеспечению их безопасности.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Таким образом, инновационное развитие атомной отрасли осуществляется одновременно по двум взаимоувязанным направлениям - инновационное развитие атомных технологий и производств, и инновационное развитие мер по обеспечению безопасности - в первую очередь по обеспечению специфической для атомной отрасли ядерной и радиационной безопасности. 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Однако на пути инновационного развития атомной отрасли имеются административные барьеры, в том числе обусловленные необходимостью регулирования ядерной и радиационной безопасности.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Законодательство должно обеспечивать баланс интересов общества в развитии ядерных технологий и обеспечении их безопасности в пределах социально приемлемого риска.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51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В атомной отрасли, как и в других отраслях человеческий фактор составляет немаловажную причину всех аварий и катастроф, причем они вызываются не просто ошибками или невнимательностью работника, все названное является лишь следствием многочисленных факторов, определяющих надежность персонала. </a:t>
            </a:r>
          </a:p>
          <a:p>
            <a:pPr indent="351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Эти факторы не всегда очевидны и зависят от многих составляющих. </a:t>
            </a:r>
          </a:p>
          <a:p>
            <a:pPr indent="351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Как невозможно в приказном порядке остановить или ускорить технический прогресс, так невозможно в одночасье изменить сознание людей, их морально-психологический облик. А именно последнее сейчас и необходимо обществу, так как мало изобрести новые технологии, новые машины и аппараты, мало научиться их использовать, человек еще должен своим сознанием и пониманием дорасти до всего этого, чтобы использовать все это с минимальной опасностью для себя и окружающих. </a:t>
            </a:r>
          </a:p>
          <a:p>
            <a:pPr indent="351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Объединение трех составляющих безопасности обращения с ядерными и радиоактивными</a:t>
            </a:r>
            <a:r>
              <a:rPr lang="ru-RU" baseline="0" dirty="0" smtClean="0"/>
              <a:t> материалами – являются современной основой физической ядерной безопасности и обеспечения глобальной ядерной безопасности</a:t>
            </a:r>
            <a:endParaRPr lang="ru-R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512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8D13C-9A40-4907-8D41-D0C2AA78878B}" type="slidenum">
              <a:rPr lang="ru-RU" smtClean="0"/>
              <a:pPr/>
              <a:t>53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 Франции в перечне национальных</a:t>
            </a:r>
            <a:r>
              <a:rPr lang="ru-RU" baseline="0" dirty="0" smtClean="0"/>
              <a:t> угроз РАСПРОСТРАНЕНИЕ ОМУ И ЯО помещено на первое место.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714375"/>
            <a:ext cx="4573588" cy="3429000"/>
          </a:xfrm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585" y="4357228"/>
            <a:ext cx="5015962" cy="4071846"/>
          </a:xfrm>
        </p:spPr>
        <p:txBody>
          <a:bodyPr/>
          <a:lstStyle/>
          <a:p>
            <a:r>
              <a:rPr lang="ru-RU" dirty="0" smtClean="0"/>
              <a:t>В 2003 году Президентом Российской Федерации были утверждены «Основы…», в качестве основного документа, формирующего задачи</a:t>
            </a:r>
            <a:r>
              <a:rPr lang="ru-RU" baseline="0" dirty="0" smtClean="0"/>
              <a:t> всем участникам процессов обращения с ядерными и радиоактивными материалами: от задач законодательства, до создания конкретных организационных и технически систем обеспечения ядерной, радиационной безопасности и физической защиты. На основе этого документа была создана программа обеспечения ЯРБ до 2015 года общим объемом финансирования 163 </a:t>
            </a:r>
            <a:r>
              <a:rPr lang="ru-RU" baseline="0" dirty="0" err="1" smtClean="0"/>
              <a:t>млрд.руб</a:t>
            </a:r>
            <a:r>
              <a:rPr lang="ru-RU" baseline="0" dirty="0" smtClean="0"/>
              <a:t>.</a:t>
            </a:r>
            <a:endParaRPr lang="ru-RU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учета современных вызовов и угроз данный документ был переработан у утвержден в 2012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35328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2102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845C2-4D89-457F-9745-D44E1F15D2F8}" type="slidenum">
              <a:rPr lang="ru-RU" smtClean="0"/>
              <a:pPr/>
              <a:t>57</a:t>
            </a:fld>
            <a:endParaRPr lang="ru-RU" smtClean="0"/>
          </a:p>
        </p:txBody>
      </p:sp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3853" y="8684826"/>
            <a:ext cx="2972547" cy="4577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18" tIns="45409" rIns="90818" bIns="45409" anchor="b"/>
          <a:lstStyle/>
          <a:p>
            <a:pPr algn="r">
              <a:defRPr/>
            </a:pPr>
            <a:fld id="{5226C38F-7AD4-4DE1-A1AE-1448B8DA07C1}" type="slidenum">
              <a:rPr lang="ru-RU" sz="1200" b="0">
                <a:solidFill>
                  <a:schemeClr val="tx1"/>
                </a:solidFill>
                <a:latin typeface="+mn-lt"/>
              </a:rPr>
              <a:pPr algn="r">
                <a:defRPr/>
              </a:pPr>
              <a:t>57</a:t>
            </a:fld>
            <a:endParaRPr lang="ru-RU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056" y="4343145"/>
            <a:ext cx="6076425" cy="4115019"/>
          </a:xfrm>
          <a:noFill/>
          <a:ln/>
        </p:spPr>
        <p:txBody>
          <a:bodyPr/>
          <a:lstStyle/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В нем учитывается, главной чертой развития атомной отрасли является ее </a:t>
            </a:r>
            <a:r>
              <a:rPr lang="ru-RU" dirty="0" err="1" smtClean="0"/>
              <a:t>инновационность</a:t>
            </a:r>
            <a:r>
              <a:rPr lang="ru-RU" dirty="0" smtClean="0"/>
              <a:t>, основанная на использовании достижений науки и передового опыта. Нужно отметить, что начиная с эпохи Первого атомного проекта и до настоящего времени дистанция от начала научных разработок до их реализации в атомных технологиях и производствах оставалась минимальной, несмотря на громадную </a:t>
            </a:r>
            <a:r>
              <a:rPr lang="ru-RU" dirty="0" err="1" smtClean="0"/>
              <a:t>наукоемкость</a:t>
            </a:r>
            <a:r>
              <a:rPr lang="ru-RU" dirty="0" smtClean="0"/>
              <a:t> этих технологий и производств. Вообще говоря, любая научно-техническая инновация потенциально порождает и новые виды опасностей, связанных с возможными нарушениями нормальных режимов эксплуатации новых технологий и производств. Основной критерий «движения» - достижение социально приемлемого риска инновационных технологий и производств, что требуется синхронное развитие инновационных мер по обеспечению их безопасности.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Таким образом, инновационное развитие атомной отрасли осуществляется одновременно по двум взаимоувязанным направлениям - инновационное развитие атомных технологий и производств, и инновационное развитие мер по обеспечению безопасности - в первую очередь по обеспечению специфической для атомной отрасли ядерной и радиационной безопасности. 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Однако на пути инновационного развития атомной отрасли имеются административные барьеры, в том числе обусловленные необходимостью регулирования ядерной и радиационной безопасности.</a:t>
            </a:r>
          </a:p>
          <a:p>
            <a:pPr indent="361066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Законодательство должно обеспечивать баланс интересов общества в развитии ядерных технологий и обеспечении их безопасности в пределах социально приемлемого риска.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Президент и Правительство  Российской Федерации поручили Государственной корпорацией по атомной энергии «</a:t>
            </a:r>
            <a:r>
              <a:rPr lang="ru-RU" dirty="0" err="1" smtClean="0"/>
              <a:t>Росатом</a:t>
            </a:r>
            <a:r>
              <a:rPr lang="ru-RU" dirty="0" smtClean="0"/>
              <a:t>», другим органам управления использованием атомной энергии и органам регулирования безопасности при использовании атомной энергии, всем эксплуатирующим организациям </a:t>
            </a:r>
            <a:r>
              <a:rPr lang="ru-RU" sz="1200" b="0" dirty="0" smtClean="0"/>
              <a:t>совершенствование </a:t>
            </a:r>
            <a:r>
              <a:rPr lang="ru-RU" sz="1200" b="0" dirty="0" smtClean="0">
                <a:solidFill>
                  <a:srgbClr val="FF0000"/>
                </a:solidFill>
              </a:rPr>
              <a:t>системы отбора, подготовки и аттестации </a:t>
            </a:r>
            <a:r>
              <a:rPr lang="ru-RU" sz="1200" b="0" dirty="0" smtClean="0"/>
              <a:t>высококвалифицированных кадров </a:t>
            </a:r>
            <a:r>
              <a:rPr lang="ru-RU" sz="1200" b="1" dirty="0" smtClean="0">
                <a:solidFill>
                  <a:srgbClr val="FF0000"/>
                </a:solidFill>
              </a:rPr>
              <a:t>для обеспечения ядерной и радиационной безопасности, предупреждения и ликвидации аварий и чрезвычайных ситуаций, обеспечения</a:t>
            </a:r>
            <a:r>
              <a:rPr lang="ru-RU" sz="1200" b="1" baseline="0" dirty="0" smtClean="0">
                <a:solidFill>
                  <a:srgbClr val="FF0000"/>
                </a:solidFill>
              </a:rPr>
              <a:t> мер по </a:t>
            </a:r>
            <a:r>
              <a:rPr lang="ru-RU" sz="1200" b="1" baseline="0" dirty="0" err="1" smtClean="0">
                <a:solidFill>
                  <a:srgbClr val="FF0000"/>
                </a:solidFill>
              </a:rPr>
              <a:t>антитерористической</a:t>
            </a:r>
            <a:r>
              <a:rPr lang="ru-RU" sz="1200" b="1" baseline="0" dirty="0" smtClean="0">
                <a:solidFill>
                  <a:srgbClr val="FF0000"/>
                </a:solidFill>
              </a:rPr>
              <a:t> устойчивости,</a:t>
            </a:r>
            <a:r>
              <a:rPr lang="ru-RU" sz="1200" b="1" dirty="0" smtClean="0">
                <a:solidFill>
                  <a:srgbClr val="FF0000"/>
                </a:solidFill>
              </a:rPr>
              <a:t> физической защиты и защиты информации о </a:t>
            </a:r>
            <a:r>
              <a:rPr lang="ru-RU" sz="1200" b="1" dirty="0" err="1" smtClean="0">
                <a:solidFill>
                  <a:srgbClr val="FF0000"/>
                </a:solidFill>
              </a:rPr>
              <a:t>ядерно</a:t>
            </a:r>
            <a:r>
              <a:rPr lang="ru-RU" sz="1200" b="1" dirty="0" smtClean="0">
                <a:solidFill>
                  <a:srgbClr val="FF0000"/>
                </a:solidFill>
              </a:rPr>
              <a:t> и </a:t>
            </a:r>
            <a:r>
              <a:rPr lang="ru-RU" sz="1200" b="1" dirty="0" err="1" smtClean="0">
                <a:solidFill>
                  <a:srgbClr val="FF0000"/>
                </a:solidFill>
              </a:rPr>
              <a:t>радиационно</a:t>
            </a:r>
            <a:r>
              <a:rPr lang="ru-RU" sz="1200" b="1" dirty="0" smtClean="0">
                <a:solidFill>
                  <a:srgbClr val="FF0000"/>
                </a:solidFill>
              </a:rPr>
              <a:t> опасных объектах и материалах, нераспространения ядерного оружия, ядерных материалов, исходя из комплексности их решения  </a:t>
            </a:r>
            <a:r>
              <a:rPr lang="ru-RU" sz="1600" b="1" dirty="0" smtClean="0">
                <a:solidFill>
                  <a:srgbClr val="000099"/>
                </a:solidFill>
              </a:rPr>
              <a:t>для обеспечения глобальной ядерной безопасности.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9279">
              <a:defRPr/>
            </a:pPr>
            <a:r>
              <a:rPr lang="ru-RU" dirty="0" smtClean="0"/>
              <a:t>Комплексных подход к программам обучения, практическим работам и тренировкам, участию и проведению НИОКР, испытаниям преподавателей, студентов, аспирантов, специалистов предприятий и силам охраны – важнейшая</a:t>
            </a:r>
            <a:r>
              <a:rPr lang="ru-RU" baseline="0" dirty="0" smtClean="0"/>
              <a:t> составляющая успеха в подготовке кадров нового типа, </a:t>
            </a:r>
            <a:r>
              <a:rPr lang="ru-RU" b="1" baseline="0" dirty="0" smtClean="0"/>
              <a:t>не только отвлеченных теоретиков, а практиков готовых участников производства, ориентированных и мотивированных для работы в атомной отрасли.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24E8D-5232-4BEF-9975-07803EBDFE9A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345771-9711-4204-AA22-19C255FDBBF5}" type="slidenum">
              <a:rPr lang="ru-RU" smtClean="0"/>
              <a:pPr/>
              <a:t>60</a:t>
            </a:fld>
            <a:endParaRPr lang="ru-RU" smtClean="0"/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indent="35083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В результате Правительством Российской Федерации было издано распоряжение от 11 марта 2011 г. № 380-р.</a:t>
            </a:r>
          </a:p>
          <a:p>
            <a:pPr indent="35083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Основные тезисы этого распоряжения следующие.</a:t>
            </a:r>
          </a:p>
          <a:p>
            <a:pPr indent="35083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Во-первых, дано указание реорганизовать НИЯУ "МИФИ" и ФГУП "Межотраслевой специальный учебный центр" в форме присоединения указанного центра к университету с образованием на его основе обособленного структурного подразделения университета (филиала университета) - Института глобальной ядерной безопасности.</a:t>
            </a:r>
          </a:p>
          <a:p>
            <a:pPr indent="35083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Таким образом, образована новая организационная структура кадрового обеспечения предприятий и организаций по вопросам обеспечения безопасности.</a:t>
            </a:r>
          </a:p>
          <a:p>
            <a:pPr indent="35083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Во-вторых, определено, что предметом и целью деятельности университета с учетом создания ИГЯБ являются подготовка специалистов по образовательным программам высшего профессионального, послевузовского профессионального, среднего профессионального образования и дополнительным профессиональным образовательным программам, а также ведение образовательной и научной деятельности. То есть, обеспечено единство образовательного процесса. Это является важнейшим фактором в оптимизации учебных учреждений (организаций).</a:t>
            </a:r>
          </a:p>
          <a:p>
            <a:pPr indent="350838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Кроме того, Правительством установлен 6-месячный срок для осуществления </a:t>
            </a:r>
            <a:r>
              <a:rPr lang="ru-RU" dirty="0" err="1" smtClean="0"/>
              <a:t>Минобрнауки</a:t>
            </a:r>
            <a:r>
              <a:rPr lang="ru-RU" dirty="0" smtClean="0"/>
              <a:t> России совместно с </a:t>
            </a:r>
            <a:r>
              <a:rPr lang="ru-RU" dirty="0" err="1" smtClean="0"/>
              <a:t>Росимуществом</a:t>
            </a:r>
            <a:r>
              <a:rPr lang="ru-RU" dirty="0" smtClean="0"/>
              <a:t> и </a:t>
            </a:r>
            <a:r>
              <a:rPr lang="ru-RU" dirty="0" err="1" smtClean="0"/>
              <a:t>Госкорпорацией</a:t>
            </a:r>
            <a:r>
              <a:rPr lang="ru-RU" dirty="0" smtClean="0"/>
              <a:t> "</a:t>
            </a:r>
            <a:r>
              <a:rPr lang="ru-RU" dirty="0" err="1" smtClean="0"/>
              <a:t>Росатом</a:t>
            </a:r>
            <a:r>
              <a:rPr lang="ru-RU" dirty="0" smtClean="0"/>
              <a:t>" мероприятий, связанных с </a:t>
            </a:r>
            <a:r>
              <a:rPr lang="ru-RU" dirty="0" err="1" smtClean="0"/>
              <a:t>реорганизацией.МИФИ</a:t>
            </a:r>
            <a:r>
              <a:rPr lang="ru-RU" dirty="0" smtClean="0"/>
              <a:t> и МСУЦ.</a:t>
            </a:r>
          </a:p>
          <a:p>
            <a:pPr indent="350838" eaLnBrk="1" hangingPunct="1">
              <a:lnSpc>
                <a:spcPct val="90000"/>
              </a:lnSpc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263" y="8683564"/>
            <a:ext cx="2972123" cy="4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8" tIns="45464" rIns="90928" bIns="45464" anchor="b"/>
          <a:lstStyle/>
          <a:p>
            <a:pPr algn="r" defTabSz="909638"/>
            <a:fld id="{354544D7-EBA1-4420-9F53-C4DADDC5DE6C}" type="slidenum">
              <a:rPr lang="ru-RU" sz="1200" b="0">
                <a:solidFill>
                  <a:schemeClr val="tx1"/>
                </a:solidFill>
                <a:latin typeface="Calibri" pitchFamily="34" charset="0"/>
              </a:rPr>
              <a:pPr algn="r" defTabSz="909638"/>
              <a:t>61</a:t>
            </a:fld>
            <a:endParaRPr lang="ru-RU" sz="12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0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70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4" y="4343990"/>
            <a:ext cx="5485754" cy="4114505"/>
          </a:xfrm>
          <a:noFill/>
          <a:ln/>
        </p:spPr>
        <p:txBody>
          <a:bodyPr lIns="90928" tIns="45464" rIns="90928" bIns="45464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/>
              <a:t>Необходимо подчеркнуть, объединение направлений («</a:t>
            </a:r>
            <a:r>
              <a:rPr lang="en-US" sz="1200" b="0" dirty="0" smtClean="0"/>
              <a:t>S+S+S</a:t>
            </a:r>
            <a:r>
              <a:rPr lang="ru-RU" sz="1200" b="0" dirty="0" smtClean="0"/>
              <a:t>»</a:t>
            </a:r>
            <a:r>
              <a:rPr lang="en-US" sz="1200" b="0" dirty="0" smtClean="0"/>
              <a:t>)</a:t>
            </a:r>
            <a:r>
              <a:rPr lang="ru-RU" sz="1200" b="0" dirty="0" smtClean="0"/>
              <a:t> основа – для развития обучения по обеспечению глобальной ядерной безопасности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ru-RU" dirty="0" smtClean="0"/>
              <a:t>ИГЯБ НИЯУ МИФИ (ранее МСУЦ) является Национальным учебным центром Российской Федерации  и первым в мире международным учебным центром по практической подготовке специалистов в области физической защиты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Уже дважды на саммитах по ядерной безопасности отмечалась деятельность ранее МСУЦ, а с 2012 года ИГЯБ НИЯУ МИФИ в меморандумах Российской Федерации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143A5C7-8DCE-45EB-9081-BE9639623F03}" type="slidenum">
              <a:rPr lang="ru-RU" sz="1200" b="0" smtClean="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ru-RU" sz="1200" b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indent="360363">
              <a:defRPr/>
            </a:pPr>
            <a:r>
              <a:rPr lang="ru-RU" dirty="0" smtClean="0"/>
              <a:t>К своему 65-летию атомная энергетика прошла период взлетов и падений, сменившихся новым этапом развития и распространения атомных энергетических технологий.</a:t>
            </a:r>
          </a:p>
          <a:p>
            <a:pPr indent="360363">
              <a:defRPr/>
            </a:pPr>
            <a:r>
              <a:rPr lang="ru-RU" dirty="0" smtClean="0"/>
              <a:t>В целом период стагнации, что явилось следствием чернобыльского синдрома, сменился медленным восстановлением доверия к атомной энергетике и охватил все страны мира, </a:t>
            </a:r>
          </a:p>
          <a:p>
            <a:pPr indent="360363">
              <a:defRPr/>
            </a:pPr>
            <a:r>
              <a:rPr lang="ru-RU" dirty="0" smtClean="0"/>
              <a:t>В России этот  период усугублялся сменой политического режима и экономического уклада.</a:t>
            </a:r>
          </a:p>
          <a:p>
            <a:pPr indent="360363">
              <a:defRPr/>
            </a:pPr>
            <a:r>
              <a:rPr lang="ru-RU" dirty="0" smtClean="0"/>
              <a:t>Мировой атомный кризис завершился к 2000 году, в том числе благодаря влиянию решений «Саммита тысячелетия» (сентябрь  2000 г., ООН, Нью-Йорк), выразившего глубочайшую обеспокоенность руководителей стран Мира проблемами недостаточного энергообеспечения и нарастающего кризиса экологии для дальнейшего развития человечества, улучшения его качества жизни и даже самого выживания. </a:t>
            </a:r>
          </a:p>
          <a:p>
            <a:pPr indent="360363">
              <a:defRPr/>
            </a:pPr>
            <a:r>
              <a:rPr lang="ru-RU" dirty="0" smtClean="0"/>
              <a:t>На саммите была четко выражена политическая воля руководителей ведущих и большинства развитых стран Мира, включая руководство России, на инновационное развитие атомной энергетики.</a:t>
            </a:r>
          </a:p>
          <a:p>
            <a:pPr indent="363538" eaLnBrk="1" hangingPunct="1">
              <a:spcBef>
                <a:spcPct val="0"/>
              </a:spcBef>
              <a:defRPr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latin typeface="Arial" charset="0"/>
              </a:rPr>
              <a:t>Спасибо за внимание !</a:t>
            </a: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Сегодня в России мы имеем атомную науку и промышленность, способную к развитию атомную энергетику, широкое использование атомной энергии в различных сферах деятельности.</a:t>
            </a:r>
          </a:p>
          <a:p>
            <a:r>
              <a:rPr lang="ru-RU" dirty="0" smtClean="0"/>
              <a:t>Ядерная и радиационная безопасность связана с условиями эксплуатации сотен и тысяч объектов, установок и источников.</a:t>
            </a:r>
          </a:p>
          <a:p>
            <a:r>
              <a:rPr lang="ru-RU" dirty="0" smtClean="0"/>
              <a:t>Решающую роль в обеспечении их безопасности играют органы государственного управления использованием атомной энергии и органы регулирования безопасности.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ABD1C9-3B3A-437D-AAC9-80A675A515A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течение переходного периода в 1990-ые – 2000-ые годы система ЯРБ и ФЯБ (безопасности) была значительно модернизирована, что позволило сохранить в отрасли тенденции снижения аварийности и травматизма, хотя полностью исключить аварийные </a:t>
            </a:r>
            <a:r>
              <a:rPr lang="ru-RU" dirty="0" err="1" smtClean="0"/>
              <a:t>ситуаци</a:t>
            </a:r>
            <a:r>
              <a:rPr lang="ru-RU" dirty="0" smtClean="0"/>
              <a:t> не возможно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9FF30-5981-4FBB-8587-F3134290B6B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Это не полный перечень изменений модернизированных</a:t>
            </a:r>
            <a:r>
              <a:rPr lang="ru-RU" baseline="0" dirty="0" smtClean="0"/>
              <a:t> организационно-технических систем безопасности.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9FF30-5981-4FBB-8587-F3134290B6B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360363"/>
            <a:r>
              <a:rPr lang="ru-RU" dirty="0" smtClean="0"/>
              <a:t>В</a:t>
            </a:r>
            <a:r>
              <a:rPr lang="ru-RU" baseline="0" dirty="0" smtClean="0"/>
              <a:t> р</a:t>
            </a:r>
            <a:r>
              <a:rPr lang="ru-RU" dirty="0" smtClean="0"/>
              <a:t>ежиме повседневной деятельности последние несколько</a:t>
            </a:r>
            <a:r>
              <a:rPr lang="ru-RU" baseline="0" dirty="0" smtClean="0"/>
              <a:t> лет</a:t>
            </a:r>
            <a:r>
              <a:rPr lang="ru-RU" dirty="0" smtClean="0"/>
              <a:t> работы атомной отрасли отмечены принципиально новыми ориентирами. Среди них в первую очередь следует отметить ориентир на организацию текущей деятельности предприятий в режиме, исключающем прежнюю практику накопления отложенных проблем и отсутствия необходимых средств на их решение.</a:t>
            </a:r>
          </a:p>
          <a:p>
            <a:pPr indent="360363"/>
            <a:r>
              <a:rPr lang="ru-RU" dirty="0" smtClean="0"/>
              <a:t>Это непростая но принципиально важная задача.</a:t>
            </a:r>
          </a:p>
          <a:p>
            <a:pPr indent="360363"/>
            <a:r>
              <a:rPr lang="ru-RU" dirty="0" smtClean="0"/>
              <a:t>Будут также продолжены работы по ядерному наследию. Большую роль в решении этого вопроса играет ФЦП ЯРБ.</a:t>
            </a:r>
          </a:p>
          <a:p>
            <a:pPr indent="360363"/>
            <a:r>
              <a:rPr lang="ru-RU" dirty="0" smtClean="0"/>
              <a:t>Среди общих стратегических целей необходимо отметить переход к системному формату организации деятельности. Речь идет, в частности, о формировании единой государственной системы обращения с РАО, системы обращения с ОЯТ и системы вывода из эксплуатации, глубокое реформирование системы транспортировки ЯМ и РВ.</a:t>
            </a:r>
          </a:p>
          <a:p>
            <a:pPr indent="360363"/>
            <a:r>
              <a:rPr lang="ru-RU" dirty="0" smtClean="0"/>
              <a:t>Решать эти задачи  необходимо решать </a:t>
            </a:r>
            <a:r>
              <a:rPr lang="ru-RU" dirty="0" err="1" smtClean="0"/>
              <a:t>Госкорпорации</a:t>
            </a:r>
            <a:r>
              <a:rPr lang="ru-RU" dirty="0" smtClean="0"/>
              <a:t> «</a:t>
            </a:r>
            <a:r>
              <a:rPr lang="ru-RU" dirty="0" err="1" smtClean="0"/>
              <a:t>Росатом</a:t>
            </a:r>
            <a:r>
              <a:rPr lang="ru-RU" dirty="0" smtClean="0"/>
              <a:t>» с учетом обеспечения глобальной ядерной безопасности.</a:t>
            </a:r>
          </a:p>
          <a:p>
            <a:pPr indent="360363"/>
            <a:endParaRPr lang="ru-RU" dirty="0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EFF84B4-C0DE-471D-AB27-7962E68E69BB}" type="slidenum">
              <a:rPr lang="ru-RU" sz="1200" b="0" smtClean="0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ru-RU" sz="1200" b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7F0E5-E116-41F9-9F49-4F7C34A4597E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2435B-8D25-4A95-8A1F-C9F68C8AD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7A90C-F729-4446-903A-7912B94F34CB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A073C-94A8-419A-AF57-2AFF2D673F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518AF-87DD-4DF9-AB2A-11D421A9D74A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80663-2328-4E99-B4E0-497010361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76313" y="136525"/>
            <a:ext cx="8167687" cy="476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9900" y="1397000"/>
            <a:ext cx="4038600" cy="93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60900" y="1397000"/>
            <a:ext cx="4038600" cy="93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9900" y="2489200"/>
            <a:ext cx="4038600" cy="9413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0900" y="2489200"/>
            <a:ext cx="4038600" cy="9413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964363" y="63373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9BB312-2B64-49DB-9A90-49D79E6CC2F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30478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A4243-B2AC-413C-82FF-EAC4F0FCF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178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425" y="215900"/>
            <a:ext cx="7726363" cy="487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235700"/>
            <a:ext cx="2449513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458200" y="6400800"/>
            <a:ext cx="685800" cy="457200"/>
          </a:xfrm>
        </p:spPr>
        <p:txBody>
          <a:bodyPr/>
          <a:lstStyle>
            <a:lvl1pPr>
              <a:defRPr/>
            </a:lvl1pPr>
          </a:lstStyle>
          <a:p>
            <a:fld id="{B12E2B22-D1A3-41DB-811C-A899EC8963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484563" y="623728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Коллегия министерства 24.07.2002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73B6F-AE41-4B5A-BFF6-B0683467B242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2FC3-F26A-42C4-9C36-DED9B8C06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51798-0C79-4844-AB3F-12EE6A547C90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B4073-9042-4705-BF9A-065B5E73A3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70A71-3421-44FC-B3C5-3A94EA43A56B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93FB6-E376-4FE9-9472-8A42B94FF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DA73E-F0BB-41A9-B81C-9D37D1B6026C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8854D-49BF-4241-A587-55FC8FD2C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17F8F-4BF2-4E3C-9E17-27968E09721C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CEEC7-CB9C-490B-AED9-1EE4137F0E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1CAE2-928D-4611-95C5-0F5E92BF584A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9C69-CF3A-41BA-A5B0-860E21CB5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04D0E-64BC-4BFA-8336-C851BC90C6B2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7D138-9EE8-4366-9A69-E0DF61F5E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EFD13-DC11-450E-B995-296E1FCB1AC2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E94A9-AE14-4642-B92F-3FFC018405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90000"/>
                <a:alpha val="0"/>
              </a:schemeClr>
            </a:gs>
            <a:gs pos="92000">
              <a:schemeClr val="accent5"/>
            </a:gs>
            <a:gs pos="84000">
              <a:schemeClr val="accent5">
                <a:alpha val="18000"/>
              </a:schemeClr>
            </a:gs>
            <a:gs pos="89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6417F24-6326-4A57-8F14-31F9ACE2C00C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ru-RU"/>
              <a:t>Культура УК и ФЗ ЯМ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7C9EA937-6668-4074-A704-1643C005A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Picture 8" descr="istc_b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2988" y="2133600"/>
            <a:ext cx="707231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6" r:id="rId12"/>
    <p:sldLayoutId id="2147483877" r:id="rId13"/>
    <p:sldLayoutId id="2147483878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5.jpeg"/><Relationship Id="rId4" Type="http://schemas.openxmlformats.org/officeDocument/2006/relationships/image" Target="../media/image14.jpeg"/><Relationship Id="rId9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eg"/><Relationship Id="rId4" Type="http://schemas.openxmlformats.org/officeDocument/2006/relationships/oleObject" Target="../embeddings/_________Microsoft_Office_Word_97_-_20031.doc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wps/wcm/connect/rosatom/rosatomsite/resources/4724ff004461694dbe60ff495570b175/anrep_armz_2009.pdf" TargetMode="External"/><Relationship Id="rId2" Type="http://schemas.openxmlformats.org/officeDocument/2006/relationships/hyperlink" Target="http://www.rosatom.ru/wps/wcm/connect/rosatom/rosatomsite/journalist/news/ad2f618044a2cf34834edff06803e96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osatom.ru/wps/wcm/connect/rosatom/rosatomsite/resources/edca240044c6ac06a9d2fbef1341b8a2/an_rep_2009.pdf" TargetMode="External"/><Relationship Id="rId5" Type="http://schemas.openxmlformats.org/officeDocument/2006/relationships/hyperlink" Target="http://www.rosatom.ru/wps/wcm/connect/rosatom/rosatomsite/resources/75f91d8044616401be09ff495570b175/anrep_atomenergoprpm_2009.pdf" TargetMode="External"/><Relationship Id="rId4" Type="http://schemas.openxmlformats.org/officeDocument/2006/relationships/hyperlink" Target="http://www.rosatom.ru/wps/wcm/connect/rosatom/rosatomsite/resources/947e4380446166a3be4eff495570b175/anrep_atomenergomah_2009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jpeg"/><Relationship Id="rId5" Type="http://schemas.openxmlformats.org/officeDocument/2006/relationships/oleObject" Target="../embeddings/_________Microsoft_Office_Word_97_-_20038.doc"/><Relationship Id="rId4" Type="http://schemas.openxmlformats.org/officeDocument/2006/relationships/oleObject" Target="../embeddings/_________Microsoft_Office_Word_97_-_20037.doc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.jpe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3D9C6F2-5285-4C22-A26B-C2750352D95C}" type="datetime1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18.12.2013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8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1DBB92E-190B-4A8F-8CBF-C2A0759E38E6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711684" name="Picture 2" descr="C:\Documents and Settings\Mikhailov\Мои документы\01 Росатом\01 - поручения\ИГЯБ\Точечный рисунок.bmp"/>
          <p:cNvPicPr>
            <a:picLocks noChangeAspect="1" noChangeArrowheads="1"/>
          </p:cNvPicPr>
          <p:nvPr/>
        </p:nvPicPr>
        <p:blipFill>
          <a:blip r:embed="rId3" cstate="print"/>
          <a:srcRect r="52450"/>
          <a:stretch>
            <a:fillRect/>
          </a:stretch>
        </p:blipFill>
        <p:spPr bwMode="auto">
          <a:xfrm>
            <a:off x="642910" y="4714884"/>
            <a:ext cx="3770584" cy="1786915"/>
          </a:xfrm>
          <a:prstGeom prst="rect">
            <a:avLst/>
          </a:prstGeom>
          <a:noFill/>
          <a:ln w="60325">
            <a:solidFill>
              <a:schemeClr val="bg1"/>
            </a:solidFill>
            <a:miter lim="800000"/>
            <a:headEnd/>
            <a:tailEnd/>
          </a:ln>
          <a:effectLst>
            <a:outerShdw blurRad="368300" sx="102000" sy="102000" algn="ctr" rotWithShape="0">
              <a:prstClr val="black">
                <a:alpha val="31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28596" y="3271043"/>
            <a:ext cx="8286808" cy="1480131"/>
          </a:xfrm>
        </p:spPr>
        <p:txBody>
          <a:bodyPr lIns="91440" tIns="45720" rIns="91440" bIns="45720"/>
          <a:lstStyle/>
          <a:p>
            <a:pPr>
              <a:lnSpc>
                <a:spcPct val="80000"/>
              </a:lnSpc>
            </a:pPr>
            <a:r>
              <a:rPr lang="ru-RU" sz="2400" b="1" dirty="0"/>
              <a:t>Институт глобальной ядерной безопасности НИЯУ МИФИ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0" dirty="0" smtClean="0"/>
              <a:t>филиал федерального государственного автономного образовательного учреждения высшего профессионального образования «Национальный исследовательский ядерный университет "МИФИ»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404580"/>
            <a:ext cx="7817629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70000"/>
              </a:lnSpc>
            </a:pPr>
            <a:endParaRPr lang="ru-RU" dirty="0" smtClean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4427538" y="3141663"/>
            <a:ext cx="288925" cy="279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14" name="Овал 13"/>
          <p:cNvSpPr/>
          <p:nvPr/>
        </p:nvSpPr>
        <p:spPr>
          <a:xfrm>
            <a:off x="4356100" y="2924175"/>
            <a:ext cx="431800" cy="77152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15" name="Овал 14"/>
          <p:cNvSpPr/>
          <p:nvPr/>
        </p:nvSpPr>
        <p:spPr>
          <a:xfrm rot="3685595">
            <a:off x="4364832" y="2885281"/>
            <a:ext cx="433388" cy="77152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sp>
        <p:nvSpPr>
          <p:cNvPr id="16" name="Овал 15"/>
          <p:cNvSpPr/>
          <p:nvPr/>
        </p:nvSpPr>
        <p:spPr>
          <a:xfrm rot="18729322">
            <a:off x="4357688" y="2913062"/>
            <a:ext cx="431800" cy="77152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/>
          </a:p>
        </p:txBody>
      </p:sp>
      <p:pic>
        <p:nvPicPr>
          <p:cNvPr id="12" name="Picture 24" descr="istc_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4643446"/>
            <a:ext cx="3786215" cy="188802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368300" sx="102000" sy="102000" algn="ctr" rotWithShape="0">
              <a:prstClr val="black">
                <a:alpha val="31000"/>
              </a:prstClr>
            </a:outerShdw>
          </a:effectLst>
        </p:spPr>
      </p:pic>
      <p:pic>
        <p:nvPicPr>
          <p:cNvPr id="1026" name="Picture 2" descr="C:\Users\Agapov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80" y="1556740"/>
            <a:ext cx="1730266" cy="17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440" y="548600"/>
            <a:ext cx="8043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Актуальные вопросы ЯРБ в стратегии развития глобальной ядерной безопасности</a:t>
            </a:r>
            <a:endParaRPr lang="ru-RU" sz="2400" b="1" dirty="0"/>
          </a:p>
        </p:txBody>
      </p:sp>
      <p:sp>
        <p:nvSpPr>
          <p:cNvPr id="20" name="Text Box 6"/>
          <p:cNvSpPr txBox="1">
            <a:spLocks noGrp="1" noChangeArrowheads="1"/>
          </p:cNvSpPr>
          <p:nvPr>
            <p:ph type="subTitle" idx="1"/>
          </p:nvPr>
        </p:nvSpPr>
        <p:spPr>
          <a:xfrm>
            <a:off x="539440" y="1340710"/>
            <a:ext cx="5961424" cy="21603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ru-RU" sz="1800" b="1" dirty="0">
                <a:solidFill>
                  <a:schemeClr val="tx1"/>
                </a:solidFill>
              </a:rPr>
              <a:t>д</a:t>
            </a:r>
            <a:r>
              <a:rPr lang="ru-RU" sz="1800" b="1" dirty="0" smtClean="0">
                <a:solidFill>
                  <a:schemeClr val="tx1"/>
                </a:solidFill>
              </a:rPr>
              <a:t>.т.н. А.М</a:t>
            </a:r>
            <a:r>
              <a:rPr lang="ru-RU" sz="1800" b="1" dirty="0">
                <a:solidFill>
                  <a:schemeClr val="tx1"/>
                </a:solidFill>
              </a:rPr>
              <a:t>. Агапов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Директор Института глобальной ядерной безопасности НИЯУ МИФИ,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И. о. заведующего кафедрой №1 «Радиационная </a:t>
            </a:r>
            <a:r>
              <a:rPr lang="ru-RU" sz="1800" dirty="0">
                <a:solidFill>
                  <a:schemeClr val="tx1"/>
                </a:solidFill>
              </a:rPr>
              <a:t>физика и безопасность атомных </a:t>
            </a:r>
            <a:r>
              <a:rPr lang="ru-RU" sz="1800" dirty="0" smtClean="0">
                <a:solidFill>
                  <a:schemeClr val="tx1"/>
                </a:solidFill>
              </a:rPr>
              <a:t>технологий» НИЯУ МИФИ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Соавторы: к.т.н. А.П.Панфилов, проф. Г.А.Новиков, </a:t>
            </a:r>
            <a:r>
              <a:rPr lang="ru-RU" sz="1800" b="1" dirty="0" err="1" smtClean="0">
                <a:solidFill>
                  <a:schemeClr val="tx1"/>
                </a:solidFill>
              </a:rPr>
              <a:t>к.ф.-м.н</a:t>
            </a:r>
            <a:r>
              <a:rPr lang="ru-RU" sz="1800" b="1" dirty="0" smtClean="0">
                <a:solidFill>
                  <a:schemeClr val="tx1"/>
                </a:solidFill>
              </a:rPr>
              <a:t>. </a:t>
            </a:r>
            <a:r>
              <a:rPr lang="ru-RU" sz="1800" b="1" dirty="0" err="1" smtClean="0">
                <a:solidFill>
                  <a:schemeClr val="tx1"/>
                </a:solidFill>
              </a:rPr>
              <a:t>В.В.Костерев</a:t>
            </a:r>
            <a:endParaRPr lang="ru-RU" sz="1800" b="1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:\Documents and Settings\Mikhailov\Мои документы\01 Презентации\Объекты и город\АС\journali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0" t="32661" r="1427" b="26019"/>
          <a:stretch>
            <a:fillRect/>
          </a:stretch>
        </p:blipFill>
        <p:spPr bwMode="auto">
          <a:xfrm>
            <a:off x="0" y="5942013"/>
            <a:ext cx="914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13538" y="6245225"/>
            <a:ext cx="2133600" cy="476250"/>
          </a:xfrm>
        </p:spPr>
        <p:txBody>
          <a:bodyPr/>
          <a:lstStyle/>
          <a:p>
            <a:pPr>
              <a:defRPr/>
            </a:pPr>
            <a:fld id="{96AEEAD7-F6C2-4547-BC4C-B496C16FF927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2292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47580" y="333157"/>
            <a:ext cx="6826040" cy="954107"/>
          </a:xfr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Стратегические цели в области ЯРБ при повседневной деятельности:</a:t>
            </a: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259540" y="1412720"/>
            <a:ext cx="7291125" cy="1003300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wrap="square" lIns="108000" tIns="108000" rIns="108000" bIns="108000" anchor="ctr" anchorCtr="1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dirty="0"/>
              <a:t>выход из режима генерации отложенных решений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187530" y="2636890"/>
            <a:ext cx="7335575" cy="100407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wrap="square" lIns="108000" tIns="108000" rIns="108000" bIns="108000" anchor="ctr" anchorCtr="1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dirty="0"/>
              <a:t>поэтапное решение накопленных проблем</a:t>
            </a: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196975" y="3878288"/>
            <a:ext cx="7335575" cy="1766837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wrap="square" lIns="108000" tIns="108000" rIns="108000" bIns="108000" anchor="ctr" anchorCtr="1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800" dirty="0"/>
              <a:t>создание и организация эффективного</a:t>
            </a:r>
            <a:r>
              <a:rPr lang="en-US" sz="2800" dirty="0"/>
              <a:t> </a:t>
            </a:r>
            <a:r>
              <a:rPr lang="ru-RU" sz="2800" dirty="0"/>
              <a:t>функционирования систем обращения с РАО, ОЯТ и вывода из эксплуатации ОИАЭ</a:t>
            </a:r>
          </a:p>
        </p:txBody>
      </p:sp>
      <p:sp>
        <p:nvSpPr>
          <p:cNvPr id="9" name="Стрелка вниз 8"/>
          <p:cNvSpPr>
            <a:spLocks noChangeAspect="1"/>
          </p:cNvSpPr>
          <p:nvPr/>
        </p:nvSpPr>
        <p:spPr bwMode="auto">
          <a:xfrm rot="16200000">
            <a:off x="402431" y="1881982"/>
            <a:ext cx="720725" cy="303212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Стрелка вниз 9"/>
          <p:cNvSpPr>
            <a:spLocks noChangeAspect="1"/>
          </p:cNvSpPr>
          <p:nvPr/>
        </p:nvSpPr>
        <p:spPr bwMode="auto">
          <a:xfrm rot="16200000">
            <a:off x="402431" y="3188495"/>
            <a:ext cx="720725" cy="303212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Стрелка вниз 10"/>
          <p:cNvSpPr>
            <a:spLocks noChangeAspect="1"/>
          </p:cNvSpPr>
          <p:nvPr/>
        </p:nvSpPr>
        <p:spPr bwMode="auto">
          <a:xfrm rot="16200000">
            <a:off x="402431" y="4672807"/>
            <a:ext cx="720725" cy="303212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pic>
        <p:nvPicPr>
          <p:cNvPr id="12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8803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59" name="Group 71"/>
          <p:cNvGraphicFramePr>
            <a:graphicFrameLocks noGrp="1"/>
          </p:cNvGraphicFramePr>
          <p:nvPr>
            <p:ph idx="4294967295"/>
          </p:nvPr>
        </p:nvGraphicFramePr>
        <p:xfrm>
          <a:off x="395420" y="5661310"/>
          <a:ext cx="7434262" cy="739864"/>
        </p:xfrm>
        <a:graphic>
          <a:graphicData uri="http://schemas.openxmlformats.org/drawingml/2006/table">
            <a:tbl>
              <a:tblPr/>
              <a:tblGrid>
                <a:gridCol w="1035211"/>
                <a:gridCol w="900184"/>
                <a:gridCol w="2322979"/>
                <a:gridCol w="1518472"/>
                <a:gridCol w="1657416"/>
              </a:tblGrid>
              <a:tr h="305127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Рынок</a:t>
                      </a:r>
                    </a:p>
                  </a:txBody>
                  <a:tcPr marL="36003" marR="36003" marT="35995" marB="35995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46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Ядерная медицина</a:t>
                      </a:r>
                    </a:p>
                  </a:txBody>
                  <a:tcPr marL="36003" marR="36003" marT="35995" marB="35995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Изотопы</a:t>
                      </a:r>
                    </a:p>
                  </a:txBody>
                  <a:tcPr marL="36003" marR="36003" marT="35995" marB="35995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Приборы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 системы обеспечения РБ</a:t>
                      </a:r>
                    </a:p>
                  </a:txBody>
                  <a:tcPr marL="36003" marR="36003" marT="35995" marB="35995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РАО и ОЯТ других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ведомств</a:t>
                      </a:r>
                    </a:p>
                  </a:txBody>
                  <a:tcPr marL="36003" marR="36003" marT="35995" marB="35995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Экспорт технологий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 услуг</a:t>
                      </a:r>
                    </a:p>
                  </a:txBody>
                  <a:tcPr marL="36003" marR="36003" marT="35995" marB="35995" anchor="ctr" anchorCtr="1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</a:tbl>
          </a:graphicData>
        </a:graphic>
      </p:graphicFrame>
      <p:sp>
        <p:nvSpPr>
          <p:cNvPr id="321571" name="Text Box 35"/>
          <p:cNvSpPr txBox="1">
            <a:spLocks noChangeArrowheads="1"/>
          </p:cNvSpPr>
          <p:nvPr/>
        </p:nvSpPr>
        <p:spPr bwMode="auto">
          <a:xfrm rot="16200000">
            <a:off x="7158974" y="4802577"/>
            <a:ext cx="2195512" cy="744537"/>
          </a:xfrm>
          <a:prstGeom prst="rect">
            <a:avLst/>
          </a:prstGeom>
          <a:solidFill>
            <a:srgbClr val="FFD2A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dirty="0">
                <a:solidFill>
                  <a:srgbClr val="002060"/>
                </a:solidFill>
              </a:rPr>
              <a:t>Выполнение международных обязательств</a:t>
            </a:r>
          </a:p>
        </p:txBody>
      </p:sp>
      <p:sp>
        <p:nvSpPr>
          <p:cNvPr id="11283" name="Правая фигурная скобка 46"/>
          <p:cNvSpPr>
            <a:spLocks/>
          </p:cNvSpPr>
          <p:nvPr/>
        </p:nvSpPr>
        <p:spPr bwMode="auto">
          <a:xfrm>
            <a:off x="2051650" y="1196690"/>
            <a:ext cx="676275" cy="4184650"/>
          </a:xfrm>
          <a:prstGeom prst="rightBrace">
            <a:avLst>
              <a:gd name="adj1" fmla="val 16873"/>
              <a:gd name="adj2" fmla="val 49722"/>
            </a:avLst>
          </a:prstGeom>
          <a:solidFill>
            <a:srgbClr val="EBFFFF"/>
          </a:solidFill>
          <a:ln w="38100" algn="ctr">
            <a:solidFill>
              <a:srgbClr val="A50021"/>
            </a:solidFill>
            <a:round/>
            <a:headEnd/>
            <a:tailEnd/>
          </a:ln>
        </p:spPr>
        <p:txBody>
          <a:bodyPr lIns="108000" tIns="72000" rIns="108000" bIns="72000" anchor="ctr"/>
          <a:lstStyle/>
          <a:p>
            <a:pPr>
              <a:lnSpc>
                <a:spcPct val="70000"/>
              </a:lnSpc>
            </a:pPr>
            <a:endParaRPr lang="ru-RU"/>
          </a:p>
        </p:txBody>
      </p:sp>
      <p:sp>
        <p:nvSpPr>
          <p:cNvPr id="11284" name="Text Box 31"/>
          <p:cNvSpPr txBox="1">
            <a:spLocks noChangeArrowheads="1"/>
          </p:cNvSpPr>
          <p:nvPr/>
        </p:nvSpPr>
        <p:spPr bwMode="auto">
          <a:xfrm rot="-5400000">
            <a:off x="382836" y="3081534"/>
            <a:ext cx="3511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u="sng">
                <a:solidFill>
                  <a:schemeClr val="tx2"/>
                </a:solidFill>
              </a:rPr>
              <a:t>Программные работы</a:t>
            </a:r>
          </a:p>
        </p:txBody>
      </p:sp>
      <p:sp>
        <p:nvSpPr>
          <p:cNvPr id="39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94513" y="6173788"/>
            <a:ext cx="2133600" cy="476250"/>
          </a:xfrm>
        </p:spPr>
        <p:txBody>
          <a:bodyPr/>
          <a:lstStyle/>
          <a:p>
            <a:pPr>
              <a:defRPr/>
            </a:pPr>
            <a:fld id="{1862079D-4D54-41E2-BE7D-2FB2D51AE770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11288" name="Rectangle 58"/>
          <p:cNvSpPr>
            <a:spLocks noGrp="1" noChangeArrowheads="1"/>
          </p:cNvSpPr>
          <p:nvPr>
            <p:ph type="title"/>
          </p:nvPr>
        </p:nvSpPr>
        <p:spPr>
          <a:xfrm>
            <a:off x="467430" y="304834"/>
            <a:ext cx="8229600" cy="624082"/>
          </a:xfrm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Функции блока ЯРБ в обеспечении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ГК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Росатом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/>
          </a:p>
        </p:txBody>
      </p:sp>
      <p:sp>
        <p:nvSpPr>
          <p:cNvPr id="11307" name="Text Box 53"/>
          <p:cNvSpPr txBox="1">
            <a:spLocks noChangeArrowheads="1"/>
          </p:cNvSpPr>
          <p:nvPr/>
        </p:nvSpPr>
        <p:spPr bwMode="auto">
          <a:xfrm rot="-5400000">
            <a:off x="5532931" y="2108019"/>
            <a:ext cx="330272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u="sng" dirty="0">
                <a:solidFill>
                  <a:schemeClr val="tx2"/>
                </a:solidFill>
              </a:rPr>
              <a:t>Внутрикорпоративные </a:t>
            </a:r>
            <a:br>
              <a:rPr lang="ru-RU" u="sng" dirty="0">
                <a:solidFill>
                  <a:schemeClr val="tx2"/>
                </a:solidFill>
              </a:rPr>
            </a:br>
            <a:r>
              <a:rPr lang="ru-RU" u="sng" dirty="0">
                <a:solidFill>
                  <a:schemeClr val="tx2"/>
                </a:solidFill>
              </a:rPr>
              <a:t>услуги</a:t>
            </a:r>
          </a:p>
        </p:txBody>
      </p:sp>
      <p:grpSp>
        <p:nvGrpSpPr>
          <p:cNvPr id="2" name="Группа 33"/>
          <p:cNvGrpSpPr/>
          <p:nvPr/>
        </p:nvGrpSpPr>
        <p:grpSpPr>
          <a:xfrm>
            <a:off x="7508875" y="764630"/>
            <a:ext cx="1176338" cy="3194050"/>
            <a:chOff x="7508875" y="1179513"/>
            <a:chExt cx="1176338" cy="3194050"/>
          </a:xfrm>
        </p:grpSpPr>
        <p:sp>
          <p:nvSpPr>
            <p:cNvPr id="11285" name="Левая круглая скобка 43"/>
            <p:cNvSpPr>
              <a:spLocks/>
            </p:cNvSpPr>
            <p:nvPr/>
          </p:nvSpPr>
          <p:spPr bwMode="auto">
            <a:xfrm>
              <a:off x="7902575" y="1179513"/>
              <a:ext cx="539750" cy="3194050"/>
            </a:xfrm>
            <a:prstGeom prst="leftBracket">
              <a:avLst>
                <a:gd name="adj" fmla="val 8329"/>
              </a:avLst>
            </a:prstGeom>
            <a:solidFill>
              <a:srgbClr val="EBFFFF"/>
            </a:solidFill>
            <a:ln w="50800" cmpd="dbl" algn="ctr">
              <a:solidFill>
                <a:srgbClr val="A50021"/>
              </a:solidFill>
              <a:round/>
              <a:headEnd/>
              <a:tailEnd/>
            </a:ln>
          </p:spPr>
          <p:txBody>
            <a:bodyPr lIns="36000" tIns="36000" rIns="36000" bIns="36000" anchor="ctr"/>
            <a:lstStyle/>
            <a:p>
              <a:endParaRPr lang="ru-RU"/>
            </a:p>
          </p:txBody>
        </p:sp>
        <p:sp>
          <p:nvSpPr>
            <p:cNvPr id="321555" name="Rectangle 19"/>
            <p:cNvSpPr>
              <a:spLocks noChangeArrowheads="1"/>
            </p:cNvSpPr>
            <p:nvPr/>
          </p:nvSpPr>
          <p:spPr bwMode="auto">
            <a:xfrm rot="16200000">
              <a:off x="7893844" y="2402682"/>
              <a:ext cx="935037" cy="647700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10800" rIns="18000" bIns="10800"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chemeClr val="tx2"/>
                  </a:solidFill>
                </a:rPr>
                <a:t>ЯОК</a:t>
              </a:r>
            </a:p>
          </p:txBody>
        </p:sp>
        <p:sp>
          <p:nvSpPr>
            <p:cNvPr id="321556" name="Rectangle 20"/>
            <p:cNvSpPr>
              <a:spLocks noChangeArrowheads="1"/>
            </p:cNvSpPr>
            <p:nvPr/>
          </p:nvSpPr>
          <p:spPr bwMode="auto">
            <a:xfrm rot="16200000">
              <a:off x="7844631" y="3432970"/>
              <a:ext cx="1006475" cy="639762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10800" rIns="18000" bIns="10800"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chemeClr val="tx2"/>
                  </a:solidFill>
                </a:rPr>
                <a:t>Наука</a:t>
              </a:r>
            </a:p>
          </p:txBody>
        </p:sp>
        <p:sp>
          <p:nvSpPr>
            <p:cNvPr id="321557" name="Rectangle 21"/>
            <p:cNvSpPr>
              <a:spLocks noChangeArrowheads="1"/>
            </p:cNvSpPr>
            <p:nvPr/>
          </p:nvSpPr>
          <p:spPr bwMode="auto">
            <a:xfrm rot="16200000">
              <a:off x="7885907" y="1429544"/>
              <a:ext cx="935037" cy="612775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10800" rIns="18000" bIns="10800" anchor="ctr"/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chemeClr val="tx2"/>
                  </a:solidFill>
                </a:rPr>
                <a:t>АЭПК</a:t>
              </a:r>
            </a:p>
          </p:txBody>
        </p:sp>
        <p:sp>
          <p:nvSpPr>
            <p:cNvPr id="42" name="Стрелка вниз 41"/>
            <p:cNvSpPr>
              <a:spLocks noChangeAspect="1"/>
            </p:cNvSpPr>
            <p:nvPr/>
          </p:nvSpPr>
          <p:spPr bwMode="auto">
            <a:xfrm rot="16200000">
              <a:off x="7300119" y="2647156"/>
              <a:ext cx="720725" cy="303213"/>
            </a:xfrm>
            <a:prstGeom prst="downArrow">
              <a:avLst/>
            </a:prstGeom>
            <a:solidFill>
              <a:srgbClr val="FF6432"/>
            </a:solidFill>
            <a:ln w="635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18900000" sx="99000" sy="99000" algn="bl" rotWithShape="0">
                <a:prstClr val="black"/>
              </a:outerShdw>
            </a:effectLst>
          </p:spPr>
          <p:txBody>
            <a:bodyPr lIns="36000" tIns="36000" rIns="36000" bIns="3600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5" name="Стрелка вниз 44"/>
          <p:cNvSpPr>
            <a:spLocks noChangeAspect="1"/>
          </p:cNvSpPr>
          <p:nvPr/>
        </p:nvSpPr>
        <p:spPr bwMode="auto">
          <a:xfrm rot="16200000">
            <a:off x="6918325" y="4649788"/>
            <a:ext cx="720725" cy="977900"/>
          </a:xfrm>
          <a:prstGeom prst="downArrow">
            <a:avLst>
              <a:gd name="adj1" fmla="val 50000"/>
              <a:gd name="adj2" fmla="val 33940"/>
            </a:avLst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grpSp>
        <p:nvGrpSpPr>
          <p:cNvPr id="3" name="Группа 35"/>
          <p:cNvGrpSpPr/>
          <p:nvPr/>
        </p:nvGrpSpPr>
        <p:grpSpPr>
          <a:xfrm>
            <a:off x="539440" y="1340710"/>
            <a:ext cx="1395412" cy="3914775"/>
            <a:chOff x="395420" y="1340710"/>
            <a:chExt cx="1395412" cy="3914775"/>
          </a:xfrm>
        </p:grpSpPr>
        <p:sp>
          <p:nvSpPr>
            <p:cNvPr id="11289" name="Rectangle 10"/>
            <p:cNvSpPr>
              <a:spLocks noChangeArrowheads="1"/>
            </p:cNvSpPr>
            <p:nvPr/>
          </p:nvSpPr>
          <p:spPr bwMode="auto">
            <a:xfrm>
              <a:off x="395420" y="1340710"/>
              <a:ext cx="1395412" cy="3914775"/>
            </a:xfrm>
            <a:prstGeom prst="rect">
              <a:avLst/>
            </a:prstGeom>
            <a:solidFill>
              <a:srgbClr val="FFD2AA"/>
            </a:solidFill>
            <a:ln w="79375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108000"/>
            <a:lstStyle/>
            <a:p>
              <a:pPr algn="ctr">
                <a:lnSpc>
                  <a:spcPct val="80000"/>
                </a:lnSpc>
              </a:pPr>
              <a:r>
                <a:rPr lang="ru-RU">
                  <a:solidFill>
                    <a:srgbClr val="000000"/>
                  </a:solidFill>
                </a:rPr>
                <a:t>Ядерное наследие</a:t>
              </a:r>
            </a:p>
          </p:txBody>
        </p:sp>
        <p:sp>
          <p:nvSpPr>
            <p:cNvPr id="321548" name="Rectangle 12"/>
            <p:cNvSpPr>
              <a:spLocks noChangeArrowheads="1"/>
            </p:cNvSpPr>
            <p:nvPr/>
          </p:nvSpPr>
          <p:spPr bwMode="auto">
            <a:xfrm>
              <a:off x="465138" y="2419350"/>
              <a:ext cx="1079500" cy="33496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36000" rIns="18000" bIns="36000" anchor="ctr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ЯТЦ</a:t>
              </a:r>
            </a:p>
          </p:txBody>
        </p:sp>
        <p:sp>
          <p:nvSpPr>
            <p:cNvPr id="321549" name="Rectangle 13"/>
            <p:cNvSpPr>
              <a:spLocks noChangeArrowheads="1"/>
            </p:cNvSpPr>
            <p:nvPr/>
          </p:nvSpPr>
          <p:spPr bwMode="auto">
            <a:xfrm>
              <a:off x="465138" y="2843213"/>
              <a:ext cx="1071562" cy="334962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36000" rIns="18000" bIns="36000" anchor="ctr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ЯОК</a:t>
              </a:r>
            </a:p>
          </p:txBody>
        </p:sp>
        <p:sp>
          <p:nvSpPr>
            <p:cNvPr id="321561" name="Rectangle 25"/>
            <p:cNvSpPr>
              <a:spLocks noChangeArrowheads="1"/>
            </p:cNvSpPr>
            <p:nvPr/>
          </p:nvSpPr>
          <p:spPr bwMode="auto">
            <a:xfrm>
              <a:off x="465138" y="2011363"/>
              <a:ext cx="1069975" cy="33337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36000" rIns="18000" bIns="36000" anchor="ctr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АЭС</a:t>
              </a:r>
            </a:p>
          </p:txBody>
        </p:sp>
        <p:sp>
          <p:nvSpPr>
            <p:cNvPr id="321562" name="Rectangle 26"/>
            <p:cNvSpPr>
              <a:spLocks noChangeArrowheads="1"/>
            </p:cNvSpPr>
            <p:nvPr/>
          </p:nvSpPr>
          <p:spPr bwMode="auto">
            <a:xfrm>
              <a:off x="465138" y="3275013"/>
              <a:ext cx="1079500" cy="33337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36000" rIns="18000" bIns="36000" anchor="ctr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Наука</a:t>
              </a:r>
            </a:p>
          </p:txBody>
        </p:sp>
        <p:sp>
          <p:nvSpPr>
            <p:cNvPr id="321563" name="Rectangle 27"/>
            <p:cNvSpPr>
              <a:spLocks noChangeArrowheads="1"/>
            </p:cNvSpPr>
            <p:nvPr/>
          </p:nvSpPr>
          <p:spPr bwMode="auto">
            <a:xfrm>
              <a:off x="465138" y="3698875"/>
              <a:ext cx="1079500" cy="33496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36000" rIns="18000" bIns="36000" anchor="ctr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ВМФ</a:t>
              </a:r>
            </a:p>
          </p:txBody>
        </p:sp>
        <p:sp>
          <p:nvSpPr>
            <p:cNvPr id="321564" name="Rectangle 28"/>
            <p:cNvSpPr>
              <a:spLocks noChangeArrowheads="1"/>
            </p:cNvSpPr>
            <p:nvPr/>
          </p:nvSpPr>
          <p:spPr bwMode="auto">
            <a:xfrm>
              <a:off x="420688" y="4137025"/>
              <a:ext cx="1123950" cy="28257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36000" rIns="18000" bIns="36000" anchor="ctr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sz="16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Атомфлот</a:t>
              </a:r>
              <a:endPara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46" name="Rectangle 28"/>
            <p:cNvSpPr>
              <a:spLocks noChangeArrowheads="1"/>
            </p:cNvSpPr>
            <p:nvPr/>
          </p:nvSpPr>
          <p:spPr bwMode="auto">
            <a:xfrm>
              <a:off x="420688" y="4508500"/>
              <a:ext cx="1123950" cy="59690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36000" rIns="18000" bIns="36000" anchor="ctr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Другие отрасли</a:t>
              </a:r>
            </a:p>
          </p:txBody>
        </p:sp>
      </p:grpSp>
      <p:sp>
        <p:nvSpPr>
          <p:cNvPr id="48" name="Стрелка вниз 47"/>
          <p:cNvSpPr>
            <a:spLocks noChangeAspect="1"/>
          </p:cNvSpPr>
          <p:nvPr/>
        </p:nvSpPr>
        <p:spPr bwMode="auto">
          <a:xfrm>
            <a:off x="4211950" y="5157240"/>
            <a:ext cx="720725" cy="303213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grpSp>
        <p:nvGrpSpPr>
          <p:cNvPr id="4" name="Группа 34"/>
          <p:cNvGrpSpPr/>
          <p:nvPr/>
        </p:nvGrpSpPr>
        <p:grpSpPr>
          <a:xfrm>
            <a:off x="2627730" y="980660"/>
            <a:ext cx="3959225" cy="4005263"/>
            <a:chOff x="2546350" y="1358900"/>
            <a:chExt cx="3959225" cy="4005263"/>
          </a:xfrm>
        </p:grpSpPr>
        <p:sp>
          <p:nvSpPr>
            <p:cNvPr id="11286" name="Скругленный прямоугольник 17"/>
            <p:cNvSpPr>
              <a:spLocks noChangeArrowheads="1"/>
            </p:cNvSpPr>
            <p:nvPr/>
          </p:nvSpPr>
          <p:spPr bwMode="auto">
            <a:xfrm>
              <a:off x="2546350" y="1358900"/>
              <a:ext cx="3959225" cy="4005263"/>
            </a:xfrm>
            <a:prstGeom prst="roundRect">
              <a:avLst>
                <a:gd name="adj" fmla="val 4907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</a:gradFill>
            <a:ln w="76200" algn="ctr">
              <a:solidFill>
                <a:srgbClr val="A50021"/>
              </a:solidFill>
              <a:round/>
              <a:headEnd/>
              <a:tailEnd/>
            </a:ln>
          </p:spPr>
          <p:txBody>
            <a:bodyPr lIns="36000" tIns="36000" rIns="36000" bIns="36000" anchorCtr="1"/>
            <a:lstStyle/>
            <a:p>
              <a:r>
                <a:rPr lang="ru-RU" sz="2800">
                  <a:solidFill>
                    <a:schemeClr val="bg1"/>
                  </a:solidFill>
                </a:rPr>
                <a:t>Блок ЯРБ</a:t>
              </a:r>
            </a:p>
          </p:txBody>
        </p:sp>
        <p:sp>
          <p:nvSpPr>
            <p:cNvPr id="14364" name="Rectangle 15"/>
            <p:cNvSpPr>
              <a:spLocks noChangeArrowheads="1"/>
            </p:cNvSpPr>
            <p:nvPr/>
          </p:nvSpPr>
          <p:spPr bwMode="auto">
            <a:xfrm>
              <a:off x="2720975" y="1995943"/>
              <a:ext cx="3695700" cy="543601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innerShdw dist="50800" dir="2700000">
                <a:prstClr val="black"/>
              </a:innerShdw>
            </a:effectLst>
          </p:spPr>
          <p:txBody>
            <a:bodyPr lIns="18000" tIns="36000" rIns="18000" bIns="36000" anchor="ctr" anchorCtr="1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chemeClr val="tx2"/>
                  </a:solidFill>
                </a:rPr>
                <a:t>Контроль и мониторинг ЯРБ, аварийное реагирование</a:t>
              </a:r>
            </a:p>
          </p:txBody>
        </p:sp>
        <p:sp>
          <p:nvSpPr>
            <p:cNvPr id="321552" name="Rectangle 16"/>
            <p:cNvSpPr>
              <a:spLocks noChangeArrowheads="1"/>
            </p:cNvSpPr>
            <p:nvPr/>
          </p:nvSpPr>
          <p:spPr bwMode="auto">
            <a:xfrm>
              <a:off x="2727325" y="2663825"/>
              <a:ext cx="3689350" cy="544513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10800" rIns="18000" bIns="10800" anchor="ctr" anchorCtr="1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chemeClr val="tx2"/>
                  </a:solidFill>
                </a:rPr>
                <a:t>Безопасность транспортирования</a:t>
              </a:r>
            </a:p>
          </p:txBody>
        </p:sp>
        <p:sp>
          <p:nvSpPr>
            <p:cNvPr id="321553" name="Rectangle 17"/>
            <p:cNvSpPr>
              <a:spLocks noChangeArrowheads="1"/>
            </p:cNvSpPr>
            <p:nvPr/>
          </p:nvSpPr>
          <p:spPr bwMode="auto">
            <a:xfrm>
              <a:off x="2727325" y="3743325"/>
              <a:ext cx="3644900" cy="284163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10800" rIns="18000" bIns="10800" anchor="ctr" anchorCtr="1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chemeClr val="tx2"/>
                  </a:solidFill>
                </a:rPr>
                <a:t>Обращение с ОЯТ</a:t>
              </a:r>
            </a:p>
          </p:txBody>
        </p:sp>
        <p:sp>
          <p:nvSpPr>
            <p:cNvPr id="14367" name="Rectangle 18"/>
            <p:cNvSpPr>
              <a:spLocks noChangeArrowheads="1"/>
            </p:cNvSpPr>
            <p:nvPr/>
          </p:nvSpPr>
          <p:spPr bwMode="auto">
            <a:xfrm>
              <a:off x="2727325" y="4512519"/>
              <a:ext cx="3644900" cy="716681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  <a:effectLst>
              <a:innerShdw dist="50800" dir="2700000">
                <a:srgbClr val="002060"/>
              </a:innerShdw>
            </a:effectLst>
          </p:spPr>
          <p:txBody>
            <a:bodyPr lIns="18000" tIns="10800" rIns="18000" bIns="10800" anchor="ctr" anchorCtr="1">
              <a:spAutoFit/>
            </a:bodyPr>
            <a:lstStyle/>
            <a:p>
              <a:pPr algn="ctr">
                <a:lnSpc>
                  <a:spcPct val="75000"/>
                </a:lnSpc>
                <a:defRPr/>
              </a:pPr>
              <a:r>
                <a:rPr lang="ru-RU" dirty="0">
                  <a:solidFill>
                    <a:schemeClr val="tx2"/>
                  </a:solidFill>
                </a:rPr>
                <a:t>Управление комплексом (инфраструктура и технологии)</a:t>
              </a:r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2727325" y="4116113"/>
              <a:ext cx="3644900" cy="259312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10800" rIns="18000" bIns="10800" anchor="ctr" anchorCtr="1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Вывод из эксплуатации</a:t>
              </a:r>
            </a:p>
          </p:txBody>
        </p:sp>
        <p:sp>
          <p:nvSpPr>
            <p:cNvPr id="32" name="Rectangle 17"/>
            <p:cNvSpPr>
              <a:spLocks noChangeArrowheads="1"/>
            </p:cNvSpPr>
            <p:nvPr/>
          </p:nvSpPr>
          <p:spPr bwMode="auto">
            <a:xfrm>
              <a:off x="2749550" y="3338513"/>
              <a:ext cx="3644900" cy="284162"/>
            </a:xfrm>
            <a:prstGeom prst="rect">
              <a:avLst/>
            </a:prstGeom>
            <a:solidFill>
              <a:srgbClr val="FFD2A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lIns="18000" tIns="10800" rIns="18000" bIns="10800" anchor="ctr" anchorCtr="1">
              <a:spAutoFit/>
            </a:bodyPr>
            <a:lstStyle/>
            <a:p>
              <a:pPr algn="ctr">
                <a:lnSpc>
                  <a:spcPct val="85000"/>
                </a:lnSpc>
                <a:defRPr/>
              </a:pPr>
              <a:r>
                <a:rPr lang="ru-RU" dirty="0">
                  <a:solidFill>
                    <a:schemeClr val="tx2"/>
                  </a:solidFill>
                </a:rPr>
                <a:t>Обращение с РАО</a:t>
              </a:r>
            </a:p>
          </p:txBody>
        </p:sp>
      </p:grpSp>
      <p:pic>
        <p:nvPicPr>
          <p:cNvPr id="33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1" y="260561"/>
            <a:ext cx="648090" cy="6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8687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77038" y="6129338"/>
            <a:ext cx="2133600" cy="476250"/>
          </a:xfrm>
        </p:spPr>
        <p:txBody>
          <a:bodyPr/>
          <a:lstStyle/>
          <a:p>
            <a:pPr>
              <a:defRPr/>
            </a:pPr>
            <a:fld id="{604DD607-3155-4B15-8BCC-F56CDDD1C6A5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title"/>
          </p:nvPr>
        </p:nvSpPr>
        <p:spPr>
          <a:xfrm>
            <a:off x="899490" y="332570"/>
            <a:ext cx="7704564" cy="523220"/>
          </a:xfr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Принципы деятельности блока ЯРБ</a:t>
            </a: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468313" y="77788"/>
            <a:ext cx="8207375" cy="903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 lIns="0" tIns="0" rIns="0" bIns="0"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ru-RU" sz="3200">
              <a:solidFill>
                <a:schemeClr val="bg1"/>
              </a:solidFill>
            </a:endParaRPr>
          </a:p>
        </p:txBody>
      </p:sp>
      <p:sp>
        <p:nvSpPr>
          <p:cNvPr id="7" name="Стрелка вниз 6"/>
          <p:cNvSpPr>
            <a:spLocks noChangeAspect="1"/>
          </p:cNvSpPr>
          <p:nvPr/>
        </p:nvSpPr>
        <p:spPr bwMode="auto">
          <a:xfrm rot="16200000">
            <a:off x="177006" y="1881982"/>
            <a:ext cx="720725" cy="303212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899490" y="1340710"/>
            <a:ext cx="7651750" cy="717550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>
            <a:spAutoFit/>
          </a:bodyPr>
          <a:lstStyle/>
          <a:p>
            <a:pPr>
              <a:defRPr/>
            </a:pPr>
            <a:r>
              <a:rPr lang="ru-RU" sz="2800" dirty="0"/>
              <a:t>приверженность приоритету безопасности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827480" y="2276840"/>
            <a:ext cx="7651750" cy="1670050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>
            <a:spAutoFit/>
          </a:bodyPr>
          <a:lstStyle/>
          <a:p>
            <a:pPr>
              <a:defRPr/>
            </a:pPr>
            <a:r>
              <a:rPr lang="ru-RU" sz="2800" dirty="0"/>
              <a:t>ограничение финансового обременения предприятий ГК по задачам ЯРБ на основе разумной достаточности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827480" y="4149100"/>
            <a:ext cx="7651750" cy="1193800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>
            <a:spAutoFit/>
          </a:bodyPr>
          <a:lstStyle/>
          <a:p>
            <a:pPr>
              <a:defRPr/>
            </a:pPr>
            <a:r>
              <a:rPr lang="ru-RU" sz="2800" dirty="0"/>
              <a:t>разграничение ответственности с государством по ядерному наследию</a:t>
            </a: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827480" y="5589300"/>
            <a:ext cx="7651750" cy="717550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>
            <a:spAutoFit/>
          </a:bodyPr>
          <a:lstStyle/>
          <a:p>
            <a:pPr>
              <a:defRPr/>
            </a:pPr>
            <a:r>
              <a:rPr lang="ru-RU" sz="2800" dirty="0"/>
              <a:t>соответствие динамике развития отрасли</a:t>
            </a:r>
          </a:p>
        </p:txBody>
      </p:sp>
      <p:sp>
        <p:nvSpPr>
          <p:cNvPr id="13" name="Стрелка вниз 12"/>
          <p:cNvSpPr>
            <a:spLocks noChangeAspect="1"/>
          </p:cNvSpPr>
          <p:nvPr/>
        </p:nvSpPr>
        <p:spPr bwMode="auto">
          <a:xfrm rot="16200000">
            <a:off x="177006" y="4537870"/>
            <a:ext cx="720725" cy="303212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Стрелка вниз 13"/>
          <p:cNvSpPr>
            <a:spLocks noChangeAspect="1"/>
          </p:cNvSpPr>
          <p:nvPr/>
        </p:nvSpPr>
        <p:spPr bwMode="auto">
          <a:xfrm rot="16200000">
            <a:off x="177006" y="2917032"/>
            <a:ext cx="720725" cy="303212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Стрелка вниз 14"/>
          <p:cNvSpPr>
            <a:spLocks noChangeAspect="1"/>
          </p:cNvSpPr>
          <p:nvPr/>
        </p:nvSpPr>
        <p:spPr bwMode="auto">
          <a:xfrm rot="16200000">
            <a:off x="177006" y="5661820"/>
            <a:ext cx="720725" cy="303212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/>
          <a:lstStyle/>
          <a:p>
            <a:pPr>
              <a:defRPr/>
            </a:pPr>
            <a:endParaRPr lang="ru-RU"/>
          </a:p>
        </p:txBody>
      </p:sp>
      <p:pic>
        <p:nvPicPr>
          <p:cNvPr id="16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4971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816" y="1065818"/>
            <a:ext cx="4500563" cy="2520950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</a:rPr>
              <a:t>Крупнейшая в мире техногенная авария на Чернобыльской АЭС изменила жизнь миллионов людей в мире, Украине, Белоруссии и России и повлияла на весь мир</a:t>
            </a:r>
          </a:p>
        </p:txBody>
      </p:sp>
      <p:pic>
        <p:nvPicPr>
          <p:cNvPr id="5123" name="Picture 5" descr="CherNP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62037"/>
            <a:ext cx="3888598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8"/>
          <p:cNvSpPr txBox="1">
            <a:spLocks noChangeArrowheads="1"/>
          </p:cNvSpPr>
          <p:nvPr/>
        </p:nvSpPr>
        <p:spPr bwMode="auto">
          <a:xfrm>
            <a:off x="838496" y="415924"/>
            <a:ext cx="78216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Опыт Чернобыльской аварии не должен быть утрачен</a:t>
            </a:r>
            <a:r>
              <a:rPr lang="ru-RU" sz="2400" dirty="0">
                <a:solidFill>
                  <a:schemeClr val="tx1"/>
                </a:solidFill>
                <a:latin typeface="Arial" charset="0"/>
                <a:cs typeface="Arial" charset="0"/>
              </a:rPr>
              <a:t>.</a:t>
            </a:r>
          </a:p>
          <a:p>
            <a:pPr eaLnBrk="1" hangingPunct="1"/>
            <a:endParaRPr lang="ru-RU" sz="24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125" name="TextBox 9"/>
          <p:cNvSpPr txBox="1">
            <a:spLocks noChangeArrowheads="1"/>
          </p:cNvSpPr>
          <p:nvPr/>
        </p:nvSpPr>
        <p:spPr bwMode="auto">
          <a:xfrm>
            <a:off x="4440238" y="5229225"/>
            <a:ext cx="459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440" y="3986213"/>
            <a:ext cx="4591050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1800" dirty="0" smtClean="0"/>
              <a:t>Основные причины:</a:t>
            </a:r>
          </a:p>
          <a:p>
            <a:pPr>
              <a:defRPr/>
            </a:pPr>
            <a:r>
              <a:rPr lang="ru-RU" sz="1800" dirty="0" smtClean="0"/>
              <a:t>Пренебрежение обеспечением </a:t>
            </a:r>
          </a:p>
          <a:p>
            <a:pPr marL="0" indent="0">
              <a:buNone/>
              <a:defRPr/>
            </a:pPr>
            <a:r>
              <a:rPr lang="ru-RU" sz="1800" dirty="0" smtClean="0"/>
              <a:t>ядерной и радиационной безопасности</a:t>
            </a:r>
          </a:p>
          <a:p>
            <a:pPr>
              <a:defRPr/>
            </a:pPr>
            <a:r>
              <a:rPr lang="ru-RU" sz="1800" dirty="0" smtClean="0"/>
              <a:t>Неправильные действия персонала.</a:t>
            </a:r>
          </a:p>
          <a:p>
            <a:pPr marL="0" indent="0">
              <a:buNone/>
              <a:defRPr/>
            </a:pPr>
            <a:r>
              <a:rPr lang="ru-RU" sz="1800" dirty="0" smtClean="0"/>
              <a:t>Ошибки персонала</a:t>
            </a:r>
          </a:p>
          <a:p>
            <a:pPr>
              <a:defRPr/>
            </a:pPr>
            <a:r>
              <a:rPr lang="ru-RU" sz="1800" dirty="0" smtClean="0"/>
              <a:t>Недостатки технологий</a:t>
            </a:r>
            <a:endParaRPr lang="ru-RU" sz="1800" dirty="0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z="2000" b="1" dirty="0"/>
              <a:t>3</a:t>
            </a:r>
            <a:endParaRPr lang="ru-RU" b="1" dirty="0"/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1352535" y="831055"/>
            <a:ext cx="3059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400" dirty="0">
                <a:solidFill>
                  <a:schemeClr val="tx1"/>
                </a:solidFill>
                <a:latin typeface="Arial" charset="0"/>
                <a:cs typeface="Arial" charset="0"/>
              </a:rPr>
              <a:t>26 апреля 1986 г.</a:t>
            </a:r>
          </a:p>
        </p:txBody>
      </p:sp>
      <p:pic>
        <p:nvPicPr>
          <p:cNvPr id="11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8866" y="19446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654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440" y="407535"/>
            <a:ext cx="8229600" cy="954088"/>
          </a:xfrm>
        </p:spPr>
        <p:txBody>
          <a:bodyPr>
            <a:spAutoFit/>
          </a:bodyPr>
          <a:lstStyle/>
          <a:p>
            <a:pPr eaLnBrk="1" hangingPunct="1"/>
            <a:r>
              <a:rPr lang="ru-RU" sz="2800" b="1" dirty="0" smtClean="0"/>
              <a:t>Авария на АЭС «Фукусима-1»</a:t>
            </a:r>
            <a:r>
              <a:rPr lang="en-US" sz="2800" b="1" dirty="0" smtClean="0"/>
              <a:t>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en-US" sz="2800" b="1" dirty="0" smtClean="0"/>
              <a:t>11 </a:t>
            </a:r>
            <a:r>
              <a:rPr lang="ru-RU" sz="2800" b="1" dirty="0" smtClean="0"/>
              <a:t>марта </a:t>
            </a:r>
            <a:r>
              <a:rPr lang="en-US" sz="2800" b="1" dirty="0" smtClean="0"/>
              <a:t>2011</a:t>
            </a:r>
            <a:r>
              <a:rPr lang="ru-RU" sz="2800" b="1" dirty="0" smtClean="0"/>
              <a:t> г.</a:t>
            </a:r>
            <a:r>
              <a:rPr lang="en-US" sz="2800" b="1" dirty="0" smtClean="0"/>
              <a:t> </a:t>
            </a:r>
            <a:endParaRPr lang="ru-RU" sz="2800" b="1" dirty="0" smtClean="0"/>
          </a:p>
        </p:txBody>
      </p:sp>
      <p:sp>
        <p:nvSpPr>
          <p:cNvPr id="26627" name="Номер слайда 7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fld id="{8F829945-91DA-4C87-8B38-5B023630F099}" type="slidenum">
              <a:rPr lang="ru-RU">
                <a:solidFill>
                  <a:schemeClr val="tx1"/>
                </a:solidFill>
                <a:latin typeface="+mn-lt"/>
              </a:rPr>
              <a:pPr algn="r">
                <a:defRPr/>
              </a:pPr>
              <a:t>14</a:t>
            </a:fld>
            <a:endParaRPr lang="ru-RU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9" name="Picture 2" descr="C:\Documents and Settings\m_mv\Мои документы\02 Публикации\Доклады и статьи\2011.09.26 - ядерный форум\ИГЯБ\7292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028" y="1772770"/>
            <a:ext cx="5296602" cy="353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2"/>
          <p:cNvSpPr txBox="1">
            <a:spLocks noChangeArrowheads="1"/>
          </p:cNvSpPr>
          <p:nvPr/>
        </p:nvSpPr>
        <p:spPr bwMode="auto">
          <a:xfrm>
            <a:off x="539440" y="1196690"/>
            <a:ext cx="30162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r>
              <a:rPr lang="ru-RU" sz="2400" dirty="0">
                <a:solidFill>
                  <a:srgbClr val="FF0000"/>
                </a:solidFill>
                <a:latin typeface="Arial" charset="0"/>
              </a:rPr>
              <a:t>Крупнейшая в мире техногенная авария Чернобыльского типа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23030" y="3297238"/>
            <a:ext cx="30162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Не готовность персонала и ЭО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Не готовность государственных структур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Недостатки проектирования</a:t>
            </a:r>
            <a:endParaRPr lang="ru-RU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1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495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CherNP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612" y="854075"/>
            <a:ext cx="1817687" cy="1512722"/>
          </a:xfrm>
          <a:prstGeom prst="rect">
            <a:avLst/>
          </a:prstGeom>
          <a:noFill/>
          <a:ln w="9525">
            <a:gradFill>
              <a:gsLst>
                <a:gs pos="0">
                  <a:srgbClr val="00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5124" name="TextBox 8"/>
          <p:cNvSpPr txBox="1">
            <a:spLocks noChangeArrowheads="1"/>
          </p:cNvSpPr>
          <p:nvPr/>
        </p:nvSpPr>
        <p:spPr bwMode="auto">
          <a:xfrm>
            <a:off x="1391444" y="214290"/>
            <a:ext cx="4672012" cy="10795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Опыт работ и не только этот…</a:t>
            </a:r>
          </a:p>
        </p:txBody>
      </p:sp>
      <p:sp>
        <p:nvSpPr>
          <p:cNvPr id="5125" name="TextBox 9"/>
          <p:cNvSpPr txBox="1">
            <a:spLocks noChangeArrowheads="1"/>
          </p:cNvSpPr>
          <p:nvPr/>
        </p:nvSpPr>
        <p:spPr bwMode="auto">
          <a:xfrm>
            <a:off x="4440238" y="5229225"/>
            <a:ext cx="4591050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ru-RU" sz="1600" b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428596" y="1428736"/>
            <a:ext cx="5789613" cy="92333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АВАРИИ </a:t>
            </a:r>
            <a:r>
              <a:rPr lang="ru-RU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на 4-ом блоке ЧАЭС </a:t>
            </a:r>
            <a:endParaRPr lang="ru-RU" sz="20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26 </a:t>
            </a:r>
            <a:r>
              <a:rPr lang="ru-RU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апреля 1986 г</a:t>
            </a:r>
            <a:r>
              <a:rPr lang="ru-RU" sz="20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. и АЭС «Фукусима-1» 11 марта 2011 г.</a:t>
            </a:r>
            <a:endParaRPr lang="ru-RU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75AAC11-CF54-4A10-8F8C-1BE4645BB5A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428596" y="2500306"/>
            <a:ext cx="3149600" cy="9037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tx2"/>
                </a:solidFill>
                <a:cs typeface="Arial" charset="0"/>
              </a:rPr>
              <a:t>СПЕЦ операции в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tx2"/>
                </a:solidFill>
                <a:cs typeface="Arial" charset="0"/>
              </a:rPr>
              <a:t>ГХК и других 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tx2"/>
                </a:solidFill>
                <a:cs typeface="Arial" charset="0"/>
              </a:rPr>
              <a:t>территориях</a:t>
            </a:r>
          </a:p>
        </p:txBody>
      </p:sp>
      <p:pic>
        <p:nvPicPr>
          <p:cNvPr id="49163" name="Picture 4" descr="Эвакуация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5162" y="2416175"/>
            <a:ext cx="1889125" cy="125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5" descr="Погруз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613" y="2428875"/>
            <a:ext cx="1817687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5" name="Picture 5" descr="UZ9D0977m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7042150" y="2428876"/>
            <a:ext cx="191928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7124" name="Picture 4" descr="asbt_с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3889375"/>
            <a:ext cx="1879600" cy="119585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28596" y="3929066"/>
            <a:ext cx="3149600" cy="9037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tx2"/>
                </a:solidFill>
                <a:cs typeface="Arial" charset="0"/>
              </a:rPr>
              <a:t>Создания и развития государственных систем</a:t>
            </a:r>
          </a:p>
        </p:txBody>
      </p:sp>
      <p:pic>
        <p:nvPicPr>
          <p:cNvPr id="473094" name="Picture 6" descr="House-T-summer_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88" y="5157240"/>
            <a:ext cx="1895475" cy="1243012"/>
          </a:xfrm>
          <a:prstGeom prst="rect">
            <a:avLst/>
          </a:prstGeom>
          <a:noFill/>
          <a:effectLst>
            <a:outerShdw dist="35921" dir="2700000" algn="ctr" rotWithShape="0">
              <a:srgbClr val="000000"/>
            </a:outerShdw>
          </a:effec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28596" y="5429264"/>
            <a:ext cx="3149600" cy="9037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tx2"/>
                </a:solidFill>
                <a:cs typeface="Arial" charset="0"/>
              </a:rPr>
              <a:t>Медико-дозиметрический регистр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214942" y="3857628"/>
            <a:ext cx="3613150" cy="9037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tx2"/>
                </a:solidFill>
                <a:cs typeface="Arial" charset="0"/>
              </a:rPr>
              <a:t>Проектирование и анализ уязвимости систем ФЯБ </a:t>
            </a:r>
            <a:r>
              <a:rPr lang="ru-RU" sz="2000" b="1" dirty="0" smtClean="0">
                <a:solidFill>
                  <a:schemeClr val="tx2"/>
                </a:solidFill>
                <a:cs typeface="Arial" charset="0"/>
              </a:rPr>
              <a:t>на объектах ГК «</a:t>
            </a:r>
            <a:r>
              <a:rPr lang="ru-RU" sz="2000" b="1" dirty="0" err="1" smtClean="0">
                <a:solidFill>
                  <a:schemeClr val="tx2"/>
                </a:solidFill>
                <a:cs typeface="Arial" charset="0"/>
              </a:rPr>
              <a:t>Росатом</a:t>
            </a:r>
            <a:r>
              <a:rPr lang="ru-RU" sz="2000" b="1" dirty="0" smtClean="0">
                <a:solidFill>
                  <a:schemeClr val="tx2"/>
                </a:solidFill>
                <a:cs typeface="Arial" charset="0"/>
              </a:rPr>
              <a:t>»</a:t>
            </a:r>
            <a:endParaRPr lang="ru-RU" sz="2000" b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35575" y="5400675"/>
            <a:ext cx="3613150" cy="9037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tx2"/>
                </a:solidFill>
                <a:cs typeface="Arial" charset="0"/>
              </a:rPr>
              <a:t>Проведение испытаний и выдача </a:t>
            </a:r>
            <a:r>
              <a:rPr lang="ru-RU" sz="2000" b="1" dirty="0" smtClean="0">
                <a:solidFill>
                  <a:schemeClr val="tx2"/>
                </a:solidFill>
                <a:cs typeface="Arial" charset="0"/>
              </a:rPr>
              <a:t>сертификатов </a:t>
            </a:r>
            <a:r>
              <a:rPr lang="ru-RU" sz="2000" b="1" dirty="0">
                <a:solidFill>
                  <a:schemeClr val="tx2"/>
                </a:solidFill>
                <a:cs typeface="Arial" charset="0"/>
              </a:rPr>
              <a:t>на </a:t>
            </a:r>
            <a:r>
              <a:rPr lang="ru-RU" sz="2000" b="1" dirty="0" smtClean="0">
                <a:solidFill>
                  <a:schemeClr val="tx2"/>
                </a:solidFill>
                <a:cs typeface="Arial" charset="0"/>
              </a:rPr>
              <a:t>С и ТСФЗ</a:t>
            </a:r>
            <a:endParaRPr lang="ru-RU" sz="2000" b="1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19" name="Picture 2" descr="C:\Documents and Settings\m_mv\Мои документы\02 Публикации\Доклады и статьи\2011.09.26 - ядерный форум\ИГЯБ\72923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6202" y="854075"/>
            <a:ext cx="1885236" cy="151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Agapov\Desktop\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361" y="321473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7785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E40A3F-6DA3-4055-A20F-7EE51A8831D9}" type="slidenum">
              <a:rPr lang="en-US"/>
              <a:pPr/>
              <a:t>16</a:t>
            </a:fld>
            <a:endParaRPr lang="en-US"/>
          </a:p>
        </p:txBody>
      </p:sp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40" y="476590"/>
            <a:ext cx="5112710" cy="427038"/>
          </a:xfrm>
        </p:spPr>
        <p:txBody>
          <a:bodyPr/>
          <a:lstStyle/>
          <a:p>
            <a:r>
              <a:rPr lang="ru-RU" sz="2800" dirty="0"/>
              <a:t>Изучение последствий </a:t>
            </a:r>
            <a:r>
              <a:rPr lang="ru-RU" sz="2800" dirty="0" smtClean="0"/>
              <a:t>аварии на ЧАЭС</a:t>
            </a:r>
            <a:endParaRPr lang="ru-RU" sz="2800" dirty="0"/>
          </a:p>
        </p:txBody>
      </p:sp>
      <p:sp>
        <p:nvSpPr>
          <p:cNvPr id="473092" name="Rectangle 4"/>
          <p:cNvSpPr>
            <a:spLocks noChangeArrowheads="1"/>
          </p:cNvSpPr>
          <p:nvPr/>
        </p:nvSpPr>
        <p:spPr bwMode="auto">
          <a:xfrm>
            <a:off x="381000" y="152400"/>
            <a:ext cx="678180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kumimoji="1" lang="ru-RU" sz="20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3093" name="Rectangle 5"/>
          <p:cNvSpPr>
            <a:spLocks noChangeArrowheads="1"/>
          </p:cNvSpPr>
          <p:nvPr/>
        </p:nvSpPr>
        <p:spPr bwMode="auto">
          <a:xfrm>
            <a:off x="611450" y="1052670"/>
            <a:ext cx="4690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ru-RU" sz="1800" dirty="0">
                <a:solidFill>
                  <a:srgbClr val="000099"/>
                </a:solidFill>
                <a:effectLst/>
              </a:rPr>
              <a:t>Российский государственный </a:t>
            </a:r>
            <a:br>
              <a:rPr lang="ru-RU" sz="1800" dirty="0">
                <a:solidFill>
                  <a:srgbClr val="000099"/>
                </a:solidFill>
                <a:effectLst/>
              </a:rPr>
            </a:br>
            <a:r>
              <a:rPr lang="ru-RU" sz="1800" dirty="0">
                <a:solidFill>
                  <a:srgbClr val="000099"/>
                </a:solidFill>
                <a:effectLst/>
              </a:rPr>
              <a:t>медико-дозиметрический регистр</a:t>
            </a:r>
          </a:p>
        </p:txBody>
      </p:sp>
      <p:pic>
        <p:nvPicPr>
          <p:cNvPr id="473094" name="Picture 6" descr="House-T-summer_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210" y="620610"/>
            <a:ext cx="2432050" cy="1595437"/>
          </a:xfrm>
          <a:prstGeom prst="rect">
            <a:avLst/>
          </a:prstGeom>
          <a:noFill/>
          <a:effectLst>
            <a:outerShdw dist="35921" dir="2700000" algn="ctr" rotWithShape="0">
              <a:srgbClr val="000000"/>
            </a:outerShdw>
          </a:effectLst>
        </p:spPr>
      </p:pic>
      <p:sp>
        <p:nvSpPr>
          <p:cNvPr id="473095" name="Rectangle 7"/>
          <p:cNvSpPr>
            <a:spLocks noChangeArrowheads="1"/>
          </p:cNvSpPr>
          <p:nvPr/>
        </p:nvSpPr>
        <p:spPr bwMode="auto">
          <a:xfrm>
            <a:off x="467430" y="1844780"/>
            <a:ext cx="77050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800" b="1" dirty="0">
                <a:solidFill>
                  <a:schemeClr val="tx1"/>
                </a:solidFill>
                <a:effectLst/>
              </a:rPr>
              <a:t>Регистр содержит медицинские и дозиметрические </a:t>
            </a:r>
            <a:br>
              <a:rPr lang="ru-RU" sz="1800" b="1" dirty="0">
                <a:solidFill>
                  <a:schemeClr val="tx1"/>
                </a:solidFill>
                <a:effectLst/>
              </a:rPr>
            </a:br>
            <a:r>
              <a:rPr lang="ru-RU" sz="1800" b="1" dirty="0">
                <a:solidFill>
                  <a:schemeClr val="tx1"/>
                </a:solidFill>
                <a:effectLst/>
              </a:rPr>
              <a:t>данные на 615 тыс. граждан РФ:</a:t>
            </a:r>
          </a:p>
          <a:p>
            <a:pPr>
              <a:spcBef>
                <a:spcPct val="20000"/>
              </a:spcBef>
              <a:buFont typeface="Tahoma" pitchFamily="34" charset="0"/>
              <a:buChar char="−"/>
            </a:pPr>
            <a:r>
              <a:rPr lang="ru-RU" sz="1800" b="1" dirty="0">
                <a:solidFill>
                  <a:schemeClr val="tx1"/>
                </a:solidFill>
                <a:effectLst/>
              </a:rPr>
              <a:t>190 тыс. ликвидаторов;</a:t>
            </a:r>
          </a:p>
          <a:p>
            <a:pPr>
              <a:spcBef>
                <a:spcPct val="20000"/>
              </a:spcBef>
              <a:buFont typeface="Tahoma" pitchFamily="34" charset="0"/>
              <a:buChar char="−"/>
            </a:pPr>
            <a:r>
              <a:rPr lang="ru-RU" sz="1800" b="1" dirty="0">
                <a:solidFill>
                  <a:schemeClr val="tx1"/>
                </a:solidFill>
                <a:effectLst/>
              </a:rPr>
              <a:t>35 тыс. их детей;</a:t>
            </a:r>
          </a:p>
          <a:p>
            <a:pPr>
              <a:spcBef>
                <a:spcPct val="20000"/>
              </a:spcBef>
              <a:buFont typeface="Tahoma" pitchFamily="34" charset="0"/>
              <a:buChar char="−"/>
            </a:pPr>
            <a:r>
              <a:rPr lang="ru-RU" sz="1800" b="1" dirty="0">
                <a:solidFill>
                  <a:schemeClr val="tx1"/>
                </a:solidFill>
                <a:effectLst/>
              </a:rPr>
              <a:t>360 тыс. жителей 4-х наиболее загрязненных областей России;</a:t>
            </a:r>
          </a:p>
          <a:p>
            <a:pPr>
              <a:spcBef>
                <a:spcPct val="20000"/>
              </a:spcBef>
              <a:buFont typeface="Tahoma" pitchFamily="34" charset="0"/>
              <a:buChar char="−"/>
            </a:pPr>
            <a:r>
              <a:rPr lang="ru-RU" sz="1800" b="1" dirty="0">
                <a:solidFill>
                  <a:schemeClr val="tx1"/>
                </a:solidFill>
                <a:effectLst/>
              </a:rPr>
              <a:t>30 тыс. эвакуированных и отселенных жителей.</a:t>
            </a:r>
          </a:p>
          <a:p>
            <a:pPr>
              <a:spcBef>
                <a:spcPct val="20000"/>
              </a:spcBef>
              <a:buFont typeface="Tahoma" pitchFamily="34" charset="0"/>
              <a:buNone/>
            </a:pPr>
            <a:r>
              <a:rPr lang="ru-RU" sz="1800" b="1" dirty="0">
                <a:solidFill>
                  <a:schemeClr val="tx1"/>
                </a:solidFill>
                <a:effectLst/>
              </a:rPr>
              <a:t>Сбор данных ведется с июня 1986 года.</a:t>
            </a:r>
          </a:p>
        </p:txBody>
      </p:sp>
      <p:sp>
        <p:nvSpPr>
          <p:cNvPr id="473096" name="Rectangle 8"/>
          <p:cNvSpPr>
            <a:spLocks noChangeArrowheads="1"/>
          </p:cNvSpPr>
          <p:nvPr/>
        </p:nvSpPr>
        <p:spPr bwMode="auto">
          <a:xfrm>
            <a:off x="467430" y="4509150"/>
            <a:ext cx="6438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800" b="1" dirty="0">
                <a:solidFill>
                  <a:schemeClr val="tx1"/>
                </a:solidFill>
                <a:effectLst/>
              </a:rPr>
              <a:t>Данные по радиационной обстановке в 11 тыс. населенных пунктов (от 50 до 100 показателей), загрязнению сельскохозяйственных и лесных земель, водных объектов.</a:t>
            </a:r>
          </a:p>
        </p:txBody>
      </p:sp>
      <p:sp>
        <p:nvSpPr>
          <p:cNvPr id="473097" name="Rectangle 9"/>
          <p:cNvSpPr>
            <a:spLocks noChangeArrowheads="1"/>
          </p:cNvSpPr>
          <p:nvPr/>
        </p:nvSpPr>
        <p:spPr bwMode="auto">
          <a:xfrm>
            <a:off x="1043510" y="4149100"/>
            <a:ext cx="46390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ru-RU" sz="1800" dirty="0">
                <a:solidFill>
                  <a:srgbClr val="000099"/>
                </a:solidFill>
                <a:effectLst/>
              </a:rPr>
              <a:t>Центральный банк обобщенных данных</a:t>
            </a:r>
          </a:p>
        </p:txBody>
      </p:sp>
      <p:graphicFrame>
        <p:nvGraphicFramePr>
          <p:cNvPr id="473098" name="Object 10"/>
          <p:cNvGraphicFramePr>
            <a:graphicFrameLocks noChangeAspect="1"/>
          </p:cNvGraphicFramePr>
          <p:nvPr/>
        </p:nvGraphicFramePr>
        <p:xfrm>
          <a:off x="6156220" y="3717040"/>
          <a:ext cx="2438400" cy="1656230"/>
        </p:xfrm>
        <a:graphic>
          <a:graphicData uri="http://schemas.openxmlformats.org/presentationml/2006/ole">
            <p:oleObj spid="_x0000_s156694" name="CorelDRAW" r:id="rId5" imgW="9116568" imgH="5867400" progId="">
              <p:embed/>
            </p:oleObj>
          </a:graphicData>
        </a:graphic>
      </p:graphicFrame>
      <p:sp>
        <p:nvSpPr>
          <p:cNvPr id="473099" name="Rectangle 11"/>
          <p:cNvSpPr>
            <a:spLocks noChangeArrowheads="1"/>
          </p:cNvSpPr>
          <p:nvPr/>
        </p:nvSpPr>
        <p:spPr bwMode="auto">
          <a:xfrm>
            <a:off x="179390" y="5805330"/>
            <a:ext cx="8620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20000"/>
              </a:spcBef>
            </a:pPr>
            <a:r>
              <a:rPr lang="ru-RU" sz="1800" dirty="0">
                <a:solidFill>
                  <a:srgbClr val="000099"/>
                </a:solidFill>
                <a:effectLst/>
              </a:rPr>
              <a:t>Масштабы научных исследований по Чернобылю не имеют аналогов и позволяют дать объективную оценку последствиям аварии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67EE8E-9076-406F-9675-731063F36D82}" type="slidenum">
              <a:rPr lang="en-US"/>
              <a:pPr/>
              <a:t>17</a:t>
            </a:fld>
            <a:endParaRPr lang="en-US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490" y="404580"/>
            <a:ext cx="7726363" cy="427038"/>
          </a:xfrm>
        </p:spPr>
        <p:txBody>
          <a:bodyPr/>
          <a:lstStyle/>
          <a:p>
            <a:r>
              <a:rPr lang="ru-RU" sz="2800" b="1" dirty="0"/>
              <a:t>Последствия техногенных аварий</a:t>
            </a:r>
          </a:p>
        </p:txBody>
      </p:sp>
      <p:sp>
        <p:nvSpPr>
          <p:cNvPr id="476164" name="Rectangle 4"/>
          <p:cNvSpPr>
            <a:spLocks noChangeArrowheads="1"/>
          </p:cNvSpPr>
          <p:nvPr/>
        </p:nvSpPr>
        <p:spPr bwMode="auto">
          <a:xfrm>
            <a:off x="838200" y="152400"/>
            <a:ext cx="7772400" cy="1066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kumimoji="1" lang="ru-RU" sz="2000" b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6165" name="Rectangle 5"/>
          <p:cNvSpPr>
            <a:spLocks noChangeArrowheads="1"/>
          </p:cNvSpPr>
          <p:nvPr/>
        </p:nvSpPr>
        <p:spPr bwMode="auto">
          <a:xfrm>
            <a:off x="467430" y="4581160"/>
            <a:ext cx="8150978" cy="187113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tIns="118800" bIns="118800" anchor="ctr" anchorCtr="1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России во всех радиационных авариях за 50 лет </a:t>
            </a:r>
            <a:b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существования атомных технологий погибло меньше людей, чем в одной авиакатастрофе.</a:t>
            </a:r>
          </a:p>
          <a:p>
            <a:pPr algn="ctr">
              <a:spcBef>
                <a:spcPct val="30000"/>
              </a:spcBef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 этом масштаб исследования последствий радиационных аварий не имеет аналогов в других отраслях. </a:t>
            </a:r>
          </a:p>
        </p:txBody>
      </p:sp>
      <p:graphicFrame>
        <p:nvGraphicFramePr>
          <p:cNvPr id="476237" name="Group 77"/>
          <p:cNvGraphicFramePr>
            <a:graphicFrameLocks noGrp="1"/>
          </p:cNvGraphicFramePr>
          <p:nvPr/>
        </p:nvGraphicFramePr>
        <p:xfrm>
          <a:off x="581025" y="1162050"/>
          <a:ext cx="7981950" cy="329247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791200"/>
                <a:gridCol w="219075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Авария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Число погибших при аварии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Химическая авария в </a:t>
                      </a:r>
                      <a:r>
                        <a:rPr kumimoji="1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Бхопале</a:t>
                      </a: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, Индия (03.12.1984)</a:t>
                      </a:r>
                    </a:p>
                  </a:txBody>
                  <a:tcPr marL="54000" marR="18000" marT="18000" marB="18000"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3150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Взрыв хранилища сжиженного газа в Мехико (19.11.1984)</a:t>
                      </a:r>
                    </a:p>
                  </a:txBody>
                  <a:tcPr marL="54000" marR="18000" marT="18000" marB="18000"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650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Взрыв нефтепровода в Башкирии (03.06.1989)</a:t>
                      </a:r>
                    </a:p>
                  </a:txBody>
                  <a:tcPr marL="54000" marR="18000" marT="18000" marB="18000"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780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Гибель парома «Эстония» (28.09.1994)</a:t>
                      </a:r>
                    </a:p>
                  </a:txBody>
                  <a:tcPr marL="54000" marR="18000" marT="18000" marB="18000"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852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Авиакатастрофа в Хабаровском крае (05.12.1995)</a:t>
                      </a:r>
                    </a:p>
                  </a:txBody>
                  <a:tcPr marL="54000" marR="18000" marT="18000" marB="18000"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125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Чернобыльская авария (26.04.1986)</a:t>
                      </a:r>
                    </a:p>
                  </a:txBody>
                  <a:tcPr marL="54000" marR="18000" marT="18000" marB="18000"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28 (31)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Все радиационные аварии в России за 50 лет</a:t>
                      </a:r>
                    </a:p>
                  </a:txBody>
                  <a:tcPr marL="54000" marR="18000" marT="18000" marB="18000"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56 (59) (с ВМФ 72)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4F3DB-3181-4327-B42D-98AB4AAA1A7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395420" y="1268700"/>
            <a:ext cx="828115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</a:rPr>
              <a:t>«Современные вычислительные технологии </a:t>
            </a:r>
            <a:endParaRPr lang="ru-RU" sz="3200" dirty="0" smtClean="0">
              <a:solidFill>
                <a:srgbClr val="C00000"/>
              </a:solidFill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и задачи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глобальной ядерной безопасности»</a:t>
            </a:r>
            <a:endParaRPr lang="en-US" sz="3200" dirty="0">
              <a:solidFill>
                <a:srgbClr val="C00000"/>
              </a:solidFill>
            </a:endParaRPr>
          </a:p>
          <a:p>
            <a:endParaRPr lang="en-US" sz="3200" dirty="0"/>
          </a:p>
          <a:p>
            <a:pPr algn="ctr"/>
            <a:r>
              <a:rPr lang="ru-RU" sz="2800" dirty="0"/>
              <a:t>Агапов А.М.,  </a:t>
            </a:r>
            <a:r>
              <a:rPr lang="ru-RU" sz="2800" dirty="0" err="1"/>
              <a:t>Костерев</a:t>
            </a:r>
            <a:r>
              <a:rPr lang="ru-RU" sz="2800" dirty="0"/>
              <a:t> В.В.</a:t>
            </a:r>
          </a:p>
          <a:p>
            <a:pPr algn="ctr"/>
            <a:r>
              <a:rPr lang="ru-RU" sz="2800" dirty="0" smtClean="0"/>
              <a:t>НИЯУ </a:t>
            </a:r>
            <a:r>
              <a:rPr lang="ru-RU" sz="2800" dirty="0"/>
              <a:t>МИФИ</a:t>
            </a:r>
          </a:p>
          <a:p>
            <a:pPr algn="ctr"/>
            <a:r>
              <a:rPr lang="ru-RU" sz="2800" dirty="0"/>
              <a:t>ИГЯБ</a:t>
            </a:r>
          </a:p>
        </p:txBody>
      </p:sp>
      <p:pic>
        <p:nvPicPr>
          <p:cNvPr id="4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1" y="404581"/>
            <a:ext cx="720100" cy="7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960438" y="868363"/>
          <a:ext cx="7391400" cy="4906962"/>
        </p:xfrm>
        <a:graphic>
          <a:graphicData uri="http://schemas.openxmlformats.org/presentationml/2006/ole">
            <p:oleObj spid="_x0000_s595989" name="Document" r:id="rId4" imgW="9234691" imgH="6125523" progId="Word.Document.8">
              <p:embed/>
            </p:oleObj>
          </a:graphicData>
        </a:graphic>
      </p:graphicFrame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59E7A-5476-4071-AC38-9E5D7720B09F}" type="slidenum">
              <a:rPr lang="ru-RU"/>
              <a:pPr>
                <a:defRPr/>
              </a:pPr>
              <a:t>19</a:t>
            </a:fld>
            <a:endParaRPr lang="ru-RU"/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480" y="411906"/>
            <a:ext cx="7726363" cy="492443"/>
          </a:xfrm>
        </p:spPr>
        <p:txBody>
          <a:bodyPr/>
          <a:lstStyle/>
          <a:p>
            <a:r>
              <a:rPr lang="ru-RU" dirty="0" smtClean="0"/>
              <a:t>Глобальная безопасность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4470" y="1916790"/>
            <a:ext cx="8229600" cy="3806876"/>
          </a:xfrm>
        </p:spPr>
        <p:txBody>
          <a:bodyPr/>
          <a:lstStyle/>
          <a:p>
            <a:r>
              <a:rPr lang="ru-RU" sz="2800" dirty="0" smtClean="0"/>
              <a:t>2010 год в Итогах Президент России подчеркнул: «Безопасность нами понимается не только как внутренняя ситуация, хотя это, безусловно, очень важно, но и как глобальная безопасность»</a:t>
            </a:r>
          </a:p>
          <a:p>
            <a:r>
              <a:rPr lang="ru-RU" sz="2800" dirty="0" smtClean="0"/>
              <a:t>С.В.Лавров: «…это позволило бы создать единую «правовую платформу» системы гарантий в </a:t>
            </a:r>
            <a:r>
              <a:rPr lang="ru-RU" sz="2800" dirty="0" err="1" smtClean="0"/>
              <a:t>военно</a:t>
            </a:r>
            <a:r>
              <a:rPr lang="ru-RU" sz="2800" dirty="0" smtClean="0"/>
              <a:t> - политической сфере, своего рода </a:t>
            </a:r>
            <a:r>
              <a:rPr lang="ru-RU" sz="2800" b="1" dirty="0" smtClean="0"/>
              <a:t>матрицу глобальной безопасности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6533A-844C-4E0F-B815-3736C7AE40F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442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00" y="171450"/>
            <a:ext cx="7223800" cy="1828800"/>
          </a:xfrm>
        </p:spPr>
        <p:txBody>
          <a:bodyPr/>
          <a:lstStyle/>
          <a:p>
            <a:pPr algn="ctr" eaLnBrk="1" hangingPunct="1"/>
            <a:r>
              <a:rPr lang="ru-RU" sz="3200" dirty="0" smtClean="0"/>
              <a:t>Взаимосвязи между нейронными сетями, генетическими алгоритмами и нечеткими системами </a:t>
            </a:r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819400" y="2190750"/>
          <a:ext cx="6094413" cy="3695700"/>
        </p:xfrm>
        <a:graphic>
          <a:graphicData uri="http://schemas.openxmlformats.org/presentationml/2006/ole">
            <p:oleObj spid="_x0000_s597013" name="Document" r:id="rId3" imgW="11805736" imgH="7160211" progId="Word.Document.8">
              <p:embed/>
            </p:oleObj>
          </a:graphicData>
        </a:graphic>
      </p:graphicFrame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E91C9-5649-431F-9A51-BA2612A128D2}" type="slidenum">
              <a:rPr lang="ru-RU"/>
              <a:pPr>
                <a:defRPr/>
              </a:pPr>
              <a:t>20</a:t>
            </a:fld>
            <a:endParaRPr lang="ru-RU"/>
          </a:p>
        </p:txBody>
      </p:sp>
      <p:pic>
        <p:nvPicPr>
          <p:cNvPr id="6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4F613-662F-4320-ADC0-8E9B9853E1A4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17" name="Рисунок 16" descr="Области моделей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4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вал 32"/>
          <p:cNvSpPr>
            <a:spLocks noChangeArrowheads="1"/>
          </p:cNvSpPr>
          <p:nvPr/>
        </p:nvSpPr>
        <p:spPr bwMode="auto">
          <a:xfrm>
            <a:off x="467430" y="1223963"/>
            <a:ext cx="8281150" cy="5157447"/>
          </a:xfrm>
          <a:prstGeom prst="ellipse">
            <a:avLst/>
          </a:prstGeom>
          <a:solidFill>
            <a:srgbClr val="BEFFAA"/>
          </a:solidFill>
          <a:ln w="38100" cmpd="dbl" algn="ctr">
            <a:solidFill>
              <a:srgbClr val="A50021"/>
            </a:solidFill>
            <a:round/>
            <a:headEnd/>
            <a:tailEnd/>
          </a:ln>
        </p:spPr>
        <p:txBody>
          <a:bodyPr lIns="36000" tIns="36000" rIns="36000" bIns="36000" anchor="ctr"/>
          <a:lstStyle/>
          <a:p>
            <a:endParaRPr lang="ru-RU"/>
          </a:p>
        </p:txBody>
      </p:sp>
      <p:sp>
        <p:nvSpPr>
          <p:cNvPr id="10243" name="Овал 30"/>
          <p:cNvSpPr>
            <a:spLocks noChangeArrowheads="1"/>
          </p:cNvSpPr>
          <p:nvPr/>
        </p:nvSpPr>
        <p:spPr bwMode="auto">
          <a:xfrm>
            <a:off x="2097088" y="1403350"/>
            <a:ext cx="4949825" cy="900113"/>
          </a:xfrm>
          <a:prstGeom prst="ellipse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pPr algn="ctr"/>
            <a:r>
              <a:rPr lang="ru-RU">
                <a:solidFill>
                  <a:schemeClr val="bg1"/>
                </a:solidFill>
              </a:rPr>
              <a:t>Сфера обеспечения ЯРБ</a:t>
            </a:r>
          </a:p>
        </p:txBody>
      </p:sp>
      <p:sp>
        <p:nvSpPr>
          <p:cNvPr id="10244" name="Выгнутая вправо стрелка 28"/>
          <p:cNvSpPr>
            <a:spLocks noChangeArrowheads="1"/>
          </p:cNvSpPr>
          <p:nvPr/>
        </p:nvSpPr>
        <p:spPr bwMode="auto">
          <a:xfrm>
            <a:off x="6867525" y="1763713"/>
            <a:ext cx="1079500" cy="4140200"/>
          </a:xfrm>
          <a:prstGeom prst="curvedLeftArrow">
            <a:avLst>
              <a:gd name="adj1" fmla="val 25018"/>
              <a:gd name="adj2" fmla="val 50019"/>
              <a:gd name="adj3" fmla="val 25000"/>
            </a:avLst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ru-RU"/>
          </a:p>
        </p:txBody>
      </p:sp>
      <p:sp>
        <p:nvSpPr>
          <p:cNvPr id="10245" name="Выгнутая вправо стрелка 29"/>
          <p:cNvSpPr>
            <a:spLocks noChangeArrowheads="1"/>
          </p:cNvSpPr>
          <p:nvPr/>
        </p:nvSpPr>
        <p:spPr bwMode="auto">
          <a:xfrm flipH="1">
            <a:off x="1196975" y="1763713"/>
            <a:ext cx="1079500" cy="4140200"/>
          </a:xfrm>
          <a:prstGeom prst="curvedLeftArrow">
            <a:avLst>
              <a:gd name="adj1" fmla="val 25018"/>
              <a:gd name="adj2" fmla="val 50019"/>
              <a:gd name="adj3" fmla="val 25000"/>
            </a:avLst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551613" y="6238875"/>
            <a:ext cx="2133600" cy="476250"/>
          </a:xfrm>
        </p:spPr>
        <p:txBody>
          <a:bodyPr/>
          <a:lstStyle/>
          <a:p>
            <a:pPr>
              <a:defRPr/>
            </a:pPr>
            <a:fld id="{D3E911AB-188A-4465-9821-C1F9AD8E735F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1736725" y="345231"/>
            <a:ext cx="6346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800" dirty="0"/>
              <a:t>Обеспечение ЯРБ - сквозная </a:t>
            </a:r>
            <a:r>
              <a:rPr lang="ru-RU" sz="2800" dirty="0" smtClean="0"/>
              <a:t>функция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646238" y="2084388"/>
            <a:ext cx="2205037" cy="62547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Проектирование</a:t>
            </a:r>
          </a:p>
          <a:p>
            <a:pPr algn="ctr">
              <a:lnSpc>
                <a:spcPct val="80000"/>
              </a:lnSpc>
              <a:defRPr/>
            </a:pPr>
            <a:r>
              <a:rPr lang="ru-RU" dirty="0"/>
              <a:t>объекта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881063" y="2849563"/>
            <a:ext cx="2205037" cy="62547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Размещение</a:t>
            </a:r>
          </a:p>
          <a:p>
            <a:pPr algn="ctr">
              <a:lnSpc>
                <a:spcPct val="80000"/>
              </a:lnSpc>
              <a:defRPr/>
            </a:pPr>
            <a:r>
              <a:rPr lang="ru-RU" dirty="0"/>
              <a:t>объекта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566738" y="3660775"/>
            <a:ext cx="2205037" cy="623888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Сооружение</a:t>
            </a:r>
          </a:p>
          <a:p>
            <a:pPr algn="ctr">
              <a:lnSpc>
                <a:spcPct val="80000"/>
              </a:lnSpc>
              <a:defRPr/>
            </a:pPr>
            <a:r>
              <a:rPr lang="ru-RU" dirty="0"/>
              <a:t>объекта</a:t>
            </a: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241425" y="4514850"/>
            <a:ext cx="2205038" cy="62547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Эксплуатация</a:t>
            </a:r>
          </a:p>
          <a:p>
            <a:pPr algn="ctr">
              <a:lnSpc>
                <a:spcPct val="80000"/>
              </a:lnSpc>
              <a:defRPr/>
            </a:pPr>
            <a:r>
              <a:rPr lang="ru-RU" dirty="0"/>
              <a:t>объекта</a:t>
            </a: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2322513" y="5526088"/>
            <a:ext cx="2159000" cy="647700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Вывод из эксплуатации</a:t>
            </a: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5246688" y="2176463"/>
            <a:ext cx="2205037" cy="35242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Добыча сырья</a:t>
            </a: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5967413" y="2713038"/>
            <a:ext cx="2205037" cy="62547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Производство ЯМ и РВ</a:t>
            </a: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6372225" y="3524250"/>
            <a:ext cx="2205038" cy="62547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Использование  ЯМ и РВ</a:t>
            </a:r>
          </a:p>
        </p:txBody>
      </p:sp>
      <p:sp>
        <p:nvSpPr>
          <p:cNvPr id="24" name="AutoShape 11"/>
          <p:cNvSpPr>
            <a:spLocks noChangeArrowheads="1"/>
          </p:cNvSpPr>
          <p:nvPr/>
        </p:nvSpPr>
        <p:spPr bwMode="auto">
          <a:xfrm>
            <a:off x="6102350" y="4337050"/>
            <a:ext cx="2205038" cy="35242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Перевод в РАО</a:t>
            </a: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5516563" y="4876800"/>
            <a:ext cx="2205037" cy="35242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Обращение с РАО</a:t>
            </a: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4616450" y="5543550"/>
            <a:ext cx="2197100" cy="649288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Захоронение РАО</a:t>
            </a: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3267075" y="3962859"/>
            <a:ext cx="2609850" cy="3256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anchor="ctr" anchorCtr="1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dirty="0"/>
              <a:t>Транспортирование</a:t>
            </a:r>
          </a:p>
        </p:txBody>
      </p:sp>
      <p:sp>
        <p:nvSpPr>
          <p:cNvPr id="10261" name="Стрелка вверх 31"/>
          <p:cNvSpPr>
            <a:spLocks noChangeArrowheads="1"/>
          </p:cNvSpPr>
          <p:nvPr/>
        </p:nvSpPr>
        <p:spPr bwMode="auto">
          <a:xfrm rot="10800000">
            <a:off x="4311650" y="2303463"/>
            <a:ext cx="485775" cy="1485900"/>
          </a:xfrm>
          <a:prstGeom prst="upArrow">
            <a:avLst>
              <a:gd name="adj1" fmla="val 50000"/>
              <a:gd name="adj2" fmla="val 49904"/>
            </a:avLst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/>
          <a:p>
            <a:endParaRPr lang="ru-RU"/>
          </a:p>
        </p:txBody>
      </p:sp>
      <p:pic>
        <p:nvPicPr>
          <p:cNvPr id="27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96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3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D9C6F2-5285-4C22-A26B-C2750352D95C}" type="datetime1">
              <a:rPr lang="ru-RU"/>
              <a:pPr>
                <a:defRPr/>
              </a:pPr>
              <a:t>18.12.2013</a:t>
            </a:fld>
            <a:endParaRPr lang="ru-RU"/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BC5665-B027-4DAF-BEF8-E626B5068531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861060"/>
            <a:ext cx="9144000" cy="836612"/>
          </a:xfrm>
        </p:spPr>
        <p:txBody>
          <a:bodyPr rtlCol="0">
            <a:sp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филиал федерального государственного бюджетного образовательного учреждения высшего профессионального образования «Национальный исследовательский ядерный университет "МИФИ»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420" y="3573020"/>
            <a:ext cx="8209140" cy="313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Институт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глобальной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ядерной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езопасности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56100" y="2924175"/>
            <a:ext cx="431800" cy="771525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450" y="47659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39440" y="1340710"/>
            <a:ext cx="8209140" cy="58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Эксплуатация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24" descr="istc_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25180"/>
            <a:ext cx="4134402" cy="18002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368300" sx="102000" sy="102000" algn="ctr" rotWithShape="0">
              <a:prstClr val="black">
                <a:alpha val="31000"/>
              </a:prstClr>
            </a:outerShdw>
          </a:effectLst>
        </p:spPr>
      </p:pic>
      <p:pic>
        <p:nvPicPr>
          <p:cNvPr id="12" name="Picture 2" descr="C:\Documents and Settings\Mikhailov\Мои документы\01 Росатом\01 - поручения\ИГЯБ\Точечный рисунок.bmp"/>
          <p:cNvPicPr>
            <a:picLocks noChangeAspect="1" noChangeArrowheads="1"/>
          </p:cNvPicPr>
          <p:nvPr/>
        </p:nvPicPr>
        <p:blipFill>
          <a:blip r:embed="rId5" cstate="print"/>
          <a:srcRect r="52450"/>
          <a:stretch>
            <a:fillRect/>
          </a:stretch>
        </p:blipFill>
        <p:spPr bwMode="auto">
          <a:xfrm>
            <a:off x="467430" y="4725180"/>
            <a:ext cx="4104570" cy="1786915"/>
          </a:xfrm>
          <a:prstGeom prst="rect">
            <a:avLst/>
          </a:prstGeom>
          <a:noFill/>
          <a:ln w="60325">
            <a:solidFill>
              <a:schemeClr val="bg1"/>
            </a:solidFill>
            <a:miter lim="800000"/>
            <a:headEnd/>
            <a:tailEnd/>
          </a:ln>
          <a:effectLst>
            <a:outerShdw blurRad="368300" sx="102000" sy="102000" algn="ctr" rotWithShape="0">
              <a:prstClr val="black">
                <a:alpha val="31000"/>
              </a:prstClr>
            </a:outerShdw>
          </a:effectLst>
        </p:spPr>
      </p:pic>
      <p:pic>
        <p:nvPicPr>
          <p:cNvPr id="13" name="Picture 5" descr="rosatom_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8150" y="332570"/>
            <a:ext cx="1296180" cy="91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38917" y="2276840"/>
            <a:ext cx="7666165" cy="87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Департамент ЯРБ Государственной корпорации по атомной энергии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Росатом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к.т.н.Панфилов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А.П.)</a:t>
            </a:r>
          </a:p>
        </p:txBody>
      </p:sp>
    </p:spTree>
    <p:extLst>
      <p:ext uri="{BB962C8B-B14F-4D97-AF65-F5344CB8AC3E}">
        <p14:creationId xmlns:p14="http://schemas.microsoft.com/office/powerpoint/2010/main" xmlns="" val="26369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11F73DB-87BF-4864-8862-1157B6754C96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18435" name="Rectangle 2"/>
          <p:cNvSpPr txBox="1">
            <a:spLocks noGrp="1" noChangeArrowheads="1"/>
          </p:cNvSpPr>
          <p:nvPr/>
        </p:nvSpPr>
        <p:spPr bwMode="auto">
          <a:xfrm>
            <a:off x="8260373" y="6448426"/>
            <a:ext cx="62718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6F2F6125-1785-474E-87EC-4A10B3CECF60}" type="slidenum">
              <a:rPr lang="ru-RU" sz="2200" b="1">
                <a:solidFill>
                  <a:schemeClr val="hlink"/>
                </a:solidFill>
              </a:rPr>
              <a:pPr algn="r"/>
              <a:t>24</a:t>
            </a:fld>
            <a:endParaRPr lang="ru-RU" sz="2200" b="1">
              <a:solidFill>
                <a:schemeClr val="hlink"/>
              </a:solidFill>
            </a:endParaRPr>
          </a:p>
        </p:txBody>
      </p:sp>
      <p:pic>
        <p:nvPicPr>
          <p:cNvPr id="1843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420" y="332570"/>
            <a:ext cx="4104570" cy="6165380"/>
          </a:xfr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570"/>
            <a:ext cx="4261979" cy="609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CEB5FFE-648B-4446-94B4-72FAD2CFB31A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20484" name="Содержимое 2"/>
          <p:cNvSpPr>
            <a:spLocks noGrp="1"/>
          </p:cNvSpPr>
          <p:nvPr>
            <p:ph idx="1"/>
          </p:nvPr>
        </p:nvSpPr>
        <p:spPr>
          <a:xfrm>
            <a:off x="539440" y="836640"/>
            <a:ext cx="8229600" cy="540075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 smtClean="0"/>
              <a:t>Уважаемые коллеги,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b="1" i="1" dirty="0" smtClean="0">
                <a:solidFill>
                  <a:schemeClr val="hlink"/>
                </a:solidFill>
              </a:rPr>
              <a:t>Отчеты  по безопасности (с 2001 г)</a:t>
            </a:r>
            <a:r>
              <a:rPr lang="ru-RU" sz="2000" dirty="0" smtClean="0">
                <a:solidFill>
                  <a:schemeClr val="hlink"/>
                </a:solidFill>
              </a:rPr>
              <a:t>     http://www.rosatom.ru/wps/wcm/connect/rosatom/rosatomsite/aboutcorporation/activity/safety/safety_reports</a:t>
            </a:r>
            <a:r>
              <a:rPr lang="ru-RU" sz="2000" dirty="0" smtClean="0"/>
              <a:t>/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b="1" dirty="0" smtClean="0"/>
              <a:t> годовой публичный отчет ГК размещен на сайте Корпорации</a:t>
            </a:r>
            <a:endParaRPr lang="ru-RU" sz="2000" b="1" dirty="0" smtClean="0">
              <a:hlinkClick r:id="rId2"/>
            </a:endParaRPr>
          </a:p>
          <a:p>
            <a:pPr>
              <a:lnSpc>
                <a:spcPct val="90000"/>
              </a:lnSpc>
            </a:pPr>
            <a:r>
              <a:rPr lang="ru-RU" sz="2000" dirty="0" smtClean="0">
                <a:hlinkClick r:id="rId2"/>
              </a:rPr>
              <a:t>http://www.rosatom.ru/wps/wcm/connect/rosatom/rosatomsite/journalist/news/ad2f618044a2cf34834edff06803e96b</a:t>
            </a:r>
            <a:endParaRPr lang="ru-RU" sz="2000" dirty="0" smtClean="0"/>
          </a:p>
          <a:p>
            <a:pPr>
              <a:lnSpc>
                <a:spcPct val="90000"/>
              </a:lnSpc>
            </a:pPr>
            <a:r>
              <a:rPr lang="ru-RU" sz="2000" b="1" dirty="0" smtClean="0"/>
              <a:t>Годовые отчеты дочерних зависимых организаций за 2010 год</a:t>
            </a:r>
            <a:br>
              <a:rPr lang="ru-RU" sz="2000" b="1" dirty="0" smtClean="0"/>
            </a:br>
            <a:r>
              <a:rPr lang="ru-RU" sz="2000" dirty="0" smtClean="0">
                <a:hlinkClick r:id="rId3"/>
              </a:rPr>
              <a:t>Годовой отчет ОАО "</a:t>
            </a:r>
            <a:r>
              <a:rPr lang="ru-RU" sz="2000" dirty="0" err="1" smtClean="0">
                <a:hlinkClick r:id="rId3"/>
              </a:rPr>
              <a:t>Атомредметзолото</a:t>
            </a:r>
            <a:r>
              <a:rPr lang="ru-RU" sz="2000" dirty="0" smtClean="0">
                <a:hlinkClick r:id="rId3"/>
              </a:rPr>
              <a:t>" </a:t>
            </a:r>
            <a:br>
              <a:rPr lang="ru-RU" sz="2000" dirty="0" smtClean="0">
                <a:hlinkClick r:id="rId3"/>
              </a:rPr>
            </a:br>
            <a:r>
              <a:rPr lang="ru-RU" sz="2000" dirty="0" smtClean="0">
                <a:hlinkClick r:id="rId4"/>
              </a:rPr>
              <a:t>Годовой отчет ОАО "</a:t>
            </a:r>
            <a:r>
              <a:rPr lang="ru-RU" sz="2000" dirty="0" err="1" smtClean="0">
                <a:hlinkClick r:id="rId4"/>
              </a:rPr>
              <a:t>Атомэнергомаш</a:t>
            </a:r>
            <a:r>
              <a:rPr lang="ru-RU" sz="2000" dirty="0" smtClean="0">
                <a:hlinkClick r:id="rId4"/>
              </a:rPr>
              <a:t>" </a:t>
            </a:r>
            <a:br>
              <a:rPr lang="ru-RU" sz="2000" dirty="0" smtClean="0">
                <a:hlinkClick r:id="rId4"/>
              </a:rPr>
            </a:br>
            <a:r>
              <a:rPr lang="ru-RU" sz="2000" dirty="0" smtClean="0">
                <a:hlinkClick r:id="rId5"/>
              </a:rPr>
              <a:t>Годовой отчет ОАО "</a:t>
            </a:r>
            <a:r>
              <a:rPr lang="ru-RU" sz="2000" dirty="0" err="1" smtClean="0">
                <a:hlinkClick r:id="rId5"/>
              </a:rPr>
              <a:t>Атомэнергопром</a:t>
            </a:r>
            <a:r>
              <a:rPr lang="ru-RU" sz="2000" dirty="0" smtClean="0">
                <a:hlinkClick r:id="rId5"/>
              </a:rPr>
              <a:t>" </a:t>
            </a:r>
            <a:br>
              <a:rPr lang="ru-RU" sz="2000" dirty="0" smtClean="0">
                <a:hlinkClick r:id="rId5"/>
              </a:rPr>
            </a:br>
            <a:r>
              <a:rPr lang="ru-RU" sz="2000" dirty="0" smtClean="0">
                <a:hlinkClick r:id="rId3"/>
              </a:rPr>
              <a:t>Годовой отчет ОАО "Концерн </a:t>
            </a:r>
            <a:r>
              <a:rPr lang="ru-RU" sz="2000" dirty="0" err="1" smtClean="0">
                <a:hlinkClick r:id="rId3"/>
              </a:rPr>
              <a:t>Росэнергоатом</a:t>
            </a:r>
            <a:r>
              <a:rPr lang="ru-RU" sz="2000" dirty="0" smtClean="0">
                <a:hlinkClick r:id="rId3"/>
              </a:rPr>
              <a:t>" </a:t>
            </a:r>
            <a:br>
              <a:rPr lang="ru-RU" sz="2000" dirty="0" smtClean="0">
                <a:hlinkClick r:id="rId3"/>
              </a:rPr>
            </a:br>
            <a:r>
              <a:rPr lang="ru-RU" sz="2000" dirty="0" smtClean="0">
                <a:hlinkClick r:id="rId3"/>
              </a:rPr>
              <a:t>Годовой отчет ОАО "ТВЭЛ" </a:t>
            </a:r>
            <a:br>
              <a:rPr lang="ru-RU" sz="2000" dirty="0" smtClean="0">
                <a:hlinkClick r:id="rId3"/>
              </a:rPr>
            </a:br>
            <a:r>
              <a:rPr lang="ru-RU" sz="2000" dirty="0" smtClean="0">
                <a:hlinkClick r:id="rId3"/>
              </a:rPr>
              <a:t>Годовой отчет ОАО "</a:t>
            </a:r>
            <a:r>
              <a:rPr lang="ru-RU" sz="2000" dirty="0" err="1" smtClean="0">
                <a:hlinkClick r:id="rId3"/>
              </a:rPr>
              <a:t>Техснабэкспорт</a:t>
            </a:r>
            <a:r>
              <a:rPr lang="ru-RU" sz="2000" dirty="0" smtClean="0">
                <a:hlinkClick r:id="rId3"/>
              </a:rPr>
              <a:t>"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hlinkClick r:id="rId6"/>
              </a:rPr>
              <a:t>Годовой отчет ОАО "</a:t>
            </a:r>
            <a:r>
              <a:rPr lang="ru-RU" sz="2000" dirty="0" err="1" smtClean="0">
                <a:hlinkClick r:id="rId6"/>
              </a:rPr>
              <a:t>Атомэнергопроект</a:t>
            </a:r>
            <a:r>
              <a:rPr lang="ru-RU" sz="2000" dirty="0" smtClean="0">
                <a:hlinkClick r:id="rId6"/>
              </a:rPr>
              <a:t>" (Санкт-Петербург)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Годовой отчет ОАО "</a:t>
            </a:r>
            <a:r>
              <a:rPr lang="ru-RU" sz="2000" dirty="0" err="1" smtClean="0"/>
              <a:t>Атомэнергопроект</a:t>
            </a:r>
            <a:r>
              <a:rPr lang="ru-RU" sz="2000" dirty="0" smtClean="0"/>
              <a:t>" (Нижний Новгород)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/>
              <a:t>   </a:t>
            </a:r>
          </a:p>
          <a:p>
            <a:endParaRPr lang="ru-RU" sz="2000" dirty="0" smtClean="0"/>
          </a:p>
        </p:txBody>
      </p:sp>
      <p:sp>
        <p:nvSpPr>
          <p:cNvPr id="20485" name="Номер слайда 3"/>
          <p:cNvSpPr txBox="1">
            <a:spLocks noGrp="1"/>
          </p:cNvSpPr>
          <p:nvPr/>
        </p:nvSpPr>
        <p:spPr bwMode="auto">
          <a:xfrm>
            <a:off x="8260373" y="6448426"/>
            <a:ext cx="62718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B3C57BAD-8B3C-49AC-BCD2-15A1256A6C87}" type="slidenum">
              <a:rPr lang="ru-RU" sz="2200" b="1">
                <a:solidFill>
                  <a:schemeClr val="hlink"/>
                </a:solidFill>
              </a:rPr>
              <a:pPr algn="r"/>
              <a:t>25</a:t>
            </a:fld>
            <a:endParaRPr lang="ru-RU" sz="2200" b="1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B559ED-B176-4B92-8905-6D0FB94A00E4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>
          <a:xfrm>
            <a:off x="611450" y="332570"/>
            <a:ext cx="7631723" cy="836640"/>
          </a:xfrm>
        </p:spPr>
        <p:txBody>
          <a:bodyPr/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Сравнительные данные производственного травматизма по России и </a:t>
            </a:r>
            <a:r>
              <a:rPr lang="ru-RU" sz="2400" b="1" dirty="0" err="1" smtClean="0"/>
              <a:t>Росатому</a:t>
            </a:r>
            <a:r>
              <a:rPr lang="ru-RU" sz="2400" b="1" dirty="0" smtClean="0"/>
              <a:t> (Минатому)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 smtClean="0"/>
          </a:p>
        </p:txBody>
      </p:sp>
      <p:sp>
        <p:nvSpPr>
          <p:cNvPr id="1029" name="Номер слайда 3"/>
          <p:cNvSpPr txBox="1">
            <a:spLocks noGrp="1"/>
          </p:cNvSpPr>
          <p:nvPr/>
        </p:nvSpPr>
        <p:spPr bwMode="auto">
          <a:xfrm>
            <a:off x="8260373" y="6448426"/>
            <a:ext cx="62718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A782BC44-B0FD-4252-A35B-EDBEFC1C2868}" type="slidenum">
              <a:rPr lang="ru-RU" sz="2200" b="1">
                <a:solidFill>
                  <a:schemeClr val="hlink"/>
                </a:solidFill>
              </a:rPr>
              <a:pPr algn="r"/>
              <a:t>26</a:t>
            </a:fld>
            <a:endParaRPr lang="ru-RU" sz="2200" b="1">
              <a:solidFill>
                <a:schemeClr val="hlink"/>
              </a:solidFill>
            </a:endParaRPr>
          </a:p>
        </p:txBody>
      </p:sp>
      <p:graphicFrame>
        <p:nvGraphicFramePr>
          <p:cNvPr id="1026" name="Диаграмма 2"/>
          <p:cNvGraphicFramePr>
            <a:graphicFrameLocks/>
          </p:cNvGraphicFramePr>
          <p:nvPr/>
        </p:nvGraphicFramePr>
        <p:xfrm>
          <a:off x="357554" y="1150939"/>
          <a:ext cx="8159262" cy="5629275"/>
        </p:xfrm>
        <a:graphic>
          <a:graphicData uri="http://schemas.openxmlformats.org/presentationml/2006/ole">
            <p:oleObj spid="_x0000_s385045" name="Chart" r:id="rId3" imgW="8839200" imgH="5629259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08D8F8-969F-40A2-A2BC-892E8150BDF0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550"/>
            <a:ext cx="9144000" cy="896518"/>
          </a:xfrm>
        </p:spPr>
        <p:txBody>
          <a:bodyPr/>
          <a:lstStyle/>
          <a:p>
            <a:pPr algn="ctr">
              <a:defRPr/>
            </a:pPr>
            <a:r>
              <a:rPr lang="ru-R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Распределение числа пострадавших </a:t>
            </a:r>
            <a:r>
              <a:rPr lang="en-US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 1000 работающих (</a:t>
            </a:r>
            <a:r>
              <a:rPr lang="ru-RU" sz="2400" b="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Кч</a:t>
            </a:r>
            <a:r>
              <a:rPr lang="ru-R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 по Дивизионам </a:t>
            </a:r>
            <a:r>
              <a:rPr lang="en-US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050" name="Диаграмма 2"/>
          <p:cNvGraphicFramePr>
            <a:graphicFrameLocks noGrp="1"/>
          </p:cNvGraphicFramePr>
          <p:nvPr>
            <p:ph idx="1"/>
          </p:nvPr>
        </p:nvGraphicFramePr>
        <p:xfrm>
          <a:off x="539440" y="980660"/>
          <a:ext cx="8178311" cy="5508625"/>
        </p:xfrm>
        <a:graphic>
          <a:graphicData uri="http://schemas.openxmlformats.org/presentationml/2006/ole">
            <p:oleObj spid="_x0000_s386069" name="Chart" r:id="rId3" imgW="8839200" imgH="5496059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2834650-B8FF-4555-9ADC-44E89F54DCAB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40" y="47659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28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Число дней нетрудоспособности у пострадавших </a:t>
            </a:r>
            <a:br>
              <a:rPr lang="ru-RU" sz="28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при несчастных случаях на производстве </a:t>
            </a:r>
            <a:br>
              <a:rPr lang="ru-RU" sz="28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 1000 работающих (Кт) за 2001–2012 годы.</a:t>
            </a:r>
          </a:p>
        </p:txBody>
      </p:sp>
      <p:graphicFrame>
        <p:nvGraphicFramePr>
          <p:cNvPr id="6146" name="Объект 1"/>
          <p:cNvGraphicFramePr>
            <a:graphicFrameLocks noGrp="1"/>
          </p:cNvGraphicFramePr>
          <p:nvPr>
            <p:ph idx="1"/>
          </p:nvPr>
        </p:nvGraphicFramePr>
        <p:xfrm>
          <a:off x="184639" y="1384300"/>
          <a:ext cx="8959362" cy="4665663"/>
        </p:xfrm>
        <a:graphic>
          <a:graphicData uri="http://schemas.openxmlformats.org/presentationml/2006/ole">
            <p:oleObj spid="_x0000_s390165" name="Диаграмма" r:id="rId3" imgW="8381848" imgH="4029075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A35B240-0167-4609-90B2-39F36B845421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30723" name="Rectangle 2"/>
          <p:cNvSpPr txBox="1">
            <a:spLocks noGrp="1" noChangeArrowheads="1"/>
          </p:cNvSpPr>
          <p:nvPr/>
        </p:nvSpPr>
        <p:spPr bwMode="auto">
          <a:xfrm>
            <a:off x="8260373" y="6448426"/>
            <a:ext cx="62718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59710DA1-6387-4A13-B0E1-11C10699B454}" type="slidenum">
              <a:rPr lang="ru-RU" sz="2200" b="1">
                <a:solidFill>
                  <a:schemeClr val="hlink"/>
                </a:solidFill>
              </a:rPr>
              <a:pPr algn="r"/>
              <a:t>29</a:t>
            </a:fld>
            <a:endParaRPr lang="ru-RU" sz="2200" b="1">
              <a:solidFill>
                <a:schemeClr val="hlink"/>
              </a:solidFill>
            </a:endParaRPr>
          </a:p>
        </p:txBody>
      </p:sp>
      <p:sp>
        <p:nvSpPr>
          <p:cNvPr id="30724" name="Rectangle 2"/>
          <p:cNvSpPr txBox="1">
            <a:spLocks noGrp="1" noChangeArrowheads="1"/>
          </p:cNvSpPr>
          <p:nvPr/>
        </p:nvSpPr>
        <p:spPr bwMode="auto">
          <a:xfrm>
            <a:off x="8260373" y="6448426"/>
            <a:ext cx="62718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D388E8FE-1EB1-4243-9019-A82B68408006}" type="slidenum">
              <a:rPr lang="ru-RU" sz="2200" b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 algn="r"/>
              <a:t>29</a:t>
            </a:fld>
            <a:endParaRPr lang="ru-RU" sz="2200" b="1">
              <a:solidFill>
                <a:schemeClr val="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99362" name="Диаграмма 3"/>
          <p:cNvGraphicFramePr>
            <a:graphicFrameLocks/>
          </p:cNvGraphicFramePr>
          <p:nvPr/>
        </p:nvGraphicFramePr>
        <p:xfrm>
          <a:off x="539750" y="908050"/>
          <a:ext cx="8158163" cy="4429125"/>
        </p:xfrm>
        <a:graphic>
          <a:graphicData uri="http://schemas.openxmlformats.org/presentationml/2006/ole">
            <p:oleObj spid="_x0000_s399381" name="Chart" r:id="rId3" imgW="8839200" imgH="4429107" progId="Excel.Sheet.8">
              <p:embed/>
            </p:oleObj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611450" y="260560"/>
            <a:ext cx="8167687" cy="93613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Хроническая профессиональная заболеваемость</a:t>
            </a:r>
            <a:b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(вновь выявленные заболевания)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00" y="5229250"/>
            <a:ext cx="430822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Наиболее распространенные диагнозы:</a:t>
            </a:r>
          </a:p>
          <a:p>
            <a:pPr>
              <a:defRPr/>
            </a:pPr>
            <a:r>
              <a:rPr lang="ru-RU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вибрационная болезнь – 46</a:t>
            </a:r>
          </a:p>
          <a:p>
            <a:pPr>
              <a:defRPr/>
            </a:pPr>
            <a:r>
              <a:rPr lang="ru-RU" sz="16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нейросенсорная</a:t>
            </a:r>
            <a:r>
              <a:rPr lang="ru-RU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тугоухость -14</a:t>
            </a:r>
          </a:p>
          <a:p>
            <a:pPr>
              <a:defRPr/>
            </a:pPr>
            <a:r>
              <a:rPr lang="ru-RU" sz="16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онкопатология</a:t>
            </a:r>
            <a:r>
              <a:rPr lang="ru-RU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легких - 6</a:t>
            </a:r>
          </a:p>
          <a:p>
            <a:pPr>
              <a:defRPr/>
            </a:pPr>
            <a:r>
              <a:rPr lang="ru-RU" sz="1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пылевой бронхит - 3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27980" y="5157240"/>
            <a:ext cx="435222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2012 г. наибольшее количество вновь выявленных профзаболеваний 64 – на ОАО «ППГХО»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82FC3-F26A-42C4-9C36-DED9B8C060B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5" name="Содержимое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концепций и</a:t>
            </a:r>
            <a:r>
              <a:rPr kumimoji="1" 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стратегий национальной безопасности </a:t>
            </a: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США</a:t>
            </a: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Великобритании, Франции, Германии, Китая: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Вовлеченность в военные действия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Продолжающийся экономический кризис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Распространение ОМУ и ЯО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kern="0" dirty="0" smtClean="0">
                <a:solidFill>
                  <a:schemeClr val="tx1"/>
                </a:solidFill>
                <a:effectLst/>
                <a:latin typeface="+mn-lt"/>
              </a:rPr>
              <a:t>Терроризм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Киберпреступность</a:t>
            </a:r>
            <a:endParaRPr kumimoji="1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Эмиграция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Энергообеспеченность</a:t>
            </a:r>
            <a:endParaRPr kumimoji="1" lang="ru-RU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Изменение климата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Обеспеченность природным топливом</a:t>
            </a:r>
            <a:endParaRPr kumimoji="1" lang="ru-RU" sz="2000" kern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55470" y="548600"/>
            <a:ext cx="772636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Новые вызовы и угрозы (США)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-48000" contrast="10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440" y="404580"/>
            <a:ext cx="891540" cy="87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430" y="332570"/>
            <a:ext cx="887279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21CB867-87B4-4E97-846A-79081864A34D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450" y="332570"/>
            <a:ext cx="8229600" cy="714375"/>
          </a:xfrm>
        </p:spPr>
        <p:txBody>
          <a:bodyPr/>
          <a:lstStyle/>
          <a:p>
            <a:r>
              <a:rPr lang="ru-RU" sz="1800" b="0" dirty="0" smtClean="0">
                <a:solidFill>
                  <a:srgbClr val="CC0000"/>
                </a:solidFill>
              </a:rPr>
              <a:t/>
            </a:r>
            <a:br>
              <a:rPr lang="ru-RU" sz="1800" b="0" dirty="0" smtClean="0">
                <a:solidFill>
                  <a:srgbClr val="CC0000"/>
                </a:solidFill>
              </a:rPr>
            </a:br>
            <a:r>
              <a:rPr lang="ru-RU" sz="2800" b="1" dirty="0" smtClean="0"/>
              <a:t>Динамика среднегодовых доз облучения персонала  (</a:t>
            </a:r>
            <a:r>
              <a:rPr lang="ru-RU" sz="2800" b="1" dirty="0" err="1" smtClean="0"/>
              <a:t>мЗв</a:t>
            </a:r>
            <a:r>
              <a:rPr lang="ru-RU" sz="2800" b="1" dirty="0" smtClean="0"/>
              <a:t>/год)</a:t>
            </a:r>
          </a:p>
        </p:txBody>
      </p:sp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990" y="1095375"/>
            <a:ext cx="8109438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C:\Documents and Settings\Mikhailov\Мои документы\02 Презентации и доклады\Выступления и статьи\2010.09.27  - V ядерный форум (безопасность)\2010.09.27 - форум (ЯРБ) - для демонстрации\Слайд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CD687B-039A-4FCF-B632-4FB5385D92DD}" type="slidenum">
              <a:rPr lang="en-US"/>
              <a:pPr/>
              <a:t>32</a:t>
            </a:fld>
            <a:endParaRPr lang="en-US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300163" y="444377"/>
            <a:ext cx="7251700" cy="997196"/>
          </a:xfrm>
          <a:noFill/>
          <a:effectLst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b="1" dirty="0" smtClean="0"/>
              <a:t>Сегодня надежная </a:t>
            </a:r>
            <a:r>
              <a:rPr lang="ru-RU" sz="2400" b="1" dirty="0"/>
              <a:t>и безопасная эксплуатация ядерно и радиационно опасных объектов отрасли достигается: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430" y="1974850"/>
            <a:ext cx="8137130" cy="4087273"/>
          </a:xfr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Глубокими знаниями основ физики ядра и действия ионизирующих излучений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Использованием технологий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использующих принципы естественной безопасности и актуальные стандарты безопасности;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беспечением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выполнения требований нормативно-технической и эксплуатационной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документации;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контролем технологических процессов и параметров безопасности, включая экологическую безопасность;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квалификацией персонала, культурой безопасности;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ü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готовностью аварийно-спасательной службы Минатома России к ликвидации ЧС.</a:t>
            </a:r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566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26DA0-0DF6-4D8F-8174-D243D3379AC5}" type="slidenum">
              <a:rPr lang="ru-RU"/>
              <a:pPr>
                <a:defRPr/>
              </a:pPr>
              <a:t>33</a:t>
            </a:fld>
            <a:endParaRPr lang="ru-RU"/>
          </a:p>
        </p:txBody>
      </p:sp>
      <p:sp>
        <p:nvSpPr>
          <p:cNvPr id="18" name="Дата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F4A50DF-1904-40D1-8568-C96BFD75EA13}" type="datetime1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18.12.2013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3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953DE7C-D744-496E-A5A6-3E4C01847130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4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AA13615-D137-478E-8CB6-77B8167ECACA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569118" y="246663"/>
            <a:ext cx="8207375" cy="90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ru-RU" sz="2400" b="1" dirty="0" smtClean="0">
                <a:latin typeface="Calibri" pitchFamily="34" charset="0"/>
              </a:rPr>
              <a:t>СИНХРОНИЗАЦИЯ развития  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latin typeface="Calibri" pitchFamily="34" charset="0"/>
              </a:rPr>
              <a:t>инноваций </a:t>
            </a:r>
            <a:r>
              <a:rPr lang="ru-RU" sz="2400" b="1" dirty="0">
                <a:latin typeface="Calibri" pitchFamily="34" charset="0"/>
              </a:rPr>
              <a:t>в </a:t>
            </a:r>
            <a:r>
              <a:rPr lang="ru-RU" sz="2400" b="1" dirty="0" smtClean="0">
                <a:latin typeface="Calibri" pitchFamily="34" charset="0"/>
              </a:rPr>
              <a:t>атомных технологиях и ГЯБ 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8200" name="AutoShape 11"/>
          <p:cNvSpPr>
            <a:spLocks noChangeArrowheads="1"/>
          </p:cNvSpPr>
          <p:nvPr/>
        </p:nvSpPr>
        <p:spPr bwMode="auto">
          <a:xfrm>
            <a:off x="395420" y="2060810"/>
            <a:ext cx="4124325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>
              <a:defRPr/>
            </a:pPr>
            <a:r>
              <a:rPr lang="ru-RU" sz="1800" dirty="0">
                <a:latin typeface="Arial" charset="0"/>
              </a:rPr>
              <a:t>Подготовка специалистов в области использования ядерной энергии </a:t>
            </a:r>
          </a:p>
        </p:txBody>
      </p:sp>
      <p:sp>
        <p:nvSpPr>
          <p:cNvPr id="128013" name="AutoShape 13"/>
          <p:cNvSpPr>
            <a:spLocks noChangeArrowheads="1"/>
          </p:cNvSpPr>
          <p:nvPr/>
        </p:nvSpPr>
        <p:spPr bwMode="auto">
          <a:xfrm>
            <a:off x="2843760" y="980660"/>
            <a:ext cx="3303587" cy="85424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atin typeface="+mn-lt"/>
              </a:rPr>
              <a:t>Инновационные процессы в атомной отрасли</a:t>
            </a:r>
          </a:p>
        </p:txBody>
      </p:sp>
      <p:sp>
        <p:nvSpPr>
          <p:cNvPr id="128015" name="AutoShape 15"/>
          <p:cNvSpPr>
            <a:spLocks noChangeArrowheads="1"/>
          </p:cNvSpPr>
          <p:nvPr/>
        </p:nvSpPr>
        <p:spPr bwMode="auto">
          <a:xfrm>
            <a:off x="2699740" y="5229250"/>
            <a:ext cx="3687763" cy="138674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66FF"/>
                </a:solidFill>
                <a:latin typeface="+mn-lt"/>
              </a:rPr>
              <a:t>Безопасное использование</a:t>
            </a:r>
            <a:br>
              <a:rPr lang="ru-RU" sz="2400" b="1" dirty="0">
                <a:solidFill>
                  <a:srgbClr val="0066FF"/>
                </a:solidFill>
                <a:latin typeface="+mn-lt"/>
              </a:rPr>
            </a:br>
            <a:r>
              <a:rPr lang="ru-RU" sz="2400" b="1" dirty="0">
                <a:solidFill>
                  <a:srgbClr val="0066FF"/>
                </a:solidFill>
                <a:latin typeface="+mn-lt"/>
              </a:rPr>
              <a:t>ядерной энергии</a:t>
            </a:r>
          </a:p>
        </p:txBody>
      </p:sp>
      <p:sp>
        <p:nvSpPr>
          <p:cNvPr id="128016" name="AutoShape 16"/>
          <p:cNvSpPr>
            <a:spLocks noChangeArrowheads="1"/>
          </p:cNvSpPr>
          <p:nvPr/>
        </p:nvSpPr>
        <p:spPr bwMode="auto">
          <a:xfrm rot="5400000">
            <a:off x="6254424" y="1242506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wrap="none"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017" name="AutoShape 17"/>
          <p:cNvSpPr>
            <a:spLocks noChangeArrowheads="1"/>
          </p:cNvSpPr>
          <p:nvPr/>
        </p:nvSpPr>
        <p:spPr bwMode="auto">
          <a:xfrm rot="10800000">
            <a:off x="6548438" y="5487988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wrap="none"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019" name="AutoShape 19"/>
          <p:cNvSpPr>
            <a:spLocks noChangeArrowheads="1"/>
          </p:cNvSpPr>
          <p:nvPr/>
        </p:nvSpPr>
        <p:spPr bwMode="auto">
          <a:xfrm rot="10800000" flipH="1">
            <a:off x="1781175" y="5487988"/>
            <a:ext cx="855663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323410" y="3861060"/>
            <a:ext cx="4084319" cy="138674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Инновации в атомной энергетике и ядерных технологиях</a:t>
            </a:r>
          </a:p>
        </p:txBody>
      </p:sp>
      <p:sp>
        <p:nvSpPr>
          <p:cNvPr id="8208" name="AutoShape 11"/>
          <p:cNvSpPr>
            <a:spLocks noChangeArrowheads="1"/>
          </p:cNvSpPr>
          <p:nvPr/>
        </p:nvSpPr>
        <p:spPr bwMode="auto">
          <a:xfrm>
            <a:off x="4716020" y="2060810"/>
            <a:ext cx="4124325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>
              <a:defRPr/>
            </a:pPr>
            <a:r>
              <a:rPr lang="ru-RU" sz="1800" dirty="0">
                <a:latin typeface="Calibri" pitchFamily="34" charset="0"/>
              </a:rPr>
              <a:t>Подготовка специалистов в области обеспечения глобальной ядерной безопасности</a:t>
            </a: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 rot="16200000" flipH="1">
            <a:off x="1913187" y="1191135"/>
            <a:ext cx="855662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Стрелка вниз 19"/>
          <p:cNvSpPr>
            <a:spLocks noChangeAspect="1"/>
          </p:cNvSpPr>
          <p:nvPr/>
        </p:nvSpPr>
        <p:spPr bwMode="auto">
          <a:xfrm>
            <a:off x="2051650" y="3356990"/>
            <a:ext cx="466725" cy="327025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2" name="Стрелка вниз 21"/>
          <p:cNvSpPr>
            <a:spLocks noChangeAspect="1"/>
          </p:cNvSpPr>
          <p:nvPr/>
        </p:nvSpPr>
        <p:spPr bwMode="auto">
          <a:xfrm>
            <a:off x="6804310" y="3429000"/>
            <a:ext cx="468312" cy="327025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5380" name="Oval 19"/>
          <p:cNvSpPr>
            <a:spLocks noChangeArrowheads="1"/>
          </p:cNvSpPr>
          <p:nvPr/>
        </p:nvSpPr>
        <p:spPr bwMode="auto">
          <a:xfrm>
            <a:off x="8351838" y="1268413"/>
            <a:ext cx="457200" cy="530225"/>
          </a:xfrm>
          <a:prstGeom prst="ellipse">
            <a:avLst/>
          </a:prstGeom>
          <a:noFill/>
          <a:ln w="25400">
            <a:solidFill>
              <a:srgbClr val="000080"/>
            </a:solidFill>
            <a:round/>
            <a:headEnd/>
            <a:tailEnd/>
          </a:ln>
        </p:spPr>
        <p:txBody>
          <a:bodyPr wrap="none" lIns="36000" tIns="36000" rIns="36000" bIns="36000" anchor="ctr"/>
          <a:lstStyle/>
          <a:p>
            <a:pPr algn="ctr"/>
            <a:r>
              <a:rPr lang="ru-RU"/>
              <a:t>5</a:t>
            </a:r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2843760" y="3284980"/>
            <a:ext cx="3687763" cy="50139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Государственная политика</a:t>
            </a:r>
          </a:p>
        </p:txBody>
      </p:sp>
      <p:pic>
        <p:nvPicPr>
          <p:cNvPr id="24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AutoShape 14"/>
          <p:cNvSpPr>
            <a:spLocks noChangeArrowheads="1"/>
          </p:cNvSpPr>
          <p:nvPr/>
        </p:nvSpPr>
        <p:spPr bwMode="auto">
          <a:xfrm>
            <a:off x="4572000" y="3933070"/>
            <a:ext cx="4320540" cy="121443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8000" tIns="108000" rIns="108000" bIns="108000" anchor="ctr" anchorCtr="1"/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Инновации в обеспечении глобальной ядерной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41238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D9C69-CF3A-41BA-A5B0-860E21CB589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6320" y="1484730"/>
            <a:ext cx="78490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dirty="0"/>
              <a:t> Используется несколько близких по смыслу определений понятия «культура безопасности</a:t>
            </a:r>
            <a:r>
              <a:rPr lang="ru-RU" dirty="0" smtClean="0"/>
              <a:t>»:</a:t>
            </a:r>
          </a:p>
          <a:p>
            <a:r>
              <a:rPr lang="ru-RU" b="1" dirty="0" smtClean="0"/>
              <a:t>(</a:t>
            </a:r>
            <a:r>
              <a:rPr lang="en-US" b="1" dirty="0"/>
              <a:t>INSAG</a:t>
            </a:r>
            <a:r>
              <a:rPr lang="ru-RU" b="1" dirty="0" smtClean="0"/>
              <a:t>-4)</a:t>
            </a:r>
          </a:p>
          <a:p>
            <a:r>
              <a:rPr lang="ru-RU" dirty="0" smtClean="0"/>
              <a:t>– </a:t>
            </a:r>
            <a:r>
              <a:rPr lang="ru-RU" dirty="0"/>
              <a:t>«</a:t>
            </a:r>
            <a:r>
              <a:rPr lang="ru-RU" b="1" dirty="0"/>
              <a:t>культура безопасности</a:t>
            </a:r>
            <a:r>
              <a:rPr lang="ru-RU" dirty="0"/>
              <a:t> – это такая совокупность характеристик, особенностей деятельности и отношений в организациях и поведения отдельных лиц, которая устанавливает, что проблемам безопасности ядерного объекта, как обладающим высшим приоритетом, уделяется внимание, диктуемое их </a:t>
            </a:r>
            <a:r>
              <a:rPr lang="ru-RU" dirty="0" smtClean="0"/>
              <a:t>значимостью»;</a:t>
            </a:r>
          </a:p>
          <a:p>
            <a:endParaRPr lang="ru-RU" dirty="0"/>
          </a:p>
          <a:p>
            <a:r>
              <a:rPr lang="ru-RU" b="1" dirty="0"/>
              <a:t>(ОПБ-88/97).</a:t>
            </a:r>
          </a:p>
          <a:p>
            <a:r>
              <a:rPr lang="ru-RU" dirty="0" smtClean="0"/>
              <a:t>– </a:t>
            </a:r>
            <a:r>
              <a:rPr lang="ru-RU" dirty="0"/>
              <a:t>«</a:t>
            </a:r>
            <a:r>
              <a:rPr lang="ru-RU" b="1" dirty="0"/>
              <a:t>культура безопасности</a:t>
            </a:r>
            <a:r>
              <a:rPr lang="ru-RU" dirty="0"/>
              <a:t> – квалификационная и психологическая подготовленность всех лиц, при которой обеспечение безопасности атомных станций является приоритетной целью и внутренней потребностью, приводящей к самосознанию ответственности и к самоконтролю при выполнении всех работ, влияющих на безопасность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10"/>
          <p:cNvSpPr>
            <a:spLocks noChangeArrowheads="1"/>
          </p:cNvSpPr>
          <p:nvPr/>
        </p:nvSpPr>
        <p:spPr bwMode="auto">
          <a:xfrm>
            <a:off x="0" y="685092"/>
            <a:ext cx="9144000" cy="37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2400" b="1" dirty="0"/>
              <a:t> </a:t>
            </a:r>
            <a:r>
              <a:rPr lang="ru-RU" sz="2400" b="1" dirty="0" smtClean="0"/>
              <a:t>Определения культуры безопасности</a:t>
            </a:r>
            <a:endParaRPr lang="ru-RU" sz="2400" b="1" dirty="0"/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437575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81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D9C69-CF3A-41BA-A5B0-860E21CB589A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430" y="1340710"/>
            <a:ext cx="80651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Само понятие, идеология и принципы культуры безопасности возникли на межгосударственном уровне, уровне МАГАТЭ применительно к безопасности АЭС.</a:t>
            </a:r>
          </a:p>
          <a:p>
            <a:r>
              <a:rPr lang="ru-RU" dirty="0"/>
              <a:t>Именно государство заявляет о своей приверженности идеологии и принципам культуры безопасности и создает систему государственных гарантий  и обеспечивает условия реализации безопасности.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Государство </a:t>
            </a:r>
            <a:r>
              <a:rPr lang="ru-RU" dirty="0"/>
              <a:t>не должно (и обязуется) осуществлять ядерную деятельность, которая причиняет ущерб в другом государстве.</a:t>
            </a:r>
          </a:p>
          <a:p>
            <a:r>
              <a:rPr lang="ru-RU" dirty="0"/>
              <a:t>Наивысшим уровнем, влияющим на безопасность атомных объектов, как уже отмечалось, является </a:t>
            </a:r>
            <a:r>
              <a:rPr lang="ru-RU" b="1" dirty="0"/>
              <a:t>законодательный уровень</a:t>
            </a:r>
            <a:r>
              <a:rPr lang="ru-RU" dirty="0"/>
              <a:t>, обеспечивающий национальную основу для Культуры безопасности.</a:t>
            </a:r>
          </a:p>
          <a:p>
            <a:endParaRPr lang="ru-RU" dirty="0" smtClean="0"/>
          </a:p>
          <a:p>
            <a:r>
              <a:rPr lang="ru-RU" dirty="0" smtClean="0"/>
              <a:t>Через </a:t>
            </a:r>
            <a:r>
              <a:rPr lang="ru-RU" dirty="0"/>
              <a:t>законодательство правительства реализуют свою ответственной по регулированию безопасности атомных станций и других потенциально опасных установок и видов деятельности для того, чтобы защитить отдельных лиц, население в целом и окружающую среду.</a:t>
            </a:r>
          </a:p>
        </p:txBody>
      </p:sp>
      <p:sp>
        <p:nvSpPr>
          <p:cNvPr id="4" name="Прямоугольник 10"/>
          <p:cNvSpPr>
            <a:spLocks noChangeArrowheads="1"/>
          </p:cNvSpPr>
          <p:nvPr/>
        </p:nvSpPr>
        <p:spPr bwMode="auto">
          <a:xfrm>
            <a:off x="0" y="500042"/>
            <a:ext cx="9144000" cy="92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2400" b="1" dirty="0" smtClean="0"/>
              <a:t>Ответственность государства в создании </a:t>
            </a:r>
          </a:p>
          <a:p>
            <a:pPr algn="ctr">
              <a:lnSpc>
                <a:spcPct val="75000"/>
              </a:lnSpc>
              <a:defRPr/>
            </a:pPr>
            <a:r>
              <a:rPr lang="ru-RU" sz="2400" b="1" dirty="0" smtClean="0"/>
              <a:t>системы приверженности принципам </a:t>
            </a:r>
          </a:p>
          <a:p>
            <a:pPr algn="ctr">
              <a:lnSpc>
                <a:spcPct val="75000"/>
              </a:lnSpc>
              <a:defRPr/>
            </a:pPr>
            <a:r>
              <a:rPr lang="ru-RU" sz="2400" b="1" dirty="0" smtClean="0"/>
              <a:t>«Культуры безопасности»</a:t>
            </a:r>
            <a:endParaRPr lang="ru-RU" sz="2400" b="1" dirty="0"/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29" y="289986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2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D9C69-CF3A-41BA-A5B0-860E21CB589A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1026" name="Picture 2" descr="F:\AAW-2\Конференции, совещания, симпозиумы\книг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20" y="260560"/>
            <a:ext cx="5472760" cy="61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10"/>
          <p:cNvSpPr>
            <a:spLocks noChangeArrowheads="1"/>
          </p:cNvSpPr>
          <p:nvPr/>
        </p:nvSpPr>
        <p:spPr bwMode="auto">
          <a:xfrm rot="10800000" flipV="1">
            <a:off x="611450" y="1172832"/>
            <a:ext cx="2664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2400" b="1" dirty="0"/>
              <a:t> </a:t>
            </a:r>
            <a:r>
              <a:rPr lang="ru-RU" sz="2400" b="1" dirty="0" smtClean="0"/>
              <a:t>Учебные пособия по культуре безопасности</a:t>
            </a:r>
            <a:endParaRPr lang="ru-RU" sz="2400" b="1" dirty="0"/>
          </a:p>
        </p:txBody>
      </p:sp>
      <p:pic>
        <p:nvPicPr>
          <p:cNvPr id="6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10329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41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D9C69-CF3A-41BA-A5B0-860E21CB589A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3" name="Picture 2" descr="C:\Users\Agapov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403560" y="404580"/>
            <a:ext cx="7201000" cy="784955"/>
          </a:xfrm>
          <a:prstGeom prst="rect">
            <a:avLst/>
          </a:prstGeo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Мониторинг и выработка решений по снижению радиационных рисков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1450" y="1988800"/>
            <a:ext cx="7849089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0" rIns="0" anchor="ctr">
            <a:sp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§"/>
              <a:tabLst>
                <a:tab pos="25400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Мониторинг радиационной обстановки </a:t>
            </a:r>
            <a:r>
              <a:rPr lang="ru-RU" sz="2400" dirty="0" smtClean="0"/>
              <a:t>на объектах и на прилегающих к ним территориях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  <a:tabLst>
                <a:tab pos="25400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Мониторинг мест, загрязненных радиоактивными материалами в предыдущий период использования атомных технологий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  <a:tabLst>
                <a:tab pos="254000" algn="l"/>
              </a:tabLst>
            </a:pPr>
            <a:r>
              <a:rPr lang="ru-RU" sz="2400" dirty="0" smtClean="0"/>
              <a:t>Мониторинг использования ЯМ и РВ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  <a:tabLst>
                <a:tab pos="25400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 Мониторинг транспортировки ЯМ и РВ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  <a:tabLst>
                <a:tab pos="254000" algn="l"/>
              </a:tabLst>
            </a:pPr>
            <a:r>
              <a:rPr lang="ru-RU" sz="2400" dirty="0" smtClean="0"/>
              <a:t>Мониторинг глобальной радиационной опасности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  <a:tabLst>
                <a:tab pos="254000" algn="l"/>
              </a:tabLst>
            </a:pPr>
            <a:r>
              <a:rPr lang="ru-RU" sz="2400" dirty="0" smtClean="0">
                <a:solidFill>
                  <a:schemeClr val="tx1"/>
                </a:solidFill>
              </a:rPr>
              <a:t>Подготовка к мониторингу в особый период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03FA5E-85F9-40B7-B7D7-2AE63F2DBBAF}" type="slidenum">
              <a:rPr lang="en-US"/>
              <a:pPr/>
              <a:t>38</a:t>
            </a:fld>
            <a:endParaRPr lang="en-US"/>
          </a:p>
        </p:txBody>
      </p:sp>
      <p:sp>
        <p:nvSpPr>
          <p:cNvPr id="517122" name="Rectangle 2"/>
          <p:cNvSpPr>
            <a:spLocks noChangeArrowheads="1"/>
          </p:cNvSpPr>
          <p:nvPr/>
        </p:nvSpPr>
        <p:spPr bwMode="auto">
          <a:xfrm>
            <a:off x="611451" y="1230146"/>
            <a:ext cx="3888540" cy="371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0" rIns="0" anchor="ctr">
            <a:spAutoFit/>
          </a:bodyPr>
          <a:lstStyle/>
          <a:p>
            <a:pPr algn="r">
              <a:lnSpc>
                <a:spcPct val="100000"/>
              </a:lnSpc>
              <a:tabLst>
                <a:tab pos="254000" algn="l"/>
              </a:tabLst>
            </a:pPr>
            <a: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настоящее время в </a:t>
            </a:r>
            <a:r>
              <a:rPr lang="ru-RU" sz="19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Росатоме</a:t>
            </a:r>
            <a: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системой АСБТ по полной схеме оборудованы </a:t>
            </a:r>
            <a:r>
              <a:rPr lang="ru-RU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 </a:t>
            </a:r>
            <a: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вагонов для перевозки ЯМ, изготовлен </a:t>
            </a:r>
            <a:b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 специальный автомобиль для перевозки ЯМ и сил охраны. </a:t>
            </a:r>
            <a:b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Ведутся работы по</a:t>
            </a:r>
            <a:r>
              <a:rPr lang="en-US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развертыванию сети диспетчерских пунктов </a:t>
            </a:r>
            <a:b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организации взаимодействия с силовыми структурами государства. 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title"/>
          </p:nvPr>
        </p:nvSpPr>
        <p:spPr>
          <a:xfrm>
            <a:off x="996950" y="339725"/>
            <a:ext cx="7900988" cy="38417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>
                <a:effectLst/>
              </a:rPr>
              <a:t>АСБТ ядерных материалов </a:t>
            </a:r>
            <a:r>
              <a:rPr lang="ru-RU" sz="2800" dirty="0" err="1">
                <a:effectLst/>
              </a:rPr>
              <a:t>Росатома</a:t>
            </a:r>
            <a:endParaRPr lang="ru-RU" sz="2800" dirty="0">
              <a:effectLst/>
            </a:endParaRPr>
          </a:p>
        </p:txBody>
      </p:sp>
      <p:pic>
        <p:nvPicPr>
          <p:cNvPr id="517124" name="Picture 4" descr="asbt_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10"/>
            <a:ext cx="4049713" cy="352974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558800" y="5402263"/>
            <a:ext cx="7997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254000" algn="l"/>
              </a:tabLst>
            </a:pPr>
            <a:r>
              <a:rPr lang="ru-RU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Развертывание системы по полной схеме обеспечит реагирование на любую чрезвычайную ситуацию </a:t>
            </a:r>
            <a:br>
              <a:rPr lang="ru-RU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режиме реального времени </a:t>
            </a:r>
          </a:p>
        </p:txBody>
      </p:sp>
      <p:pic>
        <p:nvPicPr>
          <p:cNvPr id="7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35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FFA92C-40C9-46A0-9FB6-88D46C94EC50}" type="slidenum">
              <a:rPr lang="en-US"/>
              <a:pPr/>
              <a:t>39</a:t>
            </a:fld>
            <a:endParaRPr lang="en-US"/>
          </a:p>
        </p:txBody>
      </p:sp>
      <p:sp>
        <p:nvSpPr>
          <p:cNvPr id="516098" name="AutoShape 2"/>
          <p:cNvSpPr>
            <a:spLocks noChangeArrowheads="1"/>
          </p:cNvSpPr>
          <p:nvPr/>
        </p:nvSpPr>
        <p:spPr bwMode="auto">
          <a:xfrm>
            <a:off x="4139940" y="3284980"/>
            <a:ext cx="1143000" cy="381000"/>
          </a:xfrm>
          <a:prstGeom prst="leftArrow">
            <a:avLst>
              <a:gd name="adj1" fmla="val 50000"/>
              <a:gd name="adj2" fmla="val 75000"/>
            </a:avLst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16099" name="AutoShape 3"/>
          <p:cNvSpPr>
            <a:spLocks noChangeArrowheads="1"/>
          </p:cNvSpPr>
          <p:nvPr/>
        </p:nvSpPr>
        <p:spPr bwMode="auto">
          <a:xfrm>
            <a:off x="4067930" y="5949350"/>
            <a:ext cx="1212850" cy="381000"/>
          </a:xfrm>
          <a:prstGeom prst="leftArrow">
            <a:avLst>
              <a:gd name="adj1" fmla="val 50000"/>
              <a:gd name="adj2" fmla="val 79583"/>
            </a:avLst>
          </a:prstGeom>
          <a:solidFill>
            <a:schemeClr val="bg1"/>
          </a:solidFill>
          <a:ln w="1905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title"/>
          </p:nvPr>
        </p:nvSpPr>
        <p:spPr>
          <a:xfrm>
            <a:off x="899490" y="260560"/>
            <a:ext cx="8021638" cy="73025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ru-RU" sz="2400" b="1" dirty="0">
                <a:effectLst/>
              </a:rPr>
              <a:t>Мониторинг безопасности</a:t>
            </a:r>
            <a:r>
              <a:rPr lang="en-US" sz="2400" b="1" dirty="0">
                <a:effectLst/>
              </a:rPr>
              <a:t> – </a:t>
            </a:r>
            <a:r>
              <a:rPr lang="ru-RU" sz="2400" b="1" dirty="0">
                <a:effectLst/>
              </a:rPr>
              <a:t>важнейший элемент обеспечения экологической безопасности</a:t>
            </a:r>
          </a:p>
        </p:txBody>
      </p:sp>
      <p:graphicFrame>
        <p:nvGraphicFramePr>
          <p:cNvPr id="51610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611450" y="1844780"/>
          <a:ext cx="3541712" cy="2343150"/>
        </p:xfrm>
        <a:graphic>
          <a:graphicData uri="http://schemas.openxmlformats.org/presentationml/2006/ole">
            <p:oleObj spid="_x0000_s3142" name="Документ" r:id="rId4" imgW="6300216" imgH="4166616" progId="Word.Document.8">
              <p:embed/>
            </p:oleObj>
          </a:graphicData>
        </a:graphic>
      </p:graphicFrame>
      <p:graphicFrame>
        <p:nvGraphicFramePr>
          <p:cNvPr id="516102" name="Object 6"/>
          <p:cNvGraphicFramePr>
            <a:graphicFrameLocks noChangeAspect="1"/>
          </p:cNvGraphicFramePr>
          <p:nvPr/>
        </p:nvGraphicFramePr>
        <p:xfrm>
          <a:off x="539440" y="4005080"/>
          <a:ext cx="3524250" cy="2609850"/>
        </p:xfrm>
        <a:graphic>
          <a:graphicData uri="http://schemas.openxmlformats.org/presentationml/2006/ole">
            <p:oleObj spid="_x0000_s3143" name="Документ" r:id="rId5" imgW="6640068" imgH="2898648" progId="Word.Document.8">
              <p:embed/>
            </p:oleObj>
          </a:graphicData>
        </a:graphic>
      </p:graphicFrame>
      <p:sp>
        <p:nvSpPr>
          <p:cNvPr id="516103" name="Rectangle 7"/>
          <p:cNvSpPr>
            <a:spLocks noChangeArrowheads="1"/>
          </p:cNvSpPr>
          <p:nvPr/>
        </p:nvSpPr>
        <p:spPr bwMode="auto">
          <a:xfrm>
            <a:off x="5410200" y="6629400"/>
            <a:ext cx="251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16104" name="Text Box 8"/>
          <p:cNvSpPr txBox="1">
            <a:spLocks noChangeArrowheads="1"/>
          </p:cNvSpPr>
          <p:nvPr/>
        </p:nvSpPr>
        <p:spPr bwMode="auto">
          <a:xfrm>
            <a:off x="236538" y="1355725"/>
            <a:ext cx="3386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Фрагменты АСКРО</a:t>
            </a:r>
          </a:p>
        </p:txBody>
      </p:sp>
      <p:sp>
        <p:nvSpPr>
          <p:cNvPr id="516105" name="Line 9"/>
          <p:cNvSpPr>
            <a:spLocks noChangeShapeType="1"/>
          </p:cNvSpPr>
          <p:nvPr/>
        </p:nvSpPr>
        <p:spPr bwMode="auto">
          <a:xfrm flipH="1" flipV="1">
            <a:off x="3810000" y="3657600"/>
            <a:ext cx="838200" cy="457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endParaRPr lang="ru-RU"/>
          </a:p>
        </p:txBody>
      </p:sp>
      <p:sp>
        <p:nvSpPr>
          <p:cNvPr id="516106" name="AutoShape 10"/>
          <p:cNvSpPr>
            <a:spLocks noChangeArrowheads="1"/>
          </p:cNvSpPr>
          <p:nvPr/>
        </p:nvSpPr>
        <p:spPr bwMode="auto">
          <a:xfrm>
            <a:off x="4114800" y="3048000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16196" name="Group 100"/>
          <p:cNvGraphicFramePr>
            <a:graphicFrameLocks noGrp="1"/>
          </p:cNvGraphicFramePr>
          <p:nvPr>
            <p:ph sz="half" idx="2"/>
          </p:nvPr>
        </p:nvGraphicFramePr>
        <p:xfrm>
          <a:off x="4448175" y="1736725"/>
          <a:ext cx="4383088" cy="5058220"/>
        </p:xfrm>
        <a:graphic>
          <a:graphicData uri="http://schemas.openxmlformats.org/drawingml/2006/table">
            <a:tbl>
              <a:tblPr/>
              <a:tblGrid>
                <a:gridCol w="438150"/>
                <a:gridCol w="3257550"/>
                <a:gridCol w="687388"/>
              </a:tblGrid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Смоленская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Балаковская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Кольская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Калининская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Курская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Нововоронежская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Белоярская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Волгодонская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Ленинградская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Билибинская АЭС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ЭХК (г.Ангарск)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СХК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ГХК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ПО «Маяк»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ПО «Электрохимический завод» (ЭХЗ)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Комбинат «Электрохимприбор» (ЭХП)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Приборостроит завод (ПСЗ)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ГНЦ РФ ФЭИ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  <a:endParaRPr kumimoji="1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19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ГНЦ РФ НИИАР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18000" marR="18000" marT="18000" marB="18000" anchor="ctr" anchorCtr="1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Уральский электрохим. комбинат (УЭХК)</a:t>
                      </a: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Итого  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293</a:t>
                      </a:r>
                    </a:p>
                  </a:txBody>
                  <a:tcPr marL="18000" marR="18000" marT="18000" marB="18000" anchor="ctr" anchorCtr="1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6195" name="Rectangle 99"/>
          <p:cNvSpPr>
            <a:spLocks noChangeArrowheads="1"/>
          </p:cNvSpPr>
          <p:nvPr/>
        </p:nvSpPr>
        <p:spPr bwMode="auto">
          <a:xfrm>
            <a:off x="4471988" y="1008063"/>
            <a:ext cx="4303712" cy="668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SzPct val="60000"/>
              <a:buFont typeface="Monotype Sorts" pitchFamily="2" charset="2"/>
              <a:buNone/>
            </a:pPr>
            <a:r>
              <a:rPr lang="ru-RU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Предприятия, на которых действуют подключенные к СКЦ Минатома России </a:t>
            </a:r>
            <a:br>
              <a:rPr lang="ru-RU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АСКРО, и количество постов АСКРО</a:t>
            </a:r>
          </a:p>
        </p:txBody>
      </p:sp>
      <p:pic>
        <p:nvPicPr>
          <p:cNvPr id="14" name="Picture 2" descr="C:\Users\Agapov\Desktop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163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82FC3-F26A-42C4-9C36-DED9B8C060B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5" name="Содержимое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концепций и</a:t>
            </a:r>
            <a:r>
              <a:rPr kumimoji="1" 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стратегий национальной безопасности </a:t>
            </a: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США, Великобритании, </a:t>
            </a: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Франции</a:t>
            </a: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Германии, Китая: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Char char="•"/>
              <a:tabLst/>
              <a:defRPr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2008 г. Франция. Угрозы безопасности, связанные с глобализацией:</a:t>
            </a:r>
            <a:endParaRPr kumimoji="1" lang="ru-RU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Распространение ОМУ и ЯО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Терроризм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Атаки на космические и информационные системы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Финансово-политические кризисы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Конкуренция за доступ к водным, энергетическим ресурсам, источникам сырья</a:t>
            </a:r>
          </a:p>
          <a:p>
            <a:pPr marL="800100" lvl="1" indent="-342900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</a:pPr>
            <a:r>
              <a:rPr kumimoji="1" lang="ru-RU" sz="2000" kern="0" dirty="0" smtClean="0">
                <a:solidFill>
                  <a:schemeClr val="tx1"/>
                </a:solidFill>
                <a:effectLst/>
                <a:latin typeface="+mn-lt"/>
              </a:rPr>
              <a:t>Ухудшение качества окружающей среды, пандемии, неконтролируемая миграция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755470" y="764630"/>
            <a:ext cx="772636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Новые вызовы и угрозы (Франция)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40" y="404580"/>
            <a:ext cx="887279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48000" contrast="10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440" y="404580"/>
            <a:ext cx="891540" cy="87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560"/>
            <a:ext cx="7762170" cy="1143000"/>
          </a:xfrm>
        </p:spPr>
        <p:txBody>
          <a:bodyPr/>
          <a:lstStyle/>
          <a:p>
            <a:r>
              <a:rPr lang="ru-RU" sz="3200" b="1" dirty="0" smtClean="0"/>
              <a:t>Обеспечение готовности к действиям в нештатных ситуациях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Развитие государственной и корпоративной систем реагирования на нештатные ситуации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Развитие аварийных технологий и аварийной службы атомных объектов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93FB6-E376-4FE9-9472-8A42B94FFDA5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6" name="Picture 2" descr="C:\Users\Agapov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E6B4-91E7-4E2F-AE97-AF81A916F1A0}" type="slidenum">
              <a:rPr lang="ru-RU"/>
              <a:pPr/>
              <a:t>41</a:t>
            </a:fld>
            <a:endParaRPr lang="ru-RU"/>
          </a:p>
        </p:txBody>
      </p:sp>
      <p:sp>
        <p:nvSpPr>
          <p:cNvPr id="1161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3460" y="476590"/>
            <a:ext cx="8281150" cy="381000"/>
          </a:xfrm>
          <a:noFill/>
          <a:ln/>
          <a:effectLst/>
        </p:spPr>
        <p:txBody>
          <a:bodyPr/>
          <a:lstStyle/>
          <a:p>
            <a:r>
              <a:rPr lang="ru-RU" sz="2400" b="1" dirty="0"/>
              <a:t>Кризисные центры и центры технической поддержки </a:t>
            </a:r>
            <a:r>
              <a:rPr lang="ru-RU" sz="2400" b="1" dirty="0" smtClean="0"/>
              <a:t>АЭС, системы «ГАРАНТ»</a:t>
            </a:r>
            <a:endParaRPr lang="ru-RU" sz="2400" b="1" dirty="0"/>
          </a:p>
        </p:txBody>
      </p:sp>
      <p:pic>
        <p:nvPicPr>
          <p:cNvPr id="1161219" name="Picture 3" descr="ЦТП НИКИЭТ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50000" y="1344613"/>
            <a:ext cx="1979613" cy="1484312"/>
          </a:xfrm>
          <a:noFill/>
          <a:ln/>
          <a:effectLst>
            <a:outerShdw dist="35921" dir="2700000" algn="ctr" rotWithShape="0">
              <a:srgbClr val="B2B2B2"/>
            </a:outerShdw>
          </a:effectLst>
        </p:spPr>
      </p:pic>
      <p:sp>
        <p:nvSpPr>
          <p:cNvPr id="1161220" name="AutoShape 4"/>
          <p:cNvSpPr>
            <a:spLocks noChangeArrowheads="1"/>
          </p:cNvSpPr>
          <p:nvPr/>
        </p:nvSpPr>
        <p:spPr bwMode="auto">
          <a:xfrm>
            <a:off x="2009775" y="3576638"/>
            <a:ext cx="1254125" cy="827087"/>
          </a:xfrm>
          <a:prstGeom prst="flowChartAlternateProcess">
            <a:avLst/>
          </a:prstGeom>
          <a:gradFill rotWithShape="1">
            <a:gsLst>
              <a:gs pos="0">
                <a:srgbClr val="50BCD2"/>
              </a:gs>
              <a:gs pos="50000">
                <a:schemeClr val="tx2"/>
              </a:gs>
              <a:gs pos="100000">
                <a:srgbClr val="50BCD2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rgbClr val="B2B2B2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  <a:effectLst/>
                <a:latin typeface="Arial" pitchFamily="34" charset="0"/>
              </a:rPr>
              <a:t>КЦ РЭА</a:t>
            </a:r>
          </a:p>
        </p:txBody>
      </p:sp>
      <p:sp>
        <p:nvSpPr>
          <p:cNvPr id="1161221" name="AutoShape 5"/>
          <p:cNvSpPr>
            <a:spLocks noChangeArrowheads="1"/>
          </p:cNvSpPr>
          <p:nvPr/>
        </p:nvSpPr>
        <p:spPr bwMode="auto">
          <a:xfrm>
            <a:off x="95250" y="3557588"/>
            <a:ext cx="1655763" cy="800100"/>
          </a:xfrm>
          <a:prstGeom prst="flowChartAlternateProcess">
            <a:avLst/>
          </a:prstGeom>
          <a:gradFill rotWithShape="1">
            <a:gsLst>
              <a:gs pos="0">
                <a:srgbClr val="50BCD2"/>
              </a:gs>
              <a:gs pos="50000">
                <a:schemeClr val="tx2"/>
              </a:gs>
              <a:gs pos="100000">
                <a:srgbClr val="50BCD2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СКЦ </a:t>
            </a:r>
          </a:p>
          <a:p>
            <a:pPr eaLnBrk="1" hangingPunct="1"/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Росатома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1161222" name="Line 6"/>
          <p:cNvSpPr>
            <a:spLocks noChangeShapeType="1"/>
          </p:cNvSpPr>
          <p:nvPr/>
        </p:nvSpPr>
        <p:spPr bwMode="auto">
          <a:xfrm>
            <a:off x="3411538" y="1863725"/>
            <a:ext cx="231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23" name="Line 7"/>
          <p:cNvSpPr>
            <a:spLocks noChangeShapeType="1"/>
          </p:cNvSpPr>
          <p:nvPr/>
        </p:nvSpPr>
        <p:spPr bwMode="auto">
          <a:xfrm>
            <a:off x="3425825" y="1849438"/>
            <a:ext cx="0" cy="46593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24" name="Line 8"/>
          <p:cNvSpPr>
            <a:spLocks noChangeShapeType="1"/>
          </p:cNvSpPr>
          <p:nvPr/>
        </p:nvSpPr>
        <p:spPr bwMode="auto">
          <a:xfrm>
            <a:off x="3419475" y="2322513"/>
            <a:ext cx="2190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25" name="Line 9"/>
          <p:cNvSpPr>
            <a:spLocks noChangeShapeType="1"/>
          </p:cNvSpPr>
          <p:nvPr/>
        </p:nvSpPr>
        <p:spPr bwMode="auto">
          <a:xfrm>
            <a:off x="3419475" y="2874963"/>
            <a:ext cx="2190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26" name="Line 10"/>
          <p:cNvSpPr>
            <a:spLocks noChangeShapeType="1"/>
          </p:cNvSpPr>
          <p:nvPr/>
        </p:nvSpPr>
        <p:spPr bwMode="auto">
          <a:xfrm>
            <a:off x="3419475" y="3865563"/>
            <a:ext cx="2190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27" name="Line 11"/>
          <p:cNvSpPr>
            <a:spLocks noChangeShapeType="1"/>
          </p:cNvSpPr>
          <p:nvPr/>
        </p:nvSpPr>
        <p:spPr bwMode="auto">
          <a:xfrm>
            <a:off x="3419475" y="4379913"/>
            <a:ext cx="20955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28" name="Line 12"/>
          <p:cNvSpPr>
            <a:spLocks noChangeShapeType="1"/>
          </p:cNvSpPr>
          <p:nvPr/>
        </p:nvSpPr>
        <p:spPr bwMode="auto">
          <a:xfrm>
            <a:off x="3419475" y="4903788"/>
            <a:ext cx="2190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29" name="Line 13"/>
          <p:cNvSpPr>
            <a:spLocks noChangeShapeType="1"/>
          </p:cNvSpPr>
          <p:nvPr/>
        </p:nvSpPr>
        <p:spPr bwMode="auto">
          <a:xfrm>
            <a:off x="3419475" y="5408613"/>
            <a:ext cx="2190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30" name="Line 14"/>
          <p:cNvSpPr>
            <a:spLocks noChangeShapeType="1"/>
          </p:cNvSpPr>
          <p:nvPr/>
        </p:nvSpPr>
        <p:spPr bwMode="auto">
          <a:xfrm>
            <a:off x="3419475" y="5980113"/>
            <a:ext cx="2190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31" name="Line 15"/>
          <p:cNvSpPr>
            <a:spLocks noChangeShapeType="1"/>
          </p:cNvSpPr>
          <p:nvPr/>
        </p:nvSpPr>
        <p:spPr bwMode="auto">
          <a:xfrm>
            <a:off x="3429000" y="6503988"/>
            <a:ext cx="20955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32" name="Line 16"/>
          <p:cNvSpPr>
            <a:spLocks noChangeShapeType="1"/>
          </p:cNvSpPr>
          <p:nvPr/>
        </p:nvSpPr>
        <p:spPr bwMode="auto">
          <a:xfrm flipH="1">
            <a:off x="1744663" y="3983038"/>
            <a:ext cx="24606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33" name="Line 17"/>
          <p:cNvSpPr>
            <a:spLocks noChangeShapeType="1"/>
          </p:cNvSpPr>
          <p:nvPr/>
        </p:nvSpPr>
        <p:spPr bwMode="auto">
          <a:xfrm>
            <a:off x="3279775" y="3997325"/>
            <a:ext cx="14605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32200" y="1052513"/>
            <a:ext cx="2322513" cy="5065712"/>
            <a:chOff x="2288" y="1010"/>
            <a:chExt cx="1463" cy="3191"/>
          </a:xfrm>
        </p:grpSpPr>
        <p:sp>
          <p:nvSpPr>
            <p:cNvPr id="1161235" name="AutoShape 19"/>
            <p:cNvSpPr>
              <a:spLocks noChangeArrowheads="1"/>
            </p:cNvSpPr>
            <p:nvPr/>
          </p:nvSpPr>
          <p:spPr bwMode="auto">
            <a:xfrm>
              <a:off x="2297" y="1010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ВНИИАЭС</a:t>
              </a:r>
            </a:p>
          </p:txBody>
        </p:sp>
        <p:sp>
          <p:nvSpPr>
            <p:cNvPr id="1161236" name="AutoShape 20"/>
            <p:cNvSpPr>
              <a:spLocks noChangeArrowheads="1"/>
            </p:cNvSpPr>
            <p:nvPr/>
          </p:nvSpPr>
          <p:spPr bwMode="auto">
            <a:xfrm>
              <a:off x="2288" y="2629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АТЦ г. </a:t>
              </a:r>
              <a:r>
                <a:rPr lang="ru-RU" sz="1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Нововоронеж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161237" name="AutoShape 21"/>
            <p:cNvSpPr>
              <a:spLocks noChangeArrowheads="1"/>
            </p:cNvSpPr>
            <p:nvPr/>
          </p:nvSpPr>
          <p:spPr bwMode="auto">
            <a:xfrm>
              <a:off x="2297" y="2949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ОКБ ГП</a:t>
              </a:r>
            </a:p>
          </p:txBody>
        </p:sp>
        <p:sp>
          <p:nvSpPr>
            <p:cNvPr id="1161238" name="AutoShape 22"/>
            <p:cNvSpPr>
              <a:spLocks noChangeArrowheads="1"/>
            </p:cNvSpPr>
            <p:nvPr/>
          </p:nvSpPr>
          <p:spPr bwMode="auto">
            <a:xfrm>
              <a:off x="2297" y="3278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ОКБМ</a:t>
              </a:r>
            </a:p>
          </p:txBody>
        </p:sp>
        <p:sp>
          <p:nvSpPr>
            <p:cNvPr id="1161239" name="AutoShape 23"/>
            <p:cNvSpPr>
              <a:spLocks noChangeArrowheads="1"/>
            </p:cNvSpPr>
            <p:nvPr/>
          </p:nvSpPr>
          <p:spPr bwMode="auto">
            <a:xfrm>
              <a:off x="2297" y="3616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ФЭИ</a:t>
              </a:r>
            </a:p>
          </p:txBody>
        </p:sp>
        <p:sp>
          <p:nvSpPr>
            <p:cNvPr id="1161240" name="AutoShape 24"/>
            <p:cNvSpPr>
              <a:spLocks noChangeArrowheads="1"/>
            </p:cNvSpPr>
            <p:nvPr/>
          </p:nvSpPr>
          <p:spPr bwMode="auto">
            <a:xfrm>
              <a:off x="2297" y="3927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РНЦ КИ</a:t>
              </a:r>
            </a:p>
          </p:txBody>
        </p:sp>
        <p:sp>
          <p:nvSpPr>
            <p:cNvPr id="1161241" name="AutoShape 25"/>
            <p:cNvSpPr>
              <a:spLocks noChangeArrowheads="1"/>
            </p:cNvSpPr>
            <p:nvPr/>
          </p:nvSpPr>
          <p:spPr bwMode="auto">
            <a:xfrm>
              <a:off x="2297" y="1340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НИКИЭТ</a:t>
              </a:r>
            </a:p>
          </p:txBody>
        </p:sp>
        <p:sp>
          <p:nvSpPr>
            <p:cNvPr id="1161242" name="AutoShape 26"/>
            <p:cNvSpPr>
              <a:spLocks noChangeArrowheads="1"/>
            </p:cNvSpPr>
            <p:nvPr/>
          </p:nvSpPr>
          <p:spPr bwMode="auto">
            <a:xfrm>
              <a:off x="2297" y="1669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ИБРАЭ РАН</a:t>
              </a:r>
            </a:p>
          </p:txBody>
        </p:sp>
        <p:sp>
          <p:nvSpPr>
            <p:cNvPr id="1161243" name="AutoShape 27"/>
            <p:cNvSpPr>
              <a:spLocks noChangeArrowheads="1"/>
            </p:cNvSpPr>
            <p:nvPr/>
          </p:nvSpPr>
          <p:spPr bwMode="auto">
            <a:xfrm>
              <a:off x="2297" y="1989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НПО «Тайфун»</a:t>
              </a:r>
            </a:p>
          </p:txBody>
        </p:sp>
        <p:sp>
          <p:nvSpPr>
            <p:cNvPr id="1161244" name="AutoShape 28"/>
            <p:cNvSpPr>
              <a:spLocks noChangeArrowheads="1"/>
            </p:cNvSpPr>
            <p:nvPr/>
          </p:nvSpPr>
          <p:spPr bwMode="auto">
            <a:xfrm>
              <a:off x="2297" y="2309"/>
              <a:ext cx="1454" cy="274"/>
            </a:xfrm>
            <a:prstGeom prst="flowChartAlternateProcess">
              <a:avLst/>
            </a:prstGeom>
            <a:gradFill rotWithShape="1">
              <a:gsLst>
                <a:gs pos="0">
                  <a:srgbClr val="50BCD2"/>
                </a:gs>
                <a:gs pos="50000">
                  <a:schemeClr val="tx2"/>
                </a:gs>
                <a:gs pos="100000">
                  <a:srgbClr val="50BCD2"/>
                </a:gs>
              </a:gsLst>
              <a:lin ang="5400000" scaled="1"/>
            </a:gradFill>
            <a:ln w="381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ЦТП ГНЦ 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ФМБЦ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1161245" name="Line 29"/>
          <p:cNvSpPr>
            <a:spLocks noChangeShapeType="1"/>
          </p:cNvSpPr>
          <p:nvPr/>
        </p:nvSpPr>
        <p:spPr bwMode="auto">
          <a:xfrm>
            <a:off x="3173413" y="3351213"/>
            <a:ext cx="47466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161246" name="Picture 30" descr="фото ситуационного зала АРМ ДЦ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65875" y="3163888"/>
            <a:ext cx="2052638" cy="1422400"/>
          </a:xfrm>
          <a:noFill/>
          <a:ln/>
          <a:effectLst>
            <a:outerShdw dist="35921" dir="2700000" algn="ctr" rotWithShape="0">
              <a:srgbClr val="B2B2B2"/>
            </a:outerShdw>
          </a:effectLst>
        </p:spPr>
      </p:pic>
      <p:sp>
        <p:nvSpPr>
          <p:cNvPr id="1161247" name="AutoShape 31"/>
          <p:cNvSpPr>
            <a:spLocks noChangeArrowheads="1"/>
          </p:cNvSpPr>
          <p:nvPr/>
        </p:nvSpPr>
        <p:spPr bwMode="auto">
          <a:xfrm>
            <a:off x="3670300" y="6280150"/>
            <a:ext cx="2308225" cy="434975"/>
          </a:xfrm>
          <a:prstGeom prst="flowChartAlternateProcess">
            <a:avLst/>
          </a:prstGeom>
          <a:gradFill rotWithShape="1">
            <a:gsLst>
              <a:gs pos="0">
                <a:srgbClr val="50BCD2"/>
              </a:gs>
              <a:gs pos="50000">
                <a:schemeClr val="tx2"/>
              </a:gs>
              <a:gs pos="100000">
                <a:srgbClr val="50BCD2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ЦТП АЭП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1161248" name="Line 32"/>
          <p:cNvSpPr>
            <a:spLocks noChangeShapeType="1"/>
          </p:cNvSpPr>
          <p:nvPr/>
        </p:nvSpPr>
        <p:spPr bwMode="auto">
          <a:xfrm>
            <a:off x="3419475" y="1268413"/>
            <a:ext cx="2317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49" name="Line 33"/>
          <p:cNvSpPr>
            <a:spLocks noChangeShapeType="1"/>
          </p:cNvSpPr>
          <p:nvPr/>
        </p:nvSpPr>
        <p:spPr bwMode="auto">
          <a:xfrm>
            <a:off x="3419475" y="1268413"/>
            <a:ext cx="0" cy="6223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161250" name="Picture 34" descr="2002-0711ibrae tkts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5075" y="4846638"/>
            <a:ext cx="2119313" cy="1589087"/>
          </a:xfrm>
          <a:prstGeom prst="rect">
            <a:avLst/>
          </a:prstGeom>
          <a:noFill/>
        </p:spPr>
      </p:pic>
      <p:pic>
        <p:nvPicPr>
          <p:cNvPr id="1161251" name="Picture 35" descr="СКЦ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513" y="4879975"/>
            <a:ext cx="1457325" cy="1479550"/>
          </a:xfrm>
          <a:prstGeom prst="rect">
            <a:avLst/>
          </a:prstGeom>
          <a:noFill/>
        </p:spPr>
      </p:pic>
      <p:pic>
        <p:nvPicPr>
          <p:cNvPr id="1161252" name="Picture 36" descr="КЦ_РЭ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1975" y="4894263"/>
            <a:ext cx="1508125" cy="1452562"/>
          </a:xfrm>
          <a:prstGeom prst="rect">
            <a:avLst/>
          </a:prstGeom>
          <a:noFill/>
        </p:spPr>
      </p:pic>
      <p:sp>
        <p:nvSpPr>
          <p:cNvPr id="1161253" name="Line 37"/>
          <p:cNvSpPr>
            <a:spLocks noChangeShapeType="1"/>
          </p:cNvSpPr>
          <p:nvPr/>
        </p:nvSpPr>
        <p:spPr bwMode="auto">
          <a:xfrm>
            <a:off x="1055688" y="2970213"/>
            <a:ext cx="0" cy="6223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61254" name="AutoShape 38"/>
          <p:cNvSpPr>
            <a:spLocks noChangeArrowheads="1"/>
          </p:cNvSpPr>
          <p:nvPr/>
        </p:nvSpPr>
        <p:spPr bwMode="auto">
          <a:xfrm>
            <a:off x="311150" y="1400175"/>
            <a:ext cx="2719388" cy="1501775"/>
          </a:xfrm>
          <a:prstGeom prst="flowChartAlternateProcess">
            <a:avLst/>
          </a:prstGeom>
          <a:gradFill rotWithShape="1">
            <a:gsLst>
              <a:gs pos="0">
                <a:srgbClr val="50BCD2"/>
              </a:gs>
              <a:gs pos="50000">
                <a:schemeClr val="tx2"/>
              </a:gs>
              <a:gs pos="100000">
                <a:srgbClr val="50BCD2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Федеральные органы</a:t>
            </a:r>
          </a:p>
          <a:p>
            <a:pPr eaLnBrk="1" hangingPunct="1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исполнительной влас</a:t>
            </a:r>
            <a:r>
              <a:rPr lang="ru-RU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ти</a:t>
            </a:r>
          </a:p>
        </p:txBody>
      </p:sp>
      <p:pic>
        <p:nvPicPr>
          <p:cNvPr id="40" name="Picture 2" descr="C:\Users\Agapov\Desktop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63" y="-34078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9482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8BB38E-93A8-4229-B8BB-06ED2E10467C}" type="slidenum">
              <a:rPr lang="en-US"/>
              <a:pPr/>
              <a:t>42</a:t>
            </a:fld>
            <a:endParaRPr lang="en-US"/>
          </a:p>
        </p:txBody>
      </p:sp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2555720" y="332570"/>
            <a:ext cx="4127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0" rIns="0" bIns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err="1">
                <a:effectLst/>
              </a:rPr>
              <a:t>Росатом</a:t>
            </a:r>
            <a:endParaRPr lang="ru-RU" sz="3600" dirty="0">
              <a:effectLst/>
            </a:endParaRPr>
          </a:p>
        </p:txBody>
      </p:sp>
      <p:pic>
        <p:nvPicPr>
          <p:cNvPr id="300035" name="Picture 3" descr="b17"/>
          <p:cNvPicPr>
            <a:picLocks noChangeAspect="1" noChangeArrowheads="1"/>
          </p:cNvPicPr>
          <p:nvPr/>
        </p:nvPicPr>
        <p:blipFill>
          <a:blip r:embed="rId3" cstate="print">
            <a:lum bright="8000" contrast="8000"/>
          </a:blip>
          <a:srcRect/>
          <a:stretch>
            <a:fillRect/>
          </a:stretch>
        </p:blipFill>
        <p:spPr bwMode="auto">
          <a:xfrm>
            <a:off x="214313" y="4168775"/>
            <a:ext cx="4357687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300036" name="Picture 4" descr="b18"/>
          <p:cNvPicPr>
            <a:picLocks noChangeAspect="1" noChangeArrowheads="1"/>
          </p:cNvPicPr>
          <p:nvPr/>
        </p:nvPicPr>
        <p:blipFill>
          <a:blip r:embed="rId4" cstate="print">
            <a:lum bright="8000" contrast="12000"/>
          </a:blip>
          <a:srcRect/>
          <a:stretch>
            <a:fillRect/>
          </a:stretch>
        </p:blipFill>
        <p:spPr bwMode="auto">
          <a:xfrm>
            <a:off x="273050" y="1179513"/>
            <a:ext cx="429895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</p:pic>
      <p:sp>
        <p:nvSpPr>
          <p:cNvPr id="300037" name="Rectangle 5"/>
          <p:cNvSpPr>
            <a:spLocks noGrp="1" noChangeArrowheads="1"/>
          </p:cNvSpPr>
          <p:nvPr>
            <p:ph type="title"/>
          </p:nvPr>
        </p:nvSpPr>
        <p:spPr>
          <a:xfrm>
            <a:off x="5067300" y="5102225"/>
            <a:ext cx="3502025" cy="854075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</a:rPr>
              <a:t>Ситуационно-кризисный центр</a:t>
            </a:r>
          </a:p>
        </p:txBody>
      </p:sp>
      <p:pic>
        <p:nvPicPr>
          <p:cNvPr id="300038" name="Picture 6" descr="skcmin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2525" y="1212850"/>
            <a:ext cx="36988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8100000" algn="ctr" rotWithShape="0">
              <a:schemeClr val="bg2"/>
            </a:outerShdw>
          </a:effectLst>
        </p:spPr>
      </p:pic>
      <p:pic>
        <p:nvPicPr>
          <p:cNvPr id="8" name="Picture 2" descr="C:\Users\Agapov\Desktop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463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7D3422-7DB0-4CE7-AD88-D2DFF00D5883}" type="slidenum">
              <a:rPr lang="en-US"/>
              <a:pPr/>
              <a:t>43</a:t>
            </a:fld>
            <a:endParaRPr lang="en-US"/>
          </a:p>
        </p:txBody>
      </p:sp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580" y="404580"/>
            <a:ext cx="3888540" cy="504070"/>
          </a:xfrm>
          <a:noFill/>
          <a:effectLst/>
        </p:spPr>
        <p:txBody>
          <a:bodyPr anchorCtr="1"/>
          <a:lstStyle/>
          <a:p>
            <a:r>
              <a:rPr lang="ru-RU" sz="3200" b="1" dirty="0"/>
              <a:t>«Урал – 99» </a:t>
            </a:r>
          </a:p>
        </p:txBody>
      </p:sp>
      <p:pic>
        <p:nvPicPr>
          <p:cNvPr id="562179" name="Picture 3" descr="12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8" y="4699000"/>
            <a:ext cx="2576512" cy="1931988"/>
          </a:xfrm>
          <a:prstGeom prst="rect">
            <a:avLst/>
          </a:prstGeom>
          <a:noFill/>
          <a:effectLst>
            <a:outerShdw dist="35921" dir="2700000" algn="ctr" rotWithShape="0">
              <a:schemeClr val="folHlink"/>
            </a:outerShdw>
          </a:effectLst>
        </p:spPr>
      </p:pic>
      <p:pic>
        <p:nvPicPr>
          <p:cNvPr id="562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8" y="977900"/>
            <a:ext cx="5021262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</p:pic>
      <p:pic>
        <p:nvPicPr>
          <p:cNvPr id="562181" name="Picture 5" descr="Ura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175" y="2449513"/>
            <a:ext cx="2844800" cy="2130425"/>
          </a:xfrm>
          <a:prstGeom prst="rect">
            <a:avLst/>
          </a:prstGeom>
          <a:noFill/>
          <a:effectLst>
            <a:outerShdw dist="35921" dir="2700000" algn="ctr" rotWithShape="0">
              <a:schemeClr val="folHlink"/>
            </a:outerShdw>
          </a:effectLst>
        </p:spPr>
      </p:pic>
      <p:pic>
        <p:nvPicPr>
          <p:cNvPr id="562182" name="Picture 6" descr="ural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9588" y="4727575"/>
            <a:ext cx="2589212" cy="1905000"/>
          </a:xfrm>
          <a:prstGeom prst="rect">
            <a:avLst/>
          </a:prstGeom>
          <a:noFill/>
          <a:effectLst>
            <a:outerShdw dist="35921" dir="2700000" algn="ctr" rotWithShape="0">
              <a:schemeClr val="folHlink"/>
            </a:outerShdw>
          </a:effectLst>
        </p:spPr>
      </p:pic>
      <p:pic>
        <p:nvPicPr>
          <p:cNvPr id="562183" name="Picture 7" descr="Vagon-smok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4238" y="4725988"/>
            <a:ext cx="2849562" cy="1893887"/>
          </a:xfrm>
          <a:prstGeom prst="rect">
            <a:avLst/>
          </a:prstGeom>
          <a:noFill/>
          <a:effectLst>
            <a:outerShdw dist="35921" dir="2700000" algn="ctr" rotWithShape="0">
              <a:schemeClr val="folHlink"/>
            </a:outerShdw>
          </a:effectLst>
        </p:spPr>
      </p:pic>
      <p:pic>
        <p:nvPicPr>
          <p:cNvPr id="562184" name="Picture 8" descr="13_6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 b="8969"/>
          <a:stretch>
            <a:fillRect/>
          </a:stretch>
        </p:blipFill>
        <p:spPr bwMode="auto">
          <a:xfrm>
            <a:off x="5976938" y="406400"/>
            <a:ext cx="2836862" cy="1935163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</p:pic>
      <p:pic>
        <p:nvPicPr>
          <p:cNvPr id="10" name="Picture 2" descr="C:\Users\Agapov\Desktop\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648090" cy="6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568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7A31AD-37DA-4D45-A99E-5740C4DA5390}" type="slidenum">
              <a:rPr lang="en-US"/>
              <a:pPr/>
              <a:t>44</a:t>
            </a:fld>
            <a:endParaRPr lang="en-US"/>
          </a:p>
        </p:txBody>
      </p:sp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01600"/>
            <a:ext cx="7239000" cy="1143000"/>
          </a:xfrm>
        </p:spPr>
        <p:txBody>
          <a:bodyPr/>
          <a:lstStyle/>
          <a:p>
            <a:r>
              <a:rPr lang="ru-RU" sz="2400" b="1" dirty="0"/>
              <a:t>Отряд Минатома России на международных учениях </a:t>
            </a:r>
            <a:r>
              <a:rPr lang="ru-RU" sz="2400" b="1" dirty="0" smtClean="0"/>
              <a:t> «</a:t>
            </a:r>
            <a:r>
              <a:rPr lang="ru-RU" sz="2400" b="1" dirty="0"/>
              <a:t>Баренц Риск – 2001» в Швеции</a:t>
            </a:r>
          </a:p>
        </p:txBody>
      </p:sp>
      <p:pic>
        <p:nvPicPr>
          <p:cNvPr id="563203" name="Picture 3" descr="p236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400175"/>
            <a:ext cx="8201025" cy="4251325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</p:pic>
      <p:sp>
        <p:nvSpPr>
          <p:cNvPr id="563204" name="Text Box 4"/>
          <p:cNvSpPr txBox="1">
            <a:spLocks noChangeArrowheads="1"/>
          </p:cNvSpPr>
          <p:nvPr/>
        </p:nvSpPr>
        <p:spPr bwMode="auto">
          <a:xfrm>
            <a:off x="177800" y="5181600"/>
            <a:ext cx="8763000" cy="1323439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</a:rPr>
              <a:t>По результатам выполнения поставленных задач, временным показателям поиска радиоактивных источников, качеству оснащения техники, экипировки и совокупности показателей команда Минатома России признана лучшей на учении.</a:t>
            </a:r>
          </a:p>
        </p:txBody>
      </p:sp>
      <p:pic>
        <p:nvPicPr>
          <p:cNvPr id="6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512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7996-0F6F-4C40-AE70-D3132B70083C}" type="slidenum">
              <a:rPr lang="ru-RU"/>
              <a:pPr/>
              <a:t>45</a:t>
            </a:fld>
            <a:endParaRPr lang="ru-RU"/>
          </a:p>
        </p:txBody>
      </p:sp>
      <p:sp>
        <p:nvSpPr>
          <p:cNvPr id="1157123" name="Text Box 3"/>
          <p:cNvSpPr txBox="1">
            <a:spLocks noChangeArrowheads="1"/>
          </p:cNvSpPr>
          <p:nvPr/>
        </p:nvSpPr>
        <p:spPr bwMode="auto">
          <a:xfrm>
            <a:off x="1619590" y="332570"/>
            <a:ext cx="6111875" cy="9525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sz="36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Внутренний вид помещений здания 212 </a:t>
            </a:r>
          </a:p>
        </p:txBody>
      </p:sp>
      <p:pic>
        <p:nvPicPr>
          <p:cNvPr id="1157124" name="Picture 4" descr="Здание внутр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41" y="1509713"/>
            <a:ext cx="8065120" cy="4943707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6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A6791-8446-44E6-B88A-38D475FE4CA9}" type="slidenum">
              <a:rPr lang="ru-RU"/>
              <a:pPr/>
              <a:t>46</a:t>
            </a:fld>
            <a:endParaRPr lang="ru-RU"/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1043510" y="548600"/>
            <a:ext cx="7650162" cy="4174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dirty="0"/>
              <a:t>Работы в каньоне № 1 завершены</a:t>
            </a:r>
          </a:p>
        </p:txBody>
      </p:sp>
      <p:pic>
        <p:nvPicPr>
          <p:cNvPr id="316420" name="Picture 4" descr="Эвакуация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10" y="1340710"/>
            <a:ext cx="4049712" cy="2698750"/>
          </a:xfrm>
          <a:prstGeom prst="rect">
            <a:avLst/>
          </a:prstGeom>
          <a:noFill/>
        </p:spPr>
      </p:pic>
      <p:pic>
        <p:nvPicPr>
          <p:cNvPr id="316421" name="Picture 5" descr="Погруз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40" y="1340710"/>
            <a:ext cx="4038600" cy="2692400"/>
          </a:xfrm>
          <a:prstGeom prst="rect">
            <a:avLst/>
          </a:prstGeom>
          <a:noFill/>
        </p:spPr>
      </p:pic>
      <p:sp>
        <p:nvSpPr>
          <p:cNvPr id="316422" name="Rectangle 6"/>
          <p:cNvSpPr>
            <a:spLocks noChangeArrowheads="1"/>
          </p:cNvSpPr>
          <p:nvPr/>
        </p:nvSpPr>
        <p:spPr bwMode="auto">
          <a:xfrm>
            <a:off x="539440" y="4149100"/>
            <a:ext cx="4051300" cy="62670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Погрузка транспортных упаковок в </a:t>
            </a:r>
            <a:r>
              <a:rPr lang="ru-RU" sz="2000" dirty="0" err="1">
                <a:solidFill>
                  <a:schemeClr val="tx1"/>
                </a:solidFill>
              </a:rPr>
              <a:t>спецавтомобиль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16423" name="Rectangle 7"/>
          <p:cNvSpPr>
            <a:spLocks noChangeArrowheads="1"/>
          </p:cNvSpPr>
          <p:nvPr/>
        </p:nvSpPr>
        <p:spPr bwMode="auto">
          <a:xfrm>
            <a:off x="5472113" y="4059238"/>
            <a:ext cx="2970212" cy="9037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Машины сопровождения в ожидании отправки</a:t>
            </a:r>
          </a:p>
        </p:txBody>
      </p:sp>
      <p:sp>
        <p:nvSpPr>
          <p:cNvPr id="316424" name="Rectangle 8"/>
          <p:cNvSpPr>
            <a:spLocks noChangeArrowheads="1"/>
          </p:cNvSpPr>
          <p:nvPr/>
        </p:nvSpPr>
        <p:spPr bwMode="auto">
          <a:xfrm>
            <a:off x="827480" y="5301260"/>
            <a:ext cx="7416930" cy="626701"/>
          </a:xfrm>
          <a:prstGeom prst="rect">
            <a:avLst/>
          </a:prstGeom>
          <a:noFill/>
          <a:ln w="12700" algn="ctr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square" lIns="36000" tIns="36000" rIns="36000" bIns="36000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dirty="0">
                <a:solidFill>
                  <a:schemeClr val="tx1"/>
                </a:solidFill>
              </a:rPr>
              <a:t>За первую </a:t>
            </a:r>
            <a:r>
              <a:rPr lang="ru-RU" dirty="0" smtClean="0">
                <a:solidFill>
                  <a:schemeClr val="tx1"/>
                </a:solidFill>
              </a:rPr>
              <a:t>и вторую операции </a:t>
            </a:r>
            <a:r>
              <a:rPr lang="ru-RU" dirty="0">
                <a:solidFill>
                  <a:schemeClr val="tx1"/>
                </a:solidFill>
              </a:rPr>
              <a:t>было обнаружено и вывезено в Москву </a:t>
            </a:r>
            <a:r>
              <a:rPr lang="ru-RU" dirty="0" smtClean="0">
                <a:solidFill>
                  <a:schemeClr val="tx1"/>
                </a:solidFill>
              </a:rPr>
              <a:t>30 источников Кобальт-60….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Agapov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762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216AD6-B973-4063-B574-1A0FE0A9C7A0}" type="slidenum">
              <a:rPr lang="en-US"/>
              <a:pPr/>
              <a:t>47</a:t>
            </a:fld>
            <a:endParaRPr lang="en-US"/>
          </a:p>
        </p:txBody>
      </p:sp>
      <p:pic>
        <p:nvPicPr>
          <p:cNvPr id="559106" name="Picture 2" descr="IMGP0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04800"/>
            <a:ext cx="3733800" cy="28003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559107" name="Picture 3" descr="IMGP02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514600"/>
            <a:ext cx="5257800" cy="39433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559108" name="Text Box 4"/>
          <p:cNvSpPr txBox="1">
            <a:spLocks noChangeArrowheads="1"/>
          </p:cNvSpPr>
          <p:nvPr/>
        </p:nvSpPr>
        <p:spPr bwMode="auto">
          <a:xfrm>
            <a:off x="209550" y="809625"/>
            <a:ext cx="533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</a:rPr>
              <a:t>Открытие Центра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повышения квалификации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руководителей АСФ </a:t>
            </a:r>
            <a:r>
              <a:rPr lang="ru-RU" sz="2000" dirty="0" err="1">
                <a:solidFill>
                  <a:schemeClr val="tx1"/>
                </a:solidFill>
              </a:rPr>
              <a:t>Росатома</a:t>
            </a:r>
            <a:r>
              <a:rPr lang="ru-RU" sz="2000" dirty="0">
                <a:solidFill>
                  <a:schemeClr val="tx1"/>
                </a:solidFill>
              </a:rPr>
              <a:t> в МИПК «АТОМЭНЕРГО» 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(2004 г.)</a:t>
            </a:r>
          </a:p>
        </p:txBody>
      </p:sp>
      <p:sp>
        <p:nvSpPr>
          <p:cNvPr id="559109" name="Rectangle 5"/>
          <p:cNvSpPr>
            <a:spLocks noChangeArrowheads="1"/>
          </p:cNvSpPr>
          <p:nvPr/>
        </p:nvSpPr>
        <p:spPr bwMode="auto">
          <a:xfrm>
            <a:off x="6804025" y="3861060"/>
            <a:ext cx="1800535" cy="223231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Отраслевая </a:t>
            </a: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комиссия 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</a:t>
            </a: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аттестации </a:t>
            </a: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АСФ 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спасателей</a:t>
            </a:r>
          </a:p>
        </p:txBody>
      </p:sp>
      <p:pic>
        <p:nvPicPr>
          <p:cNvPr id="7" name="Picture 2" descr="C:\Users\Agapov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019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D9C69-CF3A-41BA-A5B0-860E21CB589A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3" name="Picture 2" descr="C:\Users\Agapov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75570" y="764630"/>
            <a:ext cx="71289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/>
                </a:solidFill>
              </a:rPr>
              <a:t>Государственное управление и государственное регулирование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7430" y="2204830"/>
            <a:ext cx="820914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</a:rPr>
              <a:t>Развитие законодательства (атомное право) в области государственного управления использованием атомной энергии и государственного регулирования безопасности при использовании атомной энергии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 smtClean="0"/>
              <a:t>Анализ правоприменительной практики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 smtClean="0">
                <a:solidFill>
                  <a:schemeClr val="tx1"/>
                </a:solidFill>
              </a:rPr>
              <a:t>Развитие систем оценки соответствия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ru-RU" sz="2000" dirty="0" smtClean="0"/>
              <a:t>Развитие системы обучения, переподготовки, повышения квалификации и аттестации на основе развития практических навыков обучающихся и культуры ядерной безопасности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C:\Documents and Settings\Mikhailov\Мои документы\02 Презентации и доклады\Выступления и статьи\2010.09.27  - V ядерный форум (безопасность)\2010.09.27 - форум (ЯРБ) - для демонстрации\Слайд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Agapov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Documents and Settings\Mikhailov\Мои документы\01 Презентации\Колонтитулы\АС -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5842000"/>
            <a:ext cx="9163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551613" y="5499100"/>
            <a:ext cx="2133600" cy="476250"/>
          </a:xfrm>
        </p:spPr>
        <p:txBody>
          <a:bodyPr/>
          <a:lstStyle/>
          <a:p>
            <a:pPr>
              <a:defRPr/>
            </a:pPr>
            <a:fld id="{BFD302BD-84D5-473D-A1CE-AE2F867B1509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6148" name="Picture 2" descr="C:\Documents and Settings\Mikhailov\Мои документы\02 Презентации и доклады\Выступления и статьи\2010.09.27  - V ядерный форум (безопасность)\ренесанс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588" y="1701800"/>
            <a:ext cx="811212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1196690"/>
            <a:ext cx="9144000" cy="71437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rgbClr val="000062"/>
              </a:gs>
            </a:gsLst>
            <a:path path="rect">
              <a:fillToRect r="100000" b="100000"/>
            </a:path>
          </a:gradFill>
          <a:ln w="12700">
            <a:solidFill>
              <a:srgbClr val="000080"/>
            </a:solidFill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endParaRPr lang="ru-RU"/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619590" y="332570"/>
            <a:ext cx="6705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66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3600" dirty="0"/>
              <a:t>Ренессанс атомной энергетики </a:t>
            </a:r>
          </a:p>
        </p:txBody>
      </p:sp>
      <p:sp>
        <p:nvSpPr>
          <p:cNvPr id="6151" name="Скругленный прямоугольник 17"/>
          <p:cNvSpPr>
            <a:spLocks noChangeArrowheads="1"/>
          </p:cNvSpPr>
          <p:nvPr/>
        </p:nvSpPr>
        <p:spPr bwMode="auto">
          <a:xfrm>
            <a:off x="341313" y="1538288"/>
            <a:ext cx="8505825" cy="3825875"/>
          </a:xfrm>
          <a:prstGeom prst="roundRect">
            <a:avLst>
              <a:gd name="adj" fmla="val 9583"/>
            </a:avLst>
          </a:prstGeom>
          <a:noFill/>
          <a:ln w="63500" cmpd="dbl" algn="ctr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36000" tIns="36000" rIns="36000" bIns="36000" anchor="ctr"/>
          <a:lstStyle/>
          <a:p>
            <a:endParaRPr lang="ru-RU"/>
          </a:p>
        </p:txBody>
      </p:sp>
      <p:pic>
        <p:nvPicPr>
          <p:cNvPr id="8" name="Picture 2" descr="C:\Users\Agapov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46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592388" y="2765425"/>
            <a:ext cx="3914775" cy="736600"/>
          </a:xfrm>
          <a:prstGeom prst="roundRect">
            <a:avLst>
              <a:gd name="adj" fmla="val 0"/>
            </a:avLst>
          </a:prstGeom>
          <a:solidFill>
            <a:srgbClr val="D7FFFF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38100" dir="18900000" algn="bl" rotWithShape="0">
              <a:prstClr val="black"/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cs typeface="Times New Roman" pitchFamily="18" charset="0"/>
              </a:rPr>
              <a:t>Ошибки персонала, не готовность систем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700088" y="3781425"/>
            <a:ext cx="7867650" cy="628650"/>
          </a:xfrm>
          <a:prstGeom prst="roundRect">
            <a:avLst>
              <a:gd name="adj" fmla="val 0"/>
            </a:avLst>
          </a:prstGeom>
          <a:solidFill>
            <a:srgbClr val="D7FFFF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38100" dir="18900000" algn="bl" rotWithShape="0">
              <a:prstClr val="black"/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cs typeface="Times New Roman" pitchFamily="18" charset="0"/>
              </a:rPr>
              <a:t>Нарушения в работе объекта, значительные последствия аварий и террора</a:t>
            </a:r>
          </a:p>
        </p:txBody>
      </p:sp>
      <p:sp>
        <p:nvSpPr>
          <p:cNvPr id="18435" name="Прямоугольник 10"/>
          <p:cNvSpPr>
            <a:spLocks noChangeArrowheads="1"/>
          </p:cNvSpPr>
          <p:nvPr/>
        </p:nvSpPr>
        <p:spPr bwMode="auto">
          <a:xfrm>
            <a:off x="-1" y="452012"/>
            <a:ext cx="8678863" cy="78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dirty="0"/>
              <a:t>Человеческий фактор в обеспечении ЯРБ и </a:t>
            </a:r>
            <a:br>
              <a:rPr lang="ru-RU" sz="2400" b="1" dirty="0"/>
            </a:br>
            <a:r>
              <a:rPr lang="ru-RU" sz="2400" b="1" dirty="0"/>
              <a:t>физической ядерной безопасности</a:t>
            </a:r>
          </a:p>
        </p:txBody>
      </p:sp>
      <p:sp>
        <p:nvSpPr>
          <p:cNvPr id="13" name="Пятно 1 12"/>
          <p:cNvSpPr/>
          <p:nvPr/>
        </p:nvSpPr>
        <p:spPr bwMode="auto">
          <a:xfrm>
            <a:off x="1087438" y="4443413"/>
            <a:ext cx="7480300" cy="2071278"/>
          </a:xfrm>
          <a:prstGeom prst="irregularSeal1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path path="shape">
              <a:fillToRect l="50000" t="50000" r="50000" b="50000"/>
            </a:path>
            <a:tileRect/>
          </a:gra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279400" dist="38100" dir="18900000" algn="bl" rotWithShape="0">
              <a:srgbClr val="000066"/>
            </a:outerShdw>
          </a:effectLst>
        </p:spPr>
        <p:txBody>
          <a:bodyPr wrap="square" lIns="36000" tIns="36000" rIns="36000" bIns="36000" anchor="ctr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Ядерные аварии и радиационные происшествия</a:t>
            </a: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792163" y="1247775"/>
            <a:ext cx="7559675" cy="350838"/>
          </a:xfrm>
          <a:prstGeom prst="roundRect">
            <a:avLst>
              <a:gd name="adj" fmla="val 0"/>
            </a:avLst>
          </a:prstGeom>
          <a:solidFill>
            <a:srgbClr val="D7FFFF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38100" dir="18900000" algn="bl" rotWithShape="0">
              <a:prstClr val="black"/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  <a:cs typeface="Times New Roman" pitchFamily="18" charset="0"/>
              </a:rPr>
              <a:t>Недостатки в обучении, отборе и подготовке персонала</a:t>
            </a:r>
          </a:p>
        </p:txBody>
      </p:sp>
      <p:sp>
        <p:nvSpPr>
          <p:cNvPr id="17" name="Стрелка вниз 16"/>
          <p:cNvSpPr>
            <a:spLocks noChangeAspect="1"/>
          </p:cNvSpPr>
          <p:nvPr/>
        </p:nvSpPr>
        <p:spPr bwMode="auto">
          <a:xfrm>
            <a:off x="3595688" y="3530600"/>
            <a:ext cx="1935162" cy="225425"/>
          </a:xfrm>
          <a:prstGeom prst="downArrow">
            <a:avLst>
              <a:gd name="adj1" fmla="val 50000"/>
              <a:gd name="adj2" fmla="val 94196"/>
            </a:avLst>
          </a:prstGeom>
          <a:solidFill>
            <a:schemeClr val="accent2">
              <a:lumMod val="75000"/>
            </a:schemeClr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>
            <a:off x="1285875" y="2102418"/>
            <a:ext cx="6761163" cy="349702"/>
          </a:xfrm>
          <a:prstGeom prst="roundRect">
            <a:avLst>
              <a:gd name="adj" fmla="val 0"/>
            </a:avLst>
          </a:prstGeom>
          <a:solidFill>
            <a:srgbClr val="D7FFFF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38100" dir="18900000" algn="bl" rotWithShape="0">
              <a:prstClr val="black"/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/>
              <a:t>Дефицит </a:t>
            </a:r>
            <a:r>
              <a:rPr lang="ru-RU" sz="2000" dirty="0">
                <a:cs typeface="Times New Roman" pitchFamily="18" charset="0"/>
              </a:rPr>
              <a:t>надежности персонала и систем</a:t>
            </a:r>
          </a:p>
        </p:txBody>
      </p:sp>
      <p:sp>
        <p:nvSpPr>
          <p:cNvPr id="21" name="Стрелка вниз 20"/>
          <p:cNvSpPr>
            <a:spLocks noChangeAspect="1"/>
          </p:cNvSpPr>
          <p:nvPr/>
        </p:nvSpPr>
        <p:spPr bwMode="auto">
          <a:xfrm>
            <a:off x="3638550" y="4443413"/>
            <a:ext cx="1935163" cy="223837"/>
          </a:xfrm>
          <a:prstGeom prst="downArrow">
            <a:avLst>
              <a:gd name="adj1" fmla="val 50000"/>
              <a:gd name="adj2" fmla="val 94196"/>
            </a:avLst>
          </a:prstGeom>
          <a:solidFill>
            <a:schemeClr val="accent2">
              <a:lumMod val="75000"/>
            </a:schemeClr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Стрелка вниз 21"/>
          <p:cNvSpPr>
            <a:spLocks noChangeAspect="1"/>
          </p:cNvSpPr>
          <p:nvPr/>
        </p:nvSpPr>
        <p:spPr bwMode="auto">
          <a:xfrm>
            <a:off x="3581400" y="1719263"/>
            <a:ext cx="1935163" cy="223837"/>
          </a:xfrm>
          <a:prstGeom prst="downArrow">
            <a:avLst>
              <a:gd name="adj1" fmla="val 50000"/>
              <a:gd name="adj2" fmla="val 94196"/>
            </a:avLst>
          </a:prstGeom>
          <a:solidFill>
            <a:schemeClr val="accent2">
              <a:lumMod val="75000"/>
            </a:schemeClr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Стрелка вниз 22"/>
          <p:cNvSpPr>
            <a:spLocks noChangeAspect="1"/>
          </p:cNvSpPr>
          <p:nvPr/>
        </p:nvSpPr>
        <p:spPr bwMode="auto">
          <a:xfrm>
            <a:off x="3581400" y="2573338"/>
            <a:ext cx="1935163" cy="225425"/>
          </a:xfrm>
          <a:prstGeom prst="downArrow">
            <a:avLst>
              <a:gd name="adj1" fmla="val 50000"/>
              <a:gd name="adj2" fmla="val 94196"/>
            </a:avLst>
          </a:prstGeom>
          <a:solidFill>
            <a:schemeClr val="accent2">
              <a:lumMod val="75000"/>
            </a:schemeClr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7261FC-24F6-46D2-BCBE-68D78E6007B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2287838" y="5837722"/>
            <a:ext cx="4613275" cy="442035"/>
          </a:xfrm>
          <a:prstGeom prst="roundRect">
            <a:avLst>
              <a:gd name="adj" fmla="val 0"/>
            </a:avLst>
          </a:prstGeom>
          <a:solidFill>
            <a:srgbClr val="D7FFFF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38100" dir="18900000" algn="bl" rotWithShape="0">
              <a:prstClr val="black"/>
            </a:outerShdw>
          </a:effectLst>
        </p:spPr>
        <p:txBody>
          <a:bodyPr lIns="36000" tIns="36000" rIns="36000" bIns="36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  <a:cs typeface="Times New Roman" pitchFamily="18" charset="0"/>
              </a:rPr>
              <a:t>Инфраструктурные ошибки</a:t>
            </a:r>
            <a:endParaRPr lang="ru-RU" sz="2400" b="1" dirty="0">
              <a:latin typeface="+mn-lt"/>
              <a:cs typeface="Times New Roman" pitchFamily="18" charset="0"/>
            </a:endParaRPr>
          </a:p>
        </p:txBody>
      </p:sp>
      <p:pic>
        <p:nvPicPr>
          <p:cNvPr id="19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3729" y="372479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53374" y="6275388"/>
            <a:ext cx="1190625" cy="457200"/>
          </a:xfrm>
        </p:spPr>
        <p:txBody>
          <a:bodyPr/>
          <a:lstStyle/>
          <a:p>
            <a:pPr>
              <a:defRPr/>
            </a:pPr>
            <a:fld id="{093EC485-1678-4AAD-B8CC-8BAA0A94F898}" type="slidenum">
              <a:rPr lang="ru-RU"/>
              <a:pPr>
                <a:defRPr/>
              </a:pPr>
              <a:t>51</a:t>
            </a:fld>
            <a:endParaRPr lang="ru-RU" dirty="0"/>
          </a:p>
        </p:txBody>
      </p:sp>
      <p:sp>
        <p:nvSpPr>
          <p:cNvPr id="18" name="Дата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3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4" name="Номер слайда 5"/>
          <p:cNvSpPr txBox="1">
            <a:spLocks noGrp="1"/>
          </p:cNvSpPr>
          <p:nvPr/>
        </p:nvSpPr>
        <p:spPr>
          <a:xfrm>
            <a:off x="6732240" y="554423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936625" y="260560"/>
            <a:ext cx="8207375" cy="90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ru-RU" sz="2400" b="1" dirty="0">
                <a:solidFill>
                  <a:srgbClr val="000099"/>
                </a:solidFill>
                <a:latin typeface="Calibri" pitchFamily="34" charset="0"/>
              </a:rPr>
              <a:t>Мотивация создания </a:t>
            </a:r>
            <a:r>
              <a:rPr lang="ru-RU" sz="2400" b="1" dirty="0" smtClean="0">
                <a:solidFill>
                  <a:srgbClr val="000099"/>
                </a:solidFill>
                <a:latin typeface="Calibri" pitchFamily="34" charset="0"/>
              </a:rPr>
              <a:t>нового направления обучения 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Calibri" pitchFamily="34" charset="0"/>
              </a:rPr>
              <a:t>и переподготовки - </a:t>
            </a:r>
            <a:r>
              <a:rPr lang="ru-RU" sz="2400" b="1" dirty="0">
                <a:solidFill>
                  <a:srgbClr val="000099"/>
                </a:solidFill>
                <a:latin typeface="Calibri" pitchFamily="34" charset="0"/>
              </a:rPr>
              <a:t>инновации в атомной отрасли </a:t>
            </a:r>
          </a:p>
        </p:txBody>
      </p:sp>
      <p:sp>
        <p:nvSpPr>
          <p:cNvPr id="128011" name="AutoShape 11"/>
          <p:cNvSpPr>
            <a:spLocks noChangeArrowheads="1"/>
          </p:cNvSpPr>
          <p:nvPr/>
        </p:nvSpPr>
        <p:spPr bwMode="auto">
          <a:xfrm>
            <a:off x="206515" y="2386620"/>
            <a:ext cx="4095750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0099"/>
                </a:solidFill>
                <a:latin typeface="+mn-lt"/>
              </a:rPr>
              <a:t>Подготовка </a:t>
            </a:r>
            <a:r>
              <a:rPr lang="ru-RU" sz="2000" dirty="0">
                <a:solidFill>
                  <a:srgbClr val="000099"/>
                </a:solidFill>
                <a:latin typeface="+mn-lt"/>
              </a:rPr>
              <a:t>специалистов в области использования ядерной </a:t>
            </a:r>
            <a:r>
              <a:rPr lang="ru-RU" sz="2000" dirty="0" smtClean="0">
                <a:solidFill>
                  <a:srgbClr val="000099"/>
                </a:solidFill>
                <a:latin typeface="+mn-lt"/>
              </a:rPr>
              <a:t>энергии</a:t>
            </a:r>
          </a:p>
        </p:txBody>
      </p:sp>
      <p:sp>
        <p:nvSpPr>
          <p:cNvPr id="128013" name="AutoShape 13"/>
          <p:cNvSpPr>
            <a:spLocks noChangeArrowheads="1"/>
          </p:cNvSpPr>
          <p:nvPr/>
        </p:nvSpPr>
        <p:spPr bwMode="auto">
          <a:xfrm>
            <a:off x="2906713" y="1103981"/>
            <a:ext cx="3303587" cy="1160713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0099"/>
                </a:solidFill>
                <a:latin typeface="+mn-lt"/>
              </a:rPr>
              <a:t>Инновационные процессы в атомной отрасли</a:t>
            </a:r>
          </a:p>
        </p:txBody>
      </p:sp>
      <p:sp>
        <p:nvSpPr>
          <p:cNvPr id="6154" name="AutoShape 14"/>
          <p:cNvSpPr>
            <a:spLocks noChangeArrowheads="1"/>
          </p:cNvSpPr>
          <p:nvPr/>
        </p:nvSpPr>
        <p:spPr bwMode="auto">
          <a:xfrm>
            <a:off x="5197475" y="4416425"/>
            <a:ext cx="3421063" cy="1034470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Calibri" pitchFamily="34" charset="0"/>
              </a:rPr>
              <a:t>Инновации в обеспечении глобальной ядерной безопасности</a:t>
            </a:r>
          </a:p>
        </p:txBody>
      </p:sp>
      <p:sp>
        <p:nvSpPr>
          <p:cNvPr id="128015" name="AutoShape 15"/>
          <p:cNvSpPr>
            <a:spLocks noChangeArrowheads="1"/>
          </p:cNvSpPr>
          <p:nvPr/>
        </p:nvSpPr>
        <p:spPr bwMode="auto">
          <a:xfrm>
            <a:off x="2748465" y="5522339"/>
            <a:ext cx="3687763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0099"/>
                </a:solidFill>
                <a:latin typeface="+mn-lt"/>
              </a:rPr>
              <a:t>Безопасное использование</a:t>
            </a:r>
            <a:br>
              <a:rPr lang="ru-RU" sz="2000" dirty="0">
                <a:solidFill>
                  <a:srgbClr val="000099"/>
                </a:solidFill>
                <a:latin typeface="+mn-lt"/>
              </a:rPr>
            </a:br>
            <a:r>
              <a:rPr lang="ru-RU" sz="2000" dirty="0">
                <a:solidFill>
                  <a:srgbClr val="000099"/>
                </a:solidFill>
                <a:latin typeface="+mn-lt"/>
              </a:rPr>
              <a:t>ядерной энергии</a:t>
            </a:r>
          </a:p>
        </p:txBody>
      </p:sp>
      <p:sp>
        <p:nvSpPr>
          <p:cNvPr id="128016" name="AutoShape 16"/>
          <p:cNvSpPr>
            <a:spLocks noChangeArrowheads="1"/>
          </p:cNvSpPr>
          <p:nvPr/>
        </p:nvSpPr>
        <p:spPr bwMode="auto">
          <a:xfrm rot="5400000">
            <a:off x="6307932" y="1508919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wrap="none"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017" name="AutoShape 17"/>
          <p:cNvSpPr>
            <a:spLocks noChangeArrowheads="1"/>
          </p:cNvSpPr>
          <p:nvPr/>
        </p:nvSpPr>
        <p:spPr bwMode="auto">
          <a:xfrm rot="10800000">
            <a:off x="6455305" y="5479470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wrap="none"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019" name="AutoShape 19"/>
          <p:cNvSpPr>
            <a:spLocks noChangeArrowheads="1"/>
          </p:cNvSpPr>
          <p:nvPr/>
        </p:nvSpPr>
        <p:spPr bwMode="auto">
          <a:xfrm rot="10800000" flipH="1">
            <a:off x="1781690" y="5483755"/>
            <a:ext cx="855663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638175" y="4378731"/>
            <a:ext cx="3413125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0099"/>
                </a:solidFill>
                <a:latin typeface="+mn-lt"/>
              </a:rPr>
              <a:t>Инновации в атомной энергетике и ядерных технологиях</a:t>
            </a:r>
          </a:p>
        </p:txBody>
      </p:sp>
      <p:sp>
        <p:nvSpPr>
          <p:cNvPr id="6160" name="AutoShape 11"/>
          <p:cNvSpPr>
            <a:spLocks noChangeArrowheads="1"/>
          </p:cNvSpPr>
          <p:nvPr/>
        </p:nvSpPr>
        <p:spPr bwMode="auto">
          <a:xfrm>
            <a:off x="4737100" y="2392768"/>
            <a:ext cx="4124325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Calibri" pitchFamily="34" charset="0"/>
              </a:rPr>
              <a:t>Подготовка специалистов в области обеспечения глобальной ядерной безопасности</a:t>
            </a: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 rot="16200000" flipH="1">
            <a:off x="1967707" y="1488281"/>
            <a:ext cx="855662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Стрелка вниз 19"/>
          <p:cNvSpPr>
            <a:spLocks noChangeAspect="1"/>
          </p:cNvSpPr>
          <p:nvPr/>
        </p:nvSpPr>
        <p:spPr bwMode="auto">
          <a:xfrm>
            <a:off x="2097088" y="3732213"/>
            <a:ext cx="466725" cy="327025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2" name="Стрелка вниз 21"/>
          <p:cNvSpPr>
            <a:spLocks noChangeAspect="1"/>
          </p:cNvSpPr>
          <p:nvPr/>
        </p:nvSpPr>
        <p:spPr bwMode="auto">
          <a:xfrm>
            <a:off x="6761163" y="3732213"/>
            <a:ext cx="468312" cy="327025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2867025" y="3562796"/>
            <a:ext cx="3687763" cy="773809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0099"/>
                </a:solidFill>
                <a:latin typeface="+mn-lt"/>
              </a:rPr>
              <a:t>Государственная политика</a:t>
            </a:r>
          </a:p>
        </p:txBody>
      </p:sp>
      <p:sp>
        <p:nvSpPr>
          <p:cNvPr id="24" name="Дата 23"/>
          <p:cNvSpPr>
            <a:spLocks noGrp="1"/>
          </p:cNvSpPr>
          <p:nvPr>
            <p:ph type="dt" sz="half" idx="10"/>
          </p:nvPr>
        </p:nvSpPr>
        <p:spPr>
          <a:xfrm>
            <a:off x="161510" y="6219310"/>
            <a:ext cx="2133600" cy="476250"/>
          </a:xfrm>
        </p:spPr>
        <p:txBody>
          <a:bodyPr/>
          <a:lstStyle/>
          <a:p>
            <a:pPr>
              <a:defRPr/>
            </a:pPr>
            <a:fld id="{974C14B7-5B48-4988-AF76-11D8D676B3FB}" type="datetime1">
              <a:rPr lang="ru-RU" smtClean="0"/>
              <a:pPr>
                <a:defRPr/>
              </a:pPr>
              <a:t>18.12.2013</a:t>
            </a:fld>
            <a:endParaRPr lang="ru-RU" dirty="0"/>
          </a:p>
        </p:txBody>
      </p:sp>
      <p:pic>
        <p:nvPicPr>
          <p:cNvPr id="26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70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D9C69-CF3A-41BA-A5B0-860E21CB589A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pic>
        <p:nvPicPr>
          <p:cNvPr id="3" name="Picture 2" descr="C:\Users\Agapov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75570" y="404580"/>
            <a:ext cx="7056980" cy="90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ru-RU" sz="3200" b="1" dirty="0" smtClean="0">
                <a:solidFill>
                  <a:srgbClr val="000099"/>
                </a:solidFill>
                <a:latin typeface="Calibri" pitchFamily="34" charset="0"/>
              </a:rPr>
              <a:t>Физическая ядерная безопасность и антитеррористическая устойчивость</a:t>
            </a:r>
            <a:endParaRPr lang="ru-RU" sz="3200" b="1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7430" y="1340710"/>
            <a:ext cx="8229600" cy="50407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Физическая защита ядерных материалов и радиоактивных веществ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Проектная защищенность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Инженерно-технические средства ФЗ и комплексы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Силы охраны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Учет и контроль ЯМ и РВ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Комплексность действий систем обеспечения ядерной, радиационной безопасности и физической защиты на объектах и территориях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 bwMode="auto">
          <a:xfrm>
            <a:off x="971550" y="1358900"/>
            <a:ext cx="3690938" cy="26971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63500" dir="18900000" algn="bl" rotWithShape="0">
              <a:srgbClr val="000066"/>
            </a:outerShdw>
          </a:effectLst>
        </p:spPr>
        <p:txBody>
          <a:bodyPr lIns="36000" tIns="72000" rIns="36000" bIns="72000" anchor="ctr">
            <a:spAutoFit/>
          </a:bodyPr>
          <a:lstStyle/>
          <a:p>
            <a:pPr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Safety 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Ядерная и радиационная безопасность, аварийная готовность и реагирование</a:t>
            </a:r>
          </a:p>
        </p:txBody>
      </p:sp>
      <p:sp>
        <p:nvSpPr>
          <p:cNvPr id="9219" name="Прямоугольник 10"/>
          <p:cNvSpPr>
            <a:spLocks noChangeArrowheads="1"/>
          </p:cNvSpPr>
          <p:nvPr/>
        </p:nvSpPr>
        <p:spPr bwMode="auto">
          <a:xfrm>
            <a:off x="0" y="500042"/>
            <a:ext cx="9144000" cy="64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2400" b="1" dirty="0"/>
              <a:t> Глобальная ядерная безопасность – </a:t>
            </a:r>
            <a:endParaRPr lang="ru-RU" sz="2400" b="1" dirty="0" smtClean="0"/>
          </a:p>
          <a:p>
            <a:pPr algn="ctr">
              <a:lnSpc>
                <a:spcPct val="75000"/>
              </a:lnSpc>
              <a:defRPr/>
            </a:pPr>
            <a:r>
              <a:rPr lang="ru-RU" sz="2400" b="1" dirty="0" smtClean="0"/>
              <a:t>объединение </a:t>
            </a:r>
            <a:r>
              <a:rPr lang="ru-RU" sz="2400" b="1" dirty="0"/>
              <a:t>3 «</a:t>
            </a:r>
            <a:r>
              <a:rPr lang="en-US" sz="2400" b="1" dirty="0"/>
              <a:t>S</a:t>
            </a:r>
            <a:r>
              <a:rPr lang="ru-RU" sz="2400" b="1" dirty="0"/>
              <a:t>»</a:t>
            </a:r>
          </a:p>
        </p:txBody>
      </p:sp>
      <p:sp>
        <p:nvSpPr>
          <p:cNvPr id="12" name="Овал 11"/>
          <p:cNvSpPr/>
          <p:nvPr/>
        </p:nvSpPr>
        <p:spPr bwMode="auto">
          <a:xfrm>
            <a:off x="1146493" y="3789363"/>
            <a:ext cx="4005262" cy="176252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63500" dir="18900000" algn="bl" rotWithShape="0">
              <a:srgbClr val="000066"/>
            </a:outerShdw>
          </a:effectLst>
        </p:spPr>
        <p:txBody>
          <a:bodyPr wrap="square" lIns="36000" tIns="72000" rIns="36000" bIns="72000" anchor="ctr">
            <a:spAutoFit/>
          </a:bodyPr>
          <a:lstStyle/>
          <a:p>
            <a:pPr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Security</a:t>
            </a:r>
            <a:r>
              <a:rPr 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Физическая защита ядерных, радиоактивных материалов, объектов, защита 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информации </a:t>
            </a:r>
            <a:endParaRPr lang="ru-RU" sz="18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3806825" y="1358900"/>
            <a:ext cx="4067175" cy="3113088"/>
          </a:xfrm>
          <a:prstGeom prst="ellipse">
            <a:avLst/>
          </a:prstGeom>
          <a:solidFill>
            <a:srgbClr val="EB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63500" dir="18900000" algn="bl" rotWithShape="0">
              <a:srgbClr val="000066"/>
            </a:outerShdw>
          </a:effectLst>
        </p:spPr>
        <p:txBody>
          <a:bodyPr lIns="36000" tIns="72000" rIns="36000" bIns="72000" anchor="ctr">
            <a:spAutoFit/>
          </a:bodyPr>
          <a:lstStyle/>
          <a:p>
            <a:pPr>
              <a:lnSpc>
                <a:spcPct val="80000"/>
              </a:lnSpc>
              <a:spcAft>
                <a:spcPct val="4000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Safeguards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Гарантии нераспространения ядерного оружия, ядерных и радиоактивных материалов</a:t>
            </a:r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7A2603-6426-4816-8EAF-07DC1A1D213C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7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40" y="47659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44177D-2944-428D-8D2C-067FB45EA19D}" type="slidenum">
              <a:rPr lang="en-US"/>
              <a:pPr/>
              <a:t>54</a:t>
            </a:fld>
            <a:endParaRPr lang="en-US"/>
          </a:p>
        </p:txBody>
      </p:sp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05175" y="846395"/>
            <a:ext cx="5629275" cy="2277547"/>
          </a:xfrm>
        </p:spPr>
        <p:txBody>
          <a:bodyPr/>
          <a:lstStyle/>
          <a:p>
            <a:r>
              <a:rPr lang="ru-RU" sz="2400" dirty="0"/>
              <a:t>УТВЕРЖДАЮ</a:t>
            </a:r>
            <a:br>
              <a:rPr lang="ru-RU" sz="2400" dirty="0"/>
            </a:br>
            <a:r>
              <a:rPr lang="ru-RU" sz="2400" dirty="0"/>
              <a:t>Президент Российской Федерации</a:t>
            </a:r>
            <a:br>
              <a:rPr lang="ru-RU" sz="2400" dirty="0"/>
            </a:br>
            <a:r>
              <a:rPr lang="ru-RU" sz="2400" dirty="0"/>
              <a:t>В.Путин</a:t>
            </a:r>
            <a:br>
              <a:rPr lang="ru-RU" sz="2400" dirty="0"/>
            </a:br>
            <a:r>
              <a:rPr lang="ru-RU" sz="2400" dirty="0"/>
              <a:t>«4» декабря 2003</a:t>
            </a:r>
            <a:br>
              <a:rPr lang="ru-RU" sz="2400" dirty="0"/>
            </a:br>
            <a:r>
              <a:rPr lang="ru-RU" sz="2400" dirty="0"/>
              <a:t>Пр-2196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500" y="3038475"/>
            <a:ext cx="8642350" cy="27336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</a:pPr>
            <a:r>
              <a:rPr lang="en-US" sz="2800" dirty="0"/>
              <a:t>	</a:t>
            </a:r>
            <a:r>
              <a:rPr lang="ru-RU" sz="2800" dirty="0"/>
              <a:t>ОСНОВЫ</a:t>
            </a:r>
          </a:p>
          <a:p>
            <a:pPr algn="ctr">
              <a:buFontTx/>
              <a:buNone/>
            </a:pPr>
            <a:r>
              <a:rPr lang="ru-RU" sz="2800" dirty="0"/>
              <a:t>государственной политики в области обеспечения ядерной и радиационной безопасности Российской Федерации</a:t>
            </a:r>
          </a:p>
          <a:p>
            <a:pPr algn="ctr">
              <a:buFontTx/>
              <a:buNone/>
            </a:pPr>
            <a:r>
              <a:rPr lang="ru-RU" sz="2800" dirty="0"/>
              <a:t>на период до 2010 года и дальнейшую перспективу</a:t>
            </a:r>
          </a:p>
        </p:txBody>
      </p:sp>
    </p:spTree>
    <p:extLst>
      <p:ext uri="{BB962C8B-B14F-4D97-AF65-F5344CB8AC3E}">
        <p14:creationId xmlns:p14="http://schemas.microsoft.com/office/powerpoint/2010/main" xmlns="" val="69014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A8006D-B9EE-4983-9D09-94F9154E7A9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885203" y="409730"/>
            <a:ext cx="77263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sx="1000" sy="1000" algn="ctr" rotWithShape="0">
              <a:srgbClr val="000000"/>
            </a:outerShdw>
          </a:effectLst>
        </p:spPr>
        <p:txBody>
          <a:bodyPr lIns="0" tIns="0" rIns="0" bIns="0" anchor="ctr">
            <a:spAutoFit/>
          </a:bodyPr>
          <a:lstStyle/>
          <a:p>
            <a:pPr algn="ctr"/>
            <a:r>
              <a:rPr kumimoji="1" lang="ru-RU" sz="2400" b="1" dirty="0"/>
              <a:t>Государственная политика обеспечения ЯРБ определена ОСНОВАМИ…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81965" y="1357273"/>
            <a:ext cx="8229600" cy="5316131"/>
          </a:xfrm>
          <a:prstGeom prst="rect">
            <a:avLst/>
          </a:prstGeom>
          <a:gradFill>
            <a:gsLst>
              <a:gs pos="0">
                <a:srgbClr val="FEF8CE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ru-RU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УТВЕРЖДАЮ</a:t>
            </a:r>
          </a:p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ru-RU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Президент Российской Федерации</a:t>
            </a:r>
          </a:p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ru-RU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Д.Медведев</a:t>
            </a:r>
          </a:p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ru-RU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«1» марта 2012 года</a:t>
            </a:r>
          </a:p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ru-RU" sz="28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Пр-539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kumimoji="1" lang="ru-RU" sz="1800" kern="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kumimoji="1" lang="ru-RU" sz="1800" kern="0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kumimoji="1" lang="ru-RU" sz="2400" kern="0" dirty="0">
                <a:solidFill>
                  <a:schemeClr val="tx1"/>
                </a:solidFill>
                <a:latin typeface="Arial Black" pitchFamily="34" charset="0"/>
              </a:rPr>
              <a:t>«Основы государственной политики в области ядерной и радиационной безопасности Российской Федерации на период до 2025 года»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kumimoji="1" lang="ru-RU" sz="3200" kern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551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630" y="836640"/>
            <a:ext cx="5544770" cy="492443"/>
          </a:xfrm>
        </p:spPr>
        <p:txBody>
          <a:bodyPr/>
          <a:lstStyle/>
          <a:p>
            <a:r>
              <a:rPr lang="en-US" sz="3600" b="1" dirty="0" smtClean="0"/>
              <a:t>I.</a:t>
            </a:r>
            <a:r>
              <a:rPr lang="ru-RU" sz="3600" b="1" dirty="0" smtClean="0"/>
              <a:t> Общие положения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3. Обеспечение ядерной и радиационной безопасности при использовании атомной энергии является одной из важнейших составляющих обеспечения национальной безопасности Российской Федерации.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4. Общее руководство реализацией настоящих Основ осуществляет Правительство Российской Федерации.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6533A-844C-4E0F-B815-3736C7AE40F8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40458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695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26DA0-0DF6-4D8F-8174-D243D3379AC5}" type="slidenum">
              <a:rPr lang="ru-RU"/>
              <a:pPr>
                <a:defRPr/>
              </a:pPr>
              <a:t>57</a:t>
            </a:fld>
            <a:endParaRPr lang="ru-RU"/>
          </a:p>
        </p:txBody>
      </p:sp>
      <p:sp>
        <p:nvSpPr>
          <p:cNvPr id="18" name="Дата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F4A50DF-1904-40D1-8568-C96BFD75EA13}" type="datetime1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18.12.2013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3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953DE7C-D744-496E-A5A6-3E4C01847130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4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AA13615-D137-478E-8CB6-77B8167ECACA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569118" y="246663"/>
            <a:ext cx="8207375" cy="90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70000"/>
              </a:lnSpc>
            </a:pPr>
            <a:r>
              <a:rPr lang="ru-RU" sz="2400" b="1" dirty="0">
                <a:latin typeface="Calibri" pitchFamily="34" charset="0"/>
              </a:rPr>
              <a:t>Мотивация создания </a:t>
            </a:r>
            <a:r>
              <a:rPr lang="ru-RU" sz="2400" b="1" dirty="0" smtClean="0">
                <a:latin typeface="Calibri" pitchFamily="34" charset="0"/>
              </a:rPr>
              <a:t>– СИНХРОНИЗАЦИЯ развития  инноваций </a:t>
            </a:r>
            <a:r>
              <a:rPr lang="ru-RU" sz="2400" b="1" dirty="0">
                <a:latin typeface="Calibri" pitchFamily="34" charset="0"/>
              </a:rPr>
              <a:t>в </a:t>
            </a:r>
            <a:r>
              <a:rPr lang="ru-RU" sz="2400" b="1" dirty="0" smtClean="0">
                <a:latin typeface="Calibri" pitchFamily="34" charset="0"/>
              </a:rPr>
              <a:t>атомных технологиях и ГЯБ 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8200" name="AutoShape 11"/>
          <p:cNvSpPr>
            <a:spLocks noChangeArrowheads="1"/>
          </p:cNvSpPr>
          <p:nvPr/>
        </p:nvSpPr>
        <p:spPr bwMode="auto">
          <a:xfrm>
            <a:off x="250825" y="2384831"/>
            <a:ext cx="4124325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>
              <a:defRPr/>
            </a:pPr>
            <a:r>
              <a:rPr lang="ru-RU" sz="1800" dirty="0">
                <a:latin typeface="Arial" charset="0"/>
              </a:rPr>
              <a:t>Подготовка специалистов в области использования ядерной энергии </a:t>
            </a:r>
          </a:p>
        </p:txBody>
      </p:sp>
      <p:sp>
        <p:nvSpPr>
          <p:cNvPr id="128013" name="AutoShape 13"/>
          <p:cNvSpPr>
            <a:spLocks noChangeArrowheads="1"/>
          </p:cNvSpPr>
          <p:nvPr/>
        </p:nvSpPr>
        <p:spPr bwMode="auto">
          <a:xfrm>
            <a:off x="2906713" y="1257214"/>
            <a:ext cx="3303587" cy="85424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atin typeface="+mn-lt"/>
              </a:rPr>
              <a:t>Инновационные процессы в атомной отрасли</a:t>
            </a:r>
          </a:p>
        </p:txBody>
      </p:sp>
      <p:sp>
        <p:nvSpPr>
          <p:cNvPr id="8202" name="AutoShape 14"/>
          <p:cNvSpPr>
            <a:spLocks noChangeArrowheads="1"/>
          </p:cNvSpPr>
          <p:nvPr/>
        </p:nvSpPr>
        <p:spPr bwMode="auto">
          <a:xfrm>
            <a:off x="4465320" y="4149725"/>
            <a:ext cx="4320540" cy="1214438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108000" rIns="108000" bIns="108000" anchor="ctr" anchorCtr="1"/>
          <a:lstStyle/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Инновации в обеспечении глобальной ядерной безопасности</a:t>
            </a:r>
          </a:p>
        </p:txBody>
      </p:sp>
      <p:sp>
        <p:nvSpPr>
          <p:cNvPr id="128015" name="AutoShape 15"/>
          <p:cNvSpPr>
            <a:spLocks noChangeArrowheads="1"/>
          </p:cNvSpPr>
          <p:nvPr/>
        </p:nvSpPr>
        <p:spPr bwMode="auto">
          <a:xfrm>
            <a:off x="2734945" y="5548084"/>
            <a:ext cx="3687763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66FF"/>
                </a:solidFill>
                <a:latin typeface="+mn-lt"/>
              </a:rPr>
              <a:t>Безопасное использование</a:t>
            </a:r>
            <a:br>
              <a:rPr lang="ru-RU" sz="2000" dirty="0">
                <a:solidFill>
                  <a:srgbClr val="0066FF"/>
                </a:solidFill>
                <a:latin typeface="+mn-lt"/>
              </a:rPr>
            </a:br>
            <a:r>
              <a:rPr lang="ru-RU" sz="2000" dirty="0">
                <a:solidFill>
                  <a:srgbClr val="0066FF"/>
                </a:solidFill>
                <a:latin typeface="+mn-lt"/>
              </a:rPr>
              <a:t>ядерной энергии</a:t>
            </a:r>
          </a:p>
        </p:txBody>
      </p:sp>
      <p:sp>
        <p:nvSpPr>
          <p:cNvPr id="128016" name="AutoShape 16"/>
          <p:cNvSpPr>
            <a:spLocks noChangeArrowheads="1"/>
          </p:cNvSpPr>
          <p:nvPr/>
        </p:nvSpPr>
        <p:spPr bwMode="auto">
          <a:xfrm rot="5400000">
            <a:off x="6307932" y="1508919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wrap="none"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017" name="AutoShape 17"/>
          <p:cNvSpPr>
            <a:spLocks noChangeArrowheads="1"/>
          </p:cNvSpPr>
          <p:nvPr/>
        </p:nvSpPr>
        <p:spPr bwMode="auto">
          <a:xfrm rot="10800000">
            <a:off x="6548438" y="5487988"/>
            <a:ext cx="814387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wrap="none"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019" name="AutoShape 19"/>
          <p:cNvSpPr>
            <a:spLocks noChangeArrowheads="1"/>
          </p:cNvSpPr>
          <p:nvPr/>
        </p:nvSpPr>
        <p:spPr bwMode="auto">
          <a:xfrm rot="10800000" flipH="1">
            <a:off x="1781175" y="5487988"/>
            <a:ext cx="855663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297180" y="4149631"/>
            <a:ext cx="4084319" cy="126415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wrap="square"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Инновации в атомной энергетике и ядерных технологиях</a:t>
            </a:r>
          </a:p>
        </p:txBody>
      </p:sp>
      <p:sp>
        <p:nvSpPr>
          <p:cNvPr id="8208" name="AutoShape 11"/>
          <p:cNvSpPr>
            <a:spLocks noChangeArrowheads="1"/>
          </p:cNvSpPr>
          <p:nvPr/>
        </p:nvSpPr>
        <p:spPr bwMode="auto">
          <a:xfrm>
            <a:off x="4737100" y="2392768"/>
            <a:ext cx="4124325" cy="1080276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>
              <a:defRPr/>
            </a:pPr>
            <a:r>
              <a:rPr lang="ru-RU" sz="1800" dirty="0">
                <a:latin typeface="Calibri" pitchFamily="34" charset="0"/>
              </a:rPr>
              <a:t>Подготовка специалистов в области обеспечения глобальной ядерной безопасности</a:t>
            </a: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 rot="16200000" flipH="1">
            <a:off x="1967707" y="1488281"/>
            <a:ext cx="855662" cy="866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432"/>
          </a:solidFill>
          <a:ln w="6350">
            <a:solidFill>
              <a:srgbClr val="000066"/>
            </a:solidFill>
            <a:miter lim="800000"/>
            <a:headEnd/>
            <a:tailEnd/>
          </a:ln>
          <a:effectLst>
            <a:outerShdw dist="45791" dir="19578596" algn="ctr" rotWithShape="0">
              <a:srgbClr val="000066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Стрелка вниз 19"/>
          <p:cNvSpPr>
            <a:spLocks noChangeAspect="1"/>
          </p:cNvSpPr>
          <p:nvPr/>
        </p:nvSpPr>
        <p:spPr bwMode="auto">
          <a:xfrm>
            <a:off x="2097088" y="3732213"/>
            <a:ext cx="466725" cy="327025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2" name="Стрелка вниз 21"/>
          <p:cNvSpPr>
            <a:spLocks noChangeAspect="1"/>
          </p:cNvSpPr>
          <p:nvPr/>
        </p:nvSpPr>
        <p:spPr bwMode="auto">
          <a:xfrm>
            <a:off x="6761163" y="3732213"/>
            <a:ext cx="468312" cy="327025"/>
          </a:xfrm>
          <a:prstGeom prst="downArrow">
            <a:avLst/>
          </a:prstGeom>
          <a:solidFill>
            <a:srgbClr val="FF6432"/>
          </a:solidFill>
          <a:ln w="63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sx="99000" sy="99000" algn="bl" rotWithShape="0">
              <a:prstClr val="black"/>
            </a:outerShdw>
          </a:effectLst>
        </p:spPr>
        <p:txBody>
          <a:bodyPr lIns="36000" tIns="36000" rIns="36000" bIns="36000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2828925" y="3607528"/>
            <a:ext cx="3687763" cy="436695"/>
          </a:xfrm>
          <a:prstGeom prst="roundRect">
            <a:avLst>
              <a:gd name="adj" fmla="val 16667"/>
            </a:avLst>
          </a:prstGeom>
          <a:solidFill>
            <a:srgbClr val="FFD2AA"/>
          </a:solidFill>
          <a:ln w="6350">
            <a:solidFill>
              <a:srgbClr val="000066"/>
            </a:solidFill>
            <a:round/>
            <a:headEnd/>
            <a:tailEnd/>
          </a:ln>
          <a:effectLst>
            <a:outerShdw dist="45791" dir="18221404" algn="ctr" rotWithShape="0">
              <a:srgbClr val="000066">
                <a:alpha val="50000"/>
              </a:srgbClr>
            </a:outerShdw>
          </a:effectLst>
        </p:spPr>
        <p:txBody>
          <a:bodyPr lIns="108000" tIns="72000" rIns="108000" bIns="7200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7030A0"/>
                </a:solidFill>
                <a:latin typeface="+mn-lt"/>
              </a:rPr>
              <a:t>Государственная политика</a:t>
            </a:r>
          </a:p>
        </p:txBody>
      </p:sp>
    </p:spTree>
    <p:extLst>
      <p:ext uri="{BB962C8B-B14F-4D97-AF65-F5344CB8AC3E}">
        <p14:creationId xmlns:p14="http://schemas.microsoft.com/office/powerpoint/2010/main" xmlns="" val="41238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410" y="188550"/>
            <a:ext cx="8015507" cy="1107996"/>
          </a:xfrm>
        </p:spPr>
        <p:txBody>
          <a:bodyPr/>
          <a:lstStyle/>
          <a:p>
            <a:pPr eaLnBrk="1" hangingPunct="1">
              <a:lnSpc>
                <a:spcPct val="75000"/>
              </a:lnSpc>
              <a:defRPr/>
            </a:pPr>
            <a:r>
              <a:rPr lang="ru-RU" sz="2400" b="1" dirty="0" smtClean="0">
                <a:latin typeface="Arial" charset="0"/>
                <a:ea typeface="+mn-ea"/>
                <a:cs typeface="+mn-cs"/>
              </a:rPr>
              <a:t>ОСНОВЫ… 12. Актуальными задачами в области кадрового обеспечения всех видов работ</a:t>
            </a:r>
            <a:endParaRPr lang="ru-RU" sz="2400" b="1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689154" name="Содержимое 2"/>
          <p:cNvSpPr>
            <a:spLocks noGrp="1"/>
          </p:cNvSpPr>
          <p:nvPr>
            <p:ph idx="1"/>
          </p:nvPr>
        </p:nvSpPr>
        <p:spPr bwMode="auto">
          <a:xfrm>
            <a:off x="428596" y="1149531"/>
            <a:ext cx="8286808" cy="5355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ru-RU" sz="1800" dirty="0" smtClean="0"/>
              <a:t>	</a:t>
            </a:r>
            <a:r>
              <a:rPr lang="ru-RU" sz="1800" b="1" dirty="0" smtClean="0"/>
              <a:t>а) совершенствование </a:t>
            </a:r>
            <a:r>
              <a:rPr lang="ru-RU" sz="1800" b="1" dirty="0" smtClean="0">
                <a:solidFill>
                  <a:srgbClr val="FF0000"/>
                </a:solidFill>
              </a:rPr>
              <a:t>системы отбора, подготовки и аттестации </a:t>
            </a:r>
            <a:r>
              <a:rPr lang="ru-RU" sz="1800" b="1" dirty="0" smtClean="0"/>
              <a:t>высококвалифицированных кадров</a:t>
            </a:r>
          </a:p>
          <a:p>
            <a:pPr marL="0" indent="0" eaLnBrk="1" hangingPunct="1">
              <a:buNone/>
            </a:pPr>
            <a:r>
              <a:rPr lang="ru-RU" sz="1800" b="1" dirty="0" smtClean="0"/>
              <a:t>	б) применение современных специализированных технических средств и учебно-методических разработок, а также использование элементов психологической подготовки к деятельности в экстремальных условиях </a:t>
            </a:r>
            <a:r>
              <a:rPr lang="ru-RU" sz="1800" b="1" dirty="0" smtClean="0">
                <a:solidFill>
                  <a:srgbClr val="FF0000"/>
                </a:solidFill>
              </a:rPr>
              <a:t>для обеспечения ядерной и радиационной безопасности, предупреждения и ликвидации аварий и чрезвычайных ситуаций, физической защиты и защиты информации о </a:t>
            </a:r>
            <a:r>
              <a:rPr lang="ru-RU" sz="1800" b="1" dirty="0" err="1" smtClean="0">
                <a:solidFill>
                  <a:srgbClr val="FF0000"/>
                </a:solidFill>
              </a:rPr>
              <a:t>ядерно</a:t>
            </a:r>
            <a:r>
              <a:rPr lang="ru-RU" sz="1800" b="1" dirty="0" smtClean="0">
                <a:solidFill>
                  <a:srgbClr val="FF0000"/>
                </a:solidFill>
              </a:rPr>
              <a:t> и </a:t>
            </a:r>
            <a:r>
              <a:rPr lang="ru-RU" sz="1800" b="1" dirty="0" err="1" smtClean="0">
                <a:solidFill>
                  <a:srgbClr val="FF0000"/>
                </a:solidFill>
              </a:rPr>
              <a:t>радиационно</a:t>
            </a:r>
            <a:r>
              <a:rPr lang="ru-RU" sz="1800" b="1" dirty="0" smtClean="0">
                <a:solidFill>
                  <a:srgbClr val="FF0000"/>
                </a:solidFill>
              </a:rPr>
              <a:t> опасных объектах и материалах, нераспространения ядерного оружия, ядерных материалов, исходя из комплексности их решения  </a:t>
            </a:r>
            <a:r>
              <a:rPr lang="ru-RU" sz="2400" b="1" dirty="0" smtClean="0">
                <a:solidFill>
                  <a:srgbClr val="000099"/>
                </a:solidFill>
              </a:rPr>
              <a:t>для обеспечения глобальной ядерной безопасности;</a:t>
            </a:r>
          </a:p>
          <a:p>
            <a:pPr marL="0" indent="0" eaLnBrk="1" hangingPunct="1">
              <a:buNone/>
            </a:pPr>
            <a:r>
              <a:rPr lang="ru-RU" sz="1800" b="1" dirty="0" smtClean="0"/>
              <a:t>	г) </a:t>
            </a:r>
            <a:r>
              <a:rPr lang="ru-RU" sz="1800" b="1" dirty="0" smtClean="0">
                <a:solidFill>
                  <a:srgbClr val="FF0000"/>
                </a:solidFill>
              </a:rPr>
              <a:t>подбор профессорско-преподавательского состава </a:t>
            </a:r>
            <a:r>
              <a:rPr lang="ru-RU" sz="1800" b="1" dirty="0" smtClean="0"/>
              <a:t>образовательных учреждений высшего профессионального образования и дополнительного профессионального образования атомной отрасли, как правило, </a:t>
            </a:r>
            <a:r>
              <a:rPr lang="ru-RU" sz="1800" b="1" dirty="0" smtClean="0">
                <a:solidFill>
                  <a:srgbClr val="FF0000"/>
                </a:solidFill>
              </a:rPr>
              <a:t>за счет ведущих ученых, специалистов высочайшей квалификации, известных профессиональных работников предприятий и институтов, </a:t>
            </a:r>
            <a:r>
              <a:rPr lang="ru-RU" sz="1800" b="1" dirty="0" smtClean="0"/>
              <a:t>осуществляющих деятельность в области использования атомной энергии;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5358F5-364A-43E2-ACBD-C78923868C9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6859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400" b="1" dirty="0" smtClean="0">
                <a:latin typeface="Arial" charset="0"/>
                <a:ea typeface="+mn-ea"/>
                <a:cs typeface="+mn-cs"/>
              </a:rPr>
              <a:t>Комплексность важнейших направлений </a:t>
            </a:r>
            <a:br>
              <a:rPr lang="ru-RU" sz="2400" b="1" dirty="0" smtClean="0">
                <a:latin typeface="Arial" charset="0"/>
                <a:ea typeface="+mn-ea"/>
                <a:cs typeface="+mn-cs"/>
              </a:rPr>
            </a:br>
            <a:r>
              <a:rPr lang="ru-RU" sz="2400" b="1" dirty="0" smtClean="0">
                <a:latin typeface="Arial" charset="0"/>
                <a:ea typeface="+mn-ea"/>
                <a:cs typeface="+mn-cs"/>
              </a:rPr>
              <a:t>обучения по обеспечению ГЯБ</a:t>
            </a:r>
            <a:endParaRPr lang="ru-RU" sz="2400" b="1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77245" y="6309320"/>
            <a:ext cx="2133600" cy="365125"/>
          </a:xfrm>
        </p:spPr>
        <p:txBody>
          <a:bodyPr/>
          <a:lstStyle/>
          <a:p>
            <a:pPr>
              <a:defRPr/>
            </a:pPr>
            <a:fld id="{303158E1-7DB8-4E12-AD4B-F8C66186708F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sp>
        <p:nvSpPr>
          <p:cNvPr id="5" name="Содержимое 4"/>
          <p:cNvSpPr txBox="1">
            <a:spLocks noGrp="1"/>
          </p:cNvSpPr>
          <p:nvPr>
            <p:ph idx="1"/>
          </p:nvPr>
        </p:nvSpPr>
        <p:spPr>
          <a:xfrm>
            <a:off x="571472" y="1412720"/>
            <a:ext cx="8072494" cy="4901611"/>
          </a:xfrm>
          <a:prstGeom prst="rect">
            <a:avLst/>
          </a:prstGeom>
          <a:gradFill rotWithShape="1">
            <a:gsLst>
              <a:gs pos="0">
                <a:srgbClr val="FEFADA"/>
              </a:gs>
              <a:gs pos="40000">
                <a:schemeClr val="bg1"/>
              </a:gs>
              <a:gs pos="50000">
                <a:schemeClr val="bg1"/>
              </a:gs>
              <a:gs pos="100000">
                <a:srgbClr val="FEF8CE"/>
              </a:gs>
            </a:gsLst>
            <a:lin ang="5400000" scaled="0"/>
          </a:gradFill>
          <a:ln w="12000" cap="flat" cmpd="sng" algn="ctr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glow rad="63500">
              <a:schemeClr val="accent6">
                <a:alpha val="45000"/>
                <a:satMod val="120000"/>
              </a:schemeClr>
            </a:glow>
            <a:outerShdw blurRad="673100" sx="99000" sy="99000" algn="ctr" rotWithShape="0">
              <a:prstClr val="black">
                <a:alpha val="33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274320" tIns="288000" rIns="274320" bIns="3600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Морально-этическая, мировоззренческая </a:t>
            </a:r>
            <a:r>
              <a:rPr kumimoji="1" lang="ru-RU" sz="2400" b="1" dirty="0" smtClean="0">
                <a:latin typeface="Times New Roman" pitchFamily="18" charset="0"/>
                <a:cs typeface="Times New Roman" pitchFamily="18" charset="0"/>
              </a:rPr>
              <a:t>позиция, культура безопасности</a:t>
            </a:r>
            <a:endParaRPr kumimoji="1" lang="ru-RU" sz="2400" b="1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Знание основ атомных технологий по всему жизненному циклу ЯМ и РВ</a:t>
            </a: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Обеспечение ЯРБ и ФЯБ, оценка рисков возникновения негативных событий на основе новейших достижений науки </a:t>
            </a: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Физическая ядерная безопасность, ТСФЗ, организация, действия силы охраны и обороны</a:t>
            </a: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Защита </a:t>
            </a:r>
            <a:r>
              <a:rPr kumimoji="1"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информации </a:t>
            </a:r>
            <a:endParaRPr kumimoji="1" lang="ru-RU" sz="2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Аварийная </a:t>
            </a:r>
            <a:r>
              <a:rPr kumimoji="1"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антитеррористическая готовность и реагирование, действия СО, АСС, ГО</a:t>
            </a: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Безопасность транспортировки ЯМ и РВ, специальных грузов</a:t>
            </a: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Нераспространение</a:t>
            </a: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Антитеррор</a:t>
            </a: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kumimoji="1" lang="ru-RU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Психология, экономика, управление</a:t>
            </a:r>
          </a:p>
          <a:p>
            <a:pPr indent="361950">
              <a:lnSpc>
                <a:spcPct val="70000"/>
              </a:lnSpc>
              <a:spcBef>
                <a:spcPts val="1200"/>
              </a:spcBef>
              <a:buFont typeface="Wingdings" pitchFamily="2" charset="2"/>
              <a:buChar char="Ø"/>
              <a:defRPr/>
            </a:pPr>
            <a:endParaRPr kumimoji="1" lang="ru-RU" sz="19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179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82FC3-F26A-42C4-9C36-DED9B8C060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400" y="1862138"/>
            <a:ext cx="8580438" cy="3348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lnSpc>
                <a:spcPct val="85000"/>
              </a:lnSpc>
              <a:spcBef>
                <a:spcPct val="70000"/>
              </a:spcBef>
              <a:tabLst>
                <a:tab pos="6819900" algn="l"/>
              </a:tabLst>
            </a:pPr>
            <a:r>
              <a:rPr lang="ru-RU" sz="2400" dirty="0">
                <a:solidFill>
                  <a:schemeClr val="tx1"/>
                </a:solidFill>
                <a:effectLst/>
              </a:rPr>
              <a:t>Ядерные установки</a:t>
            </a:r>
            <a:br>
              <a:rPr lang="ru-RU" sz="24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(в том числе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33 </a:t>
            </a:r>
            <a:r>
              <a:rPr lang="ru-RU" sz="1800" dirty="0">
                <a:solidFill>
                  <a:schemeClr val="tx1"/>
                </a:solidFill>
                <a:effectLst/>
              </a:rPr>
              <a:t>энергоблок на 10 АЭС)</a:t>
            </a:r>
            <a:r>
              <a:rPr lang="ru-RU" sz="2400" dirty="0">
                <a:solidFill>
                  <a:schemeClr val="tx1"/>
                </a:solidFill>
                <a:effectLst/>
              </a:rPr>
              <a:t> 	</a:t>
            </a:r>
            <a:r>
              <a:rPr lang="ru-RU" sz="2400" dirty="0">
                <a:effectLst/>
              </a:rPr>
              <a:t>– 213 </a:t>
            </a:r>
          </a:p>
          <a:p>
            <a:pPr algn="l">
              <a:lnSpc>
                <a:spcPct val="85000"/>
              </a:lnSpc>
              <a:spcBef>
                <a:spcPct val="70000"/>
              </a:spcBef>
              <a:buClr>
                <a:srgbClr val="FFFF00"/>
              </a:buClr>
              <a:tabLst>
                <a:tab pos="6819900" algn="l"/>
              </a:tabLst>
            </a:pPr>
            <a:r>
              <a:rPr lang="ru-RU" sz="2400" dirty="0">
                <a:effectLst/>
              </a:rPr>
              <a:t>Пункты хранения ядерных 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материалов 	– 454</a:t>
            </a:r>
          </a:p>
          <a:p>
            <a:pPr algn="l">
              <a:lnSpc>
                <a:spcPct val="85000"/>
              </a:lnSpc>
              <a:spcBef>
                <a:spcPct val="70000"/>
              </a:spcBef>
              <a:buClr>
                <a:srgbClr val="FFFF00"/>
              </a:buClr>
              <a:tabLst>
                <a:tab pos="6819900" algn="l"/>
              </a:tabLst>
            </a:pPr>
            <a:r>
              <a:rPr lang="ru-RU" sz="2400" dirty="0">
                <a:effectLst/>
              </a:rPr>
              <a:t>Радиационные источники 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в народном хозяйстве	– 16475</a:t>
            </a:r>
          </a:p>
          <a:p>
            <a:pPr algn="l">
              <a:lnSpc>
                <a:spcPct val="85000"/>
              </a:lnSpc>
              <a:spcBef>
                <a:spcPct val="70000"/>
              </a:spcBef>
              <a:buClr>
                <a:srgbClr val="FFFF00"/>
              </a:buClr>
              <a:tabLst>
                <a:tab pos="6819900" algn="l"/>
              </a:tabLst>
            </a:pPr>
            <a:r>
              <a:rPr lang="ru-RU" sz="2400" dirty="0">
                <a:effectLst/>
              </a:rPr>
              <a:t>Пункты хранения радиоактивных </a:t>
            </a:r>
            <a:br>
              <a:rPr lang="ru-RU" sz="2400" dirty="0">
                <a:effectLst/>
              </a:rPr>
            </a:br>
            <a:r>
              <a:rPr lang="ru-RU" sz="2400" dirty="0">
                <a:effectLst/>
              </a:rPr>
              <a:t>веществ и РАО в народном хозяйстве	– 1508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40" y="404580"/>
            <a:ext cx="8307387" cy="806450"/>
          </a:xfrm>
          <a:noFill/>
          <a:ln/>
        </p:spPr>
        <p:txBody>
          <a:bodyPr/>
          <a:lstStyle/>
          <a:p>
            <a:r>
              <a:rPr lang="ru-RU" sz="2800" b="1" dirty="0"/>
              <a:t>Количество объектов мирного использования </a:t>
            </a:r>
            <a:br>
              <a:rPr lang="ru-RU" sz="2800" b="1" dirty="0"/>
            </a:br>
            <a:r>
              <a:rPr lang="ru-RU" sz="2800" b="1" dirty="0"/>
              <a:t>атомной энергии в Российской Федерации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7" name="Номер слайда 11"/>
          <p:cNvSpPr>
            <a:spLocks noGrp="1"/>
          </p:cNvSpPr>
          <p:nvPr>
            <p:ph type="sldNum" sz="quarter" idx="11"/>
          </p:nvPr>
        </p:nvSpPr>
        <p:spPr>
          <a:xfrm>
            <a:off x="7010400" y="6373813"/>
            <a:ext cx="2133600" cy="476250"/>
          </a:xfrm>
          <a:noFill/>
          <a:effectLst/>
        </p:spPr>
        <p:txBody>
          <a:bodyPr wrap="square"/>
          <a:lstStyle/>
          <a:p>
            <a:pPr algn="ctr"/>
            <a:fld id="{F13B2F93-114C-476C-AD73-4CF9C4F94783}" type="slidenum">
              <a:rPr lang="ru-RU" sz="2000" smtClean="0"/>
              <a:pPr algn="ctr"/>
              <a:t>60</a:t>
            </a:fld>
            <a:endParaRPr lang="ru-RU" sz="2000" smtClean="0"/>
          </a:p>
        </p:txBody>
      </p:sp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354041" y="332570"/>
            <a:ext cx="8289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/>
              <a:t>Распоряжение Правительства РФ</a:t>
            </a:r>
            <a:br>
              <a:rPr lang="ru-RU" sz="2400" b="1" dirty="0"/>
            </a:br>
            <a:r>
              <a:rPr lang="ru-RU" sz="2400" b="1" dirty="0"/>
              <a:t>от 11 марта 2011 г. N 380-р</a:t>
            </a:r>
          </a:p>
        </p:txBody>
      </p:sp>
      <p:pic>
        <p:nvPicPr>
          <p:cNvPr id="654340" name="Picture 3" descr="C:\Documents and Settings\m_mv\Мои документы\02 Публикации\Доклады и статьи\2011.09.26 - ядерный форум\ИГЯБ\постан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3775071" cy="273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4643438" y="1428736"/>
            <a:ext cx="3960813" cy="2803529"/>
          </a:xfrm>
          <a:prstGeom prst="rect">
            <a:avLst/>
          </a:prstGeom>
          <a:gradFill rotWithShape="1">
            <a:gsLst>
              <a:gs pos="0">
                <a:srgbClr val="FEFADA"/>
              </a:gs>
              <a:gs pos="40000">
                <a:schemeClr val="bg1"/>
              </a:gs>
              <a:gs pos="50000">
                <a:schemeClr val="bg1"/>
              </a:gs>
              <a:gs pos="100000">
                <a:srgbClr val="FEF8CE"/>
              </a:gs>
            </a:gsLst>
            <a:lin ang="5400000" scaled="0"/>
          </a:gradFill>
          <a:ln w="12000" cap="flat" cmpd="sng" algn="ctr">
            <a:solidFill>
              <a:schemeClr val="accent6"/>
            </a:solidFill>
            <a:prstDash val="solid"/>
            <a:miter lim="800000"/>
          </a:ln>
          <a:effectLst>
            <a:glow rad="63500">
              <a:schemeClr val="accent6">
                <a:alpha val="45000"/>
                <a:satMod val="120000"/>
              </a:schemeClr>
            </a:glow>
            <a:outerShdw blurRad="673100" sx="99000" sy="99000" algn="ctr" rotWithShape="0">
              <a:prstClr val="black">
                <a:alpha val="33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74320" tIns="288000" rIns="274320" bIns="36000">
            <a:normAutofit/>
          </a:bodyPr>
          <a:lstStyle/>
          <a:p>
            <a:pPr indent="361950">
              <a:lnSpc>
                <a:spcPct val="80000"/>
              </a:lnSpc>
              <a:defRPr/>
            </a:pPr>
            <a:r>
              <a:rPr kumimoji="1" lang="ru-RU" sz="1500" dirty="0">
                <a:latin typeface="+mn-lt"/>
              </a:rPr>
              <a:t>1. Реорганизовать НИЯУ "МИФИ" и </a:t>
            </a:r>
            <a:r>
              <a:rPr kumimoji="1" lang="ru-RU" sz="1500" dirty="0" smtClean="0">
                <a:latin typeface="+mn-lt"/>
              </a:rPr>
              <a:t>ФГУ </a:t>
            </a:r>
            <a:r>
              <a:rPr kumimoji="1" lang="ru-RU" sz="1500" dirty="0">
                <a:latin typeface="+mn-lt"/>
              </a:rPr>
              <a:t>"Межотраслевой специальный учебный центр" в форме присоединения указанного центра к университету с образованием на его основе обособленного структурного подразделения университета (филиала университета) - Института глобальной ядерной безопасности.</a:t>
            </a:r>
          </a:p>
        </p:txBody>
      </p:sp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566738" y="4419600"/>
            <a:ext cx="8077228" cy="1938358"/>
          </a:xfrm>
          <a:prstGeom prst="rect">
            <a:avLst/>
          </a:prstGeom>
          <a:gradFill rotWithShape="1">
            <a:gsLst>
              <a:gs pos="0">
                <a:srgbClr val="FEFADA"/>
              </a:gs>
              <a:gs pos="40000">
                <a:schemeClr val="bg1"/>
              </a:gs>
              <a:gs pos="50000">
                <a:schemeClr val="bg1"/>
              </a:gs>
              <a:gs pos="100000">
                <a:srgbClr val="FEF8CE"/>
              </a:gs>
            </a:gsLst>
            <a:lin ang="5400000" scaled="0"/>
          </a:gradFill>
          <a:ln w="12000" cap="flat" cmpd="sng" algn="ctr">
            <a:solidFill>
              <a:schemeClr val="accent6"/>
            </a:solidFill>
            <a:prstDash val="solid"/>
            <a:miter lim="800000"/>
          </a:ln>
          <a:effectLst>
            <a:glow rad="63500">
              <a:schemeClr val="accent6">
                <a:alpha val="45000"/>
                <a:satMod val="120000"/>
              </a:schemeClr>
            </a:glow>
            <a:outerShdw blurRad="673100" sx="99000" sy="99000" algn="ctr" rotWithShape="0">
              <a:prstClr val="black">
                <a:alpha val="33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274320" tIns="288000" rIns="274320" bIns="36000">
            <a:normAutofit/>
          </a:bodyPr>
          <a:lstStyle/>
          <a:p>
            <a:pPr indent="361950">
              <a:lnSpc>
                <a:spcPct val="80000"/>
              </a:lnSpc>
              <a:defRPr/>
            </a:pPr>
            <a:r>
              <a:rPr kumimoji="1" lang="ru-RU" sz="1500" dirty="0">
                <a:solidFill>
                  <a:schemeClr val="dk1"/>
                </a:solidFill>
                <a:latin typeface="+mn-lt"/>
              </a:rPr>
              <a:t>2. Определить, что предметом и целью деятельности университета являются подготовка специалистов по образовательным программам высшего профессионального, послевузовского профессионального, среднего профессионального образования и дополнительным профессиональным образовательным программам, а также ведение образовательной и научной деятельности.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144317B-5265-43C2-811B-48F21B81581C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1214414" y="500042"/>
            <a:ext cx="6705600" cy="11817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ctr">
              <a:lnSpc>
                <a:spcPct val="75000"/>
              </a:lnSpc>
              <a:defRPr/>
            </a:pPr>
            <a:r>
              <a:rPr lang="ru-RU" sz="3200" dirty="0"/>
              <a:t>Объединение направлений («</a:t>
            </a:r>
            <a:r>
              <a:rPr lang="en-US" sz="3200" dirty="0"/>
              <a:t>S+S+S</a:t>
            </a:r>
            <a:r>
              <a:rPr lang="ru-RU" sz="3200" dirty="0"/>
              <a:t>»</a:t>
            </a:r>
            <a:r>
              <a:rPr lang="en-US" sz="3200" dirty="0"/>
              <a:t>)</a:t>
            </a:r>
            <a:r>
              <a:rPr lang="ru-RU" sz="3200" dirty="0"/>
              <a:t> </a:t>
            </a:r>
            <a:r>
              <a:rPr lang="ru-RU" sz="3200" dirty="0" smtClean="0"/>
              <a:t>основа </a:t>
            </a:r>
            <a:r>
              <a:rPr lang="ru-RU" sz="3200" dirty="0"/>
              <a:t>- обеспечение ГЯБ</a:t>
            </a:r>
          </a:p>
        </p:txBody>
      </p:sp>
      <p:sp>
        <p:nvSpPr>
          <p:cNvPr id="7" name="Дата 6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909A189-FA67-4815-B95A-63BF555B7038}" type="datetime1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18.12.2013</a:t>
            </a:fld>
            <a:endParaRPr lang="ru-RU" sz="1200" b="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99398" name="Нижний колонтитул 8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 b="0">
                <a:solidFill>
                  <a:srgbClr val="898989"/>
                </a:solidFill>
                <a:latin typeface="Calibri" pitchFamily="34" charset="0"/>
              </a:rPr>
              <a:t>ОКК-18</a:t>
            </a:r>
          </a:p>
        </p:txBody>
      </p:sp>
      <p:sp>
        <p:nvSpPr>
          <p:cNvPr id="699399" name="Rectangle 7"/>
          <p:cNvSpPr>
            <a:spLocks noChangeArrowheads="1"/>
          </p:cNvSpPr>
          <p:nvPr/>
        </p:nvSpPr>
        <p:spPr bwMode="auto">
          <a:xfrm>
            <a:off x="500034" y="2071678"/>
            <a:ext cx="818673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b="1" dirty="0">
                <a:solidFill>
                  <a:schemeClr val="tx2"/>
                </a:solidFill>
              </a:rPr>
              <a:t>Safety + Security + Safeguards</a:t>
            </a:r>
            <a:endParaRPr kumimoji="1" lang="ru-RU" b="1" dirty="0">
              <a:solidFill>
                <a:schemeClr val="tx2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kumimoji="1" lang="ru-RU" b="1" dirty="0">
                <a:solidFill>
                  <a:schemeClr val="tx2"/>
                </a:solidFill>
              </a:rPr>
              <a:t>Ядерная и радиационная безопасность, аварийная готовность и реагирование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kumimoji="1" lang="ru-RU" b="1" dirty="0">
                <a:solidFill>
                  <a:schemeClr val="tx2"/>
                </a:solidFill>
              </a:rPr>
              <a:t>Физическая защита (безопасность) ядерных, радиоактивных материалов, объектов</a:t>
            </a:r>
            <a:endParaRPr kumimoji="1" lang="en-US" b="1" dirty="0">
              <a:solidFill>
                <a:schemeClr val="tx2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kumimoji="1" lang="ru-RU" b="1" dirty="0">
                <a:solidFill>
                  <a:schemeClr val="tx2"/>
                </a:solidFill>
              </a:rPr>
              <a:t>Защита информации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kumimoji="1" lang="ru-RU" b="1" dirty="0">
                <a:solidFill>
                  <a:schemeClr val="tx2"/>
                </a:solidFill>
              </a:rPr>
              <a:t>Гарантии </a:t>
            </a:r>
            <a:r>
              <a:rPr kumimoji="1" lang="ru-RU" b="1" dirty="0" smtClean="0">
                <a:solidFill>
                  <a:schemeClr val="tx2"/>
                </a:solidFill>
              </a:rPr>
              <a:t>нераспространения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kumimoji="1" lang="ru-RU" b="1" dirty="0" smtClean="0">
                <a:solidFill>
                  <a:schemeClr val="tx2"/>
                </a:solidFill>
              </a:rPr>
              <a:t>Антитеррор</a:t>
            </a:r>
            <a:endParaRPr kumimoji="1" lang="ru-RU" b="1" dirty="0">
              <a:solidFill>
                <a:schemeClr val="tx2"/>
              </a:solidFill>
            </a:endParaRPr>
          </a:p>
          <a:p>
            <a:endParaRPr kumimoji="1" lang="ru-RU" sz="2400" b="1" dirty="0" smtClean="0">
              <a:solidFill>
                <a:schemeClr val="tx2"/>
              </a:solidFill>
            </a:endParaRPr>
          </a:p>
          <a:p>
            <a:r>
              <a:rPr kumimoji="1" lang="ru-RU" sz="2400" b="1" dirty="0" smtClean="0">
                <a:solidFill>
                  <a:schemeClr val="tx2"/>
                </a:solidFill>
              </a:rPr>
              <a:t>РЕЗУЛЬТАТ</a:t>
            </a:r>
            <a:r>
              <a:rPr kumimoji="1" lang="ru-RU" sz="2400" b="1" dirty="0">
                <a:solidFill>
                  <a:schemeClr val="tx2"/>
                </a:solidFill>
              </a:rPr>
              <a:t>: </a:t>
            </a:r>
            <a:endParaRPr kumimoji="1" lang="ru-RU" sz="2400" b="1" dirty="0" smtClean="0">
              <a:solidFill>
                <a:schemeClr val="tx2"/>
              </a:solidFill>
            </a:endParaRPr>
          </a:p>
          <a:p>
            <a:pPr algn="ctr"/>
            <a:r>
              <a:rPr kumimoji="1" lang="ru-RU" b="1" i="1" u="sng" dirty="0" smtClean="0">
                <a:solidFill>
                  <a:srgbClr val="FF0000"/>
                </a:solidFill>
              </a:rPr>
              <a:t>Обеспечение глобальной </a:t>
            </a:r>
            <a:r>
              <a:rPr kumimoji="1" lang="ru-RU" b="1" i="1" u="sng" dirty="0">
                <a:solidFill>
                  <a:srgbClr val="FF0000"/>
                </a:solidFill>
              </a:rPr>
              <a:t>ядерной </a:t>
            </a:r>
            <a:r>
              <a:rPr kumimoji="1" lang="ru-RU" b="1" i="1" u="sng" dirty="0" smtClean="0">
                <a:solidFill>
                  <a:srgbClr val="FF0000"/>
                </a:solidFill>
              </a:rPr>
              <a:t>безопасности</a:t>
            </a:r>
            <a:endParaRPr kumimoji="1"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7430" y="548600"/>
            <a:ext cx="8229600" cy="1143000"/>
          </a:xfrm>
        </p:spPr>
        <p:txBody>
          <a:bodyPr/>
          <a:lstStyle/>
          <a:p>
            <a:r>
              <a:rPr lang="ru-RU" dirty="0" smtClean="0"/>
              <a:t>ИГЯБ  (ранее МСУЦ) – центр практической подготовки по ФЯБ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539440" y="1772770"/>
            <a:ext cx="7993110" cy="4525963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  <a:defRPr/>
            </a:pPr>
            <a:endParaRPr lang="ru-RU" dirty="0" smtClean="0"/>
          </a:p>
          <a:p>
            <a:pPr algn="just">
              <a:buFont typeface="Wingdings" pitchFamily="2" charset="2"/>
              <a:buChar char="Ø"/>
              <a:defRPr/>
            </a:pPr>
            <a:r>
              <a:rPr lang="ru-RU" dirty="0" smtClean="0"/>
              <a:t>Национальный учебный центр Российской Федерации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dirty="0" smtClean="0"/>
              <a:t>Первый в мире международный учебный центр 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dirty="0" smtClean="0"/>
              <a:t>по практической подготовке специалистов в области физической защиты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9073C-3222-4BC2-8B86-F0FB90E905D6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58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836640"/>
            <a:ext cx="8229600" cy="528952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dirty="0" smtClean="0"/>
              <a:t>Меморандумы Российской Федерации о физической ядерной безопасности на Саммитах по ядерной безопасности  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/>
              <a:t>г. Вашингтон (США, 2010 г.)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/>
              <a:t>г. Сеул (Ю. Корея, 2012 г.)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DA71FCF-1AF5-4513-9644-86F9B3B028B2}" type="slidenum">
              <a:rPr lang="ru-RU" sz="1000" b="0">
                <a:latin typeface="+mn-lt"/>
                <a:cs typeface="Arial" pitchFamily="34" charset="0"/>
              </a:rPr>
              <a:pPr algn="r">
                <a:defRPr/>
              </a:pPr>
              <a:t>63</a:t>
            </a:fld>
            <a:endParaRPr lang="ru-RU" sz="1000" b="0">
              <a:latin typeface="+mn-lt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D9C69-CF3A-41BA-A5B0-860E21CB589A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13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D9C69-CF3A-41BA-A5B0-860E21CB589A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47580" y="764630"/>
            <a:ext cx="6264870" cy="648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580" y="1700760"/>
            <a:ext cx="6264870" cy="468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Устойчивость при террористических проявлениях и обороне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Комплексное предоставление услуг при строительстве объектов АЭ в других страх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Инновационное развитие технологий обеспечения комплексной безопасности объектов АЭ и ЯМ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Методология оценки рисков с учетом факторов различной природы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Обеспечение готовности в действиям в случае нештатных ситуаций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Обучение, повышение, квалификации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3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4293120"/>
            <a:ext cx="8229600" cy="183304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  <a:defRPr/>
            </a:pPr>
            <a:r>
              <a:rPr lang="ru-RU" sz="3600" b="1" dirty="0" smtClean="0">
                <a:latin typeface="Arial" charset="0"/>
              </a:rPr>
              <a:t>Спасибо за внимание 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441" y="404580"/>
            <a:ext cx="3960550" cy="1142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dirty="0" smtClean="0">
                <a:solidFill>
                  <a:srgbClr val="000099"/>
                </a:solidFill>
                <a:latin typeface="Arial Black" pitchFamily="34" charset="0"/>
              </a:rPr>
              <a:t>Институт глобальной ядерной безопасности </a:t>
            </a:r>
          </a:p>
          <a:p>
            <a:pPr algn="ctr">
              <a:lnSpc>
                <a:spcPct val="70000"/>
              </a:lnSpc>
            </a:pPr>
            <a:r>
              <a:rPr lang="ru-RU" sz="2400" dirty="0" smtClean="0">
                <a:solidFill>
                  <a:srgbClr val="000099"/>
                </a:solidFill>
                <a:latin typeface="Arial Black" pitchFamily="34" charset="0"/>
              </a:rPr>
              <a:t>НИЯУ МИФИ</a:t>
            </a:r>
          </a:p>
        </p:txBody>
      </p:sp>
      <p:pic>
        <p:nvPicPr>
          <p:cNvPr id="6" name="Picture 9" descr="IAEA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3782" y="4820567"/>
            <a:ext cx="17192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rosatom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100" y="1628750"/>
            <a:ext cx="2808390" cy="197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gapov\Desktop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550" y="1556740"/>
            <a:ext cx="1931863" cy="193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16020" y="404580"/>
            <a:ext cx="3960550" cy="1142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400" dirty="0" smtClean="0">
                <a:solidFill>
                  <a:srgbClr val="000099"/>
                </a:solidFill>
                <a:latin typeface="Arial Black" pitchFamily="34" charset="0"/>
              </a:rPr>
              <a:t>Государственная корпорация по атомной энергии «</a:t>
            </a:r>
            <a:r>
              <a:rPr lang="ru-RU" sz="2400" dirty="0" err="1" smtClean="0">
                <a:solidFill>
                  <a:srgbClr val="000099"/>
                </a:solidFill>
                <a:latin typeface="Arial Black" pitchFamily="34" charset="0"/>
              </a:rPr>
              <a:t>Росатом</a:t>
            </a:r>
            <a:r>
              <a:rPr lang="ru-RU" sz="2400" dirty="0" smtClean="0">
                <a:solidFill>
                  <a:srgbClr val="000099"/>
                </a:solidFill>
                <a:latin typeface="Arial Black" pitchFamily="34" charset="0"/>
              </a:rPr>
              <a:t>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82FC3-F26A-42C4-9C36-DED9B8C060BB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pic>
        <p:nvPicPr>
          <p:cNvPr id="12" name="Picture 2" descr="http://upload.wikimedia.org/wikipedia/en/5/5a/Mephi_Logo_And_Horse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63860" y="1556740"/>
            <a:ext cx="1620845" cy="1931863"/>
          </a:xfrm>
          <a:prstGeom prst="rect">
            <a:avLst/>
          </a:prstGeom>
          <a:noFill/>
        </p:spPr>
      </p:pic>
      <p:pic>
        <p:nvPicPr>
          <p:cNvPr id="13" name="Picture 3" descr="C:\Users\Тимофей\Desktop\презентация МАГАТЭ\doe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20567"/>
            <a:ext cx="1392239" cy="13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0FF9-C099-478A-A3A0-EEFDE51BFA9F}" type="slidenum">
              <a:rPr lang="ru-RU"/>
              <a:pPr/>
              <a:t>7</a:t>
            </a:fld>
            <a:endParaRPr lang="ru-RU"/>
          </a:p>
        </p:txBody>
      </p:sp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10" y="404580"/>
            <a:ext cx="6480900" cy="369332"/>
          </a:xfrm>
          <a:noFill/>
          <a:ln/>
        </p:spPr>
        <p:txBody>
          <a:bodyPr/>
          <a:lstStyle/>
          <a:p>
            <a:r>
              <a:rPr lang="ru-RU" sz="2400" b="1" dirty="0"/>
              <a:t>Переходный период в ЯРБ (1991-2005 гг.)</a:t>
            </a:r>
          </a:p>
        </p:txBody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550" y="980660"/>
            <a:ext cx="7201000" cy="5371057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1700" dirty="0"/>
              <a:t>Создаются АТЦ - 1992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Создается Отраслевой кризисный центр в ДБЭЧС-1993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Создается аварийная </a:t>
            </a:r>
            <a:r>
              <a:rPr lang="ru-RU" sz="1700" dirty="0" err="1"/>
              <a:t>сужба</a:t>
            </a:r>
            <a:r>
              <a:rPr lang="ru-RU" sz="1700" dirty="0"/>
              <a:t> и специальная аварийная служба-1994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ОАСКРО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Система сертификации ПВСР – 1992 (распространение на оборонную </a:t>
            </a:r>
            <a:r>
              <a:rPr lang="ru-RU" sz="1700" dirty="0" err="1"/>
              <a:t>подотрасль</a:t>
            </a:r>
            <a:r>
              <a:rPr lang="ru-RU" sz="1700" dirty="0"/>
              <a:t>- 1995), система ОИТ-1997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ФЗ по ИАЭ – 1995 (попытки – ФЗ по ЯО, АЭУ ВН…)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Система лицензирования (надзора) использования РВ в оборонных целях- 1997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Система признания эксплуатирующих организаций - 1996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Система страхования (Ядерный страховой пул) - 1996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Финансирования АСФ по договорам с предприятиями (транспортирование) - 2000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Доктрина по обращению с РАО - 2004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ФЦП ЯРБ России (2000-2006 гг.), предложения по новой ФЦП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Строительство ряда объектов (АТЦ, ЦАСПТР «ЭПРОН», СК «Радон», ВНИИНМ, НПО «РИ» и т.д.)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Обеспечен переход на НРБ 1999 года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Введен новый метод отбора персонала по индивидуальной радио –чувствительности -2003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Отраслевая деятельность по </a:t>
            </a:r>
            <a:r>
              <a:rPr lang="ru-RU" sz="1700" dirty="0" err="1"/>
              <a:t>промбезопасности</a:t>
            </a:r>
            <a:r>
              <a:rPr lang="ru-RU" sz="1700" dirty="0"/>
              <a:t> в ЯОК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СКЦ - 2000</a:t>
            </a:r>
          </a:p>
          <a:p>
            <a:pPr>
              <a:lnSpc>
                <a:spcPct val="70000"/>
              </a:lnSpc>
            </a:pPr>
            <a:r>
              <a:rPr lang="ru-RU" sz="1700" dirty="0"/>
              <a:t>Отраслевые и международные учения (1995, 1999, 2001</a:t>
            </a:r>
            <a:r>
              <a:rPr lang="ru-RU" sz="1700" dirty="0" smtClean="0"/>
              <a:t>….)</a:t>
            </a:r>
            <a:endParaRPr lang="ru-RU" sz="1700" dirty="0"/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2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114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D919B-C0DA-4015-B6B3-A86CB4A5E756}" type="slidenum">
              <a:rPr lang="ru-RU"/>
              <a:pPr/>
              <a:t>8</a:t>
            </a:fld>
            <a:endParaRPr lang="ru-RU"/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570" y="836640"/>
            <a:ext cx="7128990" cy="58150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dirty="0"/>
              <a:t>Выпуск «Основ государственной политики в области ЯРБ…» - 2001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Интегрирование деятельности всех направлений по ЯРБ в ДБЭЧС (ДЯРБ)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Поддержка самостоятельности и ответственной деятельности концерна РЭА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Модернизация ОСУОТ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Создание </a:t>
            </a:r>
            <a:r>
              <a:rPr lang="ru-RU" sz="2000" dirty="0"/>
              <a:t>коалиции организаций в области ЯРБ (</a:t>
            </a:r>
            <a:r>
              <a:rPr lang="ru-RU" sz="2000" dirty="0" err="1"/>
              <a:t>Росатома</a:t>
            </a:r>
            <a:r>
              <a:rPr lang="ru-RU" sz="2000" dirty="0"/>
              <a:t>, МЗ, ФМБА, РАМН, РАН, Росгидромета, координация деятельности по определению основных задач и их решений)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Выпуск ежегодных отчетов по ЯРБ - 2001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Работа со средствами массой информации и лицами, принимающими решения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Ликвидации ядерных и химических аварий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ru-RU" sz="2000" dirty="0"/>
              <a:t>Мобилизация-возложение ответственности на ДЯРБ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Взаимодействие с ГАН и др. надзорами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Создание НОВОГО облика деятельности в области ЯРБ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Чечня (задание Президента)</a:t>
            </a:r>
          </a:p>
        </p:txBody>
      </p:sp>
      <p:sp>
        <p:nvSpPr>
          <p:cNvPr id="108851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480" y="404580"/>
            <a:ext cx="7726363" cy="369332"/>
          </a:xfrm>
          <a:noFill/>
          <a:ln/>
        </p:spPr>
        <p:txBody>
          <a:bodyPr/>
          <a:lstStyle/>
          <a:p>
            <a:r>
              <a:rPr lang="ru-RU" sz="2800" b="1" dirty="0"/>
              <a:t>Переходный период в ЯРБ (1991-2005 гг.)</a:t>
            </a:r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42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95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560" y="274638"/>
            <a:ext cx="7283240" cy="1143000"/>
          </a:xfrm>
        </p:spPr>
        <p:txBody>
          <a:bodyPr/>
          <a:lstStyle/>
          <a:p>
            <a:r>
              <a:rPr lang="ru-RU" sz="2800" b="1" dirty="0" smtClean="0"/>
              <a:t>Режимы деятельности  </a:t>
            </a:r>
            <a:br>
              <a:rPr lang="ru-RU" sz="2800" b="1" dirty="0" smtClean="0"/>
            </a:br>
            <a:r>
              <a:rPr lang="ru-RU" sz="2800" b="1" dirty="0" smtClean="0"/>
              <a:t>объектов использования атомной энергии   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Повседневная деятельность</a:t>
            </a:r>
          </a:p>
          <a:p>
            <a:r>
              <a:rPr lang="ru-RU" dirty="0" smtClean="0"/>
              <a:t>Техногенные и природные нештатные ситуации</a:t>
            </a:r>
          </a:p>
          <a:p>
            <a:r>
              <a:rPr lang="ru-RU" dirty="0" smtClean="0"/>
              <a:t>Террористические угрозы и проявления</a:t>
            </a:r>
          </a:p>
          <a:p>
            <a:r>
              <a:rPr lang="ru-RU" dirty="0" smtClean="0"/>
              <a:t>Особый период (военные действия)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82FC3-F26A-42C4-9C36-DED9B8C060B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5" name="Picture 2" descr="C:\Users\Agapov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430" y="332570"/>
            <a:ext cx="865133" cy="8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gradFill rotWithShape="1">
          <a:gsLst>
            <a:gs pos="0">
              <a:srgbClr val="FEFADA"/>
            </a:gs>
            <a:gs pos="40000">
              <a:schemeClr val="bg1"/>
            </a:gs>
            <a:gs pos="50000">
              <a:schemeClr val="bg1"/>
            </a:gs>
            <a:gs pos="100000">
              <a:srgbClr val="FEF8CE"/>
            </a:gs>
          </a:gsLst>
          <a:lin ang="5400000" scaled="0"/>
        </a:gradFill>
        <a:ln w="12000" cap="flat" cmpd="sng" algn="ctr">
          <a:solidFill>
            <a:schemeClr val="accent6"/>
          </a:solidFill>
          <a:prstDash val="solid"/>
          <a:miter lim="800000"/>
        </a:ln>
        <a:effectLst>
          <a:glow rad="63500">
            <a:schemeClr val="accent6">
              <a:alpha val="45000"/>
              <a:satMod val="120000"/>
            </a:schemeClr>
          </a:glow>
          <a:outerShdw blurRad="673100" sx="99000" sy="99000" algn="ctr" rotWithShape="0">
            <a:prstClr val="black">
              <a:alpha val="33000"/>
            </a:prstClr>
          </a:outerShdw>
        </a:effectLst>
      </a:spPr>
      <a:bodyPr vert="horz" lIns="91440" tIns="182880" rIns="91440" bIns="0" rtlCol="0">
        <a:normAutofit fontScale="85000" lnSpcReduction="20000"/>
      </a:bodyPr>
      <a:lstStyle>
        <a:defPPr eaLnBrk="1" hangingPunct="1">
          <a:lnSpc>
            <a:spcPct val="80000"/>
          </a:lnSpc>
          <a:defRPr dirty="0" smtClean="0"/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13079</TotalTime>
  <Words>5331</Words>
  <Application>Microsoft Office PowerPoint</Application>
  <PresentationFormat>Экран (4:3)</PresentationFormat>
  <Paragraphs>698</Paragraphs>
  <Slides>65</Slides>
  <Notes>50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Office Theme</vt:lpstr>
      <vt:lpstr>CorelDRAW</vt:lpstr>
      <vt:lpstr>Document</vt:lpstr>
      <vt:lpstr>Chart</vt:lpstr>
      <vt:lpstr>Диаграмма</vt:lpstr>
      <vt:lpstr>Документ</vt:lpstr>
      <vt:lpstr>Институт глобальной ядерной безопасности НИЯУ МИФИ филиал федерального государственного автономного образовательного учреждения высшего профессионального образования «Национальный исследовательский ядерный университет "МИФИ»</vt:lpstr>
      <vt:lpstr>Глобальная безопасность</vt:lpstr>
      <vt:lpstr>Слайд 3</vt:lpstr>
      <vt:lpstr>Слайд 4</vt:lpstr>
      <vt:lpstr>Слайд 5</vt:lpstr>
      <vt:lpstr>Количество объектов мирного использования  атомной энергии в Российской Федерации</vt:lpstr>
      <vt:lpstr>Переходный период в ЯРБ (1991-2005 гг.)</vt:lpstr>
      <vt:lpstr>Переходный период в ЯРБ (1991-2005 гг.)</vt:lpstr>
      <vt:lpstr>Режимы деятельности   объектов использования атомной энергии   </vt:lpstr>
      <vt:lpstr>Стратегические цели в области ЯРБ при повседневной деятельности:</vt:lpstr>
      <vt:lpstr>Функции блока ЯРБ в обеспечении  деятельности ГК «Росатом»</vt:lpstr>
      <vt:lpstr>Принципы деятельности блока ЯРБ</vt:lpstr>
      <vt:lpstr>Крупнейшая в мире техногенная авария на Чернобыльской АЭС изменила жизнь миллионов людей в мире, Украине, Белоруссии и России и повлияла на весь мир</vt:lpstr>
      <vt:lpstr>Авария на АЭС «Фукусима-1»  11 марта 2011 г. </vt:lpstr>
      <vt:lpstr>Слайд 15</vt:lpstr>
      <vt:lpstr>Изучение последствий аварии на ЧАЭС</vt:lpstr>
      <vt:lpstr>Последствия техногенных аварий</vt:lpstr>
      <vt:lpstr>Слайд 18</vt:lpstr>
      <vt:lpstr>Слайд 19</vt:lpstr>
      <vt:lpstr>Взаимосвязи между нейронными сетями, генетическими алгоритмами и нечеткими системами </vt:lpstr>
      <vt:lpstr>Слайд 21</vt:lpstr>
      <vt:lpstr>Слайд 22</vt:lpstr>
      <vt:lpstr>филиал федерального государственного бюджетного образовательного учреждения высшего профессионального образования «Национальный исследовательский ядерный университет "МИФИ»</vt:lpstr>
      <vt:lpstr>Слайд 24</vt:lpstr>
      <vt:lpstr>Слайд 25</vt:lpstr>
      <vt:lpstr> Сравнительные данные производственного травматизма по России и Росатому (Минатому) </vt:lpstr>
      <vt:lpstr> Распределение числа пострадавших  на 1000 работающих (Кч) по Дивизионам  </vt:lpstr>
      <vt:lpstr>Число дней нетрудоспособности у пострадавших  при несчастных случаях на производстве  на 1000 работающих (Кт) за 2001–2012 годы.</vt:lpstr>
      <vt:lpstr>Слайд 29</vt:lpstr>
      <vt:lpstr> Динамика среднегодовых доз облучения персонала  (мЗв/год)</vt:lpstr>
      <vt:lpstr>Слайд 31</vt:lpstr>
      <vt:lpstr>Сегодня надежная и безопасная эксплуатация ядерно и радиационно опасных объектов отрасли достигается:</vt:lpstr>
      <vt:lpstr>Слайд 33</vt:lpstr>
      <vt:lpstr>Слайд 34</vt:lpstr>
      <vt:lpstr>Слайд 35</vt:lpstr>
      <vt:lpstr>Слайд 36</vt:lpstr>
      <vt:lpstr>Слайд 37</vt:lpstr>
      <vt:lpstr>АСБТ ядерных материалов Росатома</vt:lpstr>
      <vt:lpstr>Мониторинг безопасности – важнейший элемент обеспечения экологической безопасности</vt:lpstr>
      <vt:lpstr>Обеспечение готовности к действиям в нештатных ситуациях</vt:lpstr>
      <vt:lpstr>Кризисные центры и центры технической поддержки АЭС, системы «ГАРАНТ»</vt:lpstr>
      <vt:lpstr>Ситуационно-кризисный центр</vt:lpstr>
      <vt:lpstr>«Урал – 99» </vt:lpstr>
      <vt:lpstr>Отряд Минатома России на международных учениях  «Баренц Риск – 2001» в Швеции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УТВЕРЖДАЮ Президент Российской Федерации В.Путин «4» декабря 2003 Пр-2196 </vt:lpstr>
      <vt:lpstr>Слайд 55</vt:lpstr>
      <vt:lpstr>I. Общие положения</vt:lpstr>
      <vt:lpstr>Слайд 57</vt:lpstr>
      <vt:lpstr>ОСНОВЫ… 12. Актуальными задачами в области кадрового обеспечения всех видов работ</vt:lpstr>
      <vt:lpstr>Комплексность важнейших направлений  обучения по обеспечению ГЯБ</vt:lpstr>
      <vt:lpstr>Слайд 60</vt:lpstr>
      <vt:lpstr>Слайд 61</vt:lpstr>
      <vt:lpstr>ИГЯБ  (ранее МСУЦ) – центр практической подготовки по ФЯБ</vt:lpstr>
      <vt:lpstr>Слайд 63</vt:lpstr>
      <vt:lpstr>Слайд 64</vt:lpstr>
      <vt:lpstr>Слайд 65</vt:lpstr>
    </vt:vector>
  </TitlesOfParts>
  <Company>ISTC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X-Den</dc:creator>
  <cp:lastModifiedBy>Овчинников</cp:lastModifiedBy>
  <cp:revision>695</cp:revision>
  <dcterms:created xsi:type="dcterms:W3CDTF">2004-11-25T07:06:58Z</dcterms:created>
  <dcterms:modified xsi:type="dcterms:W3CDTF">2013-12-18T05:53:32Z</dcterms:modified>
</cp:coreProperties>
</file>