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17" r:id="rId1"/>
  </p:sldMasterIdLst>
  <p:notesMasterIdLst>
    <p:notesMasterId r:id="rId36"/>
  </p:notesMasterIdLst>
  <p:handoutMasterIdLst>
    <p:handoutMasterId r:id="rId37"/>
  </p:handoutMasterIdLst>
  <p:sldIdLst>
    <p:sldId id="722" r:id="rId2"/>
    <p:sldId id="672" r:id="rId3"/>
    <p:sldId id="702" r:id="rId4"/>
    <p:sldId id="724" r:id="rId5"/>
    <p:sldId id="674" r:id="rId6"/>
    <p:sldId id="655" r:id="rId7"/>
    <p:sldId id="642" r:id="rId8"/>
    <p:sldId id="726" r:id="rId9"/>
    <p:sldId id="644" r:id="rId10"/>
    <p:sldId id="659" r:id="rId11"/>
    <p:sldId id="660" r:id="rId12"/>
    <p:sldId id="661" r:id="rId13"/>
    <p:sldId id="647" r:id="rId14"/>
    <p:sldId id="649" r:id="rId15"/>
    <p:sldId id="651" r:id="rId16"/>
    <p:sldId id="653" r:id="rId17"/>
    <p:sldId id="728" r:id="rId18"/>
    <p:sldId id="663" r:id="rId19"/>
    <p:sldId id="664" r:id="rId20"/>
    <p:sldId id="665" r:id="rId21"/>
    <p:sldId id="730" r:id="rId22"/>
    <p:sldId id="676" r:id="rId23"/>
    <p:sldId id="678" r:id="rId24"/>
    <p:sldId id="680" r:id="rId25"/>
    <p:sldId id="682" r:id="rId26"/>
    <p:sldId id="684" r:id="rId27"/>
    <p:sldId id="732" r:id="rId28"/>
    <p:sldId id="686" r:id="rId29"/>
    <p:sldId id="712" r:id="rId30"/>
    <p:sldId id="688" r:id="rId31"/>
    <p:sldId id="690" r:id="rId32"/>
    <p:sldId id="692" r:id="rId33"/>
    <p:sldId id="700" r:id="rId34"/>
    <p:sldId id="462" r:id="rId35"/>
  </p:sldIdLst>
  <p:sldSz cx="9906000" cy="6858000" type="A4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FFE07D"/>
    <a:srgbClr val="0000CC"/>
    <a:srgbClr val="000066"/>
    <a:srgbClr val="0066CC"/>
    <a:srgbClr val="3366CC"/>
    <a:srgbClr val="5FEFAA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8955" autoAdjust="0"/>
  </p:normalViewPr>
  <p:slideViewPr>
    <p:cSldViewPr>
      <p:cViewPr varScale="1">
        <p:scale>
          <a:sx n="88" d="100"/>
          <a:sy n="88" d="100"/>
        </p:scale>
        <p:origin x="-126" y="-19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00"/>
    </p:cViewPr>
  </p:sorterViewPr>
  <p:notesViewPr>
    <p:cSldViewPr>
      <p:cViewPr varScale="1">
        <p:scale>
          <a:sx n="91" d="100"/>
          <a:sy n="91" d="100"/>
        </p:scale>
        <p:origin x="-1854" y="-114"/>
      </p:cViewPr>
      <p:guideLst>
        <p:guide orient="horz" pos="2139"/>
        <p:guide pos="312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t" anchorCtr="0" compatLnSpc="1">
            <a:prstTxWarp prst="textNoShape">
              <a:avLst/>
            </a:prstTxWarp>
          </a:bodyPr>
          <a:lstStyle>
            <a:lvl1pPr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88" y="0"/>
            <a:ext cx="43037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t" anchorCtr="0" compatLnSpc="1">
            <a:prstTxWarp prst="textNoShape">
              <a:avLst/>
            </a:prstTxWarp>
          </a:bodyPr>
          <a:lstStyle>
            <a:lvl1pPr algn="r"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188"/>
            <a:ext cx="43037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b" anchorCtr="0" compatLnSpc="1">
            <a:prstTxWarp prst="textNoShape">
              <a:avLst/>
            </a:prstTxWarp>
          </a:bodyPr>
          <a:lstStyle>
            <a:lvl1pPr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88" y="6453188"/>
            <a:ext cx="43037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b" anchorCtr="0" compatLnSpc="1">
            <a:prstTxWarp prst="textNoShape">
              <a:avLst/>
            </a:prstTxWarp>
          </a:bodyPr>
          <a:lstStyle>
            <a:lvl1pPr algn="r"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90C9031-B79B-4F90-9EE8-8FECBC810A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t" anchorCtr="0" compatLnSpc="1">
            <a:prstTxWarp prst="textNoShape">
              <a:avLst/>
            </a:prstTxWarp>
          </a:bodyPr>
          <a:lstStyle>
            <a:lvl1pPr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688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t" anchorCtr="0" compatLnSpc="1">
            <a:prstTxWarp prst="textNoShape">
              <a:avLst/>
            </a:prstTxWarp>
          </a:bodyPr>
          <a:lstStyle>
            <a:lvl1pPr algn="r"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7375" y="509588"/>
            <a:ext cx="3679825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7388"/>
            <a:ext cx="79470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1600"/>
            <a:ext cx="43037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b" anchorCtr="0" compatLnSpc="1">
            <a:prstTxWarp prst="textNoShape">
              <a:avLst/>
            </a:prstTxWarp>
          </a:bodyPr>
          <a:lstStyle>
            <a:lvl1pPr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1600"/>
            <a:ext cx="430688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07" tIns="46504" rIns="93007" bIns="46504" numCol="1" anchor="b" anchorCtr="0" compatLnSpc="1">
            <a:prstTxWarp prst="textNoShape">
              <a:avLst/>
            </a:prstTxWarp>
          </a:bodyPr>
          <a:lstStyle>
            <a:lvl1pPr algn="r" defTabSz="929719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6510BCF-35AE-4CDD-8D66-85A3C1136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D50CE989-FD32-464E-AE8A-DEAAD13E4D3B}" type="slidenum">
              <a:rPr lang="en-US" smtClean="0"/>
              <a:pPr defTabSz="928688"/>
              <a:t>6</a:t>
            </a:fld>
            <a:endParaRPr lang="en-US" smtClean="0"/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5788" y="508000"/>
            <a:ext cx="3679825" cy="2549525"/>
          </a:xfrm>
          <a:ln/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80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charset="0"/>
              </a:rPr>
              <a:t>МЧС совместно с Научно-инженерным центром «Геоприбор» НАН КР ведется мониторинг динамикой оползня. </a:t>
            </a:r>
          </a:p>
          <a:p>
            <a:r>
              <a:rPr lang="ru-RU" smtClean="0">
                <a:latin typeface="Arial" charset="0"/>
              </a:rPr>
              <a:t>В 2004, 2008, 2010 годах были выполнены инженерно-геологические и геофизические исследования правобережного оползня с целью оценки возможных воздействий на устойчивость и целостность хвостохранилища и организован режимный мониторинг оползневых смещений с целью заблаговременного оповещения об угрозе схода (разгрузки) оползня и своевременной реализации мер по снижению риска разрушения  хвостохранилища.</a:t>
            </a:r>
          </a:p>
          <a:p>
            <a:endParaRPr lang="ru-RU" smtClean="0">
              <a:latin typeface="Arial" charset="0"/>
            </a:endParaRPr>
          </a:p>
        </p:txBody>
      </p:sp>
      <p:sp>
        <p:nvSpPr>
          <p:cNvPr id="7280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83D17D89-C9C5-49D0-908E-FFD3999590C3}" type="slidenum">
              <a:rPr lang="ru-RU" smtClean="0">
                <a:latin typeface="Arial" charset="0"/>
              </a:rPr>
              <a:pPr defTabSz="928688"/>
              <a:t>29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318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318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5A47ACB3-DD7F-414D-9E2A-377664578706}" type="slidenum">
              <a:rPr lang="en-GB" smtClean="0"/>
              <a:pPr defTabSz="928688"/>
              <a:t>33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523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523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3F0E5439-E900-4DBB-A2DD-F50BD7ECF52D}" type="slidenum">
              <a:rPr lang="en-GB" smtClean="0"/>
              <a:pPr defTabSz="928688"/>
              <a:t>34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D3AEC-37B3-4430-A11B-EFEEAB943782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FDCB-FAD7-48EC-A2B9-3CA634D93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C4E92-5DF0-4130-B32C-632ED012512A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5281-5BFC-4A82-AF2A-389309CF6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7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422D-59E3-49A7-A8E6-BA4E84460FF2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22C71-FBC5-4EC6-A235-4B879DABE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588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23528" y="1949451"/>
            <a:ext cx="4167055" cy="18875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5688" y="1949451"/>
            <a:ext cx="4167056" cy="18875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923534" y="3989390"/>
            <a:ext cx="8499211" cy="1887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355B-811B-443F-8208-7E6698E1D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84201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2950" y="4114800"/>
            <a:ext cx="84201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4295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70275" y="6092825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99A1-AE03-462F-98E9-1DDAABACE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0A81-6885-4BD8-B2CD-B4E492D63EE9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F938-8783-4B6F-9033-5107FD77E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FE8A1-CFDF-4647-85F1-37405AF7116A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76992-1781-480F-BD2B-FA8A978DF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575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8300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25A3B-E216-4239-ADDC-1092C43A6A3E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BDE45-EDA7-45B9-AA02-CC161894E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490E-02A0-470B-A48C-5E9D65F94BEF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55DB7-F292-4670-856D-DFFEFF71A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08FEE-F684-4EA0-A2C8-133924780E33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C4DB-FB73-4E6D-AF7D-4DADAD839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2084-B80F-4948-869C-CF89AD2CD74B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722B-A61D-42B3-B33E-8163274E1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CD69B-6223-40F9-B891-43EC4FF8420F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C374-2270-42BC-AD76-C4CAC5C68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FC6C-7943-47F1-A615-871CF42086D6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EAB67-5921-44BB-BAAC-18AD28B08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3CB0266-E816-4DF1-B892-AE0AA9165608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0BA80C5-C04A-416C-9D8F-B21E671BA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29" r:id="rId2"/>
    <p:sldLayoutId id="2147484228" r:id="rId3"/>
    <p:sldLayoutId id="2147484227" r:id="rId4"/>
    <p:sldLayoutId id="2147484226" r:id="rId5"/>
    <p:sldLayoutId id="2147484225" r:id="rId6"/>
    <p:sldLayoutId id="2147484224" r:id="rId7"/>
    <p:sldLayoutId id="2147484223" r:id="rId8"/>
    <p:sldLayoutId id="2147484222" r:id="rId9"/>
    <p:sldLayoutId id="2147484221" r:id="rId10"/>
    <p:sldLayoutId id="2147484220" r:id="rId11"/>
    <p:sldLayoutId id="2147484231" r:id="rId12"/>
    <p:sldLayoutId id="214748423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1.sldx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09563" y="214313"/>
            <a:ext cx="9364662" cy="6429375"/>
          </a:xfrm>
          <a:prstGeom prst="rect">
            <a:avLst/>
          </a:prstGeom>
          <a:solidFill>
            <a:srgbClr val="FFFFFF"/>
          </a:solidFill>
          <a:ln w="38100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325" name="Прямоугольник 11"/>
          <p:cNvSpPr>
            <a:spLocks noChangeArrowheads="1"/>
          </p:cNvSpPr>
          <p:nvPr/>
        </p:nvSpPr>
        <p:spPr bwMode="auto">
          <a:xfrm>
            <a:off x="1952625" y="1357313"/>
            <a:ext cx="70421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cs typeface="Arial" charset="0"/>
              </a:rPr>
              <a:t>                </a:t>
            </a:r>
            <a:r>
              <a:rPr lang="en-US" sz="1600">
                <a:cs typeface="Arial" charset="0"/>
              </a:rPr>
              <a:t>         </a:t>
            </a:r>
          </a:p>
          <a:p>
            <a:r>
              <a:rPr lang="ru-RU" sz="1400" b="1">
                <a:cs typeface="Arial" charset="0"/>
              </a:rPr>
              <a:t> </a:t>
            </a:r>
            <a:endParaRPr lang="en-US" sz="1400" b="1">
              <a:cs typeface="Arial" charset="0"/>
            </a:endParaRPr>
          </a:p>
          <a:p>
            <a:r>
              <a:rPr lang="ru-RU" sz="1600" b="1">
                <a:cs typeface="Arial" charset="0"/>
              </a:rPr>
              <a:t> Мурзабекова А.А. </a:t>
            </a:r>
          </a:p>
        </p:txBody>
      </p:sp>
      <p:sp>
        <p:nvSpPr>
          <p:cNvPr id="696326" name="Прямоугольник 12"/>
          <p:cNvSpPr>
            <a:spLocks noChangeArrowheads="1"/>
          </p:cNvSpPr>
          <p:nvPr/>
        </p:nvSpPr>
        <p:spPr bwMode="auto">
          <a:xfrm>
            <a:off x="2398713" y="6286500"/>
            <a:ext cx="6037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cs typeface="Arial" charset="0"/>
              </a:rPr>
              <a:t>2013 год</a:t>
            </a:r>
          </a:p>
        </p:txBody>
      </p:sp>
      <p:sp>
        <p:nvSpPr>
          <p:cNvPr id="696327" name="Прямоугольник 7"/>
          <p:cNvSpPr>
            <a:spLocks noChangeArrowheads="1"/>
          </p:cNvSpPr>
          <p:nvPr/>
        </p:nvSpPr>
        <p:spPr bwMode="auto">
          <a:xfrm>
            <a:off x="2244725" y="928688"/>
            <a:ext cx="642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endParaRPr lang="ru-RU" b="1"/>
          </a:p>
        </p:txBody>
      </p:sp>
      <p:sp>
        <p:nvSpPr>
          <p:cNvPr id="18" name="Прямоугольник 17"/>
          <p:cNvSpPr/>
          <p:nvPr/>
        </p:nvSpPr>
        <p:spPr>
          <a:xfrm>
            <a:off x="309563" y="214313"/>
            <a:ext cx="1238250" cy="6429375"/>
          </a:xfrm>
          <a:prstGeom prst="rect">
            <a:avLst/>
          </a:prstGeom>
          <a:solidFill>
            <a:srgbClr val="E3F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96322" name="Object 2"/>
          <p:cNvGraphicFramePr>
            <a:graphicFrameLocks noChangeAspect="1"/>
          </p:cNvGraphicFramePr>
          <p:nvPr/>
        </p:nvGraphicFramePr>
        <p:xfrm>
          <a:off x="463550" y="285750"/>
          <a:ext cx="852488" cy="785813"/>
        </p:xfrm>
        <a:graphic>
          <a:graphicData uri="http://schemas.openxmlformats.org/presentationml/2006/ole">
            <p:oleObj spid="_x0000_s696322" name="CorelDRAW" r:id="rId3" imgW="4527360" imgH="4527360" progId="">
              <p:embed/>
            </p:oleObj>
          </a:graphicData>
        </a:graphic>
      </p:graphicFrame>
      <p:graphicFrame>
        <p:nvGraphicFramePr>
          <p:cNvPr id="696323" name="Object 3"/>
          <p:cNvGraphicFramePr>
            <a:graphicFrameLocks noGrp="1" noChangeAspect="1"/>
          </p:cNvGraphicFramePr>
          <p:nvPr/>
        </p:nvGraphicFramePr>
        <p:xfrm>
          <a:off x="463550" y="5000625"/>
          <a:ext cx="1471613" cy="1357313"/>
        </p:xfrm>
        <a:graphic>
          <a:graphicData uri="http://schemas.openxmlformats.org/presentationml/2006/ole">
            <p:oleObj spid="_x0000_s696323" name="CorelDRAW" r:id="rId4" imgW="4725360" imgH="4440960" progId="">
              <p:embed/>
            </p:oleObj>
          </a:graphicData>
        </a:graphic>
      </p:graphicFrame>
      <p:sp>
        <p:nvSpPr>
          <p:cNvPr id="696329" name="Прямоугольник 10"/>
          <p:cNvSpPr>
            <a:spLocks noChangeArrowheads="1"/>
          </p:cNvSpPr>
          <p:nvPr/>
        </p:nvSpPr>
        <p:spPr bwMode="auto">
          <a:xfrm>
            <a:off x="452438" y="428625"/>
            <a:ext cx="103711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  <a:cs typeface="Arial" charset="0"/>
              </a:rPr>
              <a:t>Проблемы урановых хвостохранилищ</a:t>
            </a:r>
          </a:p>
          <a:p>
            <a:pPr algn="ctr"/>
            <a:r>
              <a:rPr lang="ru-RU" sz="2000" b="1">
                <a:solidFill>
                  <a:schemeClr val="tx2"/>
                </a:solidFill>
                <a:cs typeface="Arial" charset="0"/>
              </a:rPr>
              <a:t> в Кыргызской Республике: </a:t>
            </a:r>
          </a:p>
          <a:p>
            <a:pPr algn="ctr"/>
            <a:r>
              <a:rPr lang="ru-RU" sz="2000" b="1">
                <a:solidFill>
                  <a:schemeClr val="tx2"/>
                </a:solidFill>
                <a:cs typeface="Arial" charset="0"/>
              </a:rPr>
              <a:t>вызовы и риски для устойчивого развития</a:t>
            </a:r>
          </a:p>
        </p:txBody>
      </p:sp>
      <p:pic>
        <p:nvPicPr>
          <p:cNvPr id="696330" name="Содержимое 3" descr="Рисунок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938" y="2143125"/>
            <a:ext cx="69659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1" name="Picture 3" descr="C:\Documents and Settings\Alikeev_Suyuntbek\Рабочий стол\К презентации в Вену\ЕврАзЭ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550" y="1785938"/>
            <a:ext cx="93503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2" name="Picture 3" descr="C:\Documents and Settings\Alikeev_Suyuntbek\Рабочий стол\К презентации в Вену\ЕС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550" y="2357438"/>
            <a:ext cx="9286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3" name="Picture 3" descr="http://go3.imgsmail.ru/imgpreview?key=http%3A//www.simvol.ru/bitrix/images/foto/31.jpg&amp;mb=imgdb_preview_1238&amp;q=90&amp;w=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550" y="1143000"/>
            <a:ext cx="8524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68321" name="Object 1"/>
          <p:cNvGraphicFramePr>
            <a:graphicFrameLocks noChangeAspect="1"/>
          </p:cNvGraphicFramePr>
          <p:nvPr/>
        </p:nvGraphicFramePr>
        <p:xfrm>
          <a:off x="238125" y="4143375"/>
          <a:ext cx="2500313" cy="2714625"/>
        </p:xfrm>
        <a:graphic>
          <a:graphicData uri="http://schemas.openxmlformats.org/presentationml/2006/ole">
            <p:oleObj spid="_x0000_s568321" name="Слайд" r:id="rId3" imgW="4570586" imgH="3427608" progId="">
              <p:embed/>
            </p:oleObj>
          </a:graphicData>
        </a:graphic>
      </p:graphicFrame>
      <p:sp>
        <p:nvSpPr>
          <p:cNvPr id="568323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68324" name="Прямоугольник 5"/>
          <p:cNvSpPr>
            <a:spLocks noChangeArrowheads="1"/>
          </p:cNvSpPr>
          <p:nvPr/>
        </p:nvSpPr>
        <p:spPr bwMode="auto">
          <a:xfrm>
            <a:off x="666750" y="285750"/>
            <a:ext cx="9024938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Проект «Предупреждение чрезвычайных ситуаций»</a:t>
            </a:r>
          </a:p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Частичная разгрузка оползня «Тектоник»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pic>
        <p:nvPicPr>
          <p:cNvPr id="568325" name="Picture 16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928688"/>
            <a:ext cx="3714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6" name="Picture 21" descr="TektonikLS-headscar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8438" y="4500563"/>
            <a:ext cx="26431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7" name="Picture 20" descr="TeckTri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5750" y="928688"/>
            <a:ext cx="564356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8" name="Picture 22" descr="P10101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3063" y="3714750"/>
            <a:ext cx="43195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8329" name="Rectangle 26"/>
          <p:cNvSpPr>
            <a:spLocks noChangeArrowheads="1"/>
          </p:cNvSpPr>
          <p:nvPr/>
        </p:nvSpPr>
        <p:spPr bwMode="auto">
          <a:xfrm>
            <a:off x="2667000" y="4214813"/>
            <a:ext cx="2286000" cy="3698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ДО РАЗГРУЗКИ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68330" name="Rectangle 26"/>
          <p:cNvSpPr>
            <a:spLocks noChangeArrowheads="1"/>
          </p:cNvSpPr>
          <p:nvPr/>
        </p:nvSpPr>
        <p:spPr bwMode="auto">
          <a:xfrm>
            <a:off x="5534025" y="938213"/>
            <a:ext cx="3571875" cy="3698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ПОСЛЕ РАЗГРУЗКИ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71563"/>
            <a:ext cx="4071938" cy="28575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pic>
        <p:nvPicPr>
          <p:cNvPr id="707586" name="Picture 28" descr="IMG_2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25" y="1071563"/>
            <a:ext cx="47148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7" name="Picture 15" descr="131120070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4071938"/>
            <a:ext cx="414337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8" name="Picture 12" descr="TP14ViewUpSt 1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688" y="4357688"/>
            <a:ext cx="4714875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589" name="Прямоугольник 5"/>
          <p:cNvSpPr>
            <a:spLocks noChangeArrowheads="1"/>
          </p:cNvSpPr>
          <p:nvPr/>
        </p:nvSpPr>
        <p:spPr bwMode="auto">
          <a:xfrm>
            <a:off x="666750" y="428625"/>
            <a:ext cx="8786813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Проект «Предупреждение чрезвычайных ситуаций»</a:t>
            </a:r>
          </a:p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Защита горного отвала №6 </a:t>
            </a:r>
            <a:endParaRPr lang="ru-RU">
              <a:ea typeface="Times New Roman" pitchFamily="18" charset="0"/>
              <a:cs typeface="Arial" charset="0"/>
            </a:endParaRPr>
          </a:p>
        </p:txBody>
      </p:sp>
      <p:sp>
        <p:nvSpPr>
          <p:cNvPr id="707590" name="Rectangle 26"/>
          <p:cNvSpPr>
            <a:spLocks noChangeArrowheads="1"/>
          </p:cNvSpPr>
          <p:nvPr/>
        </p:nvSpPr>
        <p:spPr bwMode="auto">
          <a:xfrm>
            <a:off x="2166938" y="1000125"/>
            <a:ext cx="2286000" cy="3698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ГО №6 до Защиты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707591" name="Rectangle 26"/>
          <p:cNvSpPr>
            <a:spLocks noChangeArrowheads="1"/>
          </p:cNvSpPr>
          <p:nvPr/>
        </p:nvSpPr>
        <p:spPr bwMode="auto">
          <a:xfrm>
            <a:off x="4881563" y="3143250"/>
            <a:ext cx="2286000" cy="3698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 Защитная дамба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707592" name="Rectangle 20"/>
          <p:cNvSpPr>
            <a:spLocks noChangeArrowheads="1"/>
          </p:cNvSpPr>
          <p:nvPr/>
        </p:nvSpPr>
        <p:spPr bwMode="auto">
          <a:xfrm>
            <a:off x="809625" y="4357688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ДО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707593" name="Rectangle 20"/>
          <p:cNvSpPr>
            <a:spLocks noChangeArrowheads="1"/>
          </p:cNvSpPr>
          <p:nvPr/>
        </p:nvSpPr>
        <p:spPr bwMode="auto">
          <a:xfrm>
            <a:off x="4667250" y="4143375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ПОСЛЕ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707594" name="Прямоугольник 10"/>
          <p:cNvSpPr>
            <a:spLocks noChangeArrowheads="1"/>
          </p:cNvSpPr>
          <p:nvPr/>
        </p:nvSpPr>
        <p:spPr bwMode="auto">
          <a:xfrm>
            <a:off x="881063" y="3643313"/>
            <a:ext cx="8643937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cs typeface="Arial" charset="0"/>
              </a:rPr>
              <a:t> Реабилитация гидротехнических сооружений х-щ</a:t>
            </a:r>
            <a:endParaRPr lang="ru-RU"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09" name="Picture 14" descr="HydPstfroUpSt 2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785813"/>
            <a:ext cx="6143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0" name="Picture 13" descr="DSC09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3857625"/>
            <a:ext cx="48577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1" name="Picture 17" descr="DSC091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3786188"/>
            <a:ext cx="41370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8612" name="Rectangle 3"/>
          <p:cNvSpPr>
            <a:spLocks noChangeArrowheads="1"/>
          </p:cNvSpPr>
          <p:nvPr/>
        </p:nvSpPr>
        <p:spPr bwMode="auto">
          <a:xfrm>
            <a:off x="381000" y="285750"/>
            <a:ext cx="910907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>
                <a:cs typeface="Times New Roman" pitchFamily="18" charset="0"/>
              </a:rPr>
              <a:t>Гидропост на  р. Майлы-Сай.</a:t>
            </a:r>
          </a:p>
        </p:txBody>
      </p:sp>
      <p:sp>
        <p:nvSpPr>
          <p:cNvPr id="708613" name="Rectangle 3"/>
          <p:cNvSpPr>
            <a:spLocks noChangeArrowheads="1"/>
          </p:cNvSpPr>
          <p:nvPr/>
        </p:nvSpPr>
        <p:spPr bwMode="auto">
          <a:xfrm>
            <a:off x="381000" y="3429000"/>
            <a:ext cx="9072563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>
                <a:cs typeface="Times New Roman" pitchFamily="18" charset="0"/>
              </a:rPr>
              <a:t>Оснащение лаборатории горСЭС г. Майлуу-Суу</a:t>
            </a:r>
          </a:p>
        </p:txBody>
      </p:sp>
      <p:pic>
        <p:nvPicPr>
          <p:cNvPr id="708614" name="Picture 12" descr="DSC070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438" y="785813"/>
            <a:ext cx="45005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3" name="Picture 12" descr="WD1 Progress1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1428750"/>
            <a:ext cx="428625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6688" y="142875"/>
            <a:ext cx="9572625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09635" name="Picture 6" descr="D:\ААРБ при МЧС КР\КАРТИНКИ по ОБЪЕКТОВ\Фото г.Майлуу-Суу 08.11.12г\IMG_5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438" y="3933825"/>
            <a:ext cx="4572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9636" name="Rectangle 11"/>
          <p:cNvSpPr>
            <a:spLocks noChangeArrowheads="1"/>
          </p:cNvSpPr>
          <p:nvPr/>
        </p:nvSpPr>
        <p:spPr bwMode="auto">
          <a:xfrm>
            <a:off x="381000" y="1071563"/>
            <a:ext cx="2928938" cy="2698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60000"/>
              </a:lnSpc>
            </a:pPr>
            <a:r>
              <a:rPr lang="ru-RU" sz="1600" b="1">
                <a:solidFill>
                  <a:srgbClr val="C00000"/>
                </a:solidFill>
              </a:rPr>
              <a:t> </a:t>
            </a:r>
            <a:r>
              <a:rPr lang="ru-RU" b="1">
                <a:solidFill>
                  <a:srgbClr val="0000CC"/>
                </a:solidFill>
              </a:rPr>
              <a:t>Горный отвал №1</a:t>
            </a:r>
            <a:r>
              <a:rPr lang="ru-RU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09637" name="Rectangle 3"/>
          <p:cNvSpPr>
            <a:spLocks noChangeArrowheads="1"/>
          </p:cNvSpPr>
          <p:nvPr/>
        </p:nvSpPr>
        <p:spPr bwMode="auto">
          <a:xfrm>
            <a:off x="344488" y="142875"/>
            <a:ext cx="9288462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>
                <a:cs typeface="Times New Roman" pitchFamily="18" charset="0"/>
              </a:rPr>
              <a:t>Перенос Горного отвала №1 на горный отвал №2 на  р.Кульмен-Сай.</a:t>
            </a:r>
          </a:p>
          <a:p>
            <a:pPr algn="ctr" eaLnBrk="0" hangingPunct="0"/>
            <a:r>
              <a:rPr lang="ru-RU" sz="2000">
                <a:cs typeface="Times New Roman" pitchFamily="18" charset="0"/>
              </a:rPr>
              <a:t>Выполнена в 2 этапа с общим объемом 164.0тыс м3.</a:t>
            </a:r>
            <a:endParaRPr lang="ru-RU" sz="2000"/>
          </a:p>
        </p:txBody>
      </p:sp>
      <p:pic>
        <p:nvPicPr>
          <p:cNvPr id="709638" name="Рисунок 13" descr="GabbionWeir5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3" y="4143375"/>
            <a:ext cx="45354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9639" name="Rectangle 20"/>
          <p:cNvSpPr>
            <a:spLocks noChangeArrowheads="1"/>
          </p:cNvSpPr>
          <p:nvPr/>
        </p:nvSpPr>
        <p:spPr bwMode="auto">
          <a:xfrm>
            <a:off x="3368675" y="981075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ДО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709640" name="Rectangle 20"/>
          <p:cNvSpPr>
            <a:spLocks noChangeArrowheads="1"/>
          </p:cNvSpPr>
          <p:nvPr/>
        </p:nvSpPr>
        <p:spPr bwMode="auto">
          <a:xfrm>
            <a:off x="3008313" y="3573463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ПОСЛЕ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709641" name="Rectangle 11"/>
          <p:cNvSpPr>
            <a:spLocks noChangeArrowheads="1"/>
          </p:cNvSpPr>
          <p:nvPr/>
        </p:nvSpPr>
        <p:spPr bwMode="auto">
          <a:xfrm>
            <a:off x="3729038" y="4076700"/>
            <a:ext cx="2928937" cy="2587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60000"/>
              </a:lnSpc>
            </a:pPr>
            <a:r>
              <a:rPr lang="ru-RU" sz="1600" b="1">
                <a:solidFill>
                  <a:srgbClr val="C00000"/>
                </a:solidFill>
              </a:rPr>
              <a:t> </a:t>
            </a:r>
            <a:r>
              <a:rPr lang="ru-RU" b="1">
                <a:solidFill>
                  <a:srgbClr val="0000CC"/>
                </a:solidFill>
              </a:rPr>
              <a:t>Горный отвал №2</a:t>
            </a:r>
            <a:r>
              <a:rPr lang="ru-RU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709642" name="Picture 8" descr="W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428750"/>
            <a:ext cx="44291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7" name="Picture 5" descr="C:\Documents and Settings\admin\Рабочий стол\Новая папка (3)\3,,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1143000"/>
            <a:ext cx="40719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0658" name="Rectangle 1"/>
          <p:cNvSpPr>
            <a:spLocks noChangeArrowheads="1"/>
          </p:cNvSpPr>
          <p:nvPr/>
        </p:nvSpPr>
        <p:spPr bwMode="auto">
          <a:xfrm>
            <a:off x="488950" y="225425"/>
            <a:ext cx="9072563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ru-RU" sz="2000">
                <a:cs typeface="Times New Roman" pitchFamily="18" charset="0"/>
              </a:rPr>
              <a:t>Построена технологическая дорога от завода «Изолит» до хвостохранилища №6 для переноса хвостохранилищ и горных отвалов</a:t>
            </a:r>
            <a:endParaRPr lang="ru-RU" sz="2000"/>
          </a:p>
        </p:txBody>
      </p:sp>
      <p:sp>
        <p:nvSpPr>
          <p:cNvPr id="4" name="Прямоугольник 3"/>
          <p:cNvSpPr/>
          <p:nvPr/>
        </p:nvSpPr>
        <p:spPr>
          <a:xfrm>
            <a:off x="166688" y="142875"/>
            <a:ext cx="9572625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0660" name="Picture 14" descr="Трасса по правому берегу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214438"/>
            <a:ext cx="46291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0661" name="Picture 10" descr="Устройство насыпи на ПК11+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929063"/>
            <a:ext cx="58578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admin\Рабочий стол\Новая папка (3)\3,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2638" y="981075"/>
            <a:ext cx="5040312" cy="27352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1682" name="Picture 3" descr="C:\Documents and Settings\admin\Рабочий стол\Новая папка (3)\№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4076700"/>
            <a:ext cx="41036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66688" y="142875"/>
            <a:ext cx="9572625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1684" name="Прямоугольник 23"/>
          <p:cNvSpPr>
            <a:spLocks noChangeArrowheads="1"/>
          </p:cNvSpPr>
          <p:nvPr/>
        </p:nvSpPr>
        <p:spPr bwMode="auto">
          <a:xfrm>
            <a:off x="309563" y="188913"/>
            <a:ext cx="9036050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ru-RU">
                <a:cs typeface="Times New Roman" pitchFamily="18" charset="0"/>
              </a:rPr>
              <a:t> Перенос хвостохранилищ №3 на хвостохранилище №6,  </a:t>
            </a:r>
          </a:p>
          <a:p>
            <a:pPr algn="ctr"/>
            <a:r>
              <a:rPr lang="ru-RU">
                <a:cs typeface="Times New Roman" pitchFamily="18" charset="0"/>
              </a:rPr>
              <a:t>   перевезено  </a:t>
            </a:r>
            <a:r>
              <a:rPr lang="ru-RU" b="1">
                <a:cs typeface="Times New Roman" pitchFamily="18" charset="0"/>
              </a:rPr>
              <a:t>141 тыс. м3</a:t>
            </a:r>
            <a:r>
              <a:rPr lang="ru-RU">
                <a:cs typeface="Times New Roman" pitchFamily="18" charset="0"/>
              </a:rPr>
              <a:t> хвостового материала.</a:t>
            </a:r>
            <a:r>
              <a:rPr lang="ru-RU" b="1"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711685" name="Picture 4" descr="C:\Documents and Settings\admin\Рабочий стол\Новая папка (2)\050.2 Хвостохранилище №3, вид с дороги Изоли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663" y="3860800"/>
            <a:ext cx="50403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1686" name="Picture 6" descr="C:\Documents and Settings\admin\Рабочий стол\Новая папка (3)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488" y="981075"/>
            <a:ext cx="41036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7" name="Прямоугольник 14"/>
          <p:cNvSpPr>
            <a:spLocks noChangeArrowheads="1"/>
          </p:cNvSpPr>
          <p:nvPr/>
        </p:nvSpPr>
        <p:spPr bwMode="auto">
          <a:xfrm>
            <a:off x="3297238" y="1052513"/>
            <a:ext cx="2495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C00000"/>
                </a:solidFill>
              </a:rPr>
              <a:t> </a:t>
            </a:r>
            <a:r>
              <a:rPr lang="ru-RU" sz="1600" b="1">
                <a:solidFill>
                  <a:srgbClr val="0000CC"/>
                </a:solidFill>
              </a:rPr>
              <a:t>Хвостохранилище №3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5" name="Picture 2" descr="C:\Documents and Settings\admin\Рабочий стол\Новая папка (2)\010Хвостохранилище №6,дренажная система,ЛР-40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3714750"/>
            <a:ext cx="46799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2706" name="Picture 3" descr="C:\Documents and Settings\admin\Рабочий стол\Новая папка (2)\009 Хвостохранилище№6, регулирующий пруд,дренажная система ЛР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3714750"/>
            <a:ext cx="47148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2707" name="Прямоугольник 7"/>
          <p:cNvSpPr>
            <a:spLocks noChangeArrowheads="1"/>
          </p:cNvSpPr>
          <p:nvPr/>
        </p:nvSpPr>
        <p:spPr bwMode="auto">
          <a:xfrm>
            <a:off x="344488" y="142875"/>
            <a:ext cx="8856662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cs typeface="Times New Roman" pitchFamily="18" charset="0"/>
              </a:rPr>
              <a:t>Состояние хвостохранилища №6 после переноса хвостохранилища №3.</a:t>
            </a:r>
            <a:r>
              <a:rPr lang="ru-RU" sz="2000" b="1">
                <a:cs typeface="Times New Roman" pitchFamily="18" charset="0"/>
              </a:rPr>
              <a:t> </a:t>
            </a:r>
            <a:endParaRPr lang="ru-RU" sz="2000"/>
          </a:p>
        </p:txBody>
      </p:sp>
      <p:pic>
        <p:nvPicPr>
          <p:cNvPr id="712708" name="Picture 24" descr="TP6fromRight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571500"/>
            <a:ext cx="9429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738290" y="357166"/>
            <a:ext cx="6572296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 г.Майлуу-Суу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98371" name="Object 2"/>
          <p:cNvGraphicFramePr>
            <a:graphicFrameLocks noChangeAspect="1"/>
          </p:cNvGraphicFramePr>
          <p:nvPr/>
        </p:nvGraphicFramePr>
        <p:xfrm>
          <a:off x="8524875" y="5572125"/>
          <a:ext cx="1042988" cy="979488"/>
        </p:xfrm>
        <a:graphic>
          <a:graphicData uri="http://schemas.openxmlformats.org/presentationml/2006/ole">
            <p:oleObj spid="_x0000_s698371" name="CorelDRAW" r:id="rId3" imgW="4725360" imgH="4440960" progId="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81000" y="1214438"/>
            <a:ext cx="921543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/>
            <a:r>
              <a:rPr lang="ru-RU">
                <a:cs typeface="Times New Roman" pitchFamily="18" charset="0"/>
              </a:rPr>
              <a:t>Жители поселка Кок-Таш с населением более 5 тыс. человек, проживающие ниже опасных урановых объектов потребляют воду для питья содержащую мышьяк, уран и другие долгоживущие  радионуклиды. </a:t>
            </a:r>
            <a:endParaRPr lang="ru-RU"/>
          </a:p>
          <a:p>
            <a:pPr indent="449263" algn="just" eaLnBrk="0" hangingPunct="0"/>
            <a:r>
              <a:rPr lang="ru-RU">
                <a:cs typeface="Times New Roman" pitchFamily="18" charset="0"/>
              </a:rPr>
              <a:t>В городе Майлуу-Суу остаются шахты,  промышленные площадки горно-химических комбинатов относящиеся к бывшим  урановым производствам, а также горные отвалы и хвостохранилища которые оказывают негативное влияние на окружающую среду  и население проживающие в непосредственной близости от этих объектов. Объекты, с остатками урановых отходов размещенные  в горной местности  активно подвержены горным обвалам, возникающим от землетрясений, селевым потокам, ветряным и водным эрозиям почв. Расположение таких объектов вблизи трансграничных водных артерий порождает экологические проблемы не только для нашей страны, но и для приграничных территорий соседних государств.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Текущее состояние 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мн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г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и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х хв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ос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т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х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ра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ни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ли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щ п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р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ив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д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и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т 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к пос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теп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е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нному загрязнени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ю почвы и г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р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унт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овы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х 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и речных во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д, 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с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л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едст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вием чего я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вл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я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ются долгос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рочные посл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е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д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ствия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,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 выраже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н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ные во вр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едн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м 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воз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де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й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ствии н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а здо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р</a:t>
            </a:r>
            <a:r>
              <a:rPr lang="ru-RU">
                <a:solidFill>
                  <a:srgbClr val="232021"/>
                </a:solidFill>
                <a:cs typeface="Times New Roman" pitchFamily="18" charset="0"/>
              </a:rPr>
              <a:t>овье и состо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яние о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к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ру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жающе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й </a:t>
            </a:r>
            <a:r>
              <a:rPr lang="ru-RU">
                <a:solidFill>
                  <a:srgbClr val="040002"/>
                </a:solidFill>
                <a:cs typeface="Times New Roman" pitchFamily="18" charset="0"/>
              </a:rPr>
              <a:t>сре</a:t>
            </a:r>
            <a:r>
              <a:rPr lang="ru-RU">
                <a:solidFill>
                  <a:srgbClr val="0C060A"/>
                </a:solidFill>
                <a:cs typeface="Times New Roman" pitchFamily="18" charset="0"/>
              </a:rPr>
              <a:t>ды.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7" name="Picture 87" descr="IMG_06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928688"/>
            <a:ext cx="89154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лилиния 5"/>
          <p:cNvSpPr/>
          <p:nvPr/>
        </p:nvSpPr>
        <p:spPr>
          <a:xfrm>
            <a:off x="5462588" y="895350"/>
            <a:ext cx="4014787" cy="630238"/>
          </a:xfrm>
          <a:custGeom>
            <a:avLst/>
            <a:gdLst>
              <a:gd name="connsiteX0" fmla="*/ 76200 w 3706283"/>
              <a:gd name="connsiteY0" fmla="*/ 323850 h 630767"/>
              <a:gd name="connsiteX1" fmla="*/ 1612900 w 3706283"/>
              <a:gd name="connsiteY1" fmla="*/ 527050 h 630767"/>
              <a:gd name="connsiteX2" fmla="*/ 2476500 w 3706283"/>
              <a:gd name="connsiteY2" fmla="*/ 501650 h 630767"/>
              <a:gd name="connsiteX3" fmla="*/ 3378200 w 3706283"/>
              <a:gd name="connsiteY3" fmla="*/ 552450 h 630767"/>
              <a:gd name="connsiteX4" fmla="*/ 3606800 w 3706283"/>
              <a:gd name="connsiteY4" fmla="*/ 552450 h 630767"/>
              <a:gd name="connsiteX5" fmla="*/ 3581400 w 3706283"/>
              <a:gd name="connsiteY5" fmla="*/ 82550 h 630767"/>
              <a:gd name="connsiteX6" fmla="*/ 2857500 w 3706283"/>
              <a:gd name="connsiteY6" fmla="*/ 57150 h 630767"/>
              <a:gd name="connsiteX7" fmla="*/ 2070100 w 3706283"/>
              <a:gd name="connsiteY7" fmla="*/ 374650 h 630767"/>
              <a:gd name="connsiteX8" fmla="*/ 1155700 w 3706283"/>
              <a:gd name="connsiteY8" fmla="*/ 425450 h 630767"/>
              <a:gd name="connsiteX9" fmla="*/ 76200 w 3706283"/>
              <a:gd name="connsiteY9" fmla="*/ 323850 h 63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6283" h="630767">
                <a:moveTo>
                  <a:pt x="76200" y="323850"/>
                </a:moveTo>
                <a:cubicBezTo>
                  <a:pt x="152400" y="340783"/>
                  <a:pt x="1212850" y="497417"/>
                  <a:pt x="1612900" y="527050"/>
                </a:cubicBezTo>
                <a:cubicBezTo>
                  <a:pt x="2012950" y="556683"/>
                  <a:pt x="2182283" y="497417"/>
                  <a:pt x="2476500" y="501650"/>
                </a:cubicBezTo>
                <a:cubicBezTo>
                  <a:pt x="2770717" y="505883"/>
                  <a:pt x="3189817" y="543983"/>
                  <a:pt x="3378200" y="552450"/>
                </a:cubicBezTo>
                <a:cubicBezTo>
                  <a:pt x="3566583" y="560917"/>
                  <a:pt x="3572933" y="630767"/>
                  <a:pt x="3606800" y="552450"/>
                </a:cubicBezTo>
                <a:cubicBezTo>
                  <a:pt x="3640667" y="474133"/>
                  <a:pt x="3706283" y="165100"/>
                  <a:pt x="3581400" y="82550"/>
                </a:cubicBezTo>
                <a:cubicBezTo>
                  <a:pt x="3456517" y="0"/>
                  <a:pt x="3109383" y="8467"/>
                  <a:pt x="2857500" y="57150"/>
                </a:cubicBezTo>
                <a:cubicBezTo>
                  <a:pt x="2605617" y="105833"/>
                  <a:pt x="2353733" y="313267"/>
                  <a:pt x="2070100" y="374650"/>
                </a:cubicBezTo>
                <a:cubicBezTo>
                  <a:pt x="1786467" y="436033"/>
                  <a:pt x="1494367" y="433917"/>
                  <a:pt x="1155700" y="425450"/>
                </a:cubicBezTo>
                <a:cubicBezTo>
                  <a:pt x="817033" y="416983"/>
                  <a:pt x="0" y="306917"/>
                  <a:pt x="76200" y="32385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238375" y="2500313"/>
            <a:ext cx="714375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23875" y="2071688"/>
            <a:ext cx="3625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dirty="0">
                <a:solidFill>
                  <a:schemeClr val="bg1"/>
                </a:solidFill>
                <a:latin typeface="Arial" pitchFamily="34" charset="0"/>
              </a:rPr>
              <a:t>Река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</a:rPr>
              <a:t>Айлампа-Сай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5781" name="Прямоугольник 9"/>
          <p:cNvSpPr>
            <a:spLocks noChangeArrowheads="1"/>
          </p:cNvSpPr>
          <p:nvPr/>
        </p:nvSpPr>
        <p:spPr bwMode="auto">
          <a:xfrm>
            <a:off x="4524375" y="2214563"/>
            <a:ext cx="3030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just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1600">
                <a:solidFill>
                  <a:schemeClr val="bg1"/>
                </a:solidFill>
                <a:cs typeface="Arial" charset="0"/>
              </a:rPr>
              <a:t>Хвостохранилище №1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953250" y="1285875"/>
            <a:ext cx="1404938" cy="9286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 bwMode="auto">
          <a:xfrm>
            <a:off x="1238224" y="214290"/>
            <a:ext cx="7500990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 г. Майлуу-Суу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5786" name="Прямоугольник 13"/>
          <p:cNvSpPr>
            <a:spLocks noChangeArrowheads="1"/>
          </p:cNvSpPr>
          <p:nvPr/>
        </p:nvSpPr>
        <p:spPr bwMode="auto">
          <a:xfrm>
            <a:off x="809625" y="1143000"/>
            <a:ext cx="3071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just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1600">
                <a:solidFill>
                  <a:schemeClr val="bg1"/>
                </a:solidFill>
                <a:cs typeface="Arial" charset="0"/>
              </a:rPr>
              <a:t>Хвостохранилище №23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V="1">
            <a:off x="1023938" y="1428750"/>
            <a:ext cx="1785937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5789" name="Прямоугольник 12"/>
          <p:cNvSpPr>
            <a:spLocks noChangeArrowheads="1"/>
          </p:cNvSpPr>
          <p:nvPr/>
        </p:nvSpPr>
        <p:spPr bwMode="auto">
          <a:xfrm>
            <a:off x="452438" y="4857750"/>
            <a:ext cx="89296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b="1">
                <a:latin typeface="Arial Unicode MS" pitchFamily="34" charset="-128"/>
                <a:cs typeface="Arial" charset="0"/>
              </a:rPr>
              <a:t>Хвостохранилище №1</a:t>
            </a:r>
            <a:endParaRPr lang="ru-RU">
              <a:latin typeface="Arial Unicode MS" pitchFamily="34" charset="-128"/>
              <a:cs typeface="Arial" charset="0"/>
            </a:endParaRPr>
          </a:p>
          <a:p>
            <a:pPr algn="just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>
                <a:latin typeface="Arial Unicode MS" pitchFamily="34" charset="-128"/>
                <a:cs typeface="Arial" charset="0"/>
              </a:rPr>
              <a:t>Хвостохранилище было повреждено или минимум в состоянии риска в связи  с паводками на реке. Берегоукрепительные сооружения были сильно подмыты и разрушены. </a:t>
            </a:r>
          </a:p>
          <a:p>
            <a:pPr algn="just">
              <a:buClr>
                <a:schemeClr val="hlink"/>
              </a:buClr>
              <a:buSzPct val="80000"/>
            </a:pPr>
            <a:r>
              <a:rPr lang="ru-RU">
                <a:latin typeface="Arial Unicode MS" pitchFamily="34" charset="-128"/>
                <a:cs typeface="Times New Roman" pitchFamily="18" charset="0"/>
              </a:rPr>
              <a:t>         </a:t>
            </a:r>
            <a:r>
              <a:rPr lang="ru-RU" b="1">
                <a:latin typeface="Arial Unicode MS" pitchFamily="34" charset="-128"/>
                <a:cs typeface="Times New Roman" pitchFamily="18" charset="0"/>
              </a:rPr>
              <a:t>Необходимо долгосрочное стабильное перепрофилирование дамбы и долговечное покрытие с учетом переноса хвостохранилища  №23. </a:t>
            </a:r>
            <a:endParaRPr lang="ru-RU" b="1">
              <a:latin typeface="Arial Unicode MS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452538" y="285728"/>
            <a:ext cx="7072362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</a:t>
            </a:r>
            <a:r>
              <a:rPr lang="ru-RU" sz="3200" b="1" baseline="8000" dirty="0" err="1">
                <a:latin typeface="Arial" pitchFamily="34" charset="0"/>
                <a:cs typeface="Arial" pitchFamily="34" charset="0"/>
              </a:rPr>
              <a:t>хвостохранилищ</a:t>
            </a: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 г.Майлуу-Суу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6805" name="Picture 76" descr="IMG_07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928688"/>
            <a:ext cx="8991600" cy="328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2438" y="4357688"/>
            <a:ext cx="9001125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Река Айлампа-Сай. Паводками на реке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берегоукрепительные сооружения хвостохранилища сильно подмыты и разрушены габионы.  </a:t>
            </a:r>
          </a:p>
          <a:p>
            <a:pPr algn="just"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Река проходит непосредственно рядом с телом хвостохранилища №2: берегоукрепительная система сузила русло реки на несколько метров, что порождает в свою очередь высокие скорости течения во время паводков (селя).</a:t>
            </a:r>
          </a:p>
          <a:p>
            <a:pPr algn="just"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Необходимо перенос  на безопасное место 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81000" y="857250"/>
            <a:ext cx="6323013" cy="1441450"/>
          </a:xfrm>
          <a:custGeom>
            <a:avLst/>
            <a:gdLst>
              <a:gd name="connsiteX0" fmla="*/ 114300 w 5837767"/>
              <a:gd name="connsiteY0" fmla="*/ 1428750 h 1441450"/>
              <a:gd name="connsiteX1" fmla="*/ 2552700 w 5837767"/>
              <a:gd name="connsiteY1" fmla="*/ 1187450 h 1441450"/>
              <a:gd name="connsiteX2" fmla="*/ 4000500 w 5837767"/>
              <a:gd name="connsiteY2" fmla="*/ 1390650 h 1441450"/>
              <a:gd name="connsiteX3" fmla="*/ 4851400 w 5837767"/>
              <a:gd name="connsiteY3" fmla="*/ 1111250 h 1441450"/>
              <a:gd name="connsiteX4" fmla="*/ 5359400 w 5837767"/>
              <a:gd name="connsiteY4" fmla="*/ 996950 h 1441450"/>
              <a:gd name="connsiteX5" fmla="*/ 5765800 w 5837767"/>
              <a:gd name="connsiteY5" fmla="*/ 984250 h 1441450"/>
              <a:gd name="connsiteX6" fmla="*/ 4927600 w 5837767"/>
              <a:gd name="connsiteY6" fmla="*/ 730250 h 1441450"/>
              <a:gd name="connsiteX7" fmla="*/ 3771900 w 5837767"/>
              <a:gd name="connsiteY7" fmla="*/ 565150 h 1441450"/>
              <a:gd name="connsiteX8" fmla="*/ 2781300 w 5837767"/>
              <a:gd name="connsiteY8" fmla="*/ 400050 h 1441450"/>
              <a:gd name="connsiteX9" fmla="*/ 1727200 w 5837767"/>
              <a:gd name="connsiteY9" fmla="*/ 387350 h 1441450"/>
              <a:gd name="connsiteX10" fmla="*/ 952500 w 5837767"/>
              <a:gd name="connsiteY10" fmla="*/ 260350 h 1441450"/>
              <a:gd name="connsiteX11" fmla="*/ 127000 w 5837767"/>
              <a:gd name="connsiteY11" fmla="*/ 196850 h 1441450"/>
              <a:gd name="connsiteX12" fmla="*/ 190500 w 5837767"/>
              <a:gd name="connsiteY12" fmla="*/ 144145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37767" h="1441450">
                <a:moveTo>
                  <a:pt x="114300" y="1428750"/>
                </a:moveTo>
                <a:cubicBezTo>
                  <a:pt x="1009650" y="1311275"/>
                  <a:pt x="1905000" y="1193800"/>
                  <a:pt x="2552700" y="1187450"/>
                </a:cubicBezTo>
                <a:cubicBezTo>
                  <a:pt x="3200400" y="1181100"/>
                  <a:pt x="3617383" y="1403350"/>
                  <a:pt x="4000500" y="1390650"/>
                </a:cubicBezTo>
                <a:cubicBezTo>
                  <a:pt x="4383617" y="1377950"/>
                  <a:pt x="4624917" y="1176867"/>
                  <a:pt x="4851400" y="1111250"/>
                </a:cubicBezTo>
                <a:cubicBezTo>
                  <a:pt x="5077883" y="1045633"/>
                  <a:pt x="5207000" y="1018117"/>
                  <a:pt x="5359400" y="996950"/>
                </a:cubicBezTo>
                <a:cubicBezTo>
                  <a:pt x="5511800" y="975783"/>
                  <a:pt x="5837767" y="1028700"/>
                  <a:pt x="5765800" y="984250"/>
                </a:cubicBezTo>
                <a:cubicBezTo>
                  <a:pt x="5693833" y="939800"/>
                  <a:pt x="5259917" y="800100"/>
                  <a:pt x="4927600" y="730250"/>
                </a:cubicBezTo>
                <a:cubicBezTo>
                  <a:pt x="4595283" y="660400"/>
                  <a:pt x="4129617" y="620183"/>
                  <a:pt x="3771900" y="565150"/>
                </a:cubicBezTo>
                <a:cubicBezTo>
                  <a:pt x="3414183" y="510117"/>
                  <a:pt x="3122083" y="429683"/>
                  <a:pt x="2781300" y="400050"/>
                </a:cubicBezTo>
                <a:cubicBezTo>
                  <a:pt x="2440517" y="370417"/>
                  <a:pt x="2032000" y="410633"/>
                  <a:pt x="1727200" y="387350"/>
                </a:cubicBezTo>
                <a:cubicBezTo>
                  <a:pt x="1422400" y="364067"/>
                  <a:pt x="1219200" y="292100"/>
                  <a:pt x="952500" y="260350"/>
                </a:cubicBezTo>
                <a:cubicBezTo>
                  <a:pt x="685800" y="228600"/>
                  <a:pt x="254000" y="0"/>
                  <a:pt x="127000" y="196850"/>
                </a:cubicBezTo>
                <a:cubicBezTo>
                  <a:pt x="0" y="393700"/>
                  <a:pt x="179917" y="1212850"/>
                  <a:pt x="190500" y="14414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03900" y="1243013"/>
            <a:ext cx="34353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</a:rPr>
              <a:t>Хвостохранилище №2. 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5595938" y="1643063"/>
            <a:ext cx="1785937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453063" y="3786188"/>
            <a:ext cx="3286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2000" dirty="0">
                <a:latin typeface="Arial" pitchFamily="34" charset="0"/>
              </a:rPr>
              <a:t>Река </a:t>
            </a:r>
            <a:r>
              <a:rPr lang="ru-RU" sz="2000" dirty="0" err="1">
                <a:latin typeface="Arial" pitchFamily="34" charset="0"/>
              </a:rPr>
              <a:t>Айлампа-Сай</a:t>
            </a:r>
            <a:endParaRPr lang="ru-RU" sz="2000" dirty="0">
              <a:latin typeface="+mn-lt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596188" y="3500438"/>
            <a:ext cx="642937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042" name="Object 2"/>
          <p:cNvGraphicFramePr>
            <a:graphicFrameLocks noChangeAspect="1"/>
          </p:cNvGraphicFramePr>
          <p:nvPr/>
        </p:nvGraphicFramePr>
        <p:xfrm>
          <a:off x="8410575" y="5589588"/>
          <a:ext cx="1042988" cy="979487"/>
        </p:xfrm>
        <a:graphic>
          <a:graphicData uri="http://schemas.openxmlformats.org/presentationml/2006/ole">
            <p:oleObj spid="_x0000_s599042" name="CorelDRAW" r:id="rId3" imgW="4725360" imgH="4440960" progId="">
              <p:embed/>
            </p:oleObj>
          </a:graphicData>
        </a:graphic>
      </p:graphicFrame>
      <p:sp>
        <p:nvSpPr>
          <p:cNvPr id="599043" name="Rectangle 5"/>
          <p:cNvSpPr txBox="1">
            <a:spLocks noChangeArrowheads="1"/>
          </p:cNvSpPr>
          <p:nvPr/>
        </p:nvSpPr>
        <p:spPr bwMode="auto">
          <a:xfrm>
            <a:off x="309563" y="1071563"/>
            <a:ext cx="928687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58775" algn="just"/>
            <a:r>
              <a:rPr lang="ru-RU" sz="1600">
                <a:cs typeface="Arial" charset="0"/>
              </a:rPr>
              <a:t>	</a:t>
            </a:r>
            <a:r>
              <a:rPr lang="ru-RU" sz="2000">
                <a:cs typeface="Arial" charset="0"/>
              </a:rPr>
              <a:t>Атомная</a:t>
            </a:r>
            <a:r>
              <a:rPr lang="en-US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промышленность бывшего Советского  Союза создавалась в середине 40-х и начале 50-х годов. В Кыргызской Республике промышленная добыча урана была начата в 1946 г. на Майлуу-Суйском месторождении и на месторождениях поселков Кызыл-Жар и Шекафтар, а затем в п.Каджи-Сай и Мин-Куш. После распада Советского Союза и прекращения деятельности Министерства среднего машиностроения и Минцветмета СССР на территории Кыргызстана в бесхозном состоянии оказались 36 хвостохранилищ</a:t>
            </a:r>
            <a:r>
              <a:rPr lang="en-US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и</a:t>
            </a:r>
            <a:r>
              <a:rPr lang="en-US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25 горных отвалов, которые постановлением ПКР №161 от 23 марта 1999 года переданы введение МЧС КР, а также </a:t>
            </a:r>
            <a:r>
              <a:rPr lang="ru-RU" sz="2000">
                <a:ea typeface="Verdana" pitchFamily="34" charset="0"/>
                <a:cs typeface="Arial" charset="0"/>
              </a:rPr>
              <a:t>Распоряжением №163-р от 13 мая 2011 года, хвостохранилища №1 и №3 п.Ак-Тюз и Буурдинское хвостохранилища переданы на баланс ОАО «Кыргызский химико-металлургический завод». </a:t>
            </a:r>
          </a:p>
          <a:p>
            <a:pPr indent="358775" algn="just"/>
            <a:r>
              <a:rPr lang="ru-RU" sz="2000">
                <a:ea typeface="Verdana" pitchFamily="34" charset="0"/>
                <a:cs typeface="Arial" charset="0"/>
              </a:rPr>
              <a:t>С</a:t>
            </a:r>
            <a:r>
              <a:rPr lang="ru-RU" sz="2000">
                <a:cs typeface="Arial" charset="0"/>
              </a:rPr>
              <a:t>огласно Государственного Кадастра </a:t>
            </a:r>
            <a:r>
              <a:rPr lang="ru-RU" altLang="zh-CN" sz="2000">
                <a:cs typeface="宋体"/>
              </a:rPr>
              <a:t>отходов горнорудной промышленности Кыргызской Республики</a:t>
            </a:r>
            <a:r>
              <a:rPr lang="ru-RU" sz="2000">
                <a:cs typeface="Arial" charset="0"/>
              </a:rPr>
              <a:t> на территории страны расположено 92 хвостохранилищ и горных отвалов, из них в ведении МЧС КР находятся 33 хвостохранилища и 25 горных отвалов, </a:t>
            </a:r>
            <a:r>
              <a:rPr lang="ru-RU" sz="2000"/>
              <a:t>остальные объекты состоят на балансе хозяйствующих субъектов. 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38125" y="4572000"/>
            <a:ext cx="92868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58775" algn="just">
              <a:buClr>
                <a:schemeClr val="accent1"/>
              </a:buClr>
              <a:buSzPct val="70000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457200" algn="l"/>
              </a:tabLs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952604" y="357166"/>
            <a:ext cx="6143668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 anchor="ctr"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Общие сведения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452538" y="285728"/>
            <a:ext cx="7072362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 г.Майлуу-Суу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829" name="Прямоугольник 3"/>
          <p:cNvSpPr>
            <a:spLocks noChangeArrowheads="1"/>
          </p:cNvSpPr>
          <p:nvPr/>
        </p:nvSpPr>
        <p:spPr bwMode="auto">
          <a:xfrm>
            <a:off x="3667125" y="928688"/>
            <a:ext cx="2733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  <a:cs typeface="Arial" charset="0"/>
              </a:rPr>
              <a:t>Хвостохранилище №4</a:t>
            </a:r>
          </a:p>
        </p:txBody>
      </p:sp>
      <p:pic>
        <p:nvPicPr>
          <p:cNvPr id="7178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85875"/>
            <a:ext cx="9144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лилиния 6"/>
          <p:cNvSpPr/>
          <p:nvPr/>
        </p:nvSpPr>
        <p:spPr>
          <a:xfrm rot="11159633">
            <a:off x="4200525" y="2913063"/>
            <a:ext cx="5222875" cy="920750"/>
          </a:xfrm>
          <a:custGeom>
            <a:avLst/>
            <a:gdLst>
              <a:gd name="connsiteX0" fmla="*/ 114300 w 5837767"/>
              <a:gd name="connsiteY0" fmla="*/ 1428750 h 1441450"/>
              <a:gd name="connsiteX1" fmla="*/ 2552700 w 5837767"/>
              <a:gd name="connsiteY1" fmla="*/ 1187450 h 1441450"/>
              <a:gd name="connsiteX2" fmla="*/ 4000500 w 5837767"/>
              <a:gd name="connsiteY2" fmla="*/ 1390650 h 1441450"/>
              <a:gd name="connsiteX3" fmla="*/ 4851400 w 5837767"/>
              <a:gd name="connsiteY3" fmla="*/ 1111250 h 1441450"/>
              <a:gd name="connsiteX4" fmla="*/ 5359400 w 5837767"/>
              <a:gd name="connsiteY4" fmla="*/ 996950 h 1441450"/>
              <a:gd name="connsiteX5" fmla="*/ 5765800 w 5837767"/>
              <a:gd name="connsiteY5" fmla="*/ 984250 h 1441450"/>
              <a:gd name="connsiteX6" fmla="*/ 4927600 w 5837767"/>
              <a:gd name="connsiteY6" fmla="*/ 730250 h 1441450"/>
              <a:gd name="connsiteX7" fmla="*/ 3771900 w 5837767"/>
              <a:gd name="connsiteY7" fmla="*/ 565150 h 1441450"/>
              <a:gd name="connsiteX8" fmla="*/ 2781300 w 5837767"/>
              <a:gd name="connsiteY8" fmla="*/ 400050 h 1441450"/>
              <a:gd name="connsiteX9" fmla="*/ 1727200 w 5837767"/>
              <a:gd name="connsiteY9" fmla="*/ 387350 h 1441450"/>
              <a:gd name="connsiteX10" fmla="*/ 952500 w 5837767"/>
              <a:gd name="connsiteY10" fmla="*/ 260350 h 1441450"/>
              <a:gd name="connsiteX11" fmla="*/ 127000 w 5837767"/>
              <a:gd name="connsiteY11" fmla="*/ 196850 h 1441450"/>
              <a:gd name="connsiteX12" fmla="*/ 190500 w 5837767"/>
              <a:gd name="connsiteY12" fmla="*/ 1441450 h 1441450"/>
              <a:gd name="connsiteX0" fmla="*/ 114300 w 5837767"/>
              <a:gd name="connsiteY0" fmla="*/ 1428750 h 1611948"/>
              <a:gd name="connsiteX1" fmla="*/ 2552700 w 5837767"/>
              <a:gd name="connsiteY1" fmla="*/ 1187450 h 1611948"/>
              <a:gd name="connsiteX2" fmla="*/ 4000500 w 5837767"/>
              <a:gd name="connsiteY2" fmla="*/ 1390650 h 1611948"/>
              <a:gd name="connsiteX3" fmla="*/ 4851400 w 5837767"/>
              <a:gd name="connsiteY3" fmla="*/ 1111250 h 1611948"/>
              <a:gd name="connsiteX4" fmla="*/ 4840951 w 5837767"/>
              <a:gd name="connsiteY4" fmla="*/ 1592898 h 1611948"/>
              <a:gd name="connsiteX5" fmla="*/ 5359400 w 5837767"/>
              <a:gd name="connsiteY5" fmla="*/ 996950 h 1611948"/>
              <a:gd name="connsiteX6" fmla="*/ 5765800 w 5837767"/>
              <a:gd name="connsiteY6" fmla="*/ 984250 h 1611948"/>
              <a:gd name="connsiteX7" fmla="*/ 4927600 w 5837767"/>
              <a:gd name="connsiteY7" fmla="*/ 730250 h 1611948"/>
              <a:gd name="connsiteX8" fmla="*/ 3771900 w 5837767"/>
              <a:gd name="connsiteY8" fmla="*/ 565150 h 1611948"/>
              <a:gd name="connsiteX9" fmla="*/ 2781300 w 5837767"/>
              <a:gd name="connsiteY9" fmla="*/ 400050 h 1611948"/>
              <a:gd name="connsiteX10" fmla="*/ 1727200 w 5837767"/>
              <a:gd name="connsiteY10" fmla="*/ 387350 h 1611948"/>
              <a:gd name="connsiteX11" fmla="*/ 952500 w 5837767"/>
              <a:gd name="connsiteY11" fmla="*/ 260350 h 1611948"/>
              <a:gd name="connsiteX12" fmla="*/ 127000 w 5837767"/>
              <a:gd name="connsiteY12" fmla="*/ 196850 h 1611948"/>
              <a:gd name="connsiteX13" fmla="*/ 190500 w 5837767"/>
              <a:gd name="connsiteY13" fmla="*/ 1441450 h 1611948"/>
              <a:gd name="connsiteX0" fmla="*/ 114300 w 5837767"/>
              <a:gd name="connsiteY0" fmla="*/ 1428750 h 1735263"/>
              <a:gd name="connsiteX1" fmla="*/ 2552700 w 5837767"/>
              <a:gd name="connsiteY1" fmla="*/ 1187450 h 1735263"/>
              <a:gd name="connsiteX2" fmla="*/ 4000500 w 5837767"/>
              <a:gd name="connsiteY2" fmla="*/ 1390650 h 1735263"/>
              <a:gd name="connsiteX3" fmla="*/ 4426801 w 5837767"/>
              <a:gd name="connsiteY3" fmla="*/ 1701555 h 1735263"/>
              <a:gd name="connsiteX4" fmla="*/ 4840951 w 5837767"/>
              <a:gd name="connsiteY4" fmla="*/ 1592898 h 1735263"/>
              <a:gd name="connsiteX5" fmla="*/ 5359400 w 5837767"/>
              <a:gd name="connsiteY5" fmla="*/ 996950 h 1735263"/>
              <a:gd name="connsiteX6" fmla="*/ 5765800 w 5837767"/>
              <a:gd name="connsiteY6" fmla="*/ 984250 h 1735263"/>
              <a:gd name="connsiteX7" fmla="*/ 4927600 w 5837767"/>
              <a:gd name="connsiteY7" fmla="*/ 730250 h 1735263"/>
              <a:gd name="connsiteX8" fmla="*/ 3771900 w 5837767"/>
              <a:gd name="connsiteY8" fmla="*/ 565150 h 1735263"/>
              <a:gd name="connsiteX9" fmla="*/ 2781300 w 5837767"/>
              <a:gd name="connsiteY9" fmla="*/ 400050 h 1735263"/>
              <a:gd name="connsiteX10" fmla="*/ 1727200 w 5837767"/>
              <a:gd name="connsiteY10" fmla="*/ 387350 h 1735263"/>
              <a:gd name="connsiteX11" fmla="*/ 952500 w 5837767"/>
              <a:gd name="connsiteY11" fmla="*/ 260350 h 1735263"/>
              <a:gd name="connsiteX12" fmla="*/ 127000 w 5837767"/>
              <a:gd name="connsiteY12" fmla="*/ 196850 h 1735263"/>
              <a:gd name="connsiteX13" fmla="*/ 190500 w 5837767"/>
              <a:gd name="connsiteY13" fmla="*/ 1441450 h 1735263"/>
              <a:gd name="connsiteX0" fmla="*/ 114300 w 5837767"/>
              <a:gd name="connsiteY0" fmla="*/ 1428750 h 1714189"/>
              <a:gd name="connsiteX1" fmla="*/ 2552700 w 5837767"/>
              <a:gd name="connsiteY1" fmla="*/ 1187450 h 1714189"/>
              <a:gd name="connsiteX2" fmla="*/ 4000500 w 5837767"/>
              <a:gd name="connsiteY2" fmla="*/ 1390650 h 1714189"/>
              <a:gd name="connsiteX3" fmla="*/ 3927379 w 5837767"/>
              <a:gd name="connsiteY3" fmla="*/ 1517094 h 1714189"/>
              <a:gd name="connsiteX4" fmla="*/ 4426801 w 5837767"/>
              <a:gd name="connsiteY4" fmla="*/ 1701555 h 1714189"/>
              <a:gd name="connsiteX5" fmla="*/ 4840951 w 5837767"/>
              <a:gd name="connsiteY5" fmla="*/ 1592898 h 1714189"/>
              <a:gd name="connsiteX6" fmla="*/ 5359400 w 5837767"/>
              <a:gd name="connsiteY6" fmla="*/ 996950 h 1714189"/>
              <a:gd name="connsiteX7" fmla="*/ 5765800 w 5837767"/>
              <a:gd name="connsiteY7" fmla="*/ 984250 h 1714189"/>
              <a:gd name="connsiteX8" fmla="*/ 4927600 w 5837767"/>
              <a:gd name="connsiteY8" fmla="*/ 730250 h 1714189"/>
              <a:gd name="connsiteX9" fmla="*/ 3771900 w 5837767"/>
              <a:gd name="connsiteY9" fmla="*/ 565150 h 1714189"/>
              <a:gd name="connsiteX10" fmla="*/ 2781300 w 5837767"/>
              <a:gd name="connsiteY10" fmla="*/ 400050 h 1714189"/>
              <a:gd name="connsiteX11" fmla="*/ 1727200 w 5837767"/>
              <a:gd name="connsiteY11" fmla="*/ 387350 h 1714189"/>
              <a:gd name="connsiteX12" fmla="*/ 952500 w 5837767"/>
              <a:gd name="connsiteY12" fmla="*/ 260350 h 1714189"/>
              <a:gd name="connsiteX13" fmla="*/ 127000 w 5837767"/>
              <a:gd name="connsiteY13" fmla="*/ 196850 h 1714189"/>
              <a:gd name="connsiteX14" fmla="*/ 190500 w 5837767"/>
              <a:gd name="connsiteY14" fmla="*/ 1441450 h 1714189"/>
              <a:gd name="connsiteX0" fmla="*/ 114300 w 5837767"/>
              <a:gd name="connsiteY0" fmla="*/ 1428750 h 1714189"/>
              <a:gd name="connsiteX1" fmla="*/ 2552700 w 5837767"/>
              <a:gd name="connsiteY1" fmla="*/ 1187450 h 1714189"/>
              <a:gd name="connsiteX2" fmla="*/ 3714041 w 5837767"/>
              <a:gd name="connsiteY2" fmla="*/ 1470303 h 1714189"/>
              <a:gd name="connsiteX3" fmla="*/ 3927379 w 5837767"/>
              <a:gd name="connsiteY3" fmla="*/ 1517094 h 1714189"/>
              <a:gd name="connsiteX4" fmla="*/ 4426801 w 5837767"/>
              <a:gd name="connsiteY4" fmla="*/ 1701555 h 1714189"/>
              <a:gd name="connsiteX5" fmla="*/ 4840951 w 5837767"/>
              <a:gd name="connsiteY5" fmla="*/ 1592898 h 1714189"/>
              <a:gd name="connsiteX6" fmla="*/ 5359400 w 5837767"/>
              <a:gd name="connsiteY6" fmla="*/ 996950 h 1714189"/>
              <a:gd name="connsiteX7" fmla="*/ 5765800 w 5837767"/>
              <a:gd name="connsiteY7" fmla="*/ 984250 h 1714189"/>
              <a:gd name="connsiteX8" fmla="*/ 4927600 w 5837767"/>
              <a:gd name="connsiteY8" fmla="*/ 730250 h 1714189"/>
              <a:gd name="connsiteX9" fmla="*/ 3771900 w 5837767"/>
              <a:gd name="connsiteY9" fmla="*/ 565150 h 1714189"/>
              <a:gd name="connsiteX10" fmla="*/ 2781300 w 5837767"/>
              <a:gd name="connsiteY10" fmla="*/ 400050 h 1714189"/>
              <a:gd name="connsiteX11" fmla="*/ 1727200 w 5837767"/>
              <a:gd name="connsiteY11" fmla="*/ 387350 h 1714189"/>
              <a:gd name="connsiteX12" fmla="*/ 952500 w 5837767"/>
              <a:gd name="connsiteY12" fmla="*/ 260350 h 1714189"/>
              <a:gd name="connsiteX13" fmla="*/ 127000 w 5837767"/>
              <a:gd name="connsiteY13" fmla="*/ 196850 h 1714189"/>
              <a:gd name="connsiteX14" fmla="*/ 190500 w 5837767"/>
              <a:gd name="connsiteY14" fmla="*/ 1441450 h 1714189"/>
              <a:gd name="connsiteX0" fmla="*/ 114300 w 5837767"/>
              <a:gd name="connsiteY0" fmla="*/ 1428750 h 1714189"/>
              <a:gd name="connsiteX1" fmla="*/ 2552700 w 5837767"/>
              <a:gd name="connsiteY1" fmla="*/ 1187450 h 1714189"/>
              <a:gd name="connsiteX2" fmla="*/ 2610938 w 5837767"/>
              <a:gd name="connsiteY2" fmla="*/ 1356121 h 1714189"/>
              <a:gd name="connsiteX3" fmla="*/ 3714041 w 5837767"/>
              <a:gd name="connsiteY3" fmla="*/ 1470303 h 1714189"/>
              <a:gd name="connsiteX4" fmla="*/ 3927379 w 5837767"/>
              <a:gd name="connsiteY4" fmla="*/ 1517094 h 1714189"/>
              <a:gd name="connsiteX5" fmla="*/ 4426801 w 5837767"/>
              <a:gd name="connsiteY5" fmla="*/ 1701555 h 1714189"/>
              <a:gd name="connsiteX6" fmla="*/ 4840951 w 5837767"/>
              <a:gd name="connsiteY6" fmla="*/ 1592898 h 1714189"/>
              <a:gd name="connsiteX7" fmla="*/ 5359400 w 5837767"/>
              <a:gd name="connsiteY7" fmla="*/ 996950 h 1714189"/>
              <a:gd name="connsiteX8" fmla="*/ 5765800 w 5837767"/>
              <a:gd name="connsiteY8" fmla="*/ 984250 h 1714189"/>
              <a:gd name="connsiteX9" fmla="*/ 4927600 w 5837767"/>
              <a:gd name="connsiteY9" fmla="*/ 730250 h 1714189"/>
              <a:gd name="connsiteX10" fmla="*/ 3771900 w 5837767"/>
              <a:gd name="connsiteY10" fmla="*/ 565150 h 1714189"/>
              <a:gd name="connsiteX11" fmla="*/ 2781300 w 5837767"/>
              <a:gd name="connsiteY11" fmla="*/ 400050 h 1714189"/>
              <a:gd name="connsiteX12" fmla="*/ 1727200 w 5837767"/>
              <a:gd name="connsiteY12" fmla="*/ 387350 h 1714189"/>
              <a:gd name="connsiteX13" fmla="*/ 952500 w 5837767"/>
              <a:gd name="connsiteY13" fmla="*/ 260350 h 1714189"/>
              <a:gd name="connsiteX14" fmla="*/ 127000 w 5837767"/>
              <a:gd name="connsiteY14" fmla="*/ 196850 h 1714189"/>
              <a:gd name="connsiteX15" fmla="*/ 190500 w 5837767"/>
              <a:gd name="connsiteY15" fmla="*/ 1441450 h 1714189"/>
              <a:gd name="connsiteX0" fmla="*/ 114300 w 5837767"/>
              <a:gd name="connsiteY0" fmla="*/ 1428750 h 1714189"/>
              <a:gd name="connsiteX1" fmla="*/ 2404380 w 5837767"/>
              <a:gd name="connsiteY1" fmla="*/ 1335167 h 1714189"/>
              <a:gd name="connsiteX2" fmla="*/ 2610938 w 5837767"/>
              <a:gd name="connsiteY2" fmla="*/ 1356121 h 1714189"/>
              <a:gd name="connsiteX3" fmla="*/ 3714041 w 5837767"/>
              <a:gd name="connsiteY3" fmla="*/ 1470303 h 1714189"/>
              <a:gd name="connsiteX4" fmla="*/ 3927379 w 5837767"/>
              <a:gd name="connsiteY4" fmla="*/ 1517094 h 1714189"/>
              <a:gd name="connsiteX5" fmla="*/ 4426801 w 5837767"/>
              <a:gd name="connsiteY5" fmla="*/ 1701555 h 1714189"/>
              <a:gd name="connsiteX6" fmla="*/ 4840951 w 5837767"/>
              <a:gd name="connsiteY6" fmla="*/ 1592898 h 1714189"/>
              <a:gd name="connsiteX7" fmla="*/ 5359400 w 5837767"/>
              <a:gd name="connsiteY7" fmla="*/ 996950 h 1714189"/>
              <a:gd name="connsiteX8" fmla="*/ 5765800 w 5837767"/>
              <a:gd name="connsiteY8" fmla="*/ 984250 h 1714189"/>
              <a:gd name="connsiteX9" fmla="*/ 4927600 w 5837767"/>
              <a:gd name="connsiteY9" fmla="*/ 730250 h 1714189"/>
              <a:gd name="connsiteX10" fmla="*/ 3771900 w 5837767"/>
              <a:gd name="connsiteY10" fmla="*/ 565150 h 1714189"/>
              <a:gd name="connsiteX11" fmla="*/ 2781300 w 5837767"/>
              <a:gd name="connsiteY11" fmla="*/ 400050 h 1714189"/>
              <a:gd name="connsiteX12" fmla="*/ 1727200 w 5837767"/>
              <a:gd name="connsiteY12" fmla="*/ 387350 h 1714189"/>
              <a:gd name="connsiteX13" fmla="*/ 952500 w 5837767"/>
              <a:gd name="connsiteY13" fmla="*/ 260350 h 1714189"/>
              <a:gd name="connsiteX14" fmla="*/ 127000 w 5837767"/>
              <a:gd name="connsiteY14" fmla="*/ 196850 h 1714189"/>
              <a:gd name="connsiteX15" fmla="*/ 190500 w 5837767"/>
              <a:gd name="connsiteY15" fmla="*/ 1441450 h 1714189"/>
              <a:gd name="connsiteX0" fmla="*/ 114300 w 5864739"/>
              <a:gd name="connsiteY0" fmla="*/ 1428750 h 1714189"/>
              <a:gd name="connsiteX1" fmla="*/ 2404380 w 5864739"/>
              <a:gd name="connsiteY1" fmla="*/ 1335167 h 1714189"/>
              <a:gd name="connsiteX2" fmla="*/ 2610938 w 5864739"/>
              <a:gd name="connsiteY2" fmla="*/ 1356121 h 1714189"/>
              <a:gd name="connsiteX3" fmla="*/ 3714041 w 5864739"/>
              <a:gd name="connsiteY3" fmla="*/ 1470303 h 1714189"/>
              <a:gd name="connsiteX4" fmla="*/ 3927379 w 5864739"/>
              <a:gd name="connsiteY4" fmla="*/ 1517094 h 1714189"/>
              <a:gd name="connsiteX5" fmla="*/ 4426801 w 5864739"/>
              <a:gd name="connsiteY5" fmla="*/ 1701555 h 1714189"/>
              <a:gd name="connsiteX6" fmla="*/ 4840951 w 5864739"/>
              <a:gd name="connsiteY6" fmla="*/ 1592898 h 1714189"/>
              <a:gd name="connsiteX7" fmla="*/ 5359400 w 5864739"/>
              <a:gd name="connsiteY7" fmla="*/ 996950 h 1714189"/>
              <a:gd name="connsiteX8" fmla="*/ 5765800 w 5864739"/>
              <a:gd name="connsiteY8" fmla="*/ 984250 h 1714189"/>
              <a:gd name="connsiteX9" fmla="*/ 5725039 w 5864739"/>
              <a:gd name="connsiteY9" fmla="*/ 985931 h 1714189"/>
              <a:gd name="connsiteX10" fmla="*/ 4927600 w 5864739"/>
              <a:gd name="connsiteY10" fmla="*/ 730250 h 1714189"/>
              <a:gd name="connsiteX11" fmla="*/ 3771900 w 5864739"/>
              <a:gd name="connsiteY11" fmla="*/ 565150 h 1714189"/>
              <a:gd name="connsiteX12" fmla="*/ 2781300 w 5864739"/>
              <a:gd name="connsiteY12" fmla="*/ 400050 h 1714189"/>
              <a:gd name="connsiteX13" fmla="*/ 1727200 w 5864739"/>
              <a:gd name="connsiteY13" fmla="*/ 387350 h 1714189"/>
              <a:gd name="connsiteX14" fmla="*/ 952500 w 5864739"/>
              <a:gd name="connsiteY14" fmla="*/ 260350 h 1714189"/>
              <a:gd name="connsiteX15" fmla="*/ 127000 w 5864739"/>
              <a:gd name="connsiteY15" fmla="*/ 196850 h 1714189"/>
              <a:gd name="connsiteX16" fmla="*/ 190500 w 5864739"/>
              <a:gd name="connsiteY16" fmla="*/ 1441450 h 1714189"/>
              <a:gd name="connsiteX0" fmla="*/ 114300 w 5867467"/>
              <a:gd name="connsiteY0" fmla="*/ 1428750 h 1714189"/>
              <a:gd name="connsiteX1" fmla="*/ 2404380 w 5867467"/>
              <a:gd name="connsiteY1" fmla="*/ 1335167 h 1714189"/>
              <a:gd name="connsiteX2" fmla="*/ 2610938 w 5867467"/>
              <a:gd name="connsiteY2" fmla="*/ 1356121 h 1714189"/>
              <a:gd name="connsiteX3" fmla="*/ 3714041 w 5867467"/>
              <a:gd name="connsiteY3" fmla="*/ 1470303 h 1714189"/>
              <a:gd name="connsiteX4" fmla="*/ 3927379 w 5867467"/>
              <a:gd name="connsiteY4" fmla="*/ 1517094 h 1714189"/>
              <a:gd name="connsiteX5" fmla="*/ 4426801 w 5867467"/>
              <a:gd name="connsiteY5" fmla="*/ 1701555 h 1714189"/>
              <a:gd name="connsiteX6" fmla="*/ 4840951 w 5867467"/>
              <a:gd name="connsiteY6" fmla="*/ 1592898 h 1714189"/>
              <a:gd name="connsiteX7" fmla="*/ 5115039 w 5867467"/>
              <a:gd name="connsiteY7" fmla="*/ 1485014 h 1714189"/>
              <a:gd name="connsiteX8" fmla="*/ 5765800 w 5867467"/>
              <a:gd name="connsiteY8" fmla="*/ 984250 h 1714189"/>
              <a:gd name="connsiteX9" fmla="*/ 5725039 w 5867467"/>
              <a:gd name="connsiteY9" fmla="*/ 985931 h 1714189"/>
              <a:gd name="connsiteX10" fmla="*/ 4927600 w 5867467"/>
              <a:gd name="connsiteY10" fmla="*/ 730250 h 1714189"/>
              <a:gd name="connsiteX11" fmla="*/ 3771900 w 5867467"/>
              <a:gd name="connsiteY11" fmla="*/ 565150 h 1714189"/>
              <a:gd name="connsiteX12" fmla="*/ 2781300 w 5867467"/>
              <a:gd name="connsiteY12" fmla="*/ 400050 h 1714189"/>
              <a:gd name="connsiteX13" fmla="*/ 1727200 w 5867467"/>
              <a:gd name="connsiteY13" fmla="*/ 387350 h 1714189"/>
              <a:gd name="connsiteX14" fmla="*/ 952500 w 5867467"/>
              <a:gd name="connsiteY14" fmla="*/ 260350 h 1714189"/>
              <a:gd name="connsiteX15" fmla="*/ 127000 w 5867467"/>
              <a:gd name="connsiteY15" fmla="*/ 196850 h 1714189"/>
              <a:gd name="connsiteX16" fmla="*/ 190500 w 5867467"/>
              <a:gd name="connsiteY16" fmla="*/ 1441450 h 1714189"/>
              <a:gd name="connsiteX0" fmla="*/ 114300 w 5867467"/>
              <a:gd name="connsiteY0" fmla="*/ 1428750 h 1727465"/>
              <a:gd name="connsiteX1" fmla="*/ 2404380 w 5867467"/>
              <a:gd name="connsiteY1" fmla="*/ 1335167 h 1727465"/>
              <a:gd name="connsiteX2" fmla="*/ 2610938 w 5867467"/>
              <a:gd name="connsiteY2" fmla="*/ 1356121 h 1727465"/>
              <a:gd name="connsiteX3" fmla="*/ 3714041 w 5867467"/>
              <a:gd name="connsiteY3" fmla="*/ 1470303 h 1727465"/>
              <a:gd name="connsiteX4" fmla="*/ 3927379 w 5867467"/>
              <a:gd name="connsiteY4" fmla="*/ 1517094 h 1727465"/>
              <a:gd name="connsiteX5" fmla="*/ 4426801 w 5867467"/>
              <a:gd name="connsiteY5" fmla="*/ 1701555 h 1727465"/>
              <a:gd name="connsiteX6" fmla="*/ 4662931 w 5867467"/>
              <a:gd name="connsiteY6" fmla="*/ 1672551 h 1727465"/>
              <a:gd name="connsiteX7" fmla="*/ 5115039 w 5867467"/>
              <a:gd name="connsiteY7" fmla="*/ 1485014 h 1727465"/>
              <a:gd name="connsiteX8" fmla="*/ 5765800 w 5867467"/>
              <a:gd name="connsiteY8" fmla="*/ 984250 h 1727465"/>
              <a:gd name="connsiteX9" fmla="*/ 5725039 w 5867467"/>
              <a:gd name="connsiteY9" fmla="*/ 985931 h 1727465"/>
              <a:gd name="connsiteX10" fmla="*/ 4927600 w 5867467"/>
              <a:gd name="connsiteY10" fmla="*/ 730250 h 1727465"/>
              <a:gd name="connsiteX11" fmla="*/ 3771900 w 5867467"/>
              <a:gd name="connsiteY11" fmla="*/ 565150 h 1727465"/>
              <a:gd name="connsiteX12" fmla="*/ 2781300 w 5867467"/>
              <a:gd name="connsiteY12" fmla="*/ 400050 h 1727465"/>
              <a:gd name="connsiteX13" fmla="*/ 1727200 w 5867467"/>
              <a:gd name="connsiteY13" fmla="*/ 387350 h 1727465"/>
              <a:gd name="connsiteX14" fmla="*/ 952500 w 5867467"/>
              <a:gd name="connsiteY14" fmla="*/ 260350 h 1727465"/>
              <a:gd name="connsiteX15" fmla="*/ 127000 w 5867467"/>
              <a:gd name="connsiteY15" fmla="*/ 196850 h 1727465"/>
              <a:gd name="connsiteX16" fmla="*/ 190500 w 5867467"/>
              <a:gd name="connsiteY16" fmla="*/ 1441450 h 1727465"/>
              <a:gd name="connsiteX0" fmla="*/ 114300 w 5774385"/>
              <a:gd name="connsiteY0" fmla="*/ 1428750 h 1727465"/>
              <a:gd name="connsiteX1" fmla="*/ 2404380 w 5774385"/>
              <a:gd name="connsiteY1" fmla="*/ 1335167 h 1727465"/>
              <a:gd name="connsiteX2" fmla="*/ 2610938 w 5774385"/>
              <a:gd name="connsiteY2" fmla="*/ 1356121 h 1727465"/>
              <a:gd name="connsiteX3" fmla="*/ 3714041 w 5774385"/>
              <a:gd name="connsiteY3" fmla="*/ 1470303 h 1727465"/>
              <a:gd name="connsiteX4" fmla="*/ 3927379 w 5774385"/>
              <a:gd name="connsiteY4" fmla="*/ 1517094 h 1727465"/>
              <a:gd name="connsiteX5" fmla="*/ 4426801 w 5774385"/>
              <a:gd name="connsiteY5" fmla="*/ 1701555 h 1727465"/>
              <a:gd name="connsiteX6" fmla="*/ 4662931 w 5774385"/>
              <a:gd name="connsiteY6" fmla="*/ 1672551 h 1727465"/>
              <a:gd name="connsiteX7" fmla="*/ 5115039 w 5774385"/>
              <a:gd name="connsiteY7" fmla="*/ 1485014 h 1727465"/>
              <a:gd name="connsiteX8" fmla="*/ 5765800 w 5774385"/>
              <a:gd name="connsiteY8" fmla="*/ 984250 h 1727465"/>
              <a:gd name="connsiteX9" fmla="*/ 5063530 w 5774385"/>
              <a:gd name="connsiteY9" fmla="*/ 1052308 h 1727465"/>
              <a:gd name="connsiteX10" fmla="*/ 4927600 w 5774385"/>
              <a:gd name="connsiteY10" fmla="*/ 730250 h 1727465"/>
              <a:gd name="connsiteX11" fmla="*/ 3771900 w 5774385"/>
              <a:gd name="connsiteY11" fmla="*/ 565150 h 1727465"/>
              <a:gd name="connsiteX12" fmla="*/ 2781300 w 5774385"/>
              <a:gd name="connsiteY12" fmla="*/ 400050 h 1727465"/>
              <a:gd name="connsiteX13" fmla="*/ 1727200 w 5774385"/>
              <a:gd name="connsiteY13" fmla="*/ 387350 h 1727465"/>
              <a:gd name="connsiteX14" fmla="*/ 952500 w 5774385"/>
              <a:gd name="connsiteY14" fmla="*/ 260350 h 1727465"/>
              <a:gd name="connsiteX15" fmla="*/ 127000 w 5774385"/>
              <a:gd name="connsiteY15" fmla="*/ 196850 h 1727465"/>
              <a:gd name="connsiteX16" fmla="*/ 190500 w 5774385"/>
              <a:gd name="connsiteY16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30 w 5205958"/>
              <a:gd name="connsiteY9" fmla="*/ 1052308 h 1727465"/>
              <a:gd name="connsiteX10" fmla="*/ 4927600 w 5205958"/>
              <a:gd name="connsiteY10" fmla="*/ 730250 h 1727465"/>
              <a:gd name="connsiteX11" fmla="*/ 3771900 w 5205958"/>
              <a:gd name="connsiteY11" fmla="*/ 565150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952500 w 5205958"/>
              <a:gd name="connsiteY14" fmla="*/ 260350 h 1727465"/>
              <a:gd name="connsiteX15" fmla="*/ 127000 w 5205958"/>
              <a:gd name="connsiteY15" fmla="*/ 196850 h 1727465"/>
              <a:gd name="connsiteX16" fmla="*/ 190500 w 5205958"/>
              <a:gd name="connsiteY16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30 w 5205958"/>
              <a:gd name="connsiteY9" fmla="*/ 1052308 h 1727465"/>
              <a:gd name="connsiteX10" fmla="*/ 4375040 w 5205958"/>
              <a:gd name="connsiteY10" fmla="*/ 1205037 h 1727465"/>
              <a:gd name="connsiteX11" fmla="*/ 3771900 w 5205958"/>
              <a:gd name="connsiteY11" fmla="*/ 565150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952500 w 5205958"/>
              <a:gd name="connsiteY14" fmla="*/ 260350 h 1727465"/>
              <a:gd name="connsiteX15" fmla="*/ 127000 w 5205958"/>
              <a:gd name="connsiteY15" fmla="*/ 196850 h 1727465"/>
              <a:gd name="connsiteX16" fmla="*/ 190500 w 5205958"/>
              <a:gd name="connsiteY16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375040 w 5205958"/>
              <a:gd name="connsiteY10" fmla="*/ 1205037 h 1727465"/>
              <a:gd name="connsiteX11" fmla="*/ 3771900 w 5205958"/>
              <a:gd name="connsiteY11" fmla="*/ 565150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952500 w 5205958"/>
              <a:gd name="connsiteY14" fmla="*/ 260350 h 1727465"/>
              <a:gd name="connsiteX15" fmla="*/ 127000 w 5205958"/>
              <a:gd name="connsiteY15" fmla="*/ 196850 h 1727465"/>
              <a:gd name="connsiteX16" fmla="*/ 190500 w 5205958"/>
              <a:gd name="connsiteY16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375040 w 5205958"/>
              <a:gd name="connsiteY10" fmla="*/ 1205037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952500 w 5205958"/>
              <a:gd name="connsiteY14" fmla="*/ 260350 h 1727465"/>
              <a:gd name="connsiteX15" fmla="*/ 127000 w 5205958"/>
              <a:gd name="connsiteY15" fmla="*/ 196850 h 1727465"/>
              <a:gd name="connsiteX16" fmla="*/ 190500 w 5205958"/>
              <a:gd name="connsiteY16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375040 w 5205958"/>
              <a:gd name="connsiteY10" fmla="*/ 1205037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1213955 w 5205958"/>
              <a:gd name="connsiteY14" fmla="*/ 280432 h 1727465"/>
              <a:gd name="connsiteX15" fmla="*/ 952500 w 5205958"/>
              <a:gd name="connsiteY15" fmla="*/ 260350 h 1727465"/>
              <a:gd name="connsiteX16" fmla="*/ 127000 w 5205958"/>
              <a:gd name="connsiteY16" fmla="*/ 196850 h 1727465"/>
              <a:gd name="connsiteX17" fmla="*/ 190500 w 5205958"/>
              <a:gd name="connsiteY17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375040 w 5205958"/>
              <a:gd name="connsiteY10" fmla="*/ 1205037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1516624 w 5205958"/>
              <a:gd name="connsiteY14" fmla="*/ 374503 h 1727465"/>
              <a:gd name="connsiteX15" fmla="*/ 1213955 w 5205958"/>
              <a:gd name="connsiteY15" fmla="*/ 280432 h 1727465"/>
              <a:gd name="connsiteX16" fmla="*/ 952500 w 5205958"/>
              <a:gd name="connsiteY16" fmla="*/ 260350 h 1727465"/>
              <a:gd name="connsiteX17" fmla="*/ 127000 w 5205958"/>
              <a:gd name="connsiteY17" fmla="*/ 196850 h 1727465"/>
              <a:gd name="connsiteX18" fmla="*/ 190500 w 5205958"/>
              <a:gd name="connsiteY18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200 w 5205958"/>
              <a:gd name="connsiteY13" fmla="*/ 387350 h 1727465"/>
              <a:gd name="connsiteX14" fmla="*/ 1516624 w 5205958"/>
              <a:gd name="connsiteY14" fmla="*/ 374503 h 1727465"/>
              <a:gd name="connsiteX15" fmla="*/ 1213955 w 5205958"/>
              <a:gd name="connsiteY15" fmla="*/ 280432 h 1727465"/>
              <a:gd name="connsiteX16" fmla="*/ 952500 w 5205958"/>
              <a:gd name="connsiteY16" fmla="*/ 260350 h 1727465"/>
              <a:gd name="connsiteX17" fmla="*/ 127000 w 5205958"/>
              <a:gd name="connsiteY17" fmla="*/ 196850 h 1727465"/>
              <a:gd name="connsiteX18" fmla="*/ 190500 w 5205958"/>
              <a:gd name="connsiteY18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199 w 5205958"/>
              <a:gd name="connsiteY13" fmla="*/ 181467 h 1727465"/>
              <a:gd name="connsiteX14" fmla="*/ 1516624 w 5205958"/>
              <a:gd name="connsiteY14" fmla="*/ 374503 h 1727465"/>
              <a:gd name="connsiteX15" fmla="*/ 1213955 w 5205958"/>
              <a:gd name="connsiteY15" fmla="*/ 280432 h 1727465"/>
              <a:gd name="connsiteX16" fmla="*/ 952500 w 5205958"/>
              <a:gd name="connsiteY16" fmla="*/ 260350 h 1727465"/>
              <a:gd name="connsiteX17" fmla="*/ 127000 w 5205958"/>
              <a:gd name="connsiteY17" fmla="*/ 196850 h 1727465"/>
              <a:gd name="connsiteX18" fmla="*/ 190500 w 5205958"/>
              <a:gd name="connsiteY18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199 w 5205958"/>
              <a:gd name="connsiteY13" fmla="*/ 181467 h 1727465"/>
              <a:gd name="connsiteX14" fmla="*/ 1447553 w 5205958"/>
              <a:gd name="connsiteY14" fmla="*/ 100555 h 1727465"/>
              <a:gd name="connsiteX15" fmla="*/ 1213955 w 5205958"/>
              <a:gd name="connsiteY15" fmla="*/ 280432 h 1727465"/>
              <a:gd name="connsiteX16" fmla="*/ 952500 w 5205958"/>
              <a:gd name="connsiteY16" fmla="*/ 260350 h 1727465"/>
              <a:gd name="connsiteX17" fmla="*/ 127000 w 5205958"/>
              <a:gd name="connsiteY17" fmla="*/ 196850 h 1727465"/>
              <a:gd name="connsiteX18" fmla="*/ 190500 w 5205958"/>
              <a:gd name="connsiteY18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199 w 5205958"/>
              <a:gd name="connsiteY13" fmla="*/ 181467 h 1727465"/>
              <a:gd name="connsiteX14" fmla="*/ 1447553 w 5205958"/>
              <a:gd name="connsiteY14" fmla="*/ 100555 h 1727465"/>
              <a:gd name="connsiteX15" fmla="*/ 1213955 w 5205958"/>
              <a:gd name="connsiteY15" fmla="*/ 280432 h 1727465"/>
              <a:gd name="connsiteX16" fmla="*/ 1126951 w 5205958"/>
              <a:gd name="connsiteY16" fmla="*/ 257473 h 1727465"/>
              <a:gd name="connsiteX17" fmla="*/ 952500 w 5205958"/>
              <a:gd name="connsiteY17" fmla="*/ 260350 h 1727465"/>
              <a:gd name="connsiteX18" fmla="*/ 127000 w 5205958"/>
              <a:gd name="connsiteY18" fmla="*/ 196850 h 1727465"/>
              <a:gd name="connsiteX19" fmla="*/ 190500 w 5205958"/>
              <a:gd name="connsiteY19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199 w 5205958"/>
              <a:gd name="connsiteY13" fmla="*/ 181467 h 1727465"/>
              <a:gd name="connsiteX14" fmla="*/ 1447553 w 5205958"/>
              <a:gd name="connsiteY14" fmla="*/ 100555 h 1727465"/>
              <a:gd name="connsiteX15" fmla="*/ 1144885 w 5205958"/>
              <a:gd name="connsiteY15" fmla="*/ 74549 h 1727465"/>
              <a:gd name="connsiteX16" fmla="*/ 1126951 w 5205958"/>
              <a:gd name="connsiteY16" fmla="*/ 257473 h 1727465"/>
              <a:gd name="connsiteX17" fmla="*/ 952500 w 5205958"/>
              <a:gd name="connsiteY17" fmla="*/ 260350 h 1727465"/>
              <a:gd name="connsiteX18" fmla="*/ 127000 w 5205958"/>
              <a:gd name="connsiteY18" fmla="*/ 196850 h 1727465"/>
              <a:gd name="connsiteX19" fmla="*/ 190500 w 5205958"/>
              <a:gd name="connsiteY19" fmla="*/ 1441450 h 1727465"/>
              <a:gd name="connsiteX0" fmla="*/ 114300 w 5205958"/>
              <a:gd name="connsiteY0" fmla="*/ 1428750 h 1727465"/>
              <a:gd name="connsiteX1" fmla="*/ 2404380 w 5205958"/>
              <a:gd name="connsiteY1" fmla="*/ 1335167 h 1727465"/>
              <a:gd name="connsiteX2" fmla="*/ 2610938 w 5205958"/>
              <a:gd name="connsiteY2" fmla="*/ 1356121 h 1727465"/>
              <a:gd name="connsiteX3" fmla="*/ 3714041 w 5205958"/>
              <a:gd name="connsiteY3" fmla="*/ 1470303 h 1727465"/>
              <a:gd name="connsiteX4" fmla="*/ 3927379 w 5205958"/>
              <a:gd name="connsiteY4" fmla="*/ 1517094 h 1727465"/>
              <a:gd name="connsiteX5" fmla="*/ 4426801 w 5205958"/>
              <a:gd name="connsiteY5" fmla="*/ 1701555 h 1727465"/>
              <a:gd name="connsiteX6" fmla="*/ 4662931 w 5205958"/>
              <a:gd name="connsiteY6" fmla="*/ 1672551 h 1727465"/>
              <a:gd name="connsiteX7" fmla="*/ 5115039 w 5205958"/>
              <a:gd name="connsiteY7" fmla="*/ 1485014 h 1727465"/>
              <a:gd name="connsiteX8" fmla="*/ 5197373 w 5205958"/>
              <a:gd name="connsiteY8" fmla="*/ 1254821 h 1727465"/>
              <a:gd name="connsiteX9" fmla="*/ 5063529 w 5205958"/>
              <a:gd name="connsiteY9" fmla="*/ 1254815 h 1727465"/>
              <a:gd name="connsiteX10" fmla="*/ 4513179 w 5205958"/>
              <a:gd name="connsiteY10" fmla="*/ 863026 h 1727465"/>
              <a:gd name="connsiteX11" fmla="*/ 3633759 w 5205958"/>
              <a:gd name="connsiteY11" fmla="*/ 631527 h 1727465"/>
              <a:gd name="connsiteX12" fmla="*/ 2781300 w 5205958"/>
              <a:gd name="connsiteY12" fmla="*/ 400050 h 1727465"/>
              <a:gd name="connsiteX13" fmla="*/ 1727199 w 5205958"/>
              <a:gd name="connsiteY13" fmla="*/ 181467 h 1727465"/>
              <a:gd name="connsiteX14" fmla="*/ 1447553 w 5205958"/>
              <a:gd name="connsiteY14" fmla="*/ 100555 h 1727465"/>
              <a:gd name="connsiteX15" fmla="*/ 1144885 w 5205958"/>
              <a:gd name="connsiteY15" fmla="*/ 74549 h 1727465"/>
              <a:gd name="connsiteX16" fmla="*/ 850670 w 5205958"/>
              <a:gd name="connsiteY16" fmla="*/ 119655 h 1727465"/>
              <a:gd name="connsiteX17" fmla="*/ 952500 w 5205958"/>
              <a:gd name="connsiteY17" fmla="*/ 260350 h 1727465"/>
              <a:gd name="connsiteX18" fmla="*/ 127000 w 5205958"/>
              <a:gd name="connsiteY18" fmla="*/ 196850 h 1727465"/>
              <a:gd name="connsiteX19" fmla="*/ 190500 w 5205958"/>
              <a:gd name="connsiteY19" fmla="*/ 1441450 h 1727465"/>
              <a:gd name="connsiteX0" fmla="*/ 0 w 5091658"/>
              <a:gd name="connsiteY0" fmla="*/ 1463262 h 1761977"/>
              <a:gd name="connsiteX1" fmla="*/ 2290080 w 5091658"/>
              <a:gd name="connsiteY1" fmla="*/ 1369679 h 1761977"/>
              <a:gd name="connsiteX2" fmla="*/ 2496638 w 5091658"/>
              <a:gd name="connsiteY2" fmla="*/ 1390633 h 1761977"/>
              <a:gd name="connsiteX3" fmla="*/ 3599741 w 5091658"/>
              <a:gd name="connsiteY3" fmla="*/ 1504815 h 1761977"/>
              <a:gd name="connsiteX4" fmla="*/ 3813079 w 5091658"/>
              <a:gd name="connsiteY4" fmla="*/ 1551606 h 1761977"/>
              <a:gd name="connsiteX5" fmla="*/ 4312501 w 5091658"/>
              <a:gd name="connsiteY5" fmla="*/ 1736067 h 1761977"/>
              <a:gd name="connsiteX6" fmla="*/ 4548631 w 5091658"/>
              <a:gd name="connsiteY6" fmla="*/ 1707063 h 1761977"/>
              <a:gd name="connsiteX7" fmla="*/ 5000739 w 5091658"/>
              <a:gd name="connsiteY7" fmla="*/ 1519526 h 1761977"/>
              <a:gd name="connsiteX8" fmla="*/ 5083073 w 5091658"/>
              <a:gd name="connsiteY8" fmla="*/ 1289333 h 1761977"/>
              <a:gd name="connsiteX9" fmla="*/ 4949229 w 5091658"/>
              <a:gd name="connsiteY9" fmla="*/ 1289327 h 1761977"/>
              <a:gd name="connsiteX10" fmla="*/ 4398879 w 5091658"/>
              <a:gd name="connsiteY10" fmla="*/ 897538 h 1761977"/>
              <a:gd name="connsiteX11" fmla="*/ 3519459 w 5091658"/>
              <a:gd name="connsiteY11" fmla="*/ 666039 h 1761977"/>
              <a:gd name="connsiteX12" fmla="*/ 2667000 w 5091658"/>
              <a:gd name="connsiteY12" fmla="*/ 434562 h 1761977"/>
              <a:gd name="connsiteX13" fmla="*/ 1612899 w 5091658"/>
              <a:gd name="connsiteY13" fmla="*/ 215979 h 1761977"/>
              <a:gd name="connsiteX14" fmla="*/ 1333253 w 5091658"/>
              <a:gd name="connsiteY14" fmla="*/ 135067 h 1761977"/>
              <a:gd name="connsiteX15" fmla="*/ 1030585 w 5091658"/>
              <a:gd name="connsiteY15" fmla="*/ 109061 h 1761977"/>
              <a:gd name="connsiteX16" fmla="*/ 736370 w 5091658"/>
              <a:gd name="connsiteY16" fmla="*/ 154167 h 1761977"/>
              <a:gd name="connsiteX17" fmla="*/ 838200 w 5091658"/>
              <a:gd name="connsiteY17" fmla="*/ 294862 h 1761977"/>
              <a:gd name="connsiteX18" fmla="*/ 140310 w 5091658"/>
              <a:gd name="connsiteY18" fmla="*/ 87791 h 1761977"/>
              <a:gd name="connsiteX19" fmla="*/ 12700 w 5091658"/>
              <a:gd name="connsiteY19" fmla="*/ 231362 h 1761977"/>
              <a:gd name="connsiteX20" fmla="*/ 76200 w 5091658"/>
              <a:gd name="connsiteY20" fmla="*/ 1475962 h 1761977"/>
              <a:gd name="connsiteX0" fmla="*/ 0 w 5091658"/>
              <a:gd name="connsiteY0" fmla="*/ 1463262 h 1761977"/>
              <a:gd name="connsiteX1" fmla="*/ 2290080 w 5091658"/>
              <a:gd name="connsiteY1" fmla="*/ 1369679 h 1761977"/>
              <a:gd name="connsiteX2" fmla="*/ 2496638 w 5091658"/>
              <a:gd name="connsiteY2" fmla="*/ 1390633 h 1761977"/>
              <a:gd name="connsiteX3" fmla="*/ 3599741 w 5091658"/>
              <a:gd name="connsiteY3" fmla="*/ 1504815 h 1761977"/>
              <a:gd name="connsiteX4" fmla="*/ 3813079 w 5091658"/>
              <a:gd name="connsiteY4" fmla="*/ 1551606 h 1761977"/>
              <a:gd name="connsiteX5" fmla="*/ 4312501 w 5091658"/>
              <a:gd name="connsiteY5" fmla="*/ 1736067 h 1761977"/>
              <a:gd name="connsiteX6" fmla="*/ 4548631 w 5091658"/>
              <a:gd name="connsiteY6" fmla="*/ 1707063 h 1761977"/>
              <a:gd name="connsiteX7" fmla="*/ 5000739 w 5091658"/>
              <a:gd name="connsiteY7" fmla="*/ 1519526 h 1761977"/>
              <a:gd name="connsiteX8" fmla="*/ 5083073 w 5091658"/>
              <a:gd name="connsiteY8" fmla="*/ 1289333 h 1761977"/>
              <a:gd name="connsiteX9" fmla="*/ 4949229 w 5091658"/>
              <a:gd name="connsiteY9" fmla="*/ 1289327 h 1761977"/>
              <a:gd name="connsiteX10" fmla="*/ 4398879 w 5091658"/>
              <a:gd name="connsiteY10" fmla="*/ 897538 h 1761977"/>
              <a:gd name="connsiteX11" fmla="*/ 3519459 w 5091658"/>
              <a:gd name="connsiteY11" fmla="*/ 666039 h 1761977"/>
              <a:gd name="connsiteX12" fmla="*/ 2667000 w 5091658"/>
              <a:gd name="connsiteY12" fmla="*/ 434562 h 1761977"/>
              <a:gd name="connsiteX13" fmla="*/ 1612899 w 5091658"/>
              <a:gd name="connsiteY13" fmla="*/ 215979 h 1761977"/>
              <a:gd name="connsiteX14" fmla="*/ 1333253 w 5091658"/>
              <a:gd name="connsiteY14" fmla="*/ 135067 h 1761977"/>
              <a:gd name="connsiteX15" fmla="*/ 1030585 w 5091658"/>
              <a:gd name="connsiteY15" fmla="*/ 109061 h 1761977"/>
              <a:gd name="connsiteX16" fmla="*/ 736370 w 5091658"/>
              <a:gd name="connsiteY16" fmla="*/ 154167 h 1761977"/>
              <a:gd name="connsiteX17" fmla="*/ 447620 w 5091658"/>
              <a:gd name="connsiteY17" fmla="*/ 123491 h 1761977"/>
              <a:gd name="connsiteX18" fmla="*/ 140310 w 5091658"/>
              <a:gd name="connsiteY18" fmla="*/ 87791 h 1761977"/>
              <a:gd name="connsiteX19" fmla="*/ 12700 w 5091658"/>
              <a:gd name="connsiteY19" fmla="*/ 231362 h 1761977"/>
              <a:gd name="connsiteX20" fmla="*/ 76200 w 5091658"/>
              <a:gd name="connsiteY20" fmla="*/ 1475962 h 1761977"/>
              <a:gd name="connsiteX0" fmla="*/ 0 w 5091658"/>
              <a:gd name="connsiteY0" fmla="*/ 1463262 h 1761977"/>
              <a:gd name="connsiteX1" fmla="*/ 2290080 w 5091658"/>
              <a:gd name="connsiteY1" fmla="*/ 1369679 h 1761977"/>
              <a:gd name="connsiteX2" fmla="*/ 2496638 w 5091658"/>
              <a:gd name="connsiteY2" fmla="*/ 1390633 h 1761977"/>
              <a:gd name="connsiteX3" fmla="*/ 3599741 w 5091658"/>
              <a:gd name="connsiteY3" fmla="*/ 1504815 h 1761977"/>
              <a:gd name="connsiteX4" fmla="*/ 3813079 w 5091658"/>
              <a:gd name="connsiteY4" fmla="*/ 1551606 h 1761977"/>
              <a:gd name="connsiteX5" fmla="*/ 4312501 w 5091658"/>
              <a:gd name="connsiteY5" fmla="*/ 1736067 h 1761977"/>
              <a:gd name="connsiteX6" fmla="*/ 4548631 w 5091658"/>
              <a:gd name="connsiteY6" fmla="*/ 1707063 h 1761977"/>
              <a:gd name="connsiteX7" fmla="*/ 5000739 w 5091658"/>
              <a:gd name="connsiteY7" fmla="*/ 1519526 h 1761977"/>
              <a:gd name="connsiteX8" fmla="*/ 5083073 w 5091658"/>
              <a:gd name="connsiteY8" fmla="*/ 1289333 h 1761977"/>
              <a:gd name="connsiteX9" fmla="*/ 4949229 w 5091658"/>
              <a:gd name="connsiteY9" fmla="*/ 1289327 h 1761977"/>
              <a:gd name="connsiteX10" fmla="*/ 4398879 w 5091658"/>
              <a:gd name="connsiteY10" fmla="*/ 897538 h 1761977"/>
              <a:gd name="connsiteX11" fmla="*/ 3519459 w 5091658"/>
              <a:gd name="connsiteY11" fmla="*/ 666039 h 1761977"/>
              <a:gd name="connsiteX12" fmla="*/ 2667000 w 5091658"/>
              <a:gd name="connsiteY12" fmla="*/ 434562 h 1761977"/>
              <a:gd name="connsiteX13" fmla="*/ 1612899 w 5091658"/>
              <a:gd name="connsiteY13" fmla="*/ 215979 h 1761977"/>
              <a:gd name="connsiteX14" fmla="*/ 1333253 w 5091658"/>
              <a:gd name="connsiteY14" fmla="*/ 135067 h 1761977"/>
              <a:gd name="connsiteX15" fmla="*/ 1030585 w 5091658"/>
              <a:gd name="connsiteY15" fmla="*/ 109061 h 1761977"/>
              <a:gd name="connsiteX16" fmla="*/ 736370 w 5091658"/>
              <a:gd name="connsiteY16" fmla="*/ 154167 h 1761977"/>
              <a:gd name="connsiteX17" fmla="*/ 667020 w 5091658"/>
              <a:gd name="connsiteY17" fmla="*/ 34327 h 1761977"/>
              <a:gd name="connsiteX18" fmla="*/ 447620 w 5091658"/>
              <a:gd name="connsiteY18" fmla="*/ 123491 h 1761977"/>
              <a:gd name="connsiteX19" fmla="*/ 140310 w 5091658"/>
              <a:gd name="connsiteY19" fmla="*/ 87791 h 1761977"/>
              <a:gd name="connsiteX20" fmla="*/ 12700 w 5091658"/>
              <a:gd name="connsiteY20" fmla="*/ 231362 h 1761977"/>
              <a:gd name="connsiteX21" fmla="*/ 76200 w 5091658"/>
              <a:gd name="connsiteY21" fmla="*/ 1475962 h 1761977"/>
              <a:gd name="connsiteX0" fmla="*/ 21824 w 5089643"/>
              <a:gd name="connsiteY0" fmla="*/ 1359956 h 1761977"/>
              <a:gd name="connsiteX1" fmla="*/ 2288065 w 5089643"/>
              <a:gd name="connsiteY1" fmla="*/ 1369679 h 1761977"/>
              <a:gd name="connsiteX2" fmla="*/ 2494623 w 5089643"/>
              <a:gd name="connsiteY2" fmla="*/ 1390633 h 1761977"/>
              <a:gd name="connsiteX3" fmla="*/ 3597726 w 5089643"/>
              <a:gd name="connsiteY3" fmla="*/ 1504815 h 1761977"/>
              <a:gd name="connsiteX4" fmla="*/ 3811064 w 5089643"/>
              <a:gd name="connsiteY4" fmla="*/ 1551606 h 1761977"/>
              <a:gd name="connsiteX5" fmla="*/ 4310486 w 5089643"/>
              <a:gd name="connsiteY5" fmla="*/ 1736067 h 1761977"/>
              <a:gd name="connsiteX6" fmla="*/ 4546616 w 5089643"/>
              <a:gd name="connsiteY6" fmla="*/ 1707063 h 1761977"/>
              <a:gd name="connsiteX7" fmla="*/ 4998724 w 5089643"/>
              <a:gd name="connsiteY7" fmla="*/ 1519526 h 1761977"/>
              <a:gd name="connsiteX8" fmla="*/ 5081058 w 5089643"/>
              <a:gd name="connsiteY8" fmla="*/ 1289333 h 1761977"/>
              <a:gd name="connsiteX9" fmla="*/ 4947214 w 5089643"/>
              <a:gd name="connsiteY9" fmla="*/ 1289327 h 1761977"/>
              <a:gd name="connsiteX10" fmla="*/ 4396864 w 5089643"/>
              <a:gd name="connsiteY10" fmla="*/ 897538 h 1761977"/>
              <a:gd name="connsiteX11" fmla="*/ 3517444 w 5089643"/>
              <a:gd name="connsiteY11" fmla="*/ 666039 h 1761977"/>
              <a:gd name="connsiteX12" fmla="*/ 2664985 w 5089643"/>
              <a:gd name="connsiteY12" fmla="*/ 434562 h 1761977"/>
              <a:gd name="connsiteX13" fmla="*/ 1610884 w 5089643"/>
              <a:gd name="connsiteY13" fmla="*/ 215979 h 1761977"/>
              <a:gd name="connsiteX14" fmla="*/ 1331238 w 5089643"/>
              <a:gd name="connsiteY14" fmla="*/ 135067 h 1761977"/>
              <a:gd name="connsiteX15" fmla="*/ 1028570 w 5089643"/>
              <a:gd name="connsiteY15" fmla="*/ 109061 h 1761977"/>
              <a:gd name="connsiteX16" fmla="*/ 734355 w 5089643"/>
              <a:gd name="connsiteY16" fmla="*/ 154167 h 1761977"/>
              <a:gd name="connsiteX17" fmla="*/ 665005 w 5089643"/>
              <a:gd name="connsiteY17" fmla="*/ 34327 h 1761977"/>
              <a:gd name="connsiteX18" fmla="*/ 445605 w 5089643"/>
              <a:gd name="connsiteY18" fmla="*/ 123491 h 1761977"/>
              <a:gd name="connsiteX19" fmla="*/ 138295 w 5089643"/>
              <a:gd name="connsiteY19" fmla="*/ 87791 h 1761977"/>
              <a:gd name="connsiteX20" fmla="*/ 10685 w 5089643"/>
              <a:gd name="connsiteY20" fmla="*/ 231362 h 1761977"/>
              <a:gd name="connsiteX21" fmla="*/ 74185 w 5089643"/>
              <a:gd name="connsiteY21" fmla="*/ 1475962 h 1761977"/>
              <a:gd name="connsiteX0" fmla="*/ 21824 w 5079923"/>
              <a:gd name="connsiteY0" fmla="*/ 1359956 h 1761977"/>
              <a:gd name="connsiteX1" fmla="*/ 2288065 w 5079923"/>
              <a:gd name="connsiteY1" fmla="*/ 1369679 h 1761977"/>
              <a:gd name="connsiteX2" fmla="*/ 2494623 w 5079923"/>
              <a:gd name="connsiteY2" fmla="*/ 1390633 h 1761977"/>
              <a:gd name="connsiteX3" fmla="*/ 3597726 w 5079923"/>
              <a:gd name="connsiteY3" fmla="*/ 1504815 h 1761977"/>
              <a:gd name="connsiteX4" fmla="*/ 3811064 w 5079923"/>
              <a:gd name="connsiteY4" fmla="*/ 1551606 h 1761977"/>
              <a:gd name="connsiteX5" fmla="*/ 4310486 w 5079923"/>
              <a:gd name="connsiteY5" fmla="*/ 1736067 h 1761977"/>
              <a:gd name="connsiteX6" fmla="*/ 4546616 w 5079923"/>
              <a:gd name="connsiteY6" fmla="*/ 1707063 h 1761977"/>
              <a:gd name="connsiteX7" fmla="*/ 4998724 w 5079923"/>
              <a:gd name="connsiteY7" fmla="*/ 1519526 h 1761977"/>
              <a:gd name="connsiteX8" fmla="*/ 5033812 w 5079923"/>
              <a:gd name="connsiteY8" fmla="*/ 1390221 h 1761977"/>
              <a:gd name="connsiteX9" fmla="*/ 4947214 w 5079923"/>
              <a:gd name="connsiteY9" fmla="*/ 1289327 h 1761977"/>
              <a:gd name="connsiteX10" fmla="*/ 4396864 w 5079923"/>
              <a:gd name="connsiteY10" fmla="*/ 897538 h 1761977"/>
              <a:gd name="connsiteX11" fmla="*/ 3517444 w 5079923"/>
              <a:gd name="connsiteY11" fmla="*/ 666039 h 1761977"/>
              <a:gd name="connsiteX12" fmla="*/ 2664985 w 5079923"/>
              <a:gd name="connsiteY12" fmla="*/ 434562 h 1761977"/>
              <a:gd name="connsiteX13" fmla="*/ 1610884 w 5079923"/>
              <a:gd name="connsiteY13" fmla="*/ 215979 h 1761977"/>
              <a:gd name="connsiteX14" fmla="*/ 1331238 w 5079923"/>
              <a:gd name="connsiteY14" fmla="*/ 135067 h 1761977"/>
              <a:gd name="connsiteX15" fmla="*/ 1028570 w 5079923"/>
              <a:gd name="connsiteY15" fmla="*/ 109061 h 1761977"/>
              <a:gd name="connsiteX16" fmla="*/ 734355 w 5079923"/>
              <a:gd name="connsiteY16" fmla="*/ 154167 h 1761977"/>
              <a:gd name="connsiteX17" fmla="*/ 665005 w 5079923"/>
              <a:gd name="connsiteY17" fmla="*/ 34327 h 1761977"/>
              <a:gd name="connsiteX18" fmla="*/ 445605 w 5079923"/>
              <a:gd name="connsiteY18" fmla="*/ 123491 h 1761977"/>
              <a:gd name="connsiteX19" fmla="*/ 138295 w 5079923"/>
              <a:gd name="connsiteY19" fmla="*/ 87791 h 1761977"/>
              <a:gd name="connsiteX20" fmla="*/ 10685 w 5079923"/>
              <a:gd name="connsiteY20" fmla="*/ 231362 h 1761977"/>
              <a:gd name="connsiteX21" fmla="*/ 74185 w 5079923"/>
              <a:gd name="connsiteY21" fmla="*/ 1475962 h 1761977"/>
              <a:gd name="connsiteX0" fmla="*/ 21824 w 5361195"/>
              <a:gd name="connsiteY0" fmla="*/ 1359956 h 1761977"/>
              <a:gd name="connsiteX1" fmla="*/ 2288065 w 5361195"/>
              <a:gd name="connsiteY1" fmla="*/ 1369679 h 1761977"/>
              <a:gd name="connsiteX2" fmla="*/ 2494623 w 5361195"/>
              <a:gd name="connsiteY2" fmla="*/ 1390633 h 1761977"/>
              <a:gd name="connsiteX3" fmla="*/ 3597726 w 5361195"/>
              <a:gd name="connsiteY3" fmla="*/ 1504815 h 1761977"/>
              <a:gd name="connsiteX4" fmla="*/ 3811064 w 5361195"/>
              <a:gd name="connsiteY4" fmla="*/ 1551606 h 1761977"/>
              <a:gd name="connsiteX5" fmla="*/ 4310486 w 5361195"/>
              <a:gd name="connsiteY5" fmla="*/ 1736067 h 1761977"/>
              <a:gd name="connsiteX6" fmla="*/ 4546616 w 5361195"/>
              <a:gd name="connsiteY6" fmla="*/ 1707063 h 1761977"/>
              <a:gd name="connsiteX7" fmla="*/ 4998724 w 5361195"/>
              <a:gd name="connsiteY7" fmla="*/ 1519526 h 1761977"/>
              <a:gd name="connsiteX8" fmla="*/ 5033812 w 5361195"/>
              <a:gd name="connsiteY8" fmla="*/ 1390221 h 1761977"/>
              <a:gd name="connsiteX9" fmla="*/ 5255037 w 5361195"/>
              <a:gd name="connsiteY9" fmla="*/ 1322151 h 1761977"/>
              <a:gd name="connsiteX10" fmla="*/ 4396864 w 5361195"/>
              <a:gd name="connsiteY10" fmla="*/ 897538 h 1761977"/>
              <a:gd name="connsiteX11" fmla="*/ 3517444 w 5361195"/>
              <a:gd name="connsiteY11" fmla="*/ 666039 h 1761977"/>
              <a:gd name="connsiteX12" fmla="*/ 2664985 w 5361195"/>
              <a:gd name="connsiteY12" fmla="*/ 434562 h 1761977"/>
              <a:gd name="connsiteX13" fmla="*/ 1610884 w 5361195"/>
              <a:gd name="connsiteY13" fmla="*/ 215979 h 1761977"/>
              <a:gd name="connsiteX14" fmla="*/ 1331238 w 5361195"/>
              <a:gd name="connsiteY14" fmla="*/ 135067 h 1761977"/>
              <a:gd name="connsiteX15" fmla="*/ 1028570 w 5361195"/>
              <a:gd name="connsiteY15" fmla="*/ 109061 h 1761977"/>
              <a:gd name="connsiteX16" fmla="*/ 734355 w 5361195"/>
              <a:gd name="connsiteY16" fmla="*/ 154167 h 1761977"/>
              <a:gd name="connsiteX17" fmla="*/ 665005 w 5361195"/>
              <a:gd name="connsiteY17" fmla="*/ 34327 h 1761977"/>
              <a:gd name="connsiteX18" fmla="*/ 445605 w 5361195"/>
              <a:gd name="connsiteY18" fmla="*/ 123491 h 1761977"/>
              <a:gd name="connsiteX19" fmla="*/ 138295 w 5361195"/>
              <a:gd name="connsiteY19" fmla="*/ 87791 h 1761977"/>
              <a:gd name="connsiteX20" fmla="*/ 10685 w 5361195"/>
              <a:gd name="connsiteY20" fmla="*/ 231362 h 1761977"/>
              <a:gd name="connsiteX21" fmla="*/ 74185 w 5361195"/>
              <a:gd name="connsiteY21" fmla="*/ 1475962 h 1761977"/>
              <a:gd name="connsiteX0" fmla="*/ 21824 w 5388643"/>
              <a:gd name="connsiteY0" fmla="*/ 1359956 h 1761977"/>
              <a:gd name="connsiteX1" fmla="*/ 2288065 w 5388643"/>
              <a:gd name="connsiteY1" fmla="*/ 1369679 h 1761977"/>
              <a:gd name="connsiteX2" fmla="*/ 2494623 w 5388643"/>
              <a:gd name="connsiteY2" fmla="*/ 1390633 h 1761977"/>
              <a:gd name="connsiteX3" fmla="*/ 3597726 w 5388643"/>
              <a:gd name="connsiteY3" fmla="*/ 1504815 h 1761977"/>
              <a:gd name="connsiteX4" fmla="*/ 3811064 w 5388643"/>
              <a:gd name="connsiteY4" fmla="*/ 1551606 h 1761977"/>
              <a:gd name="connsiteX5" fmla="*/ 4310486 w 5388643"/>
              <a:gd name="connsiteY5" fmla="*/ 1736067 h 1761977"/>
              <a:gd name="connsiteX6" fmla="*/ 4546616 w 5388643"/>
              <a:gd name="connsiteY6" fmla="*/ 1707063 h 1761977"/>
              <a:gd name="connsiteX7" fmla="*/ 4998724 w 5388643"/>
              <a:gd name="connsiteY7" fmla="*/ 1519526 h 1761977"/>
              <a:gd name="connsiteX8" fmla="*/ 5198502 w 5388643"/>
              <a:gd name="connsiteY8" fmla="*/ 1559174 h 1761977"/>
              <a:gd name="connsiteX9" fmla="*/ 5255037 w 5388643"/>
              <a:gd name="connsiteY9" fmla="*/ 1322151 h 1761977"/>
              <a:gd name="connsiteX10" fmla="*/ 4396864 w 5388643"/>
              <a:gd name="connsiteY10" fmla="*/ 897538 h 1761977"/>
              <a:gd name="connsiteX11" fmla="*/ 3517444 w 5388643"/>
              <a:gd name="connsiteY11" fmla="*/ 666039 h 1761977"/>
              <a:gd name="connsiteX12" fmla="*/ 2664985 w 5388643"/>
              <a:gd name="connsiteY12" fmla="*/ 434562 h 1761977"/>
              <a:gd name="connsiteX13" fmla="*/ 1610884 w 5388643"/>
              <a:gd name="connsiteY13" fmla="*/ 215979 h 1761977"/>
              <a:gd name="connsiteX14" fmla="*/ 1331238 w 5388643"/>
              <a:gd name="connsiteY14" fmla="*/ 135067 h 1761977"/>
              <a:gd name="connsiteX15" fmla="*/ 1028570 w 5388643"/>
              <a:gd name="connsiteY15" fmla="*/ 109061 h 1761977"/>
              <a:gd name="connsiteX16" fmla="*/ 734355 w 5388643"/>
              <a:gd name="connsiteY16" fmla="*/ 154167 h 1761977"/>
              <a:gd name="connsiteX17" fmla="*/ 665005 w 5388643"/>
              <a:gd name="connsiteY17" fmla="*/ 34327 h 1761977"/>
              <a:gd name="connsiteX18" fmla="*/ 445605 w 5388643"/>
              <a:gd name="connsiteY18" fmla="*/ 123491 h 1761977"/>
              <a:gd name="connsiteX19" fmla="*/ 138295 w 5388643"/>
              <a:gd name="connsiteY19" fmla="*/ 87791 h 1761977"/>
              <a:gd name="connsiteX20" fmla="*/ 10685 w 5388643"/>
              <a:gd name="connsiteY20" fmla="*/ 231362 h 1761977"/>
              <a:gd name="connsiteX21" fmla="*/ 74185 w 5388643"/>
              <a:gd name="connsiteY21" fmla="*/ 1475962 h 1761977"/>
              <a:gd name="connsiteX0" fmla="*/ 21824 w 5388643"/>
              <a:gd name="connsiteY0" fmla="*/ 1359956 h 1761977"/>
              <a:gd name="connsiteX1" fmla="*/ 2288065 w 5388643"/>
              <a:gd name="connsiteY1" fmla="*/ 1369679 h 1761977"/>
              <a:gd name="connsiteX2" fmla="*/ 2494623 w 5388643"/>
              <a:gd name="connsiteY2" fmla="*/ 1390633 h 1761977"/>
              <a:gd name="connsiteX3" fmla="*/ 3597726 w 5388643"/>
              <a:gd name="connsiteY3" fmla="*/ 1504815 h 1761977"/>
              <a:gd name="connsiteX4" fmla="*/ 3811064 w 5388643"/>
              <a:gd name="connsiteY4" fmla="*/ 1551606 h 1761977"/>
              <a:gd name="connsiteX5" fmla="*/ 4310486 w 5388643"/>
              <a:gd name="connsiteY5" fmla="*/ 1736067 h 1761977"/>
              <a:gd name="connsiteX6" fmla="*/ 4546616 w 5388643"/>
              <a:gd name="connsiteY6" fmla="*/ 1707063 h 1761977"/>
              <a:gd name="connsiteX7" fmla="*/ 4998724 w 5388643"/>
              <a:gd name="connsiteY7" fmla="*/ 1519526 h 1761977"/>
              <a:gd name="connsiteX8" fmla="*/ 5011019 w 5388643"/>
              <a:gd name="connsiteY8" fmla="*/ 1684938 h 1761977"/>
              <a:gd name="connsiteX9" fmla="*/ 5198502 w 5388643"/>
              <a:gd name="connsiteY9" fmla="*/ 1559174 h 1761977"/>
              <a:gd name="connsiteX10" fmla="*/ 5255037 w 5388643"/>
              <a:gd name="connsiteY10" fmla="*/ 1322151 h 1761977"/>
              <a:gd name="connsiteX11" fmla="*/ 4396864 w 5388643"/>
              <a:gd name="connsiteY11" fmla="*/ 897538 h 1761977"/>
              <a:gd name="connsiteX12" fmla="*/ 3517444 w 5388643"/>
              <a:gd name="connsiteY12" fmla="*/ 666039 h 1761977"/>
              <a:gd name="connsiteX13" fmla="*/ 2664985 w 5388643"/>
              <a:gd name="connsiteY13" fmla="*/ 434562 h 1761977"/>
              <a:gd name="connsiteX14" fmla="*/ 1610884 w 5388643"/>
              <a:gd name="connsiteY14" fmla="*/ 215979 h 1761977"/>
              <a:gd name="connsiteX15" fmla="*/ 1331238 w 5388643"/>
              <a:gd name="connsiteY15" fmla="*/ 135067 h 1761977"/>
              <a:gd name="connsiteX16" fmla="*/ 1028570 w 5388643"/>
              <a:gd name="connsiteY16" fmla="*/ 109061 h 1761977"/>
              <a:gd name="connsiteX17" fmla="*/ 734355 w 5388643"/>
              <a:gd name="connsiteY17" fmla="*/ 154167 h 1761977"/>
              <a:gd name="connsiteX18" fmla="*/ 665005 w 5388643"/>
              <a:gd name="connsiteY18" fmla="*/ 34327 h 1761977"/>
              <a:gd name="connsiteX19" fmla="*/ 445605 w 5388643"/>
              <a:gd name="connsiteY19" fmla="*/ 123491 h 1761977"/>
              <a:gd name="connsiteX20" fmla="*/ 138295 w 5388643"/>
              <a:gd name="connsiteY20" fmla="*/ 87791 h 1761977"/>
              <a:gd name="connsiteX21" fmla="*/ 10685 w 5388643"/>
              <a:gd name="connsiteY21" fmla="*/ 231362 h 1761977"/>
              <a:gd name="connsiteX22" fmla="*/ 74185 w 5388643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17444 w 5377281"/>
              <a:gd name="connsiteY12" fmla="*/ 666039 h 1761977"/>
              <a:gd name="connsiteX13" fmla="*/ 2664985 w 5377281"/>
              <a:gd name="connsiteY13" fmla="*/ 434562 h 1761977"/>
              <a:gd name="connsiteX14" fmla="*/ 1610884 w 5377281"/>
              <a:gd name="connsiteY14" fmla="*/ 215979 h 1761977"/>
              <a:gd name="connsiteX15" fmla="*/ 1331238 w 5377281"/>
              <a:gd name="connsiteY15" fmla="*/ 135067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27909 w 5377281"/>
              <a:gd name="connsiteY12" fmla="*/ 426604 h 1761977"/>
              <a:gd name="connsiteX13" fmla="*/ 2664985 w 5377281"/>
              <a:gd name="connsiteY13" fmla="*/ 434562 h 1761977"/>
              <a:gd name="connsiteX14" fmla="*/ 1610884 w 5377281"/>
              <a:gd name="connsiteY14" fmla="*/ 215979 h 1761977"/>
              <a:gd name="connsiteX15" fmla="*/ 1331238 w 5377281"/>
              <a:gd name="connsiteY15" fmla="*/ 135067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27909 w 5377281"/>
              <a:gd name="connsiteY12" fmla="*/ 426604 h 1761977"/>
              <a:gd name="connsiteX13" fmla="*/ 2606380 w 5377281"/>
              <a:gd name="connsiteY13" fmla="*/ 263191 h 1761977"/>
              <a:gd name="connsiteX14" fmla="*/ 1610884 w 5377281"/>
              <a:gd name="connsiteY14" fmla="*/ 215979 h 1761977"/>
              <a:gd name="connsiteX15" fmla="*/ 1331238 w 5377281"/>
              <a:gd name="connsiteY15" fmla="*/ 135067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27909 w 5377281"/>
              <a:gd name="connsiteY12" fmla="*/ 426604 h 1761977"/>
              <a:gd name="connsiteX13" fmla="*/ 2606380 w 5377281"/>
              <a:gd name="connsiteY13" fmla="*/ 263191 h 1761977"/>
              <a:gd name="connsiteX14" fmla="*/ 1610884 w 5377281"/>
              <a:gd name="connsiteY14" fmla="*/ 215979 h 1761977"/>
              <a:gd name="connsiteX15" fmla="*/ 1331238 w 5377281"/>
              <a:gd name="connsiteY15" fmla="*/ 135067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27909 w 5377281"/>
              <a:gd name="connsiteY12" fmla="*/ 426604 h 1761977"/>
              <a:gd name="connsiteX13" fmla="*/ 2606380 w 5377281"/>
              <a:gd name="connsiteY13" fmla="*/ 263191 h 1761977"/>
              <a:gd name="connsiteX14" fmla="*/ 1621349 w 5377281"/>
              <a:gd name="connsiteY14" fmla="*/ 112673 h 1761977"/>
              <a:gd name="connsiteX15" fmla="*/ 1331238 w 5377281"/>
              <a:gd name="connsiteY15" fmla="*/ 135067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59956 h 1761977"/>
              <a:gd name="connsiteX1" fmla="*/ 2288065 w 5377281"/>
              <a:gd name="connsiteY1" fmla="*/ 1369679 h 1761977"/>
              <a:gd name="connsiteX2" fmla="*/ 2494623 w 5377281"/>
              <a:gd name="connsiteY2" fmla="*/ 1390633 h 1761977"/>
              <a:gd name="connsiteX3" fmla="*/ 3597726 w 5377281"/>
              <a:gd name="connsiteY3" fmla="*/ 1504815 h 1761977"/>
              <a:gd name="connsiteX4" fmla="*/ 3811064 w 5377281"/>
              <a:gd name="connsiteY4" fmla="*/ 1551606 h 1761977"/>
              <a:gd name="connsiteX5" fmla="*/ 4310486 w 5377281"/>
              <a:gd name="connsiteY5" fmla="*/ 1736067 h 1761977"/>
              <a:gd name="connsiteX6" fmla="*/ 4546616 w 5377281"/>
              <a:gd name="connsiteY6" fmla="*/ 1707063 h 1761977"/>
              <a:gd name="connsiteX7" fmla="*/ 4998724 w 5377281"/>
              <a:gd name="connsiteY7" fmla="*/ 1519526 h 1761977"/>
              <a:gd name="connsiteX8" fmla="*/ 5011019 w 5377281"/>
              <a:gd name="connsiteY8" fmla="*/ 1684938 h 1761977"/>
              <a:gd name="connsiteX9" fmla="*/ 5198502 w 5377281"/>
              <a:gd name="connsiteY9" fmla="*/ 1559174 h 1761977"/>
              <a:gd name="connsiteX10" fmla="*/ 5255037 w 5377281"/>
              <a:gd name="connsiteY10" fmla="*/ 1322151 h 1761977"/>
              <a:gd name="connsiteX11" fmla="*/ 4465036 w 5377281"/>
              <a:gd name="connsiteY11" fmla="*/ 726167 h 1761977"/>
              <a:gd name="connsiteX12" fmla="*/ 3527909 w 5377281"/>
              <a:gd name="connsiteY12" fmla="*/ 426604 h 1761977"/>
              <a:gd name="connsiteX13" fmla="*/ 2606380 w 5377281"/>
              <a:gd name="connsiteY13" fmla="*/ 263191 h 1761977"/>
              <a:gd name="connsiteX14" fmla="*/ 1621349 w 5377281"/>
              <a:gd name="connsiteY14" fmla="*/ 112673 h 1761977"/>
              <a:gd name="connsiteX15" fmla="*/ 1341703 w 5377281"/>
              <a:gd name="connsiteY15" fmla="*/ 31761 h 1761977"/>
              <a:gd name="connsiteX16" fmla="*/ 1028570 w 5377281"/>
              <a:gd name="connsiteY16" fmla="*/ 109061 h 1761977"/>
              <a:gd name="connsiteX17" fmla="*/ 734355 w 5377281"/>
              <a:gd name="connsiteY17" fmla="*/ 154167 h 1761977"/>
              <a:gd name="connsiteX18" fmla="*/ 665005 w 5377281"/>
              <a:gd name="connsiteY18" fmla="*/ 34327 h 1761977"/>
              <a:gd name="connsiteX19" fmla="*/ 445605 w 5377281"/>
              <a:gd name="connsiteY19" fmla="*/ 123491 h 1761977"/>
              <a:gd name="connsiteX20" fmla="*/ 138295 w 5377281"/>
              <a:gd name="connsiteY20" fmla="*/ 87791 h 1761977"/>
              <a:gd name="connsiteX21" fmla="*/ 10685 w 5377281"/>
              <a:gd name="connsiteY21" fmla="*/ 231362 h 1761977"/>
              <a:gd name="connsiteX22" fmla="*/ 74185 w 5377281"/>
              <a:gd name="connsiteY22" fmla="*/ 1475962 h 1761977"/>
              <a:gd name="connsiteX0" fmla="*/ 21824 w 5377281"/>
              <a:gd name="connsiteY0" fmla="*/ 1389161 h 1791182"/>
              <a:gd name="connsiteX1" fmla="*/ 2288065 w 5377281"/>
              <a:gd name="connsiteY1" fmla="*/ 1398884 h 1791182"/>
              <a:gd name="connsiteX2" fmla="*/ 2494623 w 5377281"/>
              <a:gd name="connsiteY2" fmla="*/ 1419838 h 1791182"/>
              <a:gd name="connsiteX3" fmla="*/ 3597726 w 5377281"/>
              <a:gd name="connsiteY3" fmla="*/ 1534020 h 1791182"/>
              <a:gd name="connsiteX4" fmla="*/ 3811064 w 5377281"/>
              <a:gd name="connsiteY4" fmla="*/ 1580811 h 1791182"/>
              <a:gd name="connsiteX5" fmla="*/ 4310486 w 5377281"/>
              <a:gd name="connsiteY5" fmla="*/ 1765272 h 1791182"/>
              <a:gd name="connsiteX6" fmla="*/ 4546616 w 5377281"/>
              <a:gd name="connsiteY6" fmla="*/ 1736268 h 1791182"/>
              <a:gd name="connsiteX7" fmla="*/ 4998724 w 5377281"/>
              <a:gd name="connsiteY7" fmla="*/ 1548731 h 1791182"/>
              <a:gd name="connsiteX8" fmla="*/ 5011019 w 5377281"/>
              <a:gd name="connsiteY8" fmla="*/ 1714143 h 1791182"/>
              <a:gd name="connsiteX9" fmla="*/ 5198502 w 5377281"/>
              <a:gd name="connsiteY9" fmla="*/ 1588379 h 1791182"/>
              <a:gd name="connsiteX10" fmla="*/ 5255037 w 5377281"/>
              <a:gd name="connsiteY10" fmla="*/ 1351356 h 1791182"/>
              <a:gd name="connsiteX11" fmla="*/ 4465036 w 5377281"/>
              <a:gd name="connsiteY11" fmla="*/ 755372 h 1791182"/>
              <a:gd name="connsiteX12" fmla="*/ 3527909 w 5377281"/>
              <a:gd name="connsiteY12" fmla="*/ 455809 h 1791182"/>
              <a:gd name="connsiteX13" fmla="*/ 2606380 w 5377281"/>
              <a:gd name="connsiteY13" fmla="*/ 292396 h 1791182"/>
              <a:gd name="connsiteX14" fmla="*/ 1631815 w 5377281"/>
              <a:gd name="connsiteY14" fmla="*/ 38572 h 1791182"/>
              <a:gd name="connsiteX15" fmla="*/ 1341703 w 5377281"/>
              <a:gd name="connsiteY15" fmla="*/ 60966 h 1791182"/>
              <a:gd name="connsiteX16" fmla="*/ 1028570 w 5377281"/>
              <a:gd name="connsiteY16" fmla="*/ 138266 h 1791182"/>
              <a:gd name="connsiteX17" fmla="*/ 734355 w 5377281"/>
              <a:gd name="connsiteY17" fmla="*/ 183372 h 1791182"/>
              <a:gd name="connsiteX18" fmla="*/ 665005 w 5377281"/>
              <a:gd name="connsiteY18" fmla="*/ 63532 h 1791182"/>
              <a:gd name="connsiteX19" fmla="*/ 445605 w 5377281"/>
              <a:gd name="connsiteY19" fmla="*/ 152696 h 1791182"/>
              <a:gd name="connsiteX20" fmla="*/ 138295 w 5377281"/>
              <a:gd name="connsiteY20" fmla="*/ 116996 h 1791182"/>
              <a:gd name="connsiteX21" fmla="*/ 10685 w 5377281"/>
              <a:gd name="connsiteY21" fmla="*/ 260567 h 1791182"/>
              <a:gd name="connsiteX22" fmla="*/ 74185 w 5377281"/>
              <a:gd name="connsiteY22" fmla="*/ 1505167 h 1791182"/>
              <a:gd name="connsiteX0" fmla="*/ 21824 w 5377281"/>
              <a:gd name="connsiteY0" fmla="*/ 1389161 h 1791182"/>
              <a:gd name="connsiteX1" fmla="*/ 2288065 w 5377281"/>
              <a:gd name="connsiteY1" fmla="*/ 1398884 h 1791182"/>
              <a:gd name="connsiteX2" fmla="*/ 2494623 w 5377281"/>
              <a:gd name="connsiteY2" fmla="*/ 1419838 h 1791182"/>
              <a:gd name="connsiteX3" fmla="*/ 3597726 w 5377281"/>
              <a:gd name="connsiteY3" fmla="*/ 1534020 h 1791182"/>
              <a:gd name="connsiteX4" fmla="*/ 3811064 w 5377281"/>
              <a:gd name="connsiteY4" fmla="*/ 1580811 h 1791182"/>
              <a:gd name="connsiteX5" fmla="*/ 4310486 w 5377281"/>
              <a:gd name="connsiteY5" fmla="*/ 1765272 h 1791182"/>
              <a:gd name="connsiteX6" fmla="*/ 4546616 w 5377281"/>
              <a:gd name="connsiteY6" fmla="*/ 1736268 h 1791182"/>
              <a:gd name="connsiteX7" fmla="*/ 4998724 w 5377281"/>
              <a:gd name="connsiteY7" fmla="*/ 1548731 h 1791182"/>
              <a:gd name="connsiteX8" fmla="*/ 5011019 w 5377281"/>
              <a:gd name="connsiteY8" fmla="*/ 1714143 h 1791182"/>
              <a:gd name="connsiteX9" fmla="*/ 5198502 w 5377281"/>
              <a:gd name="connsiteY9" fmla="*/ 1588379 h 1791182"/>
              <a:gd name="connsiteX10" fmla="*/ 5255037 w 5377281"/>
              <a:gd name="connsiteY10" fmla="*/ 1351356 h 1791182"/>
              <a:gd name="connsiteX11" fmla="*/ 4465036 w 5377281"/>
              <a:gd name="connsiteY11" fmla="*/ 755372 h 1791182"/>
              <a:gd name="connsiteX12" fmla="*/ 3527909 w 5377281"/>
              <a:gd name="connsiteY12" fmla="*/ 455809 h 1791182"/>
              <a:gd name="connsiteX13" fmla="*/ 2606380 w 5377281"/>
              <a:gd name="connsiteY13" fmla="*/ 292396 h 1791182"/>
              <a:gd name="connsiteX14" fmla="*/ 1631815 w 5377281"/>
              <a:gd name="connsiteY14" fmla="*/ 38572 h 1791182"/>
              <a:gd name="connsiteX15" fmla="*/ 1341703 w 5377281"/>
              <a:gd name="connsiteY15" fmla="*/ 60966 h 1791182"/>
              <a:gd name="connsiteX16" fmla="*/ 1028570 w 5377281"/>
              <a:gd name="connsiteY16" fmla="*/ 138266 h 1791182"/>
              <a:gd name="connsiteX17" fmla="*/ 744821 w 5377281"/>
              <a:gd name="connsiteY17" fmla="*/ 41206 h 1791182"/>
              <a:gd name="connsiteX18" fmla="*/ 665005 w 5377281"/>
              <a:gd name="connsiteY18" fmla="*/ 63532 h 1791182"/>
              <a:gd name="connsiteX19" fmla="*/ 445605 w 5377281"/>
              <a:gd name="connsiteY19" fmla="*/ 152696 h 1791182"/>
              <a:gd name="connsiteX20" fmla="*/ 138295 w 5377281"/>
              <a:gd name="connsiteY20" fmla="*/ 116996 h 1791182"/>
              <a:gd name="connsiteX21" fmla="*/ 10685 w 5377281"/>
              <a:gd name="connsiteY21" fmla="*/ 260567 h 1791182"/>
              <a:gd name="connsiteX22" fmla="*/ 74185 w 5377281"/>
              <a:gd name="connsiteY22" fmla="*/ 1505167 h 1791182"/>
              <a:gd name="connsiteX0" fmla="*/ 21824 w 5377281"/>
              <a:gd name="connsiteY0" fmla="*/ 1389161 h 1791182"/>
              <a:gd name="connsiteX1" fmla="*/ 2288065 w 5377281"/>
              <a:gd name="connsiteY1" fmla="*/ 1398884 h 1791182"/>
              <a:gd name="connsiteX2" fmla="*/ 2494623 w 5377281"/>
              <a:gd name="connsiteY2" fmla="*/ 1419838 h 1791182"/>
              <a:gd name="connsiteX3" fmla="*/ 3597726 w 5377281"/>
              <a:gd name="connsiteY3" fmla="*/ 1534020 h 1791182"/>
              <a:gd name="connsiteX4" fmla="*/ 3811064 w 5377281"/>
              <a:gd name="connsiteY4" fmla="*/ 1580811 h 1791182"/>
              <a:gd name="connsiteX5" fmla="*/ 4310486 w 5377281"/>
              <a:gd name="connsiteY5" fmla="*/ 1765272 h 1791182"/>
              <a:gd name="connsiteX6" fmla="*/ 4546616 w 5377281"/>
              <a:gd name="connsiteY6" fmla="*/ 1736268 h 1791182"/>
              <a:gd name="connsiteX7" fmla="*/ 4998724 w 5377281"/>
              <a:gd name="connsiteY7" fmla="*/ 1548731 h 1791182"/>
              <a:gd name="connsiteX8" fmla="*/ 5011019 w 5377281"/>
              <a:gd name="connsiteY8" fmla="*/ 1714143 h 1791182"/>
              <a:gd name="connsiteX9" fmla="*/ 5198502 w 5377281"/>
              <a:gd name="connsiteY9" fmla="*/ 1588379 h 1791182"/>
              <a:gd name="connsiteX10" fmla="*/ 5255037 w 5377281"/>
              <a:gd name="connsiteY10" fmla="*/ 1351356 h 1791182"/>
              <a:gd name="connsiteX11" fmla="*/ 4465036 w 5377281"/>
              <a:gd name="connsiteY11" fmla="*/ 755372 h 1791182"/>
              <a:gd name="connsiteX12" fmla="*/ 3527909 w 5377281"/>
              <a:gd name="connsiteY12" fmla="*/ 455809 h 1791182"/>
              <a:gd name="connsiteX13" fmla="*/ 2606380 w 5377281"/>
              <a:gd name="connsiteY13" fmla="*/ 292396 h 1791182"/>
              <a:gd name="connsiteX14" fmla="*/ 1631815 w 5377281"/>
              <a:gd name="connsiteY14" fmla="*/ 38572 h 1791182"/>
              <a:gd name="connsiteX15" fmla="*/ 1341703 w 5377281"/>
              <a:gd name="connsiteY15" fmla="*/ 60966 h 1791182"/>
              <a:gd name="connsiteX16" fmla="*/ 969965 w 5377281"/>
              <a:gd name="connsiteY16" fmla="*/ 64164 h 1791182"/>
              <a:gd name="connsiteX17" fmla="*/ 744821 w 5377281"/>
              <a:gd name="connsiteY17" fmla="*/ 41206 h 1791182"/>
              <a:gd name="connsiteX18" fmla="*/ 665005 w 5377281"/>
              <a:gd name="connsiteY18" fmla="*/ 63532 h 1791182"/>
              <a:gd name="connsiteX19" fmla="*/ 445605 w 5377281"/>
              <a:gd name="connsiteY19" fmla="*/ 152696 h 1791182"/>
              <a:gd name="connsiteX20" fmla="*/ 138295 w 5377281"/>
              <a:gd name="connsiteY20" fmla="*/ 116996 h 1791182"/>
              <a:gd name="connsiteX21" fmla="*/ 10685 w 5377281"/>
              <a:gd name="connsiteY21" fmla="*/ 260567 h 1791182"/>
              <a:gd name="connsiteX22" fmla="*/ 74185 w 5377281"/>
              <a:gd name="connsiteY22" fmla="*/ 1505167 h 1791182"/>
              <a:gd name="connsiteX0" fmla="*/ 21824 w 5213646"/>
              <a:gd name="connsiteY0" fmla="*/ 1389161 h 1791182"/>
              <a:gd name="connsiteX1" fmla="*/ 2288065 w 5213646"/>
              <a:gd name="connsiteY1" fmla="*/ 1398884 h 1791182"/>
              <a:gd name="connsiteX2" fmla="*/ 2494623 w 5213646"/>
              <a:gd name="connsiteY2" fmla="*/ 1419838 h 1791182"/>
              <a:gd name="connsiteX3" fmla="*/ 3597726 w 5213646"/>
              <a:gd name="connsiteY3" fmla="*/ 1534020 h 1791182"/>
              <a:gd name="connsiteX4" fmla="*/ 3811064 w 5213646"/>
              <a:gd name="connsiteY4" fmla="*/ 1580811 h 1791182"/>
              <a:gd name="connsiteX5" fmla="*/ 4310486 w 5213646"/>
              <a:gd name="connsiteY5" fmla="*/ 1765272 h 1791182"/>
              <a:gd name="connsiteX6" fmla="*/ 4546616 w 5213646"/>
              <a:gd name="connsiteY6" fmla="*/ 1736268 h 1791182"/>
              <a:gd name="connsiteX7" fmla="*/ 4998724 w 5213646"/>
              <a:gd name="connsiteY7" fmla="*/ 1548731 h 1791182"/>
              <a:gd name="connsiteX8" fmla="*/ 5011019 w 5213646"/>
              <a:gd name="connsiteY8" fmla="*/ 1714143 h 1791182"/>
              <a:gd name="connsiteX9" fmla="*/ 5198502 w 5213646"/>
              <a:gd name="connsiteY9" fmla="*/ 1588379 h 1791182"/>
              <a:gd name="connsiteX10" fmla="*/ 4920153 w 5213646"/>
              <a:gd name="connsiteY10" fmla="*/ 1073061 h 1791182"/>
              <a:gd name="connsiteX11" fmla="*/ 4465036 w 5213646"/>
              <a:gd name="connsiteY11" fmla="*/ 755372 h 1791182"/>
              <a:gd name="connsiteX12" fmla="*/ 3527909 w 5213646"/>
              <a:gd name="connsiteY12" fmla="*/ 455809 h 1791182"/>
              <a:gd name="connsiteX13" fmla="*/ 2606380 w 5213646"/>
              <a:gd name="connsiteY13" fmla="*/ 292396 h 1791182"/>
              <a:gd name="connsiteX14" fmla="*/ 1631815 w 5213646"/>
              <a:gd name="connsiteY14" fmla="*/ 38572 h 1791182"/>
              <a:gd name="connsiteX15" fmla="*/ 1341703 w 5213646"/>
              <a:gd name="connsiteY15" fmla="*/ 60966 h 1791182"/>
              <a:gd name="connsiteX16" fmla="*/ 969965 w 5213646"/>
              <a:gd name="connsiteY16" fmla="*/ 64164 h 1791182"/>
              <a:gd name="connsiteX17" fmla="*/ 744821 w 5213646"/>
              <a:gd name="connsiteY17" fmla="*/ 41206 h 1791182"/>
              <a:gd name="connsiteX18" fmla="*/ 665005 w 5213646"/>
              <a:gd name="connsiteY18" fmla="*/ 63532 h 1791182"/>
              <a:gd name="connsiteX19" fmla="*/ 445605 w 5213646"/>
              <a:gd name="connsiteY19" fmla="*/ 152696 h 1791182"/>
              <a:gd name="connsiteX20" fmla="*/ 138295 w 5213646"/>
              <a:gd name="connsiteY20" fmla="*/ 116996 h 1791182"/>
              <a:gd name="connsiteX21" fmla="*/ 10685 w 5213646"/>
              <a:gd name="connsiteY21" fmla="*/ 260567 h 1791182"/>
              <a:gd name="connsiteX22" fmla="*/ 74185 w 5213646"/>
              <a:gd name="connsiteY22" fmla="*/ 1505167 h 1791182"/>
              <a:gd name="connsiteX0" fmla="*/ 21824 w 5318676"/>
              <a:gd name="connsiteY0" fmla="*/ 1389161 h 1791182"/>
              <a:gd name="connsiteX1" fmla="*/ 2288065 w 5318676"/>
              <a:gd name="connsiteY1" fmla="*/ 1398884 h 1791182"/>
              <a:gd name="connsiteX2" fmla="*/ 2494623 w 5318676"/>
              <a:gd name="connsiteY2" fmla="*/ 1419838 h 1791182"/>
              <a:gd name="connsiteX3" fmla="*/ 3597726 w 5318676"/>
              <a:gd name="connsiteY3" fmla="*/ 1534020 h 1791182"/>
              <a:gd name="connsiteX4" fmla="*/ 3811064 w 5318676"/>
              <a:gd name="connsiteY4" fmla="*/ 1580811 h 1791182"/>
              <a:gd name="connsiteX5" fmla="*/ 4310486 w 5318676"/>
              <a:gd name="connsiteY5" fmla="*/ 1765272 h 1791182"/>
              <a:gd name="connsiteX6" fmla="*/ 4546616 w 5318676"/>
              <a:gd name="connsiteY6" fmla="*/ 1736268 h 1791182"/>
              <a:gd name="connsiteX7" fmla="*/ 4998724 w 5318676"/>
              <a:gd name="connsiteY7" fmla="*/ 1548731 h 1791182"/>
              <a:gd name="connsiteX8" fmla="*/ 5011019 w 5318676"/>
              <a:gd name="connsiteY8" fmla="*/ 1714143 h 1791182"/>
              <a:gd name="connsiteX9" fmla="*/ 5303532 w 5318676"/>
              <a:gd name="connsiteY9" fmla="*/ 1446212 h 1791182"/>
              <a:gd name="connsiteX10" fmla="*/ 4920153 w 5318676"/>
              <a:gd name="connsiteY10" fmla="*/ 1073061 h 1791182"/>
              <a:gd name="connsiteX11" fmla="*/ 4465036 w 5318676"/>
              <a:gd name="connsiteY11" fmla="*/ 755372 h 1791182"/>
              <a:gd name="connsiteX12" fmla="*/ 3527909 w 5318676"/>
              <a:gd name="connsiteY12" fmla="*/ 455809 h 1791182"/>
              <a:gd name="connsiteX13" fmla="*/ 2606380 w 5318676"/>
              <a:gd name="connsiteY13" fmla="*/ 292396 h 1791182"/>
              <a:gd name="connsiteX14" fmla="*/ 1631815 w 5318676"/>
              <a:gd name="connsiteY14" fmla="*/ 38572 h 1791182"/>
              <a:gd name="connsiteX15" fmla="*/ 1341703 w 5318676"/>
              <a:gd name="connsiteY15" fmla="*/ 60966 h 1791182"/>
              <a:gd name="connsiteX16" fmla="*/ 969965 w 5318676"/>
              <a:gd name="connsiteY16" fmla="*/ 64164 h 1791182"/>
              <a:gd name="connsiteX17" fmla="*/ 744821 w 5318676"/>
              <a:gd name="connsiteY17" fmla="*/ 41206 h 1791182"/>
              <a:gd name="connsiteX18" fmla="*/ 665005 w 5318676"/>
              <a:gd name="connsiteY18" fmla="*/ 63532 h 1791182"/>
              <a:gd name="connsiteX19" fmla="*/ 445605 w 5318676"/>
              <a:gd name="connsiteY19" fmla="*/ 152696 h 1791182"/>
              <a:gd name="connsiteX20" fmla="*/ 138295 w 5318676"/>
              <a:gd name="connsiteY20" fmla="*/ 116996 h 1791182"/>
              <a:gd name="connsiteX21" fmla="*/ 10685 w 5318676"/>
              <a:gd name="connsiteY21" fmla="*/ 260567 h 1791182"/>
              <a:gd name="connsiteX22" fmla="*/ 74185 w 5318676"/>
              <a:gd name="connsiteY22" fmla="*/ 1505167 h 1791182"/>
              <a:gd name="connsiteX0" fmla="*/ 21824 w 5344048"/>
              <a:gd name="connsiteY0" fmla="*/ 1389161 h 1791182"/>
              <a:gd name="connsiteX1" fmla="*/ 2288065 w 5344048"/>
              <a:gd name="connsiteY1" fmla="*/ 1398884 h 1791182"/>
              <a:gd name="connsiteX2" fmla="*/ 2494623 w 5344048"/>
              <a:gd name="connsiteY2" fmla="*/ 1419838 h 1791182"/>
              <a:gd name="connsiteX3" fmla="*/ 3597726 w 5344048"/>
              <a:gd name="connsiteY3" fmla="*/ 1534020 h 1791182"/>
              <a:gd name="connsiteX4" fmla="*/ 3811064 w 5344048"/>
              <a:gd name="connsiteY4" fmla="*/ 1580811 h 1791182"/>
              <a:gd name="connsiteX5" fmla="*/ 4310486 w 5344048"/>
              <a:gd name="connsiteY5" fmla="*/ 1765272 h 1791182"/>
              <a:gd name="connsiteX6" fmla="*/ 4546616 w 5344048"/>
              <a:gd name="connsiteY6" fmla="*/ 1736268 h 1791182"/>
              <a:gd name="connsiteX7" fmla="*/ 4998724 w 5344048"/>
              <a:gd name="connsiteY7" fmla="*/ 1548731 h 1791182"/>
              <a:gd name="connsiteX8" fmla="*/ 5011019 w 5344048"/>
              <a:gd name="connsiteY8" fmla="*/ 1714143 h 1791182"/>
              <a:gd name="connsiteX9" fmla="*/ 5163251 w 5344048"/>
              <a:gd name="connsiteY9" fmla="*/ 1614125 h 1791182"/>
              <a:gd name="connsiteX10" fmla="*/ 5303532 w 5344048"/>
              <a:gd name="connsiteY10" fmla="*/ 1446212 h 1791182"/>
              <a:gd name="connsiteX11" fmla="*/ 4920153 w 5344048"/>
              <a:gd name="connsiteY11" fmla="*/ 1073061 h 1791182"/>
              <a:gd name="connsiteX12" fmla="*/ 4465036 w 5344048"/>
              <a:gd name="connsiteY12" fmla="*/ 755372 h 1791182"/>
              <a:gd name="connsiteX13" fmla="*/ 3527909 w 5344048"/>
              <a:gd name="connsiteY13" fmla="*/ 455809 h 1791182"/>
              <a:gd name="connsiteX14" fmla="*/ 2606380 w 5344048"/>
              <a:gd name="connsiteY14" fmla="*/ 292396 h 1791182"/>
              <a:gd name="connsiteX15" fmla="*/ 1631815 w 5344048"/>
              <a:gd name="connsiteY15" fmla="*/ 38572 h 1791182"/>
              <a:gd name="connsiteX16" fmla="*/ 1341703 w 5344048"/>
              <a:gd name="connsiteY16" fmla="*/ 60966 h 1791182"/>
              <a:gd name="connsiteX17" fmla="*/ 969965 w 5344048"/>
              <a:gd name="connsiteY17" fmla="*/ 64164 h 1791182"/>
              <a:gd name="connsiteX18" fmla="*/ 744821 w 5344048"/>
              <a:gd name="connsiteY18" fmla="*/ 41206 h 1791182"/>
              <a:gd name="connsiteX19" fmla="*/ 665005 w 5344048"/>
              <a:gd name="connsiteY19" fmla="*/ 63532 h 1791182"/>
              <a:gd name="connsiteX20" fmla="*/ 445605 w 5344048"/>
              <a:gd name="connsiteY20" fmla="*/ 152696 h 1791182"/>
              <a:gd name="connsiteX21" fmla="*/ 138295 w 5344048"/>
              <a:gd name="connsiteY21" fmla="*/ 116996 h 1791182"/>
              <a:gd name="connsiteX22" fmla="*/ 10685 w 5344048"/>
              <a:gd name="connsiteY22" fmla="*/ 260567 h 1791182"/>
              <a:gd name="connsiteX23" fmla="*/ 74185 w 5344048"/>
              <a:gd name="connsiteY23" fmla="*/ 1505167 h 1791182"/>
              <a:gd name="connsiteX0" fmla="*/ 21824 w 5344048"/>
              <a:gd name="connsiteY0" fmla="*/ 1389161 h 1791182"/>
              <a:gd name="connsiteX1" fmla="*/ 2288065 w 5344048"/>
              <a:gd name="connsiteY1" fmla="*/ 1398884 h 1791182"/>
              <a:gd name="connsiteX2" fmla="*/ 2494623 w 5344048"/>
              <a:gd name="connsiteY2" fmla="*/ 1419838 h 1791182"/>
              <a:gd name="connsiteX3" fmla="*/ 3597726 w 5344048"/>
              <a:gd name="connsiteY3" fmla="*/ 1534020 h 1791182"/>
              <a:gd name="connsiteX4" fmla="*/ 3811064 w 5344048"/>
              <a:gd name="connsiteY4" fmla="*/ 1580811 h 1791182"/>
              <a:gd name="connsiteX5" fmla="*/ 4310486 w 5344048"/>
              <a:gd name="connsiteY5" fmla="*/ 1765272 h 1791182"/>
              <a:gd name="connsiteX6" fmla="*/ 4546616 w 5344048"/>
              <a:gd name="connsiteY6" fmla="*/ 1736268 h 1791182"/>
              <a:gd name="connsiteX7" fmla="*/ 4766142 w 5344048"/>
              <a:gd name="connsiteY7" fmla="*/ 1746888 h 1791182"/>
              <a:gd name="connsiteX8" fmla="*/ 5011019 w 5344048"/>
              <a:gd name="connsiteY8" fmla="*/ 1714143 h 1791182"/>
              <a:gd name="connsiteX9" fmla="*/ 5163251 w 5344048"/>
              <a:gd name="connsiteY9" fmla="*/ 1614125 h 1791182"/>
              <a:gd name="connsiteX10" fmla="*/ 5303532 w 5344048"/>
              <a:gd name="connsiteY10" fmla="*/ 1446212 h 1791182"/>
              <a:gd name="connsiteX11" fmla="*/ 4920153 w 5344048"/>
              <a:gd name="connsiteY11" fmla="*/ 1073061 h 1791182"/>
              <a:gd name="connsiteX12" fmla="*/ 4465036 w 5344048"/>
              <a:gd name="connsiteY12" fmla="*/ 755372 h 1791182"/>
              <a:gd name="connsiteX13" fmla="*/ 3527909 w 5344048"/>
              <a:gd name="connsiteY13" fmla="*/ 455809 h 1791182"/>
              <a:gd name="connsiteX14" fmla="*/ 2606380 w 5344048"/>
              <a:gd name="connsiteY14" fmla="*/ 292396 h 1791182"/>
              <a:gd name="connsiteX15" fmla="*/ 1631815 w 5344048"/>
              <a:gd name="connsiteY15" fmla="*/ 38572 h 1791182"/>
              <a:gd name="connsiteX16" fmla="*/ 1341703 w 5344048"/>
              <a:gd name="connsiteY16" fmla="*/ 60966 h 1791182"/>
              <a:gd name="connsiteX17" fmla="*/ 969965 w 5344048"/>
              <a:gd name="connsiteY17" fmla="*/ 64164 h 1791182"/>
              <a:gd name="connsiteX18" fmla="*/ 744821 w 5344048"/>
              <a:gd name="connsiteY18" fmla="*/ 41206 h 1791182"/>
              <a:gd name="connsiteX19" fmla="*/ 665005 w 5344048"/>
              <a:gd name="connsiteY19" fmla="*/ 63532 h 1791182"/>
              <a:gd name="connsiteX20" fmla="*/ 445605 w 5344048"/>
              <a:gd name="connsiteY20" fmla="*/ 152696 h 1791182"/>
              <a:gd name="connsiteX21" fmla="*/ 138295 w 5344048"/>
              <a:gd name="connsiteY21" fmla="*/ 116996 h 1791182"/>
              <a:gd name="connsiteX22" fmla="*/ 10685 w 5344048"/>
              <a:gd name="connsiteY22" fmla="*/ 260567 h 1791182"/>
              <a:gd name="connsiteX23" fmla="*/ 74185 w 5344048"/>
              <a:gd name="connsiteY23" fmla="*/ 1505167 h 1791182"/>
              <a:gd name="connsiteX0" fmla="*/ 21824 w 5585744"/>
              <a:gd name="connsiteY0" fmla="*/ 1389161 h 1791182"/>
              <a:gd name="connsiteX1" fmla="*/ 2288065 w 5585744"/>
              <a:gd name="connsiteY1" fmla="*/ 1398884 h 1791182"/>
              <a:gd name="connsiteX2" fmla="*/ 2494623 w 5585744"/>
              <a:gd name="connsiteY2" fmla="*/ 1419838 h 1791182"/>
              <a:gd name="connsiteX3" fmla="*/ 3597726 w 5585744"/>
              <a:gd name="connsiteY3" fmla="*/ 1534020 h 1791182"/>
              <a:gd name="connsiteX4" fmla="*/ 3811064 w 5585744"/>
              <a:gd name="connsiteY4" fmla="*/ 1580811 h 1791182"/>
              <a:gd name="connsiteX5" fmla="*/ 4310486 w 5585744"/>
              <a:gd name="connsiteY5" fmla="*/ 1765272 h 1791182"/>
              <a:gd name="connsiteX6" fmla="*/ 4546616 w 5585744"/>
              <a:gd name="connsiteY6" fmla="*/ 1736268 h 1791182"/>
              <a:gd name="connsiteX7" fmla="*/ 4766142 w 5585744"/>
              <a:gd name="connsiteY7" fmla="*/ 1746888 h 1791182"/>
              <a:gd name="connsiteX8" fmla="*/ 5011019 w 5585744"/>
              <a:gd name="connsiteY8" fmla="*/ 1714143 h 1791182"/>
              <a:gd name="connsiteX9" fmla="*/ 5163251 w 5585744"/>
              <a:gd name="connsiteY9" fmla="*/ 1614125 h 1791182"/>
              <a:gd name="connsiteX10" fmla="*/ 5303532 w 5585744"/>
              <a:gd name="connsiteY10" fmla="*/ 1446212 h 1791182"/>
              <a:gd name="connsiteX11" fmla="*/ 5445995 w 5585744"/>
              <a:gd name="connsiteY11" fmla="*/ 820178 h 1791182"/>
              <a:gd name="connsiteX12" fmla="*/ 4465036 w 5585744"/>
              <a:gd name="connsiteY12" fmla="*/ 755372 h 1791182"/>
              <a:gd name="connsiteX13" fmla="*/ 3527909 w 5585744"/>
              <a:gd name="connsiteY13" fmla="*/ 455809 h 1791182"/>
              <a:gd name="connsiteX14" fmla="*/ 2606380 w 5585744"/>
              <a:gd name="connsiteY14" fmla="*/ 292396 h 1791182"/>
              <a:gd name="connsiteX15" fmla="*/ 1631815 w 5585744"/>
              <a:gd name="connsiteY15" fmla="*/ 38572 h 1791182"/>
              <a:gd name="connsiteX16" fmla="*/ 1341703 w 5585744"/>
              <a:gd name="connsiteY16" fmla="*/ 60966 h 1791182"/>
              <a:gd name="connsiteX17" fmla="*/ 969965 w 5585744"/>
              <a:gd name="connsiteY17" fmla="*/ 64164 h 1791182"/>
              <a:gd name="connsiteX18" fmla="*/ 744821 w 5585744"/>
              <a:gd name="connsiteY18" fmla="*/ 41206 h 1791182"/>
              <a:gd name="connsiteX19" fmla="*/ 665005 w 5585744"/>
              <a:gd name="connsiteY19" fmla="*/ 63532 h 1791182"/>
              <a:gd name="connsiteX20" fmla="*/ 445605 w 5585744"/>
              <a:gd name="connsiteY20" fmla="*/ 152696 h 1791182"/>
              <a:gd name="connsiteX21" fmla="*/ 138295 w 5585744"/>
              <a:gd name="connsiteY21" fmla="*/ 116996 h 1791182"/>
              <a:gd name="connsiteX22" fmla="*/ 10685 w 5585744"/>
              <a:gd name="connsiteY22" fmla="*/ 260567 h 1791182"/>
              <a:gd name="connsiteX23" fmla="*/ 74185 w 5585744"/>
              <a:gd name="connsiteY23" fmla="*/ 1505167 h 1791182"/>
              <a:gd name="connsiteX0" fmla="*/ 21824 w 5588831"/>
              <a:gd name="connsiteY0" fmla="*/ 1389161 h 1791182"/>
              <a:gd name="connsiteX1" fmla="*/ 2288065 w 5588831"/>
              <a:gd name="connsiteY1" fmla="*/ 1398884 h 1791182"/>
              <a:gd name="connsiteX2" fmla="*/ 2494623 w 5588831"/>
              <a:gd name="connsiteY2" fmla="*/ 1419838 h 1791182"/>
              <a:gd name="connsiteX3" fmla="*/ 3597726 w 5588831"/>
              <a:gd name="connsiteY3" fmla="*/ 1534020 h 1791182"/>
              <a:gd name="connsiteX4" fmla="*/ 3811064 w 5588831"/>
              <a:gd name="connsiteY4" fmla="*/ 1580811 h 1791182"/>
              <a:gd name="connsiteX5" fmla="*/ 4310486 w 5588831"/>
              <a:gd name="connsiteY5" fmla="*/ 1765272 h 1791182"/>
              <a:gd name="connsiteX6" fmla="*/ 4546616 w 5588831"/>
              <a:gd name="connsiteY6" fmla="*/ 1736268 h 1791182"/>
              <a:gd name="connsiteX7" fmla="*/ 4766142 w 5588831"/>
              <a:gd name="connsiteY7" fmla="*/ 1746888 h 1791182"/>
              <a:gd name="connsiteX8" fmla="*/ 5011019 w 5588831"/>
              <a:gd name="connsiteY8" fmla="*/ 1714143 h 1791182"/>
              <a:gd name="connsiteX9" fmla="*/ 5163251 w 5588831"/>
              <a:gd name="connsiteY9" fmla="*/ 1614125 h 1791182"/>
              <a:gd name="connsiteX10" fmla="*/ 5303532 w 5588831"/>
              <a:gd name="connsiteY10" fmla="*/ 1446212 h 1791182"/>
              <a:gd name="connsiteX11" fmla="*/ 5322057 w 5588831"/>
              <a:gd name="connsiteY11" fmla="*/ 1311350 h 1791182"/>
              <a:gd name="connsiteX12" fmla="*/ 5445995 w 5588831"/>
              <a:gd name="connsiteY12" fmla="*/ 820178 h 1791182"/>
              <a:gd name="connsiteX13" fmla="*/ 4465036 w 5588831"/>
              <a:gd name="connsiteY13" fmla="*/ 755372 h 1791182"/>
              <a:gd name="connsiteX14" fmla="*/ 3527909 w 5588831"/>
              <a:gd name="connsiteY14" fmla="*/ 455809 h 1791182"/>
              <a:gd name="connsiteX15" fmla="*/ 2606380 w 5588831"/>
              <a:gd name="connsiteY15" fmla="*/ 292396 h 1791182"/>
              <a:gd name="connsiteX16" fmla="*/ 1631815 w 5588831"/>
              <a:gd name="connsiteY16" fmla="*/ 38572 h 1791182"/>
              <a:gd name="connsiteX17" fmla="*/ 1341703 w 5588831"/>
              <a:gd name="connsiteY17" fmla="*/ 60966 h 1791182"/>
              <a:gd name="connsiteX18" fmla="*/ 969965 w 5588831"/>
              <a:gd name="connsiteY18" fmla="*/ 64164 h 1791182"/>
              <a:gd name="connsiteX19" fmla="*/ 744821 w 5588831"/>
              <a:gd name="connsiteY19" fmla="*/ 41206 h 1791182"/>
              <a:gd name="connsiteX20" fmla="*/ 665005 w 5588831"/>
              <a:gd name="connsiteY20" fmla="*/ 63532 h 1791182"/>
              <a:gd name="connsiteX21" fmla="*/ 445605 w 5588831"/>
              <a:gd name="connsiteY21" fmla="*/ 152696 h 1791182"/>
              <a:gd name="connsiteX22" fmla="*/ 138295 w 5588831"/>
              <a:gd name="connsiteY22" fmla="*/ 116996 h 1791182"/>
              <a:gd name="connsiteX23" fmla="*/ 10685 w 5588831"/>
              <a:gd name="connsiteY23" fmla="*/ 260567 h 1791182"/>
              <a:gd name="connsiteX24" fmla="*/ 74185 w 5588831"/>
              <a:gd name="connsiteY24" fmla="*/ 1505167 h 1791182"/>
              <a:gd name="connsiteX0" fmla="*/ 21824 w 5588832"/>
              <a:gd name="connsiteY0" fmla="*/ 1389161 h 1791182"/>
              <a:gd name="connsiteX1" fmla="*/ 2288065 w 5588832"/>
              <a:gd name="connsiteY1" fmla="*/ 1398884 h 1791182"/>
              <a:gd name="connsiteX2" fmla="*/ 2494623 w 5588832"/>
              <a:gd name="connsiteY2" fmla="*/ 1419838 h 1791182"/>
              <a:gd name="connsiteX3" fmla="*/ 3597726 w 5588832"/>
              <a:gd name="connsiteY3" fmla="*/ 1534020 h 1791182"/>
              <a:gd name="connsiteX4" fmla="*/ 3811064 w 5588832"/>
              <a:gd name="connsiteY4" fmla="*/ 1580811 h 1791182"/>
              <a:gd name="connsiteX5" fmla="*/ 4310486 w 5588832"/>
              <a:gd name="connsiteY5" fmla="*/ 1765272 h 1791182"/>
              <a:gd name="connsiteX6" fmla="*/ 4546616 w 5588832"/>
              <a:gd name="connsiteY6" fmla="*/ 1736268 h 1791182"/>
              <a:gd name="connsiteX7" fmla="*/ 4766142 w 5588832"/>
              <a:gd name="connsiteY7" fmla="*/ 1746888 h 1791182"/>
              <a:gd name="connsiteX8" fmla="*/ 5011019 w 5588832"/>
              <a:gd name="connsiteY8" fmla="*/ 1714143 h 1791182"/>
              <a:gd name="connsiteX9" fmla="*/ 5019594 w 5588832"/>
              <a:gd name="connsiteY9" fmla="*/ 1683568 h 1791182"/>
              <a:gd name="connsiteX10" fmla="*/ 5163251 w 5588832"/>
              <a:gd name="connsiteY10" fmla="*/ 1614125 h 1791182"/>
              <a:gd name="connsiteX11" fmla="*/ 5303532 w 5588832"/>
              <a:gd name="connsiteY11" fmla="*/ 1446212 h 1791182"/>
              <a:gd name="connsiteX12" fmla="*/ 5322057 w 5588832"/>
              <a:gd name="connsiteY12" fmla="*/ 1311350 h 1791182"/>
              <a:gd name="connsiteX13" fmla="*/ 5445995 w 5588832"/>
              <a:gd name="connsiteY13" fmla="*/ 820178 h 1791182"/>
              <a:gd name="connsiteX14" fmla="*/ 4465036 w 5588832"/>
              <a:gd name="connsiteY14" fmla="*/ 755372 h 1791182"/>
              <a:gd name="connsiteX15" fmla="*/ 3527909 w 5588832"/>
              <a:gd name="connsiteY15" fmla="*/ 455809 h 1791182"/>
              <a:gd name="connsiteX16" fmla="*/ 2606380 w 5588832"/>
              <a:gd name="connsiteY16" fmla="*/ 292396 h 1791182"/>
              <a:gd name="connsiteX17" fmla="*/ 1631815 w 5588832"/>
              <a:gd name="connsiteY17" fmla="*/ 38572 h 1791182"/>
              <a:gd name="connsiteX18" fmla="*/ 1341703 w 5588832"/>
              <a:gd name="connsiteY18" fmla="*/ 60966 h 1791182"/>
              <a:gd name="connsiteX19" fmla="*/ 969965 w 5588832"/>
              <a:gd name="connsiteY19" fmla="*/ 64164 h 1791182"/>
              <a:gd name="connsiteX20" fmla="*/ 744821 w 5588832"/>
              <a:gd name="connsiteY20" fmla="*/ 41206 h 1791182"/>
              <a:gd name="connsiteX21" fmla="*/ 665005 w 5588832"/>
              <a:gd name="connsiteY21" fmla="*/ 63532 h 1791182"/>
              <a:gd name="connsiteX22" fmla="*/ 445605 w 5588832"/>
              <a:gd name="connsiteY22" fmla="*/ 152696 h 1791182"/>
              <a:gd name="connsiteX23" fmla="*/ 138295 w 5588832"/>
              <a:gd name="connsiteY23" fmla="*/ 116996 h 1791182"/>
              <a:gd name="connsiteX24" fmla="*/ 10685 w 5588832"/>
              <a:gd name="connsiteY24" fmla="*/ 260567 h 1791182"/>
              <a:gd name="connsiteX25" fmla="*/ 74185 w 5588832"/>
              <a:gd name="connsiteY25" fmla="*/ 1505167 h 179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8832" h="1791182">
                <a:moveTo>
                  <a:pt x="21824" y="1389161"/>
                </a:moveTo>
                <a:cubicBezTo>
                  <a:pt x="917174" y="1271686"/>
                  <a:pt x="1688108" y="1391959"/>
                  <a:pt x="2288065" y="1398884"/>
                </a:cubicBezTo>
                <a:cubicBezTo>
                  <a:pt x="2705868" y="1362160"/>
                  <a:pt x="2301066" y="1372696"/>
                  <a:pt x="2494623" y="1419838"/>
                </a:cubicBezTo>
                <a:lnTo>
                  <a:pt x="3597726" y="1534020"/>
                </a:lnTo>
                <a:cubicBezTo>
                  <a:pt x="3817133" y="1560849"/>
                  <a:pt x="3692271" y="1542269"/>
                  <a:pt x="3811064" y="1580811"/>
                </a:cubicBezTo>
                <a:cubicBezTo>
                  <a:pt x="3929857" y="1619353"/>
                  <a:pt x="4187894" y="1739362"/>
                  <a:pt x="4310486" y="1765272"/>
                </a:cubicBezTo>
                <a:cubicBezTo>
                  <a:pt x="4433078" y="1791182"/>
                  <a:pt x="4470674" y="1739332"/>
                  <a:pt x="4546616" y="1736268"/>
                </a:cubicBezTo>
                <a:cubicBezTo>
                  <a:pt x="4622558" y="1733204"/>
                  <a:pt x="4688742" y="1750575"/>
                  <a:pt x="4766142" y="1746888"/>
                </a:cubicBezTo>
                <a:cubicBezTo>
                  <a:pt x="4843542" y="1743201"/>
                  <a:pt x="4968777" y="1724696"/>
                  <a:pt x="5011019" y="1714143"/>
                </a:cubicBezTo>
                <a:cubicBezTo>
                  <a:pt x="5053261" y="1703590"/>
                  <a:pt x="4994222" y="1700238"/>
                  <a:pt x="5019594" y="1683568"/>
                </a:cubicBezTo>
                <a:cubicBezTo>
                  <a:pt x="5044966" y="1666898"/>
                  <a:pt x="5115928" y="1653684"/>
                  <a:pt x="5163251" y="1614125"/>
                </a:cubicBezTo>
                <a:cubicBezTo>
                  <a:pt x="5210574" y="1574566"/>
                  <a:pt x="5277064" y="1496674"/>
                  <a:pt x="5303532" y="1446212"/>
                </a:cubicBezTo>
                <a:cubicBezTo>
                  <a:pt x="5330000" y="1395750"/>
                  <a:pt x="5298313" y="1415689"/>
                  <a:pt x="5322057" y="1311350"/>
                </a:cubicBezTo>
                <a:cubicBezTo>
                  <a:pt x="5345801" y="1207011"/>
                  <a:pt x="5588832" y="912841"/>
                  <a:pt x="5445995" y="820178"/>
                </a:cubicBezTo>
                <a:cubicBezTo>
                  <a:pt x="5303158" y="727515"/>
                  <a:pt x="4784717" y="816100"/>
                  <a:pt x="4465036" y="755372"/>
                </a:cubicBezTo>
                <a:cubicBezTo>
                  <a:pt x="4145355" y="694644"/>
                  <a:pt x="3837685" y="532972"/>
                  <a:pt x="3527909" y="455809"/>
                </a:cubicBezTo>
                <a:cubicBezTo>
                  <a:pt x="3218133" y="378646"/>
                  <a:pt x="2925884" y="327500"/>
                  <a:pt x="2606380" y="292396"/>
                </a:cubicBezTo>
                <a:cubicBezTo>
                  <a:pt x="2312594" y="105119"/>
                  <a:pt x="1842594" y="77144"/>
                  <a:pt x="1631815" y="38572"/>
                </a:cubicBezTo>
                <a:cubicBezTo>
                  <a:pt x="1421036" y="0"/>
                  <a:pt x="1452011" y="56701"/>
                  <a:pt x="1341703" y="60966"/>
                </a:cubicBezTo>
                <a:cubicBezTo>
                  <a:pt x="1231395" y="65231"/>
                  <a:pt x="1069445" y="67457"/>
                  <a:pt x="969965" y="64164"/>
                </a:cubicBezTo>
                <a:cubicBezTo>
                  <a:pt x="870485" y="60871"/>
                  <a:pt x="795648" y="41311"/>
                  <a:pt x="744821" y="41206"/>
                </a:cubicBezTo>
                <a:cubicBezTo>
                  <a:pt x="693994" y="41101"/>
                  <a:pt x="714874" y="44950"/>
                  <a:pt x="665005" y="63532"/>
                </a:cubicBezTo>
                <a:cubicBezTo>
                  <a:pt x="615136" y="82114"/>
                  <a:pt x="533390" y="143785"/>
                  <a:pt x="445605" y="152696"/>
                </a:cubicBezTo>
                <a:cubicBezTo>
                  <a:pt x="357820" y="161607"/>
                  <a:pt x="210782" y="99018"/>
                  <a:pt x="138295" y="116996"/>
                </a:cubicBezTo>
                <a:cubicBezTo>
                  <a:pt x="65808" y="134974"/>
                  <a:pt x="21370" y="29205"/>
                  <a:pt x="10685" y="260567"/>
                </a:cubicBezTo>
                <a:cubicBezTo>
                  <a:pt x="0" y="491929"/>
                  <a:pt x="63602" y="1276567"/>
                  <a:pt x="74185" y="150516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4857750"/>
            <a:ext cx="9144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        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dirty="0">
                <a:latin typeface="Arial" pitchFamily="34" charset="0"/>
                <a:cs typeface="Arial" pitchFamily="34" charset="0"/>
              </a:rPr>
              <a:t>ека Айлампа-Сай. Хвостохранилище было повреждено или минимум в состоянии риска в связи  с паводками на реке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Ранее установленные берегоукрепительные сооружения были сильно подмыты и разрушены.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        Необходима срочная рекультивация и долгосрочное стабильное перепрофилирование дамбы и долговечное покрытие.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2438" y="1285875"/>
            <a:ext cx="30003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latin typeface="Arial" pitchFamily="34" charset="0"/>
              </a:rPr>
              <a:t>Река </a:t>
            </a:r>
            <a:r>
              <a:rPr lang="ru-RU" sz="2000" dirty="0" err="1">
                <a:latin typeface="Arial" pitchFamily="34" charset="0"/>
              </a:rPr>
              <a:t>Айлампа-Сай</a:t>
            </a:r>
            <a:endParaRPr lang="ru-RU" sz="2000" dirty="0">
              <a:latin typeface="+mn-lt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66875" y="1714500"/>
            <a:ext cx="3429000" cy="2571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238224" y="285728"/>
            <a:ext cx="7500990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 </a:t>
            </a:r>
            <a:r>
              <a:rPr lang="ru-RU" sz="3200" b="1" baseline="8000" dirty="0" err="1">
                <a:latin typeface="Arial" pitchFamily="34" charset="0"/>
                <a:cs typeface="Arial" pitchFamily="34" charset="0"/>
              </a:rPr>
              <a:t>г.Майлуу-Суу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8853" name="Прямоугольник 3"/>
          <p:cNvSpPr>
            <a:spLocks noChangeArrowheads="1"/>
          </p:cNvSpPr>
          <p:nvPr/>
        </p:nvSpPr>
        <p:spPr bwMode="auto">
          <a:xfrm>
            <a:off x="3309938" y="1000125"/>
            <a:ext cx="2860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just">
              <a:buClr>
                <a:schemeClr val="hlink"/>
              </a:buClr>
              <a:buSzPct val="80000"/>
            </a:pPr>
            <a:r>
              <a:rPr lang="ru-RU" b="1">
                <a:solidFill>
                  <a:srgbClr val="C00000"/>
                </a:solidFill>
                <a:cs typeface="Arial" charset="0"/>
              </a:rPr>
              <a:t>Хвостохранилище №13</a:t>
            </a:r>
          </a:p>
        </p:txBody>
      </p:sp>
      <p:pic>
        <p:nvPicPr>
          <p:cNvPr id="718854" name="Picture 32" descr="IMG_07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357313"/>
            <a:ext cx="89154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855" name="Прямоугольник 5"/>
          <p:cNvSpPr>
            <a:spLocks noChangeArrowheads="1"/>
          </p:cNvSpPr>
          <p:nvPr/>
        </p:nvSpPr>
        <p:spPr bwMode="auto">
          <a:xfrm rot="10800000" flipV="1">
            <a:off x="523875" y="5203825"/>
            <a:ext cx="88582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chemeClr val="hlink"/>
              </a:buClr>
              <a:buSzPct val="80000"/>
            </a:pPr>
            <a:r>
              <a:rPr lang="ru-RU">
                <a:cs typeface="Arial" charset="0"/>
              </a:rPr>
              <a:t>        Река Айлампа-Сай. Дамба и другие инженерные сооружения, защищающие хвостохранилище, разрушены и смыты селевыми потоками, паводками.     </a:t>
            </a:r>
          </a:p>
          <a:p>
            <a:pPr algn="just">
              <a:buClr>
                <a:schemeClr val="hlink"/>
              </a:buClr>
              <a:buSzPct val="80000"/>
            </a:pPr>
            <a:r>
              <a:rPr lang="ru-RU" b="1">
                <a:cs typeface="Arial" charset="0"/>
              </a:rPr>
              <a:t>        Необходимо срочное перепрофилирование и строительство дамбы и рекультивация системы покрытия.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738290" y="357166"/>
            <a:ext cx="6715172" cy="428627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п.Шекафтар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9877" name="Прямоугольник 7"/>
          <p:cNvSpPr>
            <a:spLocks noChangeArrowheads="1"/>
          </p:cNvSpPr>
          <p:nvPr/>
        </p:nvSpPr>
        <p:spPr bwMode="auto">
          <a:xfrm>
            <a:off x="381000" y="1000125"/>
            <a:ext cx="907256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676275" algn="l"/>
              </a:tabLst>
            </a:pPr>
            <a:r>
              <a:rPr lang="ru-RU" sz="1500">
                <a:cs typeface="Arial" charset="0"/>
              </a:rPr>
              <a:t>      </a:t>
            </a:r>
            <a:r>
              <a:rPr lang="ru-RU" sz="2000">
                <a:cs typeface="Arial" charset="0"/>
              </a:rPr>
              <a:t>В поселке Шекафтар  имеются 8 горных отвалов с объемом 700 тыс. м</a:t>
            </a:r>
            <a:r>
              <a:rPr lang="ru-RU" sz="2000" baseline="30000">
                <a:cs typeface="Arial" charset="0"/>
              </a:rPr>
              <a:t>3</a:t>
            </a:r>
            <a:r>
              <a:rPr lang="ru-RU" sz="2000">
                <a:cs typeface="Arial" charset="0"/>
              </a:rPr>
              <a:t> слаборадиоактивных горных пород и некондиционных руд (урановая руда). Годы эксплуатации 1946-1967. </a:t>
            </a:r>
          </a:p>
          <a:p>
            <a:pPr algn="just" eaLnBrk="0" hangingPunct="0">
              <a:tabLst>
                <a:tab pos="676275" algn="l"/>
              </a:tabLst>
            </a:pPr>
            <a:r>
              <a:rPr lang="ru-RU" sz="2000">
                <a:cs typeface="Arial" charset="0"/>
              </a:rPr>
              <a:t>        Все отвалы расположены в непосредственной близости к жилым домам</a:t>
            </a:r>
            <a:r>
              <a:rPr lang="ky-KG" sz="2000">
                <a:cs typeface="Arial" charset="0"/>
              </a:rPr>
              <a:t> и</a:t>
            </a:r>
            <a:r>
              <a:rPr lang="ru-RU" sz="2000">
                <a:cs typeface="Arial" charset="0"/>
              </a:rPr>
              <a:t> школе. Средняя мощность экспозиционной дозы   гамма- излучения составляет 60-100 мкР/час, на аномальных участках – до 184 мкР/час. Отвалы не рекультивированы, отсутствие растительности на поверхности способствует развитию ветровой эрозии и поверхностному смыву материала отвалов и разносу их  на территорию поселка. Положение усугубляется еще</a:t>
            </a:r>
            <a:r>
              <a:rPr lang="ky-KG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тем, что отвалы горнорудного производства используются местным населением в качеств</a:t>
            </a:r>
            <a:r>
              <a:rPr lang="ky-KG" sz="2000">
                <a:cs typeface="Arial" charset="0"/>
              </a:rPr>
              <a:t>е</a:t>
            </a:r>
            <a:r>
              <a:rPr lang="ru-RU" sz="2000">
                <a:cs typeface="Arial" charset="0"/>
              </a:rPr>
              <a:t> строительного материала.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897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3382" y="593"/>
            <a:chExt cx="2063" cy="1473"/>
          </a:xfrm>
        </p:grpSpPr>
        <p:pic>
          <p:nvPicPr>
            <p:cNvPr id="720912" name="Picture 3" descr="Отв"/>
            <p:cNvPicPr>
              <a:picLocks noChangeAspect="1" noChangeArrowheads="1"/>
            </p:cNvPicPr>
            <p:nvPr/>
          </p:nvPicPr>
          <p:blipFill>
            <a:blip r:embed="rId2">
              <a:lum bright="16000" contrast="16000"/>
            </a:blip>
            <a:srcRect/>
            <a:stretch>
              <a:fillRect/>
            </a:stretch>
          </p:blipFill>
          <p:spPr bwMode="auto">
            <a:xfrm>
              <a:off x="3382" y="593"/>
              <a:ext cx="2063" cy="1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913" name="Text Box 4"/>
            <p:cNvSpPr txBox="1">
              <a:spLocks noChangeArrowheads="1"/>
            </p:cNvSpPr>
            <p:nvPr/>
          </p:nvSpPr>
          <p:spPr bwMode="auto">
            <a:xfrm>
              <a:off x="3777" y="710"/>
              <a:ext cx="38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720914" name="Line 5"/>
            <p:cNvSpPr>
              <a:spLocks noChangeShapeType="1"/>
            </p:cNvSpPr>
            <p:nvPr/>
          </p:nvSpPr>
          <p:spPr bwMode="auto">
            <a:xfrm>
              <a:off x="4215" y="850"/>
              <a:ext cx="18" cy="260"/>
            </a:xfrm>
            <a:prstGeom prst="line">
              <a:avLst/>
            </a:prstGeom>
            <a:noFill/>
            <a:ln w="127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0915" name="Line 6"/>
            <p:cNvSpPr>
              <a:spLocks noChangeShapeType="1"/>
            </p:cNvSpPr>
            <p:nvPr/>
          </p:nvSpPr>
          <p:spPr bwMode="auto">
            <a:xfrm>
              <a:off x="4215" y="850"/>
              <a:ext cx="145" cy="381"/>
            </a:xfrm>
            <a:prstGeom prst="line">
              <a:avLst/>
            </a:prstGeom>
            <a:noFill/>
            <a:ln w="317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0916" name="Line 7"/>
            <p:cNvSpPr>
              <a:spLocks noChangeShapeType="1"/>
            </p:cNvSpPr>
            <p:nvPr/>
          </p:nvSpPr>
          <p:spPr bwMode="auto">
            <a:xfrm>
              <a:off x="4215" y="850"/>
              <a:ext cx="942" cy="312"/>
            </a:xfrm>
            <a:prstGeom prst="line">
              <a:avLst/>
            </a:prstGeom>
            <a:noFill/>
            <a:ln w="127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0917" name="Line 8"/>
            <p:cNvSpPr>
              <a:spLocks noChangeShapeType="1"/>
            </p:cNvSpPr>
            <p:nvPr/>
          </p:nvSpPr>
          <p:spPr bwMode="auto">
            <a:xfrm flipH="1">
              <a:off x="4070" y="850"/>
              <a:ext cx="145" cy="294"/>
            </a:xfrm>
            <a:prstGeom prst="line">
              <a:avLst/>
            </a:prstGeom>
            <a:noFill/>
            <a:ln w="127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0898" name="Line 9"/>
          <p:cNvSpPr>
            <a:spLocks noChangeShapeType="1"/>
          </p:cNvSpPr>
          <p:nvPr/>
        </p:nvSpPr>
        <p:spPr bwMode="auto">
          <a:xfrm flipH="1">
            <a:off x="3627438" y="549275"/>
            <a:ext cx="3822700" cy="1655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0899" name="Line 10"/>
          <p:cNvSpPr>
            <a:spLocks noChangeShapeType="1"/>
          </p:cNvSpPr>
          <p:nvPr/>
        </p:nvSpPr>
        <p:spPr bwMode="auto">
          <a:xfrm flipH="1">
            <a:off x="4484688" y="549275"/>
            <a:ext cx="3043237" cy="158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0900" name="Line 11"/>
          <p:cNvSpPr>
            <a:spLocks noChangeShapeType="1"/>
          </p:cNvSpPr>
          <p:nvPr/>
        </p:nvSpPr>
        <p:spPr bwMode="auto">
          <a:xfrm flipH="1">
            <a:off x="5421313" y="549275"/>
            <a:ext cx="2106612" cy="2016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0901" name="Line 12"/>
          <p:cNvSpPr>
            <a:spLocks noChangeShapeType="1"/>
          </p:cNvSpPr>
          <p:nvPr/>
        </p:nvSpPr>
        <p:spPr bwMode="auto">
          <a:xfrm>
            <a:off x="7527925" y="549275"/>
            <a:ext cx="1636713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0902" name="Line 13"/>
          <p:cNvSpPr>
            <a:spLocks noChangeShapeType="1"/>
          </p:cNvSpPr>
          <p:nvPr/>
        </p:nvSpPr>
        <p:spPr bwMode="auto">
          <a:xfrm>
            <a:off x="7450138" y="549275"/>
            <a:ext cx="1092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0903" name="Text Box 14"/>
          <p:cNvSpPr txBox="1">
            <a:spLocks noChangeArrowheads="1"/>
          </p:cNvSpPr>
          <p:nvPr/>
        </p:nvSpPr>
        <p:spPr bwMode="auto">
          <a:xfrm>
            <a:off x="5343525" y="33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720904" name="Text Box 15"/>
          <p:cNvSpPr txBox="1">
            <a:spLocks noChangeArrowheads="1"/>
          </p:cNvSpPr>
          <p:nvPr/>
        </p:nvSpPr>
        <p:spPr bwMode="auto">
          <a:xfrm>
            <a:off x="7450138" y="26035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 </a:t>
            </a:r>
            <a:r>
              <a:rPr lang="ru-RU" sz="1400">
                <a:solidFill>
                  <a:srgbClr val="000099"/>
                </a:solidFill>
                <a:latin typeface="Arial Black" pitchFamily="34" charset="0"/>
              </a:rPr>
              <a:t>отвалы</a:t>
            </a:r>
          </a:p>
        </p:txBody>
      </p:sp>
      <p:sp>
        <p:nvSpPr>
          <p:cNvPr id="179217" name="Text Box 17"/>
          <p:cNvSpPr txBox="1">
            <a:spLocks noChangeArrowheads="1"/>
          </p:cNvSpPr>
          <p:nvPr/>
        </p:nvSpPr>
        <p:spPr bwMode="auto">
          <a:xfrm>
            <a:off x="0" y="1628775"/>
            <a:ext cx="265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ru-RU" b="1" baseline="8000">
              <a:solidFill>
                <a:srgbClr val="CCECFF"/>
              </a:solidFill>
              <a:latin typeface="Times New Roman" pitchFamily="18" charset="0"/>
            </a:endParaRPr>
          </a:p>
        </p:txBody>
      </p:sp>
      <p:sp>
        <p:nvSpPr>
          <p:cNvPr id="720906" name="Rectangle 26"/>
          <p:cNvSpPr>
            <a:spLocks noChangeArrowheads="1"/>
          </p:cNvSpPr>
          <p:nvPr/>
        </p:nvSpPr>
        <p:spPr bwMode="auto">
          <a:xfrm>
            <a:off x="584200" y="5876925"/>
            <a:ext cx="1327150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>
                <a:solidFill>
                  <a:srgbClr val="2201AF"/>
                </a:solidFill>
                <a:latin typeface="Times New Roman" pitchFamily="18" charset="0"/>
              </a:rPr>
              <a:t>Фото №2</a:t>
            </a:r>
          </a:p>
        </p:txBody>
      </p:sp>
      <p:sp>
        <p:nvSpPr>
          <p:cNvPr id="720907" name="Line 29"/>
          <p:cNvSpPr>
            <a:spLocks noChangeShapeType="1"/>
          </p:cNvSpPr>
          <p:nvPr/>
        </p:nvSpPr>
        <p:spPr bwMode="auto">
          <a:xfrm flipH="1">
            <a:off x="1598613" y="857250"/>
            <a:ext cx="4926012" cy="1779588"/>
          </a:xfrm>
          <a:prstGeom prst="line">
            <a:avLst/>
          </a:prstGeom>
          <a:noFill/>
          <a:ln w="19050">
            <a:solidFill>
              <a:srgbClr val="F7092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0908" name="Прямоугольник 20"/>
          <p:cNvSpPr>
            <a:spLocks noChangeArrowheads="1"/>
          </p:cNvSpPr>
          <p:nvPr/>
        </p:nvSpPr>
        <p:spPr bwMode="auto">
          <a:xfrm>
            <a:off x="309563" y="642938"/>
            <a:ext cx="3500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Необходимо перенос и рекультивации горных отвалов. </a:t>
            </a:r>
            <a:endParaRPr lang="ru-RU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09530" y="0"/>
            <a:ext cx="7072362" cy="5715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горных отвалов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baseline="8000" dirty="0" err="1">
                <a:latin typeface="Arial" pitchFamily="34" charset="0"/>
                <a:cs typeface="Arial" pitchFamily="34" charset="0"/>
              </a:rPr>
              <a:t>п.Шекафтар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738290" y="285728"/>
            <a:ext cx="6357982" cy="571503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п.Сумсар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1924" name="Прямоугольник 4"/>
          <p:cNvSpPr>
            <a:spLocks noChangeArrowheads="1"/>
          </p:cNvSpPr>
          <p:nvPr/>
        </p:nvSpPr>
        <p:spPr bwMode="auto">
          <a:xfrm>
            <a:off x="238125" y="1000125"/>
            <a:ext cx="94297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>
              <a:tabLst>
                <a:tab pos="5638800" algn="l"/>
              </a:tabLst>
            </a:pPr>
            <a:r>
              <a:rPr lang="ru-RU">
                <a:cs typeface="Arial" charset="0"/>
              </a:rPr>
              <a:t>В поселке расположены 3 хвостохранилища с общим объемом 4,1 млн. м3. содержащих соли тяжелых металлов. Хвостохранилища №1 и </a:t>
            </a:r>
            <a:r>
              <a:rPr lang="ky-KG">
                <a:cs typeface="Arial" charset="0"/>
              </a:rPr>
              <a:t>№</a:t>
            </a:r>
            <a:r>
              <a:rPr lang="ru-RU">
                <a:cs typeface="Arial" charset="0"/>
              </a:rPr>
              <a:t>2 законсервированы</a:t>
            </a:r>
            <a:r>
              <a:rPr lang="ky-KG">
                <a:cs typeface="Arial" charset="0"/>
              </a:rPr>
              <a:t>, хвостохранилище </a:t>
            </a:r>
            <a:r>
              <a:rPr lang="ru-RU">
                <a:cs typeface="Arial" charset="0"/>
              </a:rPr>
              <a:t>№3 не рекультивировано. Годы эксплуатации 1952-1957</a:t>
            </a:r>
            <a:r>
              <a:rPr lang="ky-KG">
                <a:cs typeface="Arial" charset="0"/>
              </a:rPr>
              <a:t>. </a:t>
            </a:r>
            <a:endParaRPr lang="ru-RU">
              <a:cs typeface="Arial" charset="0"/>
            </a:endParaRPr>
          </a:p>
          <a:p>
            <a:pPr indent="449263" algn="just" eaLnBrk="0" hangingPunct="0">
              <a:tabLst>
                <a:tab pos="5638800" algn="l"/>
              </a:tabLst>
            </a:pPr>
            <a:r>
              <a:rPr lang="ru-RU">
                <a:cs typeface="Arial" charset="0"/>
              </a:rPr>
              <a:t>Хвостохранилища являются источником систематического загрязнения реки Сумсар солями тяжелых металлов (свинец, цинк, кадмий и сурьма) и переноса отходов на территори</a:t>
            </a:r>
            <a:r>
              <a:rPr lang="ky-KG">
                <a:cs typeface="Arial" charset="0"/>
              </a:rPr>
              <a:t>ю Республики </a:t>
            </a:r>
            <a:r>
              <a:rPr lang="ru-RU">
                <a:cs typeface="Arial" charset="0"/>
              </a:rPr>
              <a:t>Узбекистан. При атмосферных осадках происходит разложение сульфидов</a:t>
            </a:r>
            <a:r>
              <a:rPr lang="ky-KG">
                <a:cs typeface="Arial" charset="0"/>
              </a:rPr>
              <a:t> </a:t>
            </a:r>
            <a:r>
              <a:rPr lang="ru-RU">
                <a:cs typeface="Arial" charset="0"/>
              </a:rPr>
              <a:t>тяжелых металлов</a:t>
            </a:r>
            <a:r>
              <a:rPr lang="ky-KG">
                <a:cs typeface="Arial" charset="0"/>
              </a:rPr>
              <a:t>. П</a:t>
            </a:r>
            <a:r>
              <a:rPr lang="ru-RU">
                <a:cs typeface="Arial" charset="0"/>
              </a:rPr>
              <a:t>риняв растворимую форму</a:t>
            </a:r>
            <a:r>
              <a:rPr lang="ky-KG">
                <a:cs typeface="Arial" charset="0"/>
              </a:rPr>
              <a:t> сульфиды</a:t>
            </a:r>
            <a:r>
              <a:rPr lang="ru-RU">
                <a:cs typeface="Arial" charset="0"/>
              </a:rPr>
              <a:t> загрязняют поверхностные водотоки, являющиеся источниками питьевого водоснабжения для</a:t>
            </a:r>
            <a:r>
              <a:rPr lang="ky-KG">
                <a:cs typeface="Arial" charset="0"/>
              </a:rPr>
              <a:t> </a:t>
            </a:r>
            <a:r>
              <a:rPr lang="ru-RU">
                <a:cs typeface="Arial" charset="0"/>
              </a:rPr>
              <a:t>местного населения. Содержание в воде реки Сумсар – по марганцу ПДК превышает в 9 раз, по кадмию – в 320 раз. </a:t>
            </a:r>
          </a:p>
          <a:p>
            <a:pPr indent="449263" algn="just" eaLnBrk="0" hangingPunct="0">
              <a:tabLst>
                <a:tab pos="5638800" algn="l"/>
              </a:tabLst>
            </a:pPr>
            <a:r>
              <a:rPr lang="ru-RU">
                <a:cs typeface="Arial" charset="0"/>
              </a:rPr>
              <a:t>В феврале-марте 1994 года после выпадения аномально большого количества осадков, гидротехнические сооружения хвостохранилища № 1 были разрушены и значительная часть хвостового материала была вымыта в реку Сумсар. Процесс продолжается и по сей день. Также из-за отсутствия эксплуатации, селеотводные каналы хвостохранилища №2 заилены, что может привести к разрушению защитного слоя  объекта. На хвостохранилище №3 отсутствие защитного покрытия приводит к ветровой эрозии.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5" name="Rectangle 2"/>
          <p:cNvSpPr>
            <a:spLocks noChangeArrowheads="1"/>
          </p:cNvSpPr>
          <p:nvPr/>
        </p:nvSpPr>
        <p:spPr bwMode="auto">
          <a:xfrm>
            <a:off x="0" y="1685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22946" name="Прямоугольник 6"/>
          <p:cNvSpPr>
            <a:spLocks noChangeArrowheads="1"/>
          </p:cNvSpPr>
          <p:nvPr/>
        </p:nvSpPr>
        <p:spPr bwMode="auto">
          <a:xfrm>
            <a:off x="3524250" y="1000125"/>
            <a:ext cx="26431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just"/>
            <a:r>
              <a:rPr lang="ru-RU" sz="1900">
                <a:cs typeface="Arial" charset="0"/>
              </a:rPr>
              <a:t>Период  эксплуатации: 1950-1978 г.г.</a:t>
            </a:r>
          </a:p>
          <a:p>
            <a:pPr indent="355600" algn="just"/>
            <a:r>
              <a:rPr lang="ru-RU" sz="1900">
                <a:cs typeface="Arial" charset="0"/>
              </a:rPr>
              <a:t>В настоящее время гидротехнические сооружения и дамба хвостохранилища №1 разрушены, происходит интенсивная эрозия намывной дамбы хвостохранилища №2, вынос хвостового материала в реку Сумсар, далее в Ферганскую долину.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381100" y="214290"/>
            <a:ext cx="6357982" cy="428627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</a:t>
            </a:r>
            <a:r>
              <a:rPr lang="ru-RU" sz="3200" b="1" baseline="8000" dirty="0" err="1">
                <a:latin typeface="Arial" pitchFamily="34" charset="0"/>
                <a:cs typeface="Arial" pitchFamily="34" charset="0"/>
              </a:rPr>
              <a:t>хвостохранилищ</a:t>
            </a: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 п.Сумсар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22951" name="Picture 5" descr="IMG_0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00125"/>
            <a:ext cx="3071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2" name="Picture 7" descr="IMG_0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0" y="1000125"/>
            <a:ext cx="30718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3" name="Picture 6" descr="IMG_05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50" y="3786188"/>
            <a:ext cx="31432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4" name="Picture 3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381000" y="3571875"/>
            <a:ext cx="30718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38188" y="1000125"/>
            <a:ext cx="25003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1400" dirty="0">
                <a:latin typeface="Arial" pitchFamily="34" charset="0"/>
              </a:rPr>
              <a:t>Хвостохранилище №1</a:t>
            </a:r>
            <a:endParaRPr lang="ru-RU" sz="1400" dirty="0">
              <a:latin typeface="+mn-lt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H="1">
            <a:off x="2238376" y="1357312"/>
            <a:ext cx="214312" cy="214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667500" y="1000125"/>
            <a:ext cx="250031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1400" dirty="0" err="1">
                <a:latin typeface="Arial" pitchFamily="34" charset="0"/>
              </a:rPr>
              <a:t>Хвостохранилище</a:t>
            </a:r>
            <a:r>
              <a:rPr lang="ru-RU" sz="1400" dirty="0">
                <a:latin typeface="Arial" pitchFamily="34" charset="0"/>
              </a:rPr>
              <a:t> </a:t>
            </a:r>
            <a:r>
              <a:rPr lang="ru-RU" sz="1400" dirty="0">
                <a:latin typeface="Arial" pitchFamily="34" charset="0"/>
              </a:rPr>
              <a:t>№</a:t>
            </a:r>
            <a:r>
              <a:rPr lang="en-US" sz="1400" dirty="0">
                <a:latin typeface="Arial" pitchFamily="34" charset="0"/>
              </a:rPr>
              <a:t>2</a:t>
            </a:r>
            <a:endParaRPr lang="ru-RU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809728" y="214290"/>
            <a:ext cx="6286544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indent="449263" algn="ctr" eaLnBrk="0" hangingPunct="0">
              <a:tabLst>
                <a:tab pos="2128838" algn="l"/>
              </a:tabLst>
              <a:defRPr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Нарынская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область</a:t>
            </a:r>
          </a:p>
          <a:p>
            <a:pPr indent="449263" algn="ctr" eaLnBrk="0" hangingPunct="0">
              <a:tabLst>
                <a:tab pos="2128838" algn="l"/>
              </a:tabLs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п. Мин-Куш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9563" y="1000125"/>
            <a:ext cx="9358312" cy="54244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0" hangingPunct="0">
              <a:tabLst>
                <a:tab pos="2128838" algn="l"/>
              </a:tabLst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В этом регионе расположено 4 хвостохранилища и 4 горных отвала с радиоактивными материалами с общим объемом 2 млн. м</a:t>
            </a:r>
            <a:r>
              <a:rPr lang="ru-RU" sz="165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 и 2 рудных склада.</a:t>
            </a:r>
            <a:r>
              <a:rPr lang="ru-RU" sz="1650" b="1" dirty="0">
                <a:latin typeface="Arial" pitchFamily="34" charset="0"/>
              </a:rPr>
              <a:t> </a:t>
            </a:r>
          </a:p>
          <a:p>
            <a:pPr indent="449263" algn="just" eaLnBrk="0" hangingPunct="0">
              <a:tabLst>
                <a:tab pos="2128838" algn="l"/>
              </a:tabLst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Рудный комплекс эксплуатировался с 1963 по 1969 годы. После закрытия уранового производства все хвостохранилища были законсервированы.</a:t>
            </a:r>
          </a:p>
          <a:p>
            <a:pPr indent="449263" algn="just" eaLnBrk="0" hangingPunct="0">
              <a:tabLst>
                <a:tab pos="2128838" algn="l"/>
              </a:tabLst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В настоящее время происходит разрушение защитных сооружений. Часть железобетонных конструкций обводного канала разрушена. Произошла неравномерная осадка поверхности хвостохранилища и образовались локальные замкнутые понижения, не обеспечивающие сток поверхностных вод. Защитное покрытие местами нарушено раскопками населения, ограждения и запрещающие знаки разрушены.</a:t>
            </a:r>
          </a:p>
          <a:p>
            <a:pPr indent="449263" algn="just" eaLnBrk="0" hangingPunct="0">
              <a:tabLst>
                <a:tab pos="2128838" algn="l"/>
              </a:tabLst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Особую  тревогу  вызывает  обстановка  в  районе  хвостохранилища  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Туюк-Суу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,  где  возникла  угроза  схода  оползня  с  образованием  подпрудного  озера,  которое  по  мере  заполнения  будет  угрожать  устойчивости  хвостохранилища  и  приведет  к  его  размыву  и  выносу  хвостового  материала в реку 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Кокомерен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 и через  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Токтогульское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 водохранилище по реке Нарын в реку 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Сыр-Дарыя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. Необходимо проведение полной реабилитации хвостохранилища.</a:t>
            </a:r>
          </a:p>
          <a:p>
            <a:pPr indent="449263" algn="just" eaLnBrk="0" hangingPunct="0">
              <a:tabLst>
                <a:tab pos="2128838" algn="l"/>
              </a:tabLst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14 марта 2008 года на 2-м заседании Совета по сотрудничеству в области использования атомной энергии в мирных целях при Интеграционном Комитете ЕврАзЭС (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далее-Совет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Госкорпорацией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 «</a:t>
            </a:r>
            <a:r>
              <a:rPr lang="ru-RU" sz="1650" dirty="0" err="1">
                <a:latin typeface="Arial" pitchFamily="34" charset="0"/>
                <a:cs typeface="Arial" pitchFamily="34" charset="0"/>
              </a:rPr>
              <a:t>Росатом</a:t>
            </a:r>
            <a:r>
              <a:rPr lang="ru-RU" sz="1650" dirty="0">
                <a:latin typeface="Arial" pitchFamily="34" charset="0"/>
                <a:cs typeface="Arial" pitchFamily="34" charset="0"/>
              </a:rPr>
              <a:t>» была представлена инициатива по разработке проекта Межгосударственной целевой программы «Рекультивация    территорий   государств-членов ЕврАзЭС, подвергшихся воздействию уранодобывающих производств» (далее – проект МГЦП).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7350" y="214313"/>
            <a:ext cx="9209088" cy="6429375"/>
          </a:xfrm>
          <a:prstGeom prst="rect">
            <a:avLst/>
          </a:prstGeom>
          <a:solidFill>
            <a:srgbClr val="FFFFFF"/>
          </a:solidFill>
          <a:ln w="38100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60463" y="857250"/>
            <a:ext cx="8358187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2000" dirty="0">
                <a:latin typeface="Arial" pitchFamily="34" charset="0"/>
              </a:rPr>
              <a:t>                               </a:t>
            </a:r>
          </a:p>
          <a:p>
            <a:pPr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п. Мин-Куш:      - </a:t>
            </a:r>
            <a:r>
              <a:rPr lang="ru-RU" sz="2000" dirty="0">
                <a:latin typeface="Arial" pitchFamily="34" charset="0"/>
              </a:rPr>
              <a:t>Программа </a:t>
            </a:r>
            <a:r>
              <a:rPr lang="ru-RU" sz="2000" dirty="0" err="1">
                <a:latin typeface="Arial" pitchFamily="34" charset="0"/>
              </a:rPr>
              <a:t>ЕврАзЭС</a:t>
            </a:r>
            <a:r>
              <a:rPr lang="ru-RU" sz="2000" dirty="0">
                <a:latin typeface="Arial" pitchFamily="34" charset="0"/>
              </a:rPr>
              <a:t>, </a:t>
            </a:r>
            <a:r>
              <a:rPr lang="ru-RU" sz="2000" u="sng" dirty="0">
                <a:latin typeface="Arial" pitchFamily="34" charset="0"/>
              </a:rPr>
              <a:t>13,6 млн. </a:t>
            </a:r>
            <a:r>
              <a:rPr lang="en-US" sz="2000" u="sng" dirty="0">
                <a:latin typeface="Arial" pitchFamily="34" charset="0"/>
              </a:rPr>
              <a:t>$</a:t>
            </a:r>
            <a:r>
              <a:rPr lang="ru-RU" sz="2000" u="sng" dirty="0">
                <a:latin typeface="Arial" pitchFamily="34" charset="0"/>
              </a:rPr>
              <a:t> (</a:t>
            </a:r>
            <a:r>
              <a:rPr lang="ru-RU" sz="2000" dirty="0">
                <a:latin typeface="Arial" pitchFamily="34" charset="0"/>
              </a:rPr>
              <a:t>2013-2018 </a:t>
            </a:r>
            <a:r>
              <a:rPr lang="ru-RU" sz="2000" dirty="0" err="1">
                <a:latin typeface="Arial" pitchFamily="34" charset="0"/>
              </a:rPr>
              <a:t>гг</a:t>
            </a:r>
            <a:r>
              <a:rPr lang="ru-RU" sz="2000" dirty="0">
                <a:latin typeface="Arial" pitchFamily="34" charset="0"/>
              </a:rPr>
              <a:t>)</a:t>
            </a:r>
          </a:p>
          <a:p>
            <a:pPr>
              <a:defRPr/>
            </a:pPr>
            <a:r>
              <a:rPr lang="ru-RU" sz="2000" dirty="0">
                <a:latin typeface="Arial" pitchFamily="34" charset="0"/>
              </a:rPr>
              <a:t> </a:t>
            </a:r>
            <a:endParaRPr lang="ru-RU" sz="2000" u="sng" dirty="0">
              <a:latin typeface="Arial" pitchFamily="34" charset="0"/>
            </a:endParaRPr>
          </a:p>
          <a:p>
            <a:pPr>
              <a:defRPr/>
            </a:pPr>
            <a:r>
              <a:rPr lang="ru-RU" sz="2000" dirty="0">
                <a:latin typeface="Arial" pitchFamily="34" charset="0"/>
              </a:rPr>
              <a:t>                             </a:t>
            </a:r>
            <a:r>
              <a:rPr lang="ru-RU" sz="2000" u="sng" dirty="0">
                <a:latin typeface="Arial" pitchFamily="34" charset="0"/>
              </a:rPr>
              <a:t> </a:t>
            </a:r>
          </a:p>
          <a:p>
            <a:pPr>
              <a:defRPr/>
            </a:pPr>
            <a:endParaRPr lang="ru-RU" sz="2000" u="sng" dirty="0">
              <a:latin typeface="Arial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п.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Каджисай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:     -  </a:t>
            </a:r>
            <a:r>
              <a:rPr lang="ru-RU" sz="2000" dirty="0">
                <a:latin typeface="Arial" pitchFamily="34" charset="0"/>
              </a:rPr>
              <a:t>Программа </a:t>
            </a:r>
            <a:r>
              <a:rPr lang="ru-RU" sz="2000" dirty="0" err="1">
                <a:latin typeface="Arial" pitchFamily="34" charset="0"/>
              </a:rPr>
              <a:t>ЕврАзЭС</a:t>
            </a:r>
            <a:r>
              <a:rPr lang="ru-RU" sz="2000" dirty="0">
                <a:latin typeface="Arial" pitchFamily="34" charset="0"/>
              </a:rPr>
              <a:t> ,   </a:t>
            </a:r>
            <a:r>
              <a:rPr lang="ru-RU" sz="2000" u="sng" dirty="0">
                <a:latin typeface="Arial" pitchFamily="34" charset="0"/>
              </a:rPr>
              <a:t>2,4 млн. </a:t>
            </a:r>
            <a:r>
              <a:rPr lang="en-US" sz="2000" u="sng" dirty="0">
                <a:latin typeface="Arial" pitchFamily="34" charset="0"/>
              </a:rPr>
              <a:t>$</a:t>
            </a:r>
            <a:r>
              <a:rPr lang="ru-RU" sz="2000" u="sng" dirty="0">
                <a:latin typeface="Arial" pitchFamily="34" charset="0"/>
              </a:rPr>
              <a:t> (</a:t>
            </a:r>
            <a:r>
              <a:rPr lang="ru-RU" sz="2000" dirty="0">
                <a:latin typeface="Arial" pitchFamily="34" charset="0"/>
              </a:rPr>
              <a:t>2013 -2015 </a:t>
            </a:r>
            <a:r>
              <a:rPr lang="ru-RU" sz="2000" dirty="0" err="1">
                <a:latin typeface="Arial" pitchFamily="34" charset="0"/>
              </a:rPr>
              <a:t>гг</a:t>
            </a:r>
            <a:r>
              <a:rPr lang="ru-RU" sz="2000" dirty="0">
                <a:latin typeface="Arial" pitchFamily="34" charset="0"/>
              </a:rPr>
              <a:t>)</a:t>
            </a:r>
            <a:endParaRPr lang="en-US" sz="2000" dirty="0">
              <a:latin typeface="Arial" pitchFamily="34" charset="0"/>
            </a:endParaRPr>
          </a:p>
          <a:p>
            <a:pPr>
              <a:defRPr/>
            </a:pPr>
            <a:r>
              <a:rPr lang="ru-RU" sz="2000" dirty="0">
                <a:latin typeface="Arial" pitchFamily="34" charset="0"/>
              </a:rPr>
              <a:t> </a:t>
            </a:r>
            <a:endParaRPr lang="ru-RU" sz="2000" u="sng" dirty="0">
              <a:latin typeface="Arial" pitchFamily="34" charset="0"/>
            </a:endParaRPr>
          </a:p>
          <a:p>
            <a:pPr>
              <a:defRPr/>
            </a:pPr>
            <a:endParaRPr lang="ru-RU" sz="2000" dirty="0">
              <a:latin typeface="Arial" pitchFamily="34" charset="0"/>
            </a:endParaRPr>
          </a:p>
          <a:p>
            <a:pPr>
              <a:defRPr/>
            </a:pPr>
            <a:endParaRPr lang="ru-RU" sz="2000" dirty="0"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988" y="214313"/>
            <a:ext cx="1084262" cy="6429375"/>
          </a:xfrm>
          <a:prstGeom prst="rect">
            <a:avLst/>
          </a:prstGeom>
          <a:solidFill>
            <a:srgbClr val="E3F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24996" name="Picture 3" descr="C:\Documents and Settings\Alikeev_Suyuntbek\Рабочий стол\К презентации в Вену\ЕврАзЭ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557338"/>
            <a:ext cx="9334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4997" name="Picture 3" descr="C:\Documents and Settings\Alikeev_Suyuntbek\Рабочий стол\К презентации в Вену\ЕврАзЭ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928938"/>
            <a:ext cx="9334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1881166" y="285728"/>
            <a:ext cx="6715172" cy="50006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</a:rPr>
              <a:t>Реализуемые проекты</a:t>
            </a:r>
            <a:endParaRPr lang="ru-RU" sz="28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125" y="357188"/>
            <a:ext cx="9429750" cy="60547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0" hangingPunct="0">
              <a:tabLst>
                <a:tab pos="2128838" algn="l"/>
              </a:tabLst>
            </a:pPr>
            <a:r>
              <a:rPr lang="ru-RU" sz="1500">
                <a:cs typeface="Arial" charset="0"/>
              </a:rPr>
              <a:t>В результате объединения усилий и создания общих систем обеспечения радиационной безопасности государств-членов ЕврАзЭС Госкорпорацией «Росатом», Федеральным медико-биологическим агентством (ФМБА России) совместно с Межгосударственной Рабочей группой государств-членов ЕврАзЭС (в том числе и сотрудниками МЧС КР) разработан проект МГЦП. </a:t>
            </a:r>
          </a:p>
          <a:p>
            <a:pPr indent="449263" algn="just" eaLnBrk="0" hangingPunct="0">
              <a:tabLst>
                <a:tab pos="2128838" algn="l"/>
              </a:tabLst>
            </a:pPr>
            <a:r>
              <a:rPr lang="ru-RU" sz="1500">
                <a:cs typeface="Arial" charset="0"/>
              </a:rPr>
              <a:t>В рамках данного проекта МГЦП предусматривается проведение рекультивации хвостохранилищ Кыргызской Республики в поселках Мин-Куш и Каджи-Сай, а также хвостохранилища Табошар Республики Таджикистан с общей стоимостью </a:t>
            </a:r>
            <a:r>
              <a:rPr lang="ru-RU" sz="1500" b="1">
                <a:cs typeface="Arial" charset="0"/>
              </a:rPr>
              <a:t>1 млрд. 155 млн. 971 тыс. 032 рос. рублей. </a:t>
            </a:r>
            <a:r>
              <a:rPr lang="ru-RU" sz="1500">
                <a:cs typeface="Arial" charset="0"/>
              </a:rPr>
              <a:t>По последним уточненным данным для рекультивации хвостохранилищ п.Мин-Куш предусматриваются </a:t>
            </a:r>
            <a:r>
              <a:rPr lang="ru-RU" sz="1500" b="1">
                <a:cs typeface="Arial" charset="0"/>
              </a:rPr>
              <a:t>422,0 млн. рублей </a:t>
            </a:r>
            <a:r>
              <a:rPr lang="ru-RU" sz="1500">
                <a:cs typeface="Arial" charset="0"/>
              </a:rPr>
              <a:t>и</a:t>
            </a:r>
            <a:r>
              <a:rPr lang="ru-RU" sz="1500" b="1">
                <a:cs typeface="Arial" charset="0"/>
              </a:rPr>
              <a:t> </a:t>
            </a:r>
            <a:r>
              <a:rPr lang="ru-RU" sz="1500">
                <a:cs typeface="Arial" charset="0"/>
              </a:rPr>
              <a:t>на</a:t>
            </a:r>
            <a:r>
              <a:rPr lang="ru-RU" sz="1500" b="1">
                <a:cs typeface="Arial" charset="0"/>
              </a:rPr>
              <a:t> </a:t>
            </a:r>
            <a:r>
              <a:rPr lang="ru-RU" sz="1500">
                <a:cs typeface="Arial" charset="0"/>
              </a:rPr>
              <a:t>хвостохранилище Каджи-Сай предусматриваются - </a:t>
            </a:r>
            <a:r>
              <a:rPr lang="ru-RU" sz="1500" b="1">
                <a:cs typeface="Arial" charset="0"/>
              </a:rPr>
              <a:t>78,0 млн. рублей. </a:t>
            </a:r>
          </a:p>
          <a:p>
            <a:pPr indent="449263" algn="just" eaLnBrk="0" hangingPunct="0">
              <a:tabLst>
                <a:tab pos="2128838" algn="l"/>
              </a:tabLst>
            </a:pPr>
            <a:r>
              <a:rPr lang="ru-RU" sz="1500" b="1">
                <a:cs typeface="Arial" charset="0"/>
              </a:rPr>
              <a:t>5 апреля 2012г.  в г.Москва подписана и утверждена Межгосударственная целевая программа «Рекультивация    территорий   государств-членов ЕврАзЭС, подвергшихся воздействию уранодобывающих производств». Сроки реализации Программы 2013-2018гг. </a:t>
            </a:r>
          </a:p>
          <a:p>
            <a:pPr indent="449263" algn="just">
              <a:tabLst>
                <a:tab pos="2128838" algn="l"/>
              </a:tabLst>
            </a:pPr>
            <a:r>
              <a:rPr lang="ru-RU" sz="1500">
                <a:cs typeface="Times New Roman" pitchFamily="18" charset="0"/>
              </a:rPr>
              <a:t>        Кыргызская Республика, к сожалению, не в состоянии в одиночку решить  данную проблему, которая была создана международной обстановкой 40-60 годов прошлого века, в связи с чем, понимая важность решения данной проблемы, Правительство и Министерство чрезвычайных ситуаций Кыргызской Республики, проводят активное сотрудничество с международными организациями (Всемирный Банк, Азиатский Банк Развития, ОБСЕ, ПРООН и др.), Россией, соседними республиками и дальним зарубежьем с целью привлечения внимания международных организаций, инвестиций и грантов для проведения реабилитации и рекультивации, законсервированных хвостохранилищ.</a:t>
            </a:r>
            <a:r>
              <a:rPr lang="ru-RU" sz="1500" b="1">
                <a:cs typeface="Arial" charset="0"/>
              </a:rPr>
              <a:t> </a:t>
            </a:r>
          </a:p>
          <a:p>
            <a:pPr indent="449263" algn="just">
              <a:tabLst>
                <a:tab pos="2128838" algn="l"/>
              </a:tabLst>
            </a:pPr>
            <a:r>
              <a:rPr lang="ru-RU" sz="1500" b="1"/>
              <a:t>       Первый этап 2013-2016 гг.</a:t>
            </a:r>
            <a:r>
              <a:rPr lang="ru-RU" sz="1500"/>
              <a:t> - исследовательские, инженерно-изыскательские и проектные работы.</a:t>
            </a:r>
          </a:p>
          <a:p>
            <a:pPr indent="449263" algn="just">
              <a:tabLst>
                <a:tab pos="2128838" algn="l"/>
              </a:tabLst>
            </a:pPr>
            <a:r>
              <a:rPr lang="ru-RU" sz="1500" b="1"/>
              <a:t>       Второй этап 2017-2018 гг.</a:t>
            </a:r>
            <a:r>
              <a:rPr lang="ru-RU" sz="1500"/>
              <a:t> – проведение рекультивационные работы и строительно-монтажных работ в районах рекультивации хвостохранилищ в пгт.Мин-Куш и Каджи-Сай.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1" name="Прямоугольник 5"/>
          <p:cNvSpPr>
            <a:spLocks noChangeArrowheads="1"/>
          </p:cNvSpPr>
          <p:nvPr/>
        </p:nvSpPr>
        <p:spPr bwMode="auto">
          <a:xfrm>
            <a:off x="309563" y="1143000"/>
            <a:ext cx="928687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just">
              <a:lnSpc>
                <a:spcPct val="150000"/>
              </a:lnSpc>
            </a:pPr>
            <a:r>
              <a:rPr lang="ru-RU" sz="2100">
                <a:cs typeface="Arial" charset="0"/>
              </a:rPr>
              <a:t>Министерство чрезвычайных ситуаций Кыргызской Республики совместно с Научно-инженерным центром «Геоприбор» Национальной академии наук Кыргызской Республики ведет мониторинг динамики оползня. </a:t>
            </a:r>
          </a:p>
          <a:p>
            <a:pPr indent="355600" algn="just">
              <a:lnSpc>
                <a:spcPct val="150000"/>
              </a:lnSpc>
            </a:pPr>
            <a:r>
              <a:rPr lang="ru-RU" sz="2100">
                <a:cs typeface="Arial" charset="0"/>
              </a:rPr>
              <a:t>В 2004, 2008, 2010 годах были выполнены инженерно-геологические и геофизические исследования правобережного оползня с целью оценки возможных воздействий на устойчивость и целостность хвостохранилища и, организован режимный мониторинг оползневых смещений с целью заблаговременного оповещения об угрозе схода (разгрузки) оползня и своевременной реализации мер по снижению риска разрушения хвостохранилища.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809728" y="357166"/>
            <a:ext cx="6286544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 п.Мин-Куш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Прямоугольник 33"/>
          <p:cNvSpPr>
            <a:spLocks noChangeArrowheads="1"/>
          </p:cNvSpPr>
          <p:nvPr/>
        </p:nvSpPr>
        <p:spPr bwMode="auto">
          <a:xfrm>
            <a:off x="238125" y="857250"/>
            <a:ext cx="92694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ea typeface="Verdana" pitchFamily="34" charset="0"/>
                <a:cs typeface="Arial" charset="0"/>
              </a:rPr>
              <a:t>	</a:t>
            </a:r>
            <a:r>
              <a:rPr lang="ru-RU" sz="1600">
                <a:ea typeface="Verdana" pitchFamily="34" charset="0"/>
                <a:cs typeface="Arial" charset="0"/>
              </a:rPr>
              <a:t>В Кыргызстане на </a:t>
            </a:r>
            <a:r>
              <a:rPr lang="ru-RU" sz="1600" b="1">
                <a:ea typeface="Verdana" pitchFamily="34" charset="0"/>
                <a:cs typeface="Arial" charset="0"/>
              </a:rPr>
              <a:t>6</a:t>
            </a:r>
            <a:r>
              <a:rPr lang="ru-RU" sz="1600">
                <a:ea typeface="Verdana" pitchFamily="34" charset="0"/>
                <a:cs typeface="Arial" charset="0"/>
              </a:rPr>
              <a:t> площадках расположены</a:t>
            </a:r>
            <a:r>
              <a:rPr lang="en-US" sz="1600">
                <a:ea typeface="Verdana" pitchFamily="34" charset="0"/>
                <a:cs typeface="Arial" charset="0"/>
              </a:rPr>
              <a:t> </a:t>
            </a:r>
            <a:r>
              <a:rPr lang="ru-RU" sz="1600" b="1">
                <a:ea typeface="Verdana" pitchFamily="34" charset="0"/>
                <a:cs typeface="Arial" charset="0"/>
              </a:rPr>
              <a:t>33</a:t>
            </a:r>
            <a:r>
              <a:rPr lang="ru-RU" sz="1600">
                <a:ea typeface="Verdana" pitchFamily="34" charset="0"/>
                <a:cs typeface="Arial" charset="0"/>
              </a:rPr>
              <a:t> хвостохранилищ и </a:t>
            </a:r>
            <a:r>
              <a:rPr lang="ru-RU" sz="1600" b="1">
                <a:ea typeface="Verdana" pitchFamily="34" charset="0"/>
                <a:cs typeface="Arial" charset="0"/>
              </a:rPr>
              <a:t>25</a:t>
            </a:r>
            <a:r>
              <a:rPr lang="ru-RU" sz="1600">
                <a:ea typeface="Verdana" pitchFamily="34" charset="0"/>
                <a:cs typeface="Arial" charset="0"/>
              </a:rPr>
              <a:t> горных отвалов</a:t>
            </a:r>
            <a:r>
              <a:rPr lang="en-US" sz="1600">
                <a:ea typeface="Verdana" pitchFamily="34" charset="0"/>
                <a:cs typeface="Arial" charset="0"/>
              </a:rPr>
              <a:t> </a:t>
            </a:r>
            <a:r>
              <a:rPr lang="ru-RU" sz="1600">
                <a:ea typeface="Verdana" pitchFamily="34" charset="0"/>
                <a:cs typeface="Arial" charset="0"/>
              </a:rPr>
              <a:t>с общим объемом отходов  11,9 млн. м</a:t>
            </a:r>
            <a:r>
              <a:rPr lang="ru-RU" sz="1600" baseline="30000">
                <a:ea typeface="Verdana" pitchFamily="34" charset="0"/>
                <a:cs typeface="Arial" charset="0"/>
              </a:rPr>
              <a:t>3</a:t>
            </a:r>
            <a:r>
              <a:rPr lang="ru-RU" sz="1600">
                <a:ea typeface="Verdana" pitchFamily="34" charset="0"/>
                <a:cs typeface="Arial" charset="0"/>
              </a:rPr>
              <a:t>. в том числе:</a:t>
            </a:r>
            <a:endParaRPr lang="en-US" sz="1600">
              <a:ea typeface="Verdana" pitchFamily="34" charset="0"/>
              <a:cs typeface="Arial" charset="0"/>
            </a:endParaRPr>
          </a:p>
          <a:p>
            <a:pPr algn="just"/>
            <a:r>
              <a:rPr lang="ru-RU" sz="1600">
                <a:ea typeface="Verdana" pitchFamily="34" charset="0"/>
                <a:cs typeface="Arial" charset="0"/>
              </a:rPr>
              <a:t>Из </a:t>
            </a:r>
            <a:r>
              <a:rPr lang="ru-RU" sz="1600" b="1">
                <a:ea typeface="Verdana" pitchFamily="34" charset="0"/>
                <a:cs typeface="Arial" charset="0"/>
              </a:rPr>
              <a:t>33 хвостохранилищ  </a:t>
            </a:r>
            <a:r>
              <a:rPr lang="ru-RU" sz="1600">
                <a:ea typeface="Verdana" pitchFamily="34" charset="0"/>
                <a:cs typeface="Arial" charset="0"/>
              </a:rPr>
              <a:t>- </a:t>
            </a:r>
            <a:r>
              <a:rPr lang="ru-RU" sz="1600" b="1">
                <a:ea typeface="Verdana" pitchFamily="34" charset="0"/>
                <a:cs typeface="Arial" charset="0"/>
              </a:rPr>
              <a:t>28  радиоактивные </a:t>
            </a:r>
            <a:r>
              <a:rPr lang="ru-RU" sz="1600">
                <a:ea typeface="Verdana" pitchFamily="34" charset="0"/>
                <a:cs typeface="Arial" charset="0"/>
              </a:rPr>
              <a:t>(объемом 4,3 млн. м/куб), </a:t>
            </a:r>
            <a:r>
              <a:rPr lang="ru-RU" sz="1600" b="1">
                <a:ea typeface="Verdana" pitchFamily="34" charset="0"/>
                <a:cs typeface="Arial" charset="0"/>
              </a:rPr>
              <a:t>5 – токсичные </a:t>
            </a:r>
            <a:r>
              <a:rPr lang="ru-RU" sz="1600">
                <a:ea typeface="Verdana" pitchFamily="34" charset="0"/>
                <a:cs typeface="Arial" charset="0"/>
              </a:rPr>
              <a:t>(объемом 5,7 млн. м/куб). </a:t>
            </a:r>
            <a:r>
              <a:rPr lang="ru-RU" sz="1600" b="1">
                <a:ea typeface="Verdana" pitchFamily="34" charset="0"/>
                <a:cs typeface="Arial" charset="0"/>
              </a:rPr>
              <a:t>25 радиоактивных горных отвалов</a:t>
            </a:r>
            <a:r>
              <a:rPr lang="ru-RU" sz="1600">
                <a:ea typeface="Verdana" pitchFamily="34" charset="0"/>
                <a:cs typeface="Arial" charset="0"/>
              </a:rPr>
              <a:t> (объемом 1,9 млн. м/куб).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810125" y="5715000"/>
            <a:ext cx="2262188" cy="928688"/>
          </a:xfrm>
          <a:prstGeom prst="rect">
            <a:avLst/>
          </a:prstGeom>
          <a:solidFill>
            <a:srgbClr val="FFFF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Пос.Сумсар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Соли тяжелых металлов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– хвостохранилища,  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Период 1952-1957гг.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9563" y="2143125"/>
            <a:ext cx="2571750" cy="157162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>
                <a:solidFill>
                  <a:srgbClr val="FF0000"/>
                </a:solidFill>
                <a:latin typeface="Arial" charset="0"/>
                <a:ea typeface="Calibri" pitchFamily="34" charset="0"/>
                <a:cs typeface="Arial" charset="0"/>
              </a:rPr>
              <a:t>г. Майлуу-Суу </a:t>
            </a:r>
          </a:p>
          <a:p>
            <a:pPr algn="ctr">
              <a:spcAft>
                <a:spcPts val="600"/>
              </a:spcAft>
            </a:pPr>
            <a:r>
              <a:rPr lang="ru-RU" sz="1200" b="1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урановые</a:t>
            </a:r>
          </a:p>
          <a:p>
            <a:r>
              <a:rPr lang="ru-RU" sz="11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23 - хвостохранилища,</a:t>
            </a:r>
          </a:p>
          <a:p>
            <a:r>
              <a:rPr lang="ru-RU" sz="1100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13 – горных  отвала, заброшенные  шахты, рудники, заводы, цеха.</a:t>
            </a:r>
          </a:p>
          <a:p>
            <a:pPr algn="ctr"/>
            <a:r>
              <a:rPr lang="ru-RU" sz="1000" b="1">
                <a:solidFill>
                  <a:schemeClr val="tx1"/>
                </a:solidFill>
                <a:latin typeface="Arial" charset="0"/>
                <a:ea typeface="Calibri" pitchFamily="34" charset="0"/>
                <a:cs typeface="Arial" charset="0"/>
              </a:rPr>
              <a:t>Период 1946-1968 гг</a:t>
            </a:r>
            <a:r>
              <a:rPr lang="ru-RU" sz="1000" b="1">
                <a:solidFill>
                  <a:srgbClr val="FF0000"/>
                </a:solidFill>
                <a:latin typeface="Arial" charset="0"/>
                <a:ea typeface="Calibri" pitchFamily="34" charset="0"/>
                <a:cs typeface="Arial" charset="0"/>
              </a:rPr>
              <a:t>.</a:t>
            </a:r>
            <a:endParaRPr lang="ru-RU" sz="1000">
              <a:solidFill>
                <a:schemeClr val="tx1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52688" y="5715000"/>
            <a:ext cx="2190750" cy="92868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пос. </a:t>
            </a:r>
            <a:r>
              <a:rPr lang="ru-RU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Шекафтар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урановы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 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–горных отвалов, рудники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000" b="1" dirty="0">
                <a:solidFill>
                  <a:srgbClr val="002060"/>
                </a:solidFill>
              </a:rPr>
              <a:t>Период 1946-1967 гг.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67563" y="5715000"/>
            <a:ext cx="2417762" cy="92868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пос. Кан (Советское)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Соли тяжелых металлов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2- хвостохранилища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Период 1950-1971гг.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9563" y="3857625"/>
            <a:ext cx="2571750" cy="128587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пос. Мин-Куш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урановые</a:t>
            </a:r>
          </a:p>
          <a:p>
            <a:pPr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–хвостохранилища, </a:t>
            </a:r>
          </a:p>
          <a:p>
            <a:pPr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– горных отвала, цеха, рудные склады, шахты. 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Период 1955-1969 гг.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9563" y="5214938"/>
            <a:ext cx="1928812" cy="1357312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пос. </a:t>
            </a:r>
            <a:r>
              <a:rPr lang="ru-RU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Каджи-Сай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урановые</a:t>
            </a:r>
          </a:p>
          <a:p>
            <a:pPr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– </a:t>
            </a:r>
            <a:r>
              <a:rPr lang="ru-RU"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хвостохранилище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0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отвалы, шахта, комбинат.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defRPr/>
            </a:pPr>
            <a:endParaRPr lang="ru-RU" sz="1000" b="1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tx1"/>
                </a:solidFill>
              </a:rPr>
              <a:t>Период 1948-1967 гг</a:t>
            </a:r>
            <a:r>
              <a:rPr lang="ru-RU" sz="1000" b="1" dirty="0">
                <a:solidFill>
                  <a:srgbClr val="FF0000"/>
                </a:solidFill>
              </a:rPr>
              <a:t>.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6688" y="142875"/>
            <a:ext cx="9572625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809728" y="214290"/>
            <a:ext cx="6715172" cy="50006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Обзор и карта расположения хвостохранилищ 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4764" name="Picture 5" descr="C:\Documents and Settings\Alikeev_Suyuntbek\Рабочий стол\Суйунту\Карт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4188" y="2071688"/>
            <a:ext cx="6572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81426-501B-4EEC-BF00-ABA9A8D3D175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729090" name="Picture 3" descr="Новое изображение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4" name="Freeform 4"/>
          <p:cNvSpPr>
            <a:spLocks/>
          </p:cNvSpPr>
          <p:nvPr/>
        </p:nvSpPr>
        <p:spPr bwMode="auto">
          <a:xfrm>
            <a:off x="5668963" y="4732338"/>
            <a:ext cx="1609725" cy="804862"/>
          </a:xfrm>
          <a:custGeom>
            <a:avLst/>
            <a:gdLst>
              <a:gd name="T0" fmla="*/ 1659942914 w 936"/>
              <a:gd name="T1" fmla="*/ 1277717720 h 507"/>
              <a:gd name="T2" fmla="*/ 1812832783 w 936"/>
              <a:gd name="T3" fmla="*/ 1055944162 h 507"/>
              <a:gd name="T4" fmla="*/ 1987563571 w 936"/>
              <a:gd name="T5" fmla="*/ 934976766 h 507"/>
              <a:gd name="T6" fmla="*/ 2031246268 w 936"/>
              <a:gd name="T7" fmla="*/ 874493068 h 507"/>
              <a:gd name="T8" fmla="*/ 2096770313 w 936"/>
              <a:gd name="T9" fmla="*/ 834170603 h 507"/>
              <a:gd name="T10" fmla="*/ 2147483647 w 936"/>
              <a:gd name="T11" fmla="*/ 672880543 h 507"/>
              <a:gd name="T12" fmla="*/ 2147483647 w 936"/>
              <a:gd name="T13" fmla="*/ 652719311 h 507"/>
              <a:gd name="T14" fmla="*/ 2147483647 w 936"/>
              <a:gd name="T15" fmla="*/ 511590682 h 507"/>
              <a:gd name="T16" fmla="*/ 2147483647 w 936"/>
              <a:gd name="T17" fmla="*/ 451106985 h 507"/>
              <a:gd name="T18" fmla="*/ 2147483647 w 936"/>
              <a:gd name="T19" fmla="*/ 430945752 h 507"/>
              <a:gd name="T20" fmla="*/ 2147483647 w 936"/>
              <a:gd name="T21" fmla="*/ 390623188 h 507"/>
              <a:gd name="T22" fmla="*/ 2118611661 w 936"/>
              <a:gd name="T23" fmla="*/ 370461955 h 507"/>
              <a:gd name="T24" fmla="*/ 1987563571 w 936"/>
              <a:gd name="T25" fmla="*/ 330139490 h 507"/>
              <a:gd name="T26" fmla="*/ 1922039525 w 936"/>
              <a:gd name="T27" fmla="*/ 309978257 h 507"/>
              <a:gd name="T28" fmla="*/ 1594418868 w 936"/>
              <a:gd name="T29" fmla="*/ 229333327 h 507"/>
              <a:gd name="T30" fmla="*/ 1397846732 w 936"/>
              <a:gd name="T31" fmla="*/ 128527114 h 507"/>
              <a:gd name="T32" fmla="*/ 829971457 w 936"/>
              <a:gd name="T33" fmla="*/ 108365881 h 507"/>
              <a:gd name="T34" fmla="*/ 808130108 w 936"/>
              <a:gd name="T35" fmla="*/ 27720914 h 507"/>
              <a:gd name="T36" fmla="*/ 43682710 w 936"/>
              <a:gd name="T37" fmla="*/ 47882146 h 507"/>
              <a:gd name="T38" fmla="*/ 65524072 w 936"/>
              <a:gd name="T39" fmla="*/ 168849579 h 507"/>
              <a:gd name="T40" fmla="*/ 196572190 w 936"/>
              <a:gd name="T41" fmla="*/ 309978257 h 507"/>
              <a:gd name="T42" fmla="*/ 262096289 w 936"/>
              <a:gd name="T43" fmla="*/ 551913148 h 507"/>
              <a:gd name="T44" fmla="*/ 283937638 w 936"/>
              <a:gd name="T45" fmla="*/ 612396846 h 507"/>
              <a:gd name="T46" fmla="*/ 480509881 w 936"/>
              <a:gd name="T47" fmla="*/ 693041776 h 507"/>
              <a:gd name="T48" fmla="*/ 546033927 w 936"/>
              <a:gd name="T49" fmla="*/ 713203009 h 507"/>
              <a:gd name="T50" fmla="*/ 644319995 w 936"/>
              <a:gd name="T51" fmla="*/ 803928555 h 507"/>
              <a:gd name="T52" fmla="*/ 764447411 w 936"/>
              <a:gd name="T53" fmla="*/ 854331835 h 507"/>
              <a:gd name="T54" fmla="*/ 840892131 w 936"/>
              <a:gd name="T55" fmla="*/ 884573684 h 507"/>
              <a:gd name="T56" fmla="*/ 928257740 w 936"/>
              <a:gd name="T57" fmla="*/ 985379847 h 507"/>
              <a:gd name="T58" fmla="*/ 1234036618 w 936"/>
              <a:gd name="T59" fmla="*/ 1106347243 h 507"/>
              <a:gd name="T60" fmla="*/ 1659942914 w 936"/>
              <a:gd name="T61" fmla="*/ 1277717720 h 5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6"/>
              <a:gd name="T94" fmla="*/ 0 h 507"/>
              <a:gd name="T95" fmla="*/ 936 w 936"/>
              <a:gd name="T96" fmla="*/ 507 h 5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6" h="507">
                <a:moveTo>
                  <a:pt x="608" y="507"/>
                </a:moveTo>
                <a:cubicBezTo>
                  <a:pt x="619" y="473"/>
                  <a:pt x="634" y="439"/>
                  <a:pt x="664" y="419"/>
                </a:cubicBezTo>
                <a:cubicBezTo>
                  <a:pt x="683" y="391"/>
                  <a:pt x="696" y="382"/>
                  <a:pt x="728" y="371"/>
                </a:cubicBezTo>
                <a:cubicBezTo>
                  <a:pt x="733" y="363"/>
                  <a:pt x="737" y="354"/>
                  <a:pt x="744" y="347"/>
                </a:cubicBezTo>
                <a:cubicBezTo>
                  <a:pt x="751" y="340"/>
                  <a:pt x="763" y="339"/>
                  <a:pt x="768" y="331"/>
                </a:cubicBezTo>
                <a:cubicBezTo>
                  <a:pt x="796" y="286"/>
                  <a:pt x="765" y="286"/>
                  <a:pt x="808" y="267"/>
                </a:cubicBezTo>
                <a:cubicBezTo>
                  <a:pt x="818" y="263"/>
                  <a:pt x="829" y="262"/>
                  <a:pt x="840" y="259"/>
                </a:cubicBezTo>
                <a:cubicBezTo>
                  <a:pt x="866" y="242"/>
                  <a:pt x="878" y="220"/>
                  <a:pt x="904" y="203"/>
                </a:cubicBezTo>
                <a:cubicBezTo>
                  <a:pt x="907" y="195"/>
                  <a:pt x="906" y="185"/>
                  <a:pt x="912" y="179"/>
                </a:cubicBezTo>
                <a:cubicBezTo>
                  <a:pt x="918" y="173"/>
                  <a:pt x="936" y="179"/>
                  <a:pt x="936" y="171"/>
                </a:cubicBezTo>
                <a:cubicBezTo>
                  <a:pt x="936" y="161"/>
                  <a:pt x="922" y="156"/>
                  <a:pt x="912" y="155"/>
                </a:cubicBezTo>
                <a:cubicBezTo>
                  <a:pt x="867" y="148"/>
                  <a:pt x="821" y="150"/>
                  <a:pt x="776" y="147"/>
                </a:cubicBezTo>
                <a:cubicBezTo>
                  <a:pt x="760" y="142"/>
                  <a:pt x="744" y="136"/>
                  <a:pt x="728" y="131"/>
                </a:cubicBezTo>
                <a:cubicBezTo>
                  <a:pt x="720" y="128"/>
                  <a:pt x="704" y="123"/>
                  <a:pt x="704" y="123"/>
                </a:cubicBezTo>
                <a:cubicBezTo>
                  <a:pt x="664" y="63"/>
                  <a:pt x="715" y="125"/>
                  <a:pt x="584" y="91"/>
                </a:cubicBezTo>
                <a:cubicBezTo>
                  <a:pt x="546" y="81"/>
                  <a:pt x="547" y="53"/>
                  <a:pt x="512" y="51"/>
                </a:cubicBezTo>
                <a:cubicBezTo>
                  <a:pt x="443" y="46"/>
                  <a:pt x="373" y="46"/>
                  <a:pt x="304" y="43"/>
                </a:cubicBezTo>
                <a:cubicBezTo>
                  <a:pt x="301" y="32"/>
                  <a:pt x="307" y="12"/>
                  <a:pt x="296" y="11"/>
                </a:cubicBezTo>
                <a:cubicBezTo>
                  <a:pt x="203" y="3"/>
                  <a:pt x="107" y="0"/>
                  <a:pt x="16" y="19"/>
                </a:cubicBezTo>
                <a:cubicBezTo>
                  <a:pt x="0" y="22"/>
                  <a:pt x="20" y="51"/>
                  <a:pt x="24" y="67"/>
                </a:cubicBezTo>
                <a:cubicBezTo>
                  <a:pt x="31" y="99"/>
                  <a:pt x="42" y="113"/>
                  <a:pt x="72" y="123"/>
                </a:cubicBezTo>
                <a:cubicBezTo>
                  <a:pt x="83" y="188"/>
                  <a:pt x="75" y="156"/>
                  <a:pt x="96" y="219"/>
                </a:cubicBezTo>
                <a:cubicBezTo>
                  <a:pt x="99" y="227"/>
                  <a:pt x="97" y="238"/>
                  <a:pt x="104" y="243"/>
                </a:cubicBezTo>
                <a:cubicBezTo>
                  <a:pt x="142" y="268"/>
                  <a:pt x="119" y="256"/>
                  <a:pt x="176" y="275"/>
                </a:cubicBezTo>
                <a:cubicBezTo>
                  <a:pt x="184" y="278"/>
                  <a:pt x="200" y="283"/>
                  <a:pt x="200" y="283"/>
                </a:cubicBezTo>
                <a:cubicBezTo>
                  <a:pt x="205" y="299"/>
                  <a:pt x="220" y="314"/>
                  <a:pt x="236" y="319"/>
                </a:cubicBezTo>
                <a:cubicBezTo>
                  <a:pt x="252" y="324"/>
                  <a:pt x="264" y="334"/>
                  <a:pt x="280" y="339"/>
                </a:cubicBezTo>
                <a:cubicBezTo>
                  <a:pt x="288" y="342"/>
                  <a:pt x="308" y="351"/>
                  <a:pt x="308" y="351"/>
                </a:cubicBezTo>
                <a:cubicBezTo>
                  <a:pt x="318" y="366"/>
                  <a:pt x="323" y="382"/>
                  <a:pt x="340" y="391"/>
                </a:cubicBezTo>
                <a:cubicBezTo>
                  <a:pt x="372" y="409"/>
                  <a:pt x="420" y="417"/>
                  <a:pt x="452" y="439"/>
                </a:cubicBezTo>
                <a:cubicBezTo>
                  <a:pt x="496" y="499"/>
                  <a:pt x="538" y="484"/>
                  <a:pt x="608" y="507"/>
                </a:cubicBezTo>
                <a:close/>
              </a:path>
            </a:pathLst>
          </a:custGeom>
          <a:solidFill>
            <a:srgbClr val="008000">
              <a:alpha val="59999"/>
            </a:srgbClr>
          </a:solidFill>
          <a:ln w="12700" cap="rnd">
            <a:solidFill>
              <a:srgbClr val="00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9092" name="Freeform 5"/>
          <p:cNvSpPr>
            <a:spLocks/>
          </p:cNvSpPr>
          <p:nvPr/>
        </p:nvSpPr>
        <p:spPr bwMode="auto">
          <a:xfrm>
            <a:off x="5600700" y="4718050"/>
            <a:ext cx="1622425" cy="1749425"/>
          </a:xfrm>
          <a:custGeom>
            <a:avLst/>
            <a:gdLst>
              <a:gd name="T0" fmla="*/ 707112777 w 943"/>
              <a:gd name="T1" fmla="*/ 0 h 1102"/>
              <a:gd name="T2" fmla="*/ 248444504 w 943"/>
              <a:gd name="T3" fmla="*/ 30241874 h 1102"/>
              <a:gd name="T4" fmla="*/ 117396403 w 943"/>
              <a:gd name="T5" fmla="*/ 60483748 h 1102"/>
              <a:gd name="T6" fmla="*/ 27301683 w 943"/>
              <a:gd name="T7" fmla="*/ 115927186 h 1102"/>
              <a:gd name="T8" fmla="*/ 117396403 w 943"/>
              <a:gd name="T9" fmla="*/ 252015613 h 1102"/>
              <a:gd name="T10" fmla="*/ 182920427 w 943"/>
              <a:gd name="T11" fmla="*/ 350300869 h 1102"/>
              <a:gd name="T12" fmla="*/ 232063498 w 943"/>
              <a:gd name="T13" fmla="*/ 395663661 h 1102"/>
              <a:gd name="T14" fmla="*/ 281206516 w 943"/>
              <a:gd name="T15" fmla="*/ 493950605 h 1102"/>
              <a:gd name="T16" fmla="*/ 305778885 w 943"/>
              <a:gd name="T17" fmla="*/ 539313397 h 1102"/>
              <a:gd name="T18" fmla="*/ 322159890 w 943"/>
              <a:gd name="T19" fmla="*/ 577114930 h 1102"/>
              <a:gd name="T20" fmla="*/ 371302908 w 943"/>
              <a:gd name="T21" fmla="*/ 660280843 h 1102"/>
              <a:gd name="T22" fmla="*/ 434095904 w 943"/>
              <a:gd name="T23" fmla="*/ 725804877 h 1102"/>
              <a:gd name="T24" fmla="*/ 750795459 w 943"/>
              <a:gd name="T25" fmla="*/ 846772522 h 1102"/>
              <a:gd name="T26" fmla="*/ 914605734 w 943"/>
              <a:gd name="T27" fmla="*/ 937498106 h 1102"/>
              <a:gd name="T28" fmla="*/ 1012891769 w 943"/>
              <a:gd name="T29" fmla="*/ 967739968 h 1102"/>
              <a:gd name="T30" fmla="*/ 1045653781 w 943"/>
              <a:gd name="T31" fmla="*/ 977820589 h 1102"/>
              <a:gd name="T32" fmla="*/ 1242225852 w 943"/>
              <a:gd name="T33" fmla="*/ 1108868656 h 1102"/>
              <a:gd name="T34" fmla="*/ 1406035911 w 943"/>
              <a:gd name="T35" fmla="*/ 1179432999 h 1102"/>
              <a:gd name="T36" fmla="*/ 1504321946 w 943"/>
              <a:gd name="T37" fmla="*/ 1249997343 h 1102"/>
              <a:gd name="T38" fmla="*/ 1714545715 w 943"/>
              <a:gd name="T39" fmla="*/ 1340722928 h 1102"/>
              <a:gd name="T40" fmla="*/ 1548004629 w 943"/>
              <a:gd name="T41" fmla="*/ 1411287272 h 1102"/>
              <a:gd name="T42" fmla="*/ 1411496246 w 943"/>
              <a:gd name="T43" fmla="*/ 1439008184 h 1102"/>
              <a:gd name="T44" fmla="*/ 1395115240 w 943"/>
              <a:gd name="T45" fmla="*/ 1562496580 h 1102"/>
              <a:gd name="T46" fmla="*/ 1580766641 w 943"/>
              <a:gd name="T47" fmla="*/ 1703625664 h 1102"/>
              <a:gd name="T48" fmla="*/ 1799180053 w 943"/>
              <a:gd name="T49" fmla="*/ 1804431869 h 1102"/>
              <a:gd name="T50" fmla="*/ 1837402830 w 943"/>
              <a:gd name="T51" fmla="*/ 1975802418 h 1102"/>
              <a:gd name="T52" fmla="*/ 1730926721 w 943"/>
              <a:gd name="T53" fmla="*/ 1990923349 h 1102"/>
              <a:gd name="T54" fmla="*/ 1788259382 w 943"/>
              <a:gd name="T55" fmla="*/ 2147483647 h 1102"/>
              <a:gd name="T56" fmla="*/ 1952069871 w 943"/>
              <a:gd name="T57" fmla="*/ 2147483647 h 1102"/>
              <a:gd name="T58" fmla="*/ 2147483647 w 943"/>
              <a:gd name="T59" fmla="*/ 2147483647 h 1102"/>
              <a:gd name="T60" fmla="*/ 2147483647 w 943"/>
              <a:gd name="T61" fmla="*/ 2147483647 h 1102"/>
              <a:gd name="T62" fmla="*/ 2147483647 w 943"/>
              <a:gd name="T63" fmla="*/ 2147483647 h 1102"/>
              <a:gd name="T64" fmla="*/ 2147483647 w 943"/>
              <a:gd name="T65" fmla="*/ 2147483647 h 1102"/>
              <a:gd name="T66" fmla="*/ 2147483647 w 943"/>
              <a:gd name="T67" fmla="*/ 2147483647 h 1102"/>
              <a:gd name="T68" fmla="*/ 2147483647 w 943"/>
              <a:gd name="T69" fmla="*/ 2147483647 h 1102"/>
              <a:gd name="T70" fmla="*/ 2147483647 w 943"/>
              <a:gd name="T71" fmla="*/ 2147483647 h 1102"/>
              <a:gd name="T72" fmla="*/ 2147483647 w 943"/>
              <a:gd name="T73" fmla="*/ 2147483647 h 1102"/>
              <a:gd name="T74" fmla="*/ 2147483647 w 943"/>
              <a:gd name="T75" fmla="*/ 2147483647 h 11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43"/>
              <a:gd name="T115" fmla="*/ 0 h 1102"/>
              <a:gd name="T116" fmla="*/ 943 w 943"/>
              <a:gd name="T117" fmla="*/ 1102 h 110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43" h="1102">
                <a:moveTo>
                  <a:pt x="259" y="0"/>
                </a:moveTo>
                <a:cubicBezTo>
                  <a:pt x="193" y="3"/>
                  <a:pt x="153" y="8"/>
                  <a:pt x="91" y="12"/>
                </a:cubicBezTo>
                <a:cubicBezTo>
                  <a:pt x="59" y="17"/>
                  <a:pt x="75" y="13"/>
                  <a:pt x="43" y="24"/>
                </a:cubicBezTo>
                <a:cubicBezTo>
                  <a:pt x="39" y="25"/>
                  <a:pt x="10" y="46"/>
                  <a:pt x="10" y="46"/>
                </a:cubicBezTo>
                <a:cubicBezTo>
                  <a:pt x="0" y="75"/>
                  <a:pt x="16" y="73"/>
                  <a:pt x="43" y="100"/>
                </a:cubicBezTo>
                <a:cubicBezTo>
                  <a:pt x="47" y="120"/>
                  <a:pt x="47" y="132"/>
                  <a:pt x="67" y="139"/>
                </a:cubicBezTo>
                <a:cubicBezTo>
                  <a:pt x="82" y="183"/>
                  <a:pt x="64" y="110"/>
                  <a:pt x="85" y="157"/>
                </a:cubicBezTo>
                <a:cubicBezTo>
                  <a:pt x="95" y="180"/>
                  <a:pt x="94" y="175"/>
                  <a:pt x="103" y="196"/>
                </a:cubicBezTo>
                <a:cubicBezTo>
                  <a:pt x="104" y="203"/>
                  <a:pt x="108" y="208"/>
                  <a:pt x="112" y="214"/>
                </a:cubicBezTo>
                <a:cubicBezTo>
                  <a:pt x="114" y="218"/>
                  <a:pt x="116" y="226"/>
                  <a:pt x="118" y="229"/>
                </a:cubicBezTo>
                <a:cubicBezTo>
                  <a:pt x="125" y="239"/>
                  <a:pt x="132" y="250"/>
                  <a:pt x="136" y="262"/>
                </a:cubicBezTo>
                <a:cubicBezTo>
                  <a:pt x="140" y="274"/>
                  <a:pt x="148" y="281"/>
                  <a:pt x="159" y="288"/>
                </a:cubicBezTo>
                <a:cubicBezTo>
                  <a:pt x="195" y="312"/>
                  <a:pt x="233" y="325"/>
                  <a:pt x="275" y="336"/>
                </a:cubicBezTo>
                <a:cubicBezTo>
                  <a:pt x="296" y="350"/>
                  <a:pt x="314" y="358"/>
                  <a:pt x="335" y="372"/>
                </a:cubicBezTo>
                <a:cubicBezTo>
                  <a:pt x="335" y="372"/>
                  <a:pt x="365" y="382"/>
                  <a:pt x="371" y="384"/>
                </a:cubicBezTo>
                <a:cubicBezTo>
                  <a:pt x="375" y="385"/>
                  <a:pt x="383" y="388"/>
                  <a:pt x="383" y="388"/>
                </a:cubicBezTo>
                <a:cubicBezTo>
                  <a:pt x="402" y="416"/>
                  <a:pt x="423" y="432"/>
                  <a:pt x="455" y="440"/>
                </a:cubicBezTo>
                <a:cubicBezTo>
                  <a:pt x="469" y="460"/>
                  <a:pt x="493" y="461"/>
                  <a:pt x="515" y="468"/>
                </a:cubicBezTo>
                <a:cubicBezTo>
                  <a:pt x="526" y="479"/>
                  <a:pt x="551" y="496"/>
                  <a:pt x="551" y="496"/>
                </a:cubicBezTo>
                <a:cubicBezTo>
                  <a:pt x="569" y="523"/>
                  <a:pt x="596" y="524"/>
                  <a:pt x="628" y="532"/>
                </a:cubicBezTo>
                <a:cubicBezTo>
                  <a:pt x="621" y="552"/>
                  <a:pt x="587" y="557"/>
                  <a:pt x="567" y="560"/>
                </a:cubicBezTo>
                <a:cubicBezTo>
                  <a:pt x="548" y="572"/>
                  <a:pt x="541" y="566"/>
                  <a:pt x="517" y="571"/>
                </a:cubicBezTo>
                <a:cubicBezTo>
                  <a:pt x="507" y="600"/>
                  <a:pt x="524" y="601"/>
                  <a:pt x="511" y="620"/>
                </a:cubicBezTo>
                <a:cubicBezTo>
                  <a:pt x="517" y="661"/>
                  <a:pt x="537" y="671"/>
                  <a:pt x="579" y="676"/>
                </a:cubicBezTo>
                <a:cubicBezTo>
                  <a:pt x="591" y="688"/>
                  <a:pt x="640" y="710"/>
                  <a:pt x="659" y="716"/>
                </a:cubicBezTo>
                <a:cubicBezTo>
                  <a:pt x="664" y="737"/>
                  <a:pt x="668" y="763"/>
                  <a:pt x="673" y="784"/>
                </a:cubicBezTo>
                <a:cubicBezTo>
                  <a:pt x="658" y="794"/>
                  <a:pt x="649" y="780"/>
                  <a:pt x="634" y="790"/>
                </a:cubicBezTo>
                <a:cubicBezTo>
                  <a:pt x="627" y="812"/>
                  <a:pt x="638" y="850"/>
                  <a:pt x="655" y="864"/>
                </a:cubicBezTo>
                <a:cubicBezTo>
                  <a:pt x="671" y="877"/>
                  <a:pt x="695" y="870"/>
                  <a:pt x="715" y="872"/>
                </a:cubicBezTo>
                <a:cubicBezTo>
                  <a:pt x="745" y="882"/>
                  <a:pt x="767" y="891"/>
                  <a:pt x="799" y="896"/>
                </a:cubicBezTo>
                <a:cubicBezTo>
                  <a:pt x="804" y="911"/>
                  <a:pt x="802" y="911"/>
                  <a:pt x="819" y="920"/>
                </a:cubicBezTo>
                <a:cubicBezTo>
                  <a:pt x="827" y="924"/>
                  <a:pt x="843" y="928"/>
                  <a:pt x="843" y="928"/>
                </a:cubicBezTo>
                <a:cubicBezTo>
                  <a:pt x="862" y="947"/>
                  <a:pt x="882" y="954"/>
                  <a:pt x="903" y="968"/>
                </a:cubicBezTo>
                <a:cubicBezTo>
                  <a:pt x="914" y="984"/>
                  <a:pt x="927" y="978"/>
                  <a:pt x="935" y="996"/>
                </a:cubicBezTo>
                <a:cubicBezTo>
                  <a:pt x="938" y="1004"/>
                  <a:pt x="943" y="1020"/>
                  <a:pt x="943" y="1020"/>
                </a:cubicBezTo>
                <a:cubicBezTo>
                  <a:pt x="934" y="1066"/>
                  <a:pt x="878" y="1042"/>
                  <a:pt x="839" y="1048"/>
                </a:cubicBezTo>
                <a:cubicBezTo>
                  <a:pt x="804" y="1071"/>
                  <a:pt x="843" y="1067"/>
                  <a:pt x="793" y="1072"/>
                </a:cubicBezTo>
                <a:cubicBezTo>
                  <a:pt x="777" y="1082"/>
                  <a:pt x="812" y="1089"/>
                  <a:pt x="799" y="1102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9093" name="Freeform 6"/>
          <p:cNvSpPr>
            <a:spLocks/>
          </p:cNvSpPr>
          <p:nvPr/>
        </p:nvSpPr>
        <p:spPr bwMode="auto">
          <a:xfrm>
            <a:off x="7000875" y="6486525"/>
            <a:ext cx="608013" cy="333375"/>
          </a:xfrm>
          <a:custGeom>
            <a:avLst/>
            <a:gdLst>
              <a:gd name="T0" fmla="*/ 963748262 w 353"/>
              <a:gd name="T1" fmla="*/ 529232857 h 210"/>
              <a:gd name="T2" fmla="*/ 821779401 w 353"/>
              <a:gd name="T3" fmla="*/ 408265293 h 210"/>
              <a:gd name="T4" fmla="*/ 723493415 w 353"/>
              <a:gd name="T5" fmla="*/ 357862183 h 210"/>
              <a:gd name="T6" fmla="*/ 548762774 w 353"/>
              <a:gd name="T7" fmla="*/ 317539694 h 210"/>
              <a:gd name="T8" fmla="*/ 374032026 w 353"/>
              <a:gd name="T9" fmla="*/ 257055962 h 210"/>
              <a:gd name="T10" fmla="*/ 341270031 w 353"/>
              <a:gd name="T11" fmla="*/ 236894718 h 210"/>
              <a:gd name="T12" fmla="*/ 308508036 w 353"/>
              <a:gd name="T13" fmla="*/ 226814096 h 210"/>
              <a:gd name="T14" fmla="*/ 352190696 w 353"/>
              <a:gd name="T15" fmla="*/ 136088448 h 210"/>
              <a:gd name="T16" fmla="*/ 0 w 353"/>
              <a:gd name="T17" fmla="*/ 0 h 2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3"/>
              <a:gd name="T28" fmla="*/ 0 h 210"/>
              <a:gd name="T29" fmla="*/ 353 w 353"/>
              <a:gd name="T30" fmla="*/ 210 h 2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3" h="210">
                <a:moveTo>
                  <a:pt x="353" y="210"/>
                </a:moveTo>
                <a:cubicBezTo>
                  <a:pt x="347" y="193"/>
                  <a:pt x="318" y="173"/>
                  <a:pt x="301" y="162"/>
                </a:cubicBezTo>
                <a:cubicBezTo>
                  <a:pt x="291" y="147"/>
                  <a:pt x="282" y="148"/>
                  <a:pt x="265" y="142"/>
                </a:cubicBezTo>
                <a:cubicBezTo>
                  <a:pt x="245" y="113"/>
                  <a:pt x="267" y="138"/>
                  <a:pt x="201" y="126"/>
                </a:cubicBezTo>
                <a:cubicBezTo>
                  <a:pt x="180" y="122"/>
                  <a:pt x="168" y="106"/>
                  <a:pt x="137" y="102"/>
                </a:cubicBezTo>
                <a:cubicBezTo>
                  <a:pt x="133" y="99"/>
                  <a:pt x="129" y="96"/>
                  <a:pt x="125" y="94"/>
                </a:cubicBezTo>
                <a:cubicBezTo>
                  <a:pt x="121" y="92"/>
                  <a:pt x="115" y="94"/>
                  <a:pt x="113" y="90"/>
                </a:cubicBezTo>
                <a:cubicBezTo>
                  <a:pt x="110" y="84"/>
                  <a:pt x="127" y="60"/>
                  <a:pt x="129" y="54"/>
                </a:cubicBezTo>
                <a:cubicBezTo>
                  <a:pt x="117" y="17"/>
                  <a:pt x="32" y="2"/>
                  <a:pt x="0" y="0"/>
                </a:cubicBezTo>
              </a:path>
            </a:pathLst>
          </a:custGeom>
          <a:noFill/>
          <a:ln w="317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949325" y="2667000"/>
            <a:ext cx="5794375" cy="3595688"/>
          </a:xfrm>
          <a:custGeom>
            <a:avLst/>
            <a:gdLst>
              <a:gd name="T0" fmla="*/ 2147483647 w 3369"/>
              <a:gd name="T1" fmla="*/ 2147483647 h 2265"/>
              <a:gd name="T2" fmla="*/ 2147483647 w 3369"/>
              <a:gd name="T3" fmla="*/ 2147483647 h 2265"/>
              <a:gd name="T4" fmla="*/ 2147483647 w 3369"/>
              <a:gd name="T5" fmla="*/ 2147483647 h 2265"/>
              <a:gd name="T6" fmla="*/ 2147483647 w 3369"/>
              <a:gd name="T7" fmla="*/ 2147483647 h 2265"/>
              <a:gd name="T8" fmla="*/ 2147483647 w 3369"/>
              <a:gd name="T9" fmla="*/ 2147483647 h 2265"/>
              <a:gd name="T10" fmla="*/ 2147483647 w 3369"/>
              <a:gd name="T11" fmla="*/ 2147483647 h 2265"/>
              <a:gd name="T12" fmla="*/ 2147483647 w 3369"/>
              <a:gd name="T13" fmla="*/ 2147483647 h 2265"/>
              <a:gd name="T14" fmla="*/ 2147483647 w 3369"/>
              <a:gd name="T15" fmla="*/ 2147483647 h 2265"/>
              <a:gd name="T16" fmla="*/ 2147483647 w 3369"/>
              <a:gd name="T17" fmla="*/ 2147483647 h 2265"/>
              <a:gd name="T18" fmla="*/ 2147483647 w 3369"/>
              <a:gd name="T19" fmla="*/ 2147483647 h 2265"/>
              <a:gd name="T20" fmla="*/ 2147483647 w 3369"/>
              <a:gd name="T21" fmla="*/ 2147483647 h 2265"/>
              <a:gd name="T22" fmla="*/ 2147483647 w 3369"/>
              <a:gd name="T23" fmla="*/ 2147483647 h 2265"/>
              <a:gd name="T24" fmla="*/ 2147483647 w 3369"/>
              <a:gd name="T25" fmla="*/ 2147483647 h 2265"/>
              <a:gd name="T26" fmla="*/ 2147483647 w 3369"/>
              <a:gd name="T27" fmla="*/ 1965722095 h 2265"/>
              <a:gd name="T28" fmla="*/ 2147483647 w 3369"/>
              <a:gd name="T29" fmla="*/ 1814512764 h 2265"/>
              <a:gd name="T30" fmla="*/ 2147483647 w 3369"/>
              <a:gd name="T31" fmla="*/ 1633061170 h 2265"/>
              <a:gd name="T32" fmla="*/ 2147483647 w 3369"/>
              <a:gd name="T33" fmla="*/ 1557456504 h 2265"/>
              <a:gd name="T34" fmla="*/ 2147483647 w 3369"/>
              <a:gd name="T35" fmla="*/ 1481851839 h 2265"/>
              <a:gd name="T36" fmla="*/ 2147483647 w 3369"/>
              <a:gd name="T37" fmla="*/ 1164312244 h 2265"/>
              <a:gd name="T38" fmla="*/ 1998484489 w 3369"/>
              <a:gd name="T39" fmla="*/ 1043344780 h 2265"/>
              <a:gd name="T40" fmla="*/ 1736387845 w 3369"/>
              <a:gd name="T41" fmla="*/ 846772650 h 2265"/>
              <a:gd name="T42" fmla="*/ 1179433391 w 3369"/>
              <a:gd name="T43" fmla="*/ 423386325 h 2265"/>
              <a:gd name="T44" fmla="*/ 950099204 w 3369"/>
              <a:gd name="T45" fmla="*/ 241935029 h 2265"/>
              <a:gd name="T46" fmla="*/ 802669869 w 3369"/>
              <a:gd name="T47" fmla="*/ 151209380 h 2265"/>
              <a:gd name="T48" fmla="*/ 98286107 w 3369"/>
              <a:gd name="T49" fmla="*/ 15120939 h 2265"/>
              <a:gd name="T50" fmla="*/ 16381020 w 3369"/>
              <a:gd name="T51" fmla="*/ 241935029 h 2265"/>
              <a:gd name="T52" fmla="*/ 425906455 w 3369"/>
              <a:gd name="T53" fmla="*/ 498990990 h 2265"/>
              <a:gd name="T54" fmla="*/ 491430615 w 3369"/>
              <a:gd name="T55" fmla="*/ 801409652 h 2265"/>
              <a:gd name="T56" fmla="*/ 638859736 w 3369"/>
              <a:gd name="T57" fmla="*/ 1073586646 h 2265"/>
              <a:gd name="T58" fmla="*/ 933718191 w 3369"/>
              <a:gd name="T59" fmla="*/ 1270158776 h 2265"/>
              <a:gd name="T60" fmla="*/ 1064766298 w 3369"/>
              <a:gd name="T61" fmla="*/ 1345763441 h 2265"/>
              <a:gd name="T62" fmla="*/ 1408767578 w 3369"/>
              <a:gd name="T63" fmla="*/ 1527214638 h 2265"/>
              <a:gd name="T64" fmla="*/ 1654482778 w 3369"/>
              <a:gd name="T65" fmla="*/ 1678424366 h 2265"/>
              <a:gd name="T66" fmla="*/ 1900198409 w 3369"/>
              <a:gd name="T67" fmla="*/ 1935480228 h 2265"/>
              <a:gd name="T68" fmla="*/ 2147483647 w 3369"/>
              <a:gd name="T69" fmla="*/ 2147483647 h 2265"/>
              <a:gd name="T70" fmla="*/ 2147483647 w 3369"/>
              <a:gd name="T71" fmla="*/ 2147483647 h 2265"/>
              <a:gd name="T72" fmla="*/ 2147483647 w 3369"/>
              <a:gd name="T73" fmla="*/ 2147483647 h 2265"/>
              <a:gd name="T74" fmla="*/ 2147483647 w 3369"/>
              <a:gd name="T75" fmla="*/ 2147483647 h 2265"/>
              <a:gd name="T76" fmla="*/ 2147483647 w 3369"/>
              <a:gd name="T77" fmla="*/ 2147483647 h 2265"/>
              <a:gd name="T78" fmla="*/ 2147483647 w 3369"/>
              <a:gd name="T79" fmla="*/ 2147483647 h 2265"/>
              <a:gd name="T80" fmla="*/ 2147483647 w 3369"/>
              <a:gd name="T81" fmla="*/ 2147483647 h 2265"/>
              <a:gd name="T82" fmla="*/ 2147483647 w 3369"/>
              <a:gd name="T83" fmla="*/ 2147483647 h 2265"/>
              <a:gd name="T84" fmla="*/ 2147483647 w 3369"/>
              <a:gd name="T85" fmla="*/ 2147483647 h 2265"/>
              <a:gd name="T86" fmla="*/ 2147483647 w 3369"/>
              <a:gd name="T87" fmla="*/ 2147483647 h 2265"/>
              <a:gd name="T88" fmla="*/ 2147483647 w 3369"/>
              <a:gd name="T89" fmla="*/ 2147483647 h 2265"/>
              <a:gd name="T90" fmla="*/ 2147483647 w 3369"/>
              <a:gd name="T91" fmla="*/ 2147483647 h 2265"/>
              <a:gd name="T92" fmla="*/ 2147483647 w 3369"/>
              <a:gd name="T93" fmla="*/ 2147483647 h 2265"/>
              <a:gd name="T94" fmla="*/ 2147483647 w 3369"/>
              <a:gd name="T95" fmla="*/ 2147483647 h 2265"/>
              <a:gd name="T96" fmla="*/ 2147483647 w 3369"/>
              <a:gd name="T97" fmla="*/ 2147483647 h 2265"/>
              <a:gd name="T98" fmla="*/ 2147483647 w 3369"/>
              <a:gd name="T99" fmla="*/ 2147483647 h 2265"/>
              <a:gd name="T100" fmla="*/ 2147483647 w 3369"/>
              <a:gd name="T101" fmla="*/ 2147483647 h 2265"/>
              <a:gd name="T102" fmla="*/ 2147483647 w 3369"/>
              <a:gd name="T103" fmla="*/ 2147483647 h 2265"/>
              <a:gd name="T104" fmla="*/ 2147483647 w 3369"/>
              <a:gd name="T105" fmla="*/ 2147483647 h 22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369"/>
              <a:gd name="T160" fmla="*/ 0 h 2265"/>
              <a:gd name="T161" fmla="*/ 3369 w 3369"/>
              <a:gd name="T162" fmla="*/ 2265 h 22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369" h="2265">
                <a:moveTo>
                  <a:pt x="3324" y="2172"/>
                </a:moveTo>
                <a:cubicBezTo>
                  <a:pt x="3281" y="2161"/>
                  <a:pt x="3285" y="2141"/>
                  <a:pt x="3252" y="2130"/>
                </a:cubicBezTo>
                <a:cubicBezTo>
                  <a:pt x="3236" y="2106"/>
                  <a:pt x="3226" y="2101"/>
                  <a:pt x="3198" y="2094"/>
                </a:cubicBezTo>
                <a:cubicBezTo>
                  <a:pt x="3187" y="2087"/>
                  <a:pt x="3173" y="2083"/>
                  <a:pt x="3162" y="2076"/>
                </a:cubicBezTo>
                <a:cubicBezTo>
                  <a:pt x="3117" y="2046"/>
                  <a:pt x="3169" y="2066"/>
                  <a:pt x="3126" y="2052"/>
                </a:cubicBezTo>
                <a:cubicBezTo>
                  <a:pt x="3108" y="2034"/>
                  <a:pt x="3082" y="2005"/>
                  <a:pt x="3060" y="1998"/>
                </a:cubicBezTo>
                <a:cubicBezTo>
                  <a:pt x="3024" y="1944"/>
                  <a:pt x="2976" y="1938"/>
                  <a:pt x="2916" y="1932"/>
                </a:cubicBezTo>
                <a:cubicBezTo>
                  <a:pt x="2886" y="1922"/>
                  <a:pt x="2852" y="1908"/>
                  <a:pt x="2826" y="1890"/>
                </a:cubicBezTo>
                <a:cubicBezTo>
                  <a:pt x="2813" y="1870"/>
                  <a:pt x="2797" y="1862"/>
                  <a:pt x="2784" y="1842"/>
                </a:cubicBezTo>
                <a:cubicBezTo>
                  <a:pt x="2782" y="1822"/>
                  <a:pt x="2784" y="1801"/>
                  <a:pt x="2778" y="1782"/>
                </a:cubicBezTo>
                <a:cubicBezTo>
                  <a:pt x="2776" y="1775"/>
                  <a:pt x="2765" y="1775"/>
                  <a:pt x="2760" y="1770"/>
                </a:cubicBezTo>
                <a:cubicBezTo>
                  <a:pt x="2737" y="1743"/>
                  <a:pt x="2734" y="1723"/>
                  <a:pt x="2706" y="1704"/>
                </a:cubicBezTo>
                <a:cubicBezTo>
                  <a:pt x="2689" y="1678"/>
                  <a:pt x="2690" y="1656"/>
                  <a:pt x="2664" y="1638"/>
                </a:cubicBezTo>
                <a:cubicBezTo>
                  <a:pt x="2650" y="1596"/>
                  <a:pt x="2575" y="1541"/>
                  <a:pt x="2532" y="1530"/>
                </a:cubicBezTo>
                <a:cubicBezTo>
                  <a:pt x="2504" y="1447"/>
                  <a:pt x="2397" y="1461"/>
                  <a:pt x="2334" y="1458"/>
                </a:cubicBezTo>
                <a:cubicBezTo>
                  <a:pt x="2308" y="1441"/>
                  <a:pt x="2287" y="1421"/>
                  <a:pt x="2262" y="1404"/>
                </a:cubicBezTo>
                <a:cubicBezTo>
                  <a:pt x="2231" y="1358"/>
                  <a:pt x="2169" y="1344"/>
                  <a:pt x="2124" y="1314"/>
                </a:cubicBezTo>
                <a:cubicBezTo>
                  <a:pt x="2107" y="1289"/>
                  <a:pt x="2086" y="1287"/>
                  <a:pt x="2058" y="1278"/>
                </a:cubicBezTo>
                <a:cubicBezTo>
                  <a:pt x="2044" y="1273"/>
                  <a:pt x="2034" y="1262"/>
                  <a:pt x="2022" y="1254"/>
                </a:cubicBezTo>
                <a:cubicBezTo>
                  <a:pt x="1999" y="1238"/>
                  <a:pt x="1971" y="1234"/>
                  <a:pt x="1944" y="1230"/>
                </a:cubicBezTo>
                <a:cubicBezTo>
                  <a:pt x="1908" y="1206"/>
                  <a:pt x="1872" y="1188"/>
                  <a:pt x="1836" y="1164"/>
                </a:cubicBezTo>
                <a:cubicBezTo>
                  <a:pt x="1824" y="1156"/>
                  <a:pt x="1800" y="1140"/>
                  <a:pt x="1800" y="1140"/>
                </a:cubicBezTo>
                <a:cubicBezTo>
                  <a:pt x="1786" y="1119"/>
                  <a:pt x="1776" y="1112"/>
                  <a:pt x="1752" y="1104"/>
                </a:cubicBezTo>
                <a:cubicBezTo>
                  <a:pt x="1728" y="1068"/>
                  <a:pt x="1685" y="1055"/>
                  <a:pt x="1650" y="1032"/>
                </a:cubicBezTo>
                <a:cubicBezTo>
                  <a:pt x="1638" y="1024"/>
                  <a:pt x="1626" y="1016"/>
                  <a:pt x="1614" y="1008"/>
                </a:cubicBezTo>
                <a:cubicBezTo>
                  <a:pt x="1608" y="1004"/>
                  <a:pt x="1596" y="996"/>
                  <a:pt x="1596" y="996"/>
                </a:cubicBezTo>
                <a:cubicBezTo>
                  <a:pt x="1575" y="964"/>
                  <a:pt x="1513" y="912"/>
                  <a:pt x="1476" y="900"/>
                </a:cubicBezTo>
                <a:cubicBezTo>
                  <a:pt x="1439" y="845"/>
                  <a:pt x="1371" y="801"/>
                  <a:pt x="1308" y="780"/>
                </a:cubicBezTo>
                <a:cubicBezTo>
                  <a:pt x="1281" y="771"/>
                  <a:pt x="1297" y="764"/>
                  <a:pt x="1272" y="750"/>
                </a:cubicBezTo>
                <a:cubicBezTo>
                  <a:pt x="1247" y="736"/>
                  <a:pt x="1221" y="739"/>
                  <a:pt x="1200" y="720"/>
                </a:cubicBezTo>
                <a:cubicBezTo>
                  <a:pt x="1186" y="708"/>
                  <a:pt x="1166" y="681"/>
                  <a:pt x="1146" y="672"/>
                </a:cubicBezTo>
                <a:cubicBezTo>
                  <a:pt x="1112" y="657"/>
                  <a:pt x="1115" y="667"/>
                  <a:pt x="1092" y="648"/>
                </a:cubicBezTo>
                <a:cubicBezTo>
                  <a:pt x="1085" y="643"/>
                  <a:pt x="1081" y="634"/>
                  <a:pt x="1074" y="630"/>
                </a:cubicBezTo>
                <a:cubicBezTo>
                  <a:pt x="1063" y="624"/>
                  <a:pt x="1038" y="618"/>
                  <a:pt x="1038" y="618"/>
                </a:cubicBezTo>
                <a:cubicBezTo>
                  <a:pt x="1032" y="612"/>
                  <a:pt x="1027" y="604"/>
                  <a:pt x="1020" y="600"/>
                </a:cubicBezTo>
                <a:cubicBezTo>
                  <a:pt x="1009" y="594"/>
                  <a:pt x="984" y="588"/>
                  <a:pt x="984" y="588"/>
                </a:cubicBezTo>
                <a:cubicBezTo>
                  <a:pt x="944" y="548"/>
                  <a:pt x="964" y="557"/>
                  <a:pt x="930" y="546"/>
                </a:cubicBezTo>
                <a:cubicBezTo>
                  <a:pt x="893" y="509"/>
                  <a:pt x="848" y="486"/>
                  <a:pt x="804" y="462"/>
                </a:cubicBezTo>
                <a:cubicBezTo>
                  <a:pt x="785" y="451"/>
                  <a:pt x="768" y="438"/>
                  <a:pt x="750" y="426"/>
                </a:cubicBezTo>
                <a:cubicBezTo>
                  <a:pt x="744" y="422"/>
                  <a:pt x="732" y="414"/>
                  <a:pt x="732" y="414"/>
                </a:cubicBezTo>
                <a:cubicBezTo>
                  <a:pt x="718" y="393"/>
                  <a:pt x="696" y="359"/>
                  <a:pt x="672" y="348"/>
                </a:cubicBezTo>
                <a:cubicBezTo>
                  <a:pt x="660" y="343"/>
                  <a:pt x="636" y="336"/>
                  <a:pt x="636" y="336"/>
                </a:cubicBezTo>
                <a:cubicBezTo>
                  <a:pt x="609" y="296"/>
                  <a:pt x="555" y="272"/>
                  <a:pt x="516" y="246"/>
                </a:cubicBezTo>
                <a:cubicBezTo>
                  <a:pt x="484" y="224"/>
                  <a:pt x="463" y="189"/>
                  <a:pt x="432" y="168"/>
                </a:cubicBezTo>
                <a:cubicBezTo>
                  <a:pt x="405" y="128"/>
                  <a:pt x="437" y="167"/>
                  <a:pt x="402" y="144"/>
                </a:cubicBezTo>
                <a:cubicBezTo>
                  <a:pt x="383" y="131"/>
                  <a:pt x="366" y="110"/>
                  <a:pt x="348" y="96"/>
                </a:cubicBezTo>
                <a:cubicBezTo>
                  <a:pt x="337" y="87"/>
                  <a:pt x="324" y="80"/>
                  <a:pt x="312" y="72"/>
                </a:cubicBezTo>
                <a:cubicBezTo>
                  <a:pt x="306" y="68"/>
                  <a:pt x="294" y="60"/>
                  <a:pt x="294" y="60"/>
                </a:cubicBezTo>
                <a:cubicBezTo>
                  <a:pt x="278" y="36"/>
                  <a:pt x="252" y="16"/>
                  <a:pt x="228" y="0"/>
                </a:cubicBezTo>
                <a:cubicBezTo>
                  <a:pt x="164" y="2"/>
                  <a:pt x="100" y="3"/>
                  <a:pt x="36" y="6"/>
                </a:cubicBezTo>
                <a:cubicBezTo>
                  <a:pt x="2" y="8"/>
                  <a:pt x="8" y="6"/>
                  <a:pt x="0" y="30"/>
                </a:cubicBezTo>
                <a:cubicBezTo>
                  <a:pt x="2" y="52"/>
                  <a:pt x="1" y="74"/>
                  <a:pt x="6" y="96"/>
                </a:cubicBezTo>
                <a:cubicBezTo>
                  <a:pt x="14" y="132"/>
                  <a:pt x="75" y="146"/>
                  <a:pt x="102" y="162"/>
                </a:cubicBezTo>
                <a:cubicBezTo>
                  <a:pt x="102" y="162"/>
                  <a:pt x="147" y="192"/>
                  <a:pt x="156" y="198"/>
                </a:cubicBezTo>
                <a:cubicBezTo>
                  <a:pt x="162" y="202"/>
                  <a:pt x="174" y="210"/>
                  <a:pt x="174" y="210"/>
                </a:cubicBezTo>
                <a:cubicBezTo>
                  <a:pt x="176" y="246"/>
                  <a:pt x="177" y="282"/>
                  <a:pt x="180" y="318"/>
                </a:cubicBezTo>
                <a:cubicBezTo>
                  <a:pt x="183" y="345"/>
                  <a:pt x="207" y="368"/>
                  <a:pt x="222" y="390"/>
                </a:cubicBezTo>
                <a:cubicBezTo>
                  <a:pt x="229" y="401"/>
                  <a:pt x="230" y="414"/>
                  <a:pt x="234" y="426"/>
                </a:cubicBezTo>
                <a:cubicBezTo>
                  <a:pt x="241" y="447"/>
                  <a:pt x="299" y="478"/>
                  <a:pt x="324" y="486"/>
                </a:cubicBezTo>
                <a:cubicBezTo>
                  <a:pt x="330" y="492"/>
                  <a:pt x="335" y="499"/>
                  <a:pt x="342" y="504"/>
                </a:cubicBezTo>
                <a:cubicBezTo>
                  <a:pt x="347" y="508"/>
                  <a:pt x="355" y="506"/>
                  <a:pt x="360" y="510"/>
                </a:cubicBezTo>
                <a:cubicBezTo>
                  <a:pt x="399" y="541"/>
                  <a:pt x="345" y="519"/>
                  <a:pt x="390" y="534"/>
                </a:cubicBezTo>
                <a:cubicBezTo>
                  <a:pt x="413" y="557"/>
                  <a:pt x="450" y="581"/>
                  <a:pt x="480" y="594"/>
                </a:cubicBezTo>
                <a:cubicBezTo>
                  <a:pt x="492" y="599"/>
                  <a:pt x="505" y="599"/>
                  <a:pt x="516" y="606"/>
                </a:cubicBezTo>
                <a:cubicBezTo>
                  <a:pt x="529" y="615"/>
                  <a:pt x="539" y="627"/>
                  <a:pt x="552" y="636"/>
                </a:cubicBezTo>
                <a:cubicBezTo>
                  <a:pt x="597" y="666"/>
                  <a:pt x="534" y="594"/>
                  <a:pt x="606" y="666"/>
                </a:cubicBezTo>
                <a:cubicBezTo>
                  <a:pt x="618" y="678"/>
                  <a:pt x="630" y="690"/>
                  <a:pt x="642" y="702"/>
                </a:cubicBezTo>
                <a:cubicBezTo>
                  <a:pt x="667" y="727"/>
                  <a:pt x="668" y="749"/>
                  <a:pt x="696" y="768"/>
                </a:cubicBezTo>
                <a:cubicBezTo>
                  <a:pt x="720" y="803"/>
                  <a:pt x="745" y="809"/>
                  <a:pt x="780" y="828"/>
                </a:cubicBezTo>
                <a:cubicBezTo>
                  <a:pt x="842" y="863"/>
                  <a:pt x="901" y="908"/>
                  <a:pt x="960" y="948"/>
                </a:cubicBezTo>
                <a:cubicBezTo>
                  <a:pt x="980" y="962"/>
                  <a:pt x="1012" y="965"/>
                  <a:pt x="1032" y="978"/>
                </a:cubicBezTo>
                <a:cubicBezTo>
                  <a:pt x="1044" y="986"/>
                  <a:pt x="1056" y="994"/>
                  <a:pt x="1068" y="1002"/>
                </a:cubicBezTo>
                <a:cubicBezTo>
                  <a:pt x="1074" y="1006"/>
                  <a:pt x="1086" y="1014"/>
                  <a:pt x="1086" y="1014"/>
                </a:cubicBezTo>
                <a:cubicBezTo>
                  <a:pt x="1100" y="1057"/>
                  <a:pt x="1080" y="1005"/>
                  <a:pt x="1110" y="1050"/>
                </a:cubicBezTo>
                <a:cubicBezTo>
                  <a:pt x="1128" y="1076"/>
                  <a:pt x="1097" y="1075"/>
                  <a:pt x="1140" y="1104"/>
                </a:cubicBezTo>
                <a:cubicBezTo>
                  <a:pt x="1190" y="1137"/>
                  <a:pt x="1166" y="1118"/>
                  <a:pt x="1212" y="1164"/>
                </a:cubicBezTo>
                <a:cubicBezTo>
                  <a:pt x="1234" y="1186"/>
                  <a:pt x="1246" y="1213"/>
                  <a:pt x="1272" y="1230"/>
                </a:cubicBezTo>
                <a:cubicBezTo>
                  <a:pt x="1294" y="1295"/>
                  <a:pt x="1379" y="1331"/>
                  <a:pt x="1434" y="1368"/>
                </a:cubicBezTo>
                <a:cubicBezTo>
                  <a:pt x="1489" y="1405"/>
                  <a:pt x="1541" y="1445"/>
                  <a:pt x="1596" y="1482"/>
                </a:cubicBezTo>
                <a:cubicBezTo>
                  <a:pt x="1612" y="1492"/>
                  <a:pt x="1632" y="1512"/>
                  <a:pt x="1650" y="1518"/>
                </a:cubicBezTo>
                <a:cubicBezTo>
                  <a:pt x="1703" y="1536"/>
                  <a:pt x="1739" y="1572"/>
                  <a:pt x="1788" y="1596"/>
                </a:cubicBezTo>
                <a:cubicBezTo>
                  <a:pt x="1838" y="1621"/>
                  <a:pt x="1772" y="1580"/>
                  <a:pt x="1824" y="1614"/>
                </a:cubicBezTo>
                <a:cubicBezTo>
                  <a:pt x="1858" y="1666"/>
                  <a:pt x="1813" y="1605"/>
                  <a:pt x="1854" y="1638"/>
                </a:cubicBezTo>
                <a:cubicBezTo>
                  <a:pt x="1883" y="1661"/>
                  <a:pt x="1847" y="1653"/>
                  <a:pt x="1884" y="1674"/>
                </a:cubicBezTo>
                <a:cubicBezTo>
                  <a:pt x="1895" y="1680"/>
                  <a:pt x="1908" y="1682"/>
                  <a:pt x="1920" y="1686"/>
                </a:cubicBezTo>
                <a:cubicBezTo>
                  <a:pt x="1926" y="1688"/>
                  <a:pt x="1938" y="1692"/>
                  <a:pt x="1938" y="1692"/>
                </a:cubicBezTo>
                <a:cubicBezTo>
                  <a:pt x="1978" y="1732"/>
                  <a:pt x="2031" y="1756"/>
                  <a:pt x="2076" y="1788"/>
                </a:cubicBezTo>
                <a:cubicBezTo>
                  <a:pt x="2095" y="1802"/>
                  <a:pt x="2111" y="1823"/>
                  <a:pt x="2130" y="1836"/>
                </a:cubicBezTo>
                <a:cubicBezTo>
                  <a:pt x="2135" y="1840"/>
                  <a:pt x="2142" y="1839"/>
                  <a:pt x="2148" y="1842"/>
                </a:cubicBezTo>
                <a:cubicBezTo>
                  <a:pt x="2175" y="1857"/>
                  <a:pt x="2194" y="1876"/>
                  <a:pt x="2220" y="1890"/>
                </a:cubicBezTo>
                <a:cubicBezTo>
                  <a:pt x="2239" y="1901"/>
                  <a:pt x="2253" y="1919"/>
                  <a:pt x="2274" y="1926"/>
                </a:cubicBezTo>
                <a:cubicBezTo>
                  <a:pt x="2294" y="1933"/>
                  <a:pt x="2308" y="1945"/>
                  <a:pt x="2328" y="1950"/>
                </a:cubicBezTo>
                <a:cubicBezTo>
                  <a:pt x="2354" y="1957"/>
                  <a:pt x="2389" y="1959"/>
                  <a:pt x="2412" y="1974"/>
                </a:cubicBezTo>
                <a:cubicBezTo>
                  <a:pt x="2437" y="1991"/>
                  <a:pt x="2456" y="2007"/>
                  <a:pt x="2484" y="2016"/>
                </a:cubicBezTo>
                <a:cubicBezTo>
                  <a:pt x="2515" y="2047"/>
                  <a:pt x="2488" y="2027"/>
                  <a:pt x="2544" y="2040"/>
                </a:cubicBezTo>
                <a:cubicBezTo>
                  <a:pt x="2556" y="2043"/>
                  <a:pt x="2580" y="2052"/>
                  <a:pt x="2580" y="2052"/>
                </a:cubicBezTo>
                <a:cubicBezTo>
                  <a:pt x="2594" y="2073"/>
                  <a:pt x="2604" y="2080"/>
                  <a:pt x="2628" y="2088"/>
                </a:cubicBezTo>
                <a:cubicBezTo>
                  <a:pt x="2658" y="2118"/>
                  <a:pt x="2700" y="2136"/>
                  <a:pt x="2736" y="2160"/>
                </a:cubicBezTo>
                <a:cubicBezTo>
                  <a:pt x="2747" y="2167"/>
                  <a:pt x="2761" y="2165"/>
                  <a:pt x="2772" y="2172"/>
                </a:cubicBezTo>
                <a:cubicBezTo>
                  <a:pt x="2790" y="2184"/>
                  <a:pt x="2804" y="2207"/>
                  <a:pt x="2826" y="2208"/>
                </a:cubicBezTo>
                <a:cubicBezTo>
                  <a:pt x="2900" y="2210"/>
                  <a:pt x="2974" y="2212"/>
                  <a:pt x="3048" y="2214"/>
                </a:cubicBezTo>
                <a:cubicBezTo>
                  <a:pt x="3066" y="2216"/>
                  <a:pt x="3084" y="2216"/>
                  <a:pt x="3102" y="2220"/>
                </a:cubicBezTo>
                <a:cubicBezTo>
                  <a:pt x="3121" y="2224"/>
                  <a:pt x="3144" y="2247"/>
                  <a:pt x="3162" y="2250"/>
                </a:cubicBezTo>
                <a:cubicBezTo>
                  <a:pt x="3192" y="2255"/>
                  <a:pt x="3222" y="2254"/>
                  <a:pt x="3252" y="2256"/>
                </a:cubicBezTo>
                <a:cubicBezTo>
                  <a:pt x="3307" y="2252"/>
                  <a:pt x="3369" y="2265"/>
                  <a:pt x="3336" y="2190"/>
                </a:cubicBezTo>
                <a:cubicBezTo>
                  <a:pt x="3326" y="2167"/>
                  <a:pt x="3309" y="2187"/>
                  <a:pt x="3324" y="2172"/>
                </a:cubicBezTo>
                <a:close/>
              </a:path>
            </a:pathLst>
          </a:custGeom>
          <a:solidFill>
            <a:srgbClr val="993300">
              <a:alpha val="59999"/>
            </a:srgbClr>
          </a:solidFill>
          <a:ln w="127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502275" y="5157788"/>
            <a:ext cx="1908175" cy="557212"/>
          </a:xfrm>
          <a:custGeom>
            <a:avLst/>
            <a:gdLst>
              <a:gd name="T0" fmla="*/ 2147483647 w 1111"/>
              <a:gd name="T1" fmla="*/ 279736301 h 351"/>
              <a:gd name="T2" fmla="*/ 2147483647 w 1111"/>
              <a:gd name="T3" fmla="*/ 249494464 h 351"/>
              <a:gd name="T4" fmla="*/ 2147483647 w 1111"/>
              <a:gd name="T5" fmla="*/ 234373545 h 351"/>
              <a:gd name="T6" fmla="*/ 2147483647 w 1111"/>
              <a:gd name="T7" fmla="*/ 173889821 h 351"/>
              <a:gd name="T8" fmla="*/ 2147483647 w 1111"/>
              <a:gd name="T9" fmla="*/ 52922446 h 351"/>
              <a:gd name="T10" fmla="*/ 1471637903 w 1111"/>
              <a:gd name="T11" fmla="*/ 68043365 h 351"/>
              <a:gd name="T12" fmla="*/ 425139860 w 1111"/>
              <a:gd name="T13" fmla="*/ 98285202 h 351"/>
              <a:gd name="T14" fmla="*/ 572304058 w 1111"/>
              <a:gd name="T15" fmla="*/ 204131658 h 351"/>
              <a:gd name="T16" fmla="*/ 981093224 w 1111"/>
              <a:gd name="T17" fmla="*/ 325099057 h 351"/>
              <a:gd name="T18" fmla="*/ 1079201472 w 1111"/>
              <a:gd name="T19" fmla="*/ 476308343 h 351"/>
              <a:gd name="T20" fmla="*/ 1259068885 w 1111"/>
              <a:gd name="T21" fmla="*/ 567033855 h 351"/>
              <a:gd name="T22" fmla="*/ 1618801994 w 1111"/>
              <a:gd name="T23" fmla="*/ 672880286 h 351"/>
              <a:gd name="T24" fmla="*/ 1896778085 w 1111"/>
              <a:gd name="T25" fmla="*/ 718243042 h 351"/>
              <a:gd name="T26" fmla="*/ 2147483647 w 1111"/>
              <a:gd name="T27" fmla="*/ 597275692 h 351"/>
              <a:gd name="T28" fmla="*/ 2147483647 w 1111"/>
              <a:gd name="T29" fmla="*/ 446066506 h 351"/>
              <a:gd name="T30" fmla="*/ 2147483647 w 1111"/>
              <a:gd name="T31" fmla="*/ 279736301 h 3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11"/>
              <a:gd name="T49" fmla="*/ 0 h 351"/>
              <a:gd name="T50" fmla="*/ 1111 w 1111"/>
              <a:gd name="T51" fmla="*/ 351 h 35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11" h="351">
                <a:moveTo>
                  <a:pt x="1110" y="111"/>
                </a:moveTo>
                <a:cubicBezTo>
                  <a:pt x="1104" y="107"/>
                  <a:pt x="1098" y="102"/>
                  <a:pt x="1092" y="99"/>
                </a:cubicBezTo>
                <a:cubicBezTo>
                  <a:pt x="1086" y="96"/>
                  <a:pt x="1080" y="96"/>
                  <a:pt x="1074" y="93"/>
                </a:cubicBezTo>
                <a:cubicBezTo>
                  <a:pt x="1061" y="86"/>
                  <a:pt x="1038" y="69"/>
                  <a:pt x="1038" y="69"/>
                </a:cubicBezTo>
                <a:cubicBezTo>
                  <a:pt x="1025" y="49"/>
                  <a:pt x="1009" y="41"/>
                  <a:pt x="996" y="21"/>
                </a:cubicBezTo>
                <a:cubicBezTo>
                  <a:pt x="844" y="23"/>
                  <a:pt x="692" y="25"/>
                  <a:pt x="540" y="27"/>
                </a:cubicBezTo>
                <a:cubicBezTo>
                  <a:pt x="122" y="33"/>
                  <a:pt x="0" y="0"/>
                  <a:pt x="156" y="39"/>
                </a:cubicBezTo>
                <a:cubicBezTo>
                  <a:pt x="172" y="88"/>
                  <a:pt x="155" y="73"/>
                  <a:pt x="210" y="81"/>
                </a:cubicBezTo>
                <a:cubicBezTo>
                  <a:pt x="262" y="98"/>
                  <a:pt x="305" y="121"/>
                  <a:pt x="360" y="129"/>
                </a:cubicBezTo>
                <a:cubicBezTo>
                  <a:pt x="379" y="158"/>
                  <a:pt x="362" y="178"/>
                  <a:pt x="396" y="189"/>
                </a:cubicBezTo>
                <a:cubicBezTo>
                  <a:pt x="406" y="220"/>
                  <a:pt x="434" y="213"/>
                  <a:pt x="462" y="225"/>
                </a:cubicBezTo>
                <a:cubicBezTo>
                  <a:pt x="521" y="250"/>
                  <a:pt x="526" y="259"/>
                  <a:pt x="594" y="267"/>
                </a:cubicBezTo>
                <a:cubicBezTo>
                  <a:pt x="627" y="278"/>
                  <a:pt x="663" y="274"/>
                  <a:pt x="696" y="285"/>
                </a:cubicBezTo>
                <a:cubicBezTo>
                  <a:pt x="1012" y="279"/>
                  <a:pt x="966" y="351"/>
                  <a:pt x="1080" y="237"/>
                </a:cubicBezTo>
                <a:cubicBezTo>
                  <a:pt x="1086" y="213"/>
                  <a:pt x="1090" y="197"/>
                  <a:pt x="1104" y="177"/>
                </a:cubicBezTo>
                <a:cubicBezTo>
                  <a:pt x="1111" y="123"/>
                  <a:pt x="1110" y="145"/>
                  <a:pt x="1110" y="111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9" descr="Бумажный пакет"/>
          <p:cNvSpPr>
            <a:spLocks/>
          </p:cNvSpPr>
          <p:nvPr/>
        </p:nvSpPr>
        <p:spPr bwMode="auto">
          <a:xfrm>
            <a:off x="6045200" y="5373688"/>
            <a:ext cx="1544638" cy="1182687"/>
          </a:xfrm>
          <a:custGeom>
            <a:avLst/>
            <a:gdLst>
              <a:gd name="T0" fmla="*/ 2001215359 w 898"/>
              <a:gd name="T1" fmla="*/ 153728672 h 745"/>
              <a:gd name="T2" fmla="*/ 1264067667 w 898"/>
              <a:gd name="T3" fmla="*/ 274696131 h 745"/>
              <a:gd name="T4" fmla="*/ 936449146 w 898"/>
              <a:gd name="T5" fmla="*/ 350300761 h 745"/>
              <a:gd name="T6" fmla="*/ 821781846 w 898"/>
              <a:gd name="T7" fmla="*/ 365421687 h 745"/>
              <a:gd name="T8" fmla="*/ 576066665 w 898"/>
              <a:gd name="T9" fmla="*/ 274696131 h 745"/>
              <a:gd name="T10" fmla="*/ 101017128 w 898"/>
              <a:gd name="T11" fmla="*/ 229333352 h 745"/>
              <a:gd name="T12" fmla="*/ 68255104 w 898"/>
              <a:gd name="T13" fmla="*/ 592235679 h 745"/>
              <a:gd name="T14" fmla="*/ 281208341 w 898"/>
              <a:gd name="T15" fmla="*/ 834170696 h 745"/>
              <a:gd name="T16" fmla="*/ 379494413 w 898"/>
              <a:gd name="T17" fmla="*/ 1121468293 h 745"/>
              <a:gd name="T18" fmla="*/ 625207982 w 898"/>
              <a:gd name="T19" fmla="*/ 1257556628 h 745"/>
              <a:gd name="T20" fmla="*/ 723495774 w 898"/>
              <a:gd name="T21" fmla="*/ 1439007742 h 745"/>
              <a:gd name="T22" fmla="*/ 920068134 w 898"/>
              <a:gd name="T23" fmla="*/ 1529733299 h 745"/>
              <a:gd name="T24" fmla="*/ 1067497242 w 898"/>
              <a:gd name="T25" fmla="*/ 1635579782 h 745"/>
              <a:gd name="T26" fmla="*/ 1329591715 w 898"/>
              <a:gd name="T27" fmla="*/ 1665822031 h 745"/>
              <a:gd name="T28" fmla="*/ 1542546592 w 898"/>
              <a:gd name="T29" fmla="*/ 1756547588 h 745"/>
              <a:gd name="T30" fmla="*/ 1984834347 w 898"/>
              <a:gd name="T31" fmla="*/ 1801910366 h 745"/>
              <a:gd name="T32" fmla="*/ 2066739407 w 898"/>
              <a:gd name="T33" fmla="*/ 1484370520 h 745"/>
              <a:gd name="T34" fmla="*/ 2132263456 w 898"/>
              <a:gd name="T35" fmla="*/ 1197072924 h 745"/>
              <a:gd name="T36" fmla="*/ 2147483647 w 898"/>
              <a:gd name="T37" fmla="*/ 1000500884 h 745"/>
              <a:gd name="T38" fmla="*/ 2147483647 w 898"/>
              <a:gd name="T39" fmla="*/ 713203088 h 745"/>
              <a:gd name="T40" fmla="*/ 2147483647 w 898"/>
              <a:gd name="T41" fmla="*/ 32761225 h 745"/>
              <a:gd name="T42" fmla="*/ 2001215359 w 898"/>
              <a:gd name="T43" fmla="*/ 153728672 h 74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98"/>
              <a:gd name="T67" fmla="*/ 0 h 745"/>
              <a:gd name="T68" fmla="*/ 898 w 898"/>
              <a:gd name="T69" fmla="*/ 745 h 74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98" h="745">
                <a:moveTo>
                  <a:pt x="733" y="61"/>
                </a:moveTo>
                <a:cubicBezTo>
                  <a:pt x="620" y="65"/>
                  <a:pt x="575" y="104"/>
                  <a:pt x="463" y="109"/>
                </a:cubicBezTo>
                <a:cubicBezTo>
                  <a:pt x="379" y="133"/>
                  <a:pt x="446" y="146"/>
                  <a:pt x="343" y="139"/>
                </a:cubicBezTo>
                <a:cubicBezTo>
                  <a:pt x="302" y="111"/>
                  <a:pt x="333" y="156"/>
                  <a:pt x="301" y="145"/>
                </a:cubicBezTo>
                <a:cubicBezTo>
                  <a:pt x="277" y="108"/>
                  <a:pt x="241" y="106"/>
                  <a:pt x="211" y="109"/>
                </a:cubicBezTo>
                <a:cubicBezTo>
                  <a:pt x="147" y="114"/>
                  <a:pt x="101" y="89"/>
                  <a:pt x="37" y="91"/>
                </a:cubicBezTo>
                <a:cubicBezTo>
                  <a:pt x="17" y="122"/>
                  <a:pt x="57" y="213"/>
                  <a:pt x="25" y="235"/>
                </a:cubicBezTo>
                <a:cubicBezTo>
                  <a:pt x="0" y="310"/>
                  <a:pt x="47" y="320"/>
                  <a:pt x="103" y="331"/>
                </a:cubicBezTo>
                <a:cubicBezTo>
                  <a:pt x="114" y="365"/>
                  <a:pt x="109" y="419"/>
                  <a:pt x="139" y="445"/>
                </a:cubicBezTo>
                <a:cubicBezTo>
                  <a:pt x="167" y="470"/>
                  <a:pt x="199" y="479"/>
                  <a:pt x="229" y="499"/>
                </a:cubicBezTo>
                <a:cubicBezTo>
                  <a:pt x="234" y="513"/>
                  <a:pt x="248" y="565"/>
                  <a:pt x="265" y="571"/>
                </a:cubicBezTo>
                <a:cubicBezTo>
                  <a:pt x="288" y="579"/>
                  <a:pt x="318" y="591"/>
                  <a:pt x="337" y="607"/>
                </a:cubicBezTo>
                <a:cubicBezTo>
                  <a:pt x="352" y="620"/>
                  <a:pt x="370" y="646"/>
                  <a:pt x="391" y="649"/>
                </a:cubicBezTo>
                <a:cubicBezTo>
                  <a:pt x="423" y="653"/>
                  <a:pt x="487" y="661"/>
                  <a:pt x="487" y="661"/>
                </a:cubicBezTo>
                <a:cubicBezTo>
                  <a:pt x="516" y="671"/>
                  <a:pt x="535" y="690"/>
                  <a:pt x="565" y="697"/>
                </a:cubicBezTo>
                <a:cubicBezTo>
                  <a:pt x="613" y="745"/>
                  <a:pt x="643" y="719"/>
                  <a:pt x="727" y="715"/>
                </a:cubicBezTo>
                <a:cubicBezTo>
                  <a:pt x="742" y="671"/>
                  <a:pt x="731" y="628"/>
                  <a:pt x="757" y="589"/>
                </a:cubicBezTo>
                <a:cubicBezTo>
                  <a:pt x="762" y="560"/>
                  <a:pt x="769" y="507"/>
                  <a:pt x="781" y="475"/>
                </a:cubicBezTo>
                <a:cubicBezTo>
                  <a:pt x="791" y="449"/>
                  <a:pt x="804" y="425"/>
                  <a:pt x="811" y="397"/>
                </a:cubicBezTo>
                <a:cubicBezTo>
                  <a:pt x="815" y="356"/>
                  <a:pt x="816" y="321"/>
                  <a:pt x="829" y="283"/>
                </a:cubicBezTo>
                <a:cubicBezTo>
                  <a:pt x="824" y="218"/>
                  <a:pt x="898" y="43"/>
                  <a:pt x="853" y="13"/>
                </a:cubicBezTo>
                <a:cubicBezTo>
                  <a:pt x="844" y="0"/>
                  <a:pt x="744" y="72"/>
                  <a:pt x="733" y="6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7450138" y="4292600"/>
            <a:ext cx="1169987" cy="129698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840663" y="3933825"/>
            <a:ext cx="1871662" cy="2746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aseline="-6000">
                <a:solidFill>
                  <a:srgbClr val="800000"/>
                </a:solidFill>
              </a:rPr>
              <a:t>Оползневой завал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329113" y="2565400"/>
            <a:ext cx="1793875" cy="2303463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770188" y="2349500"/>
            <a:ext cx="3117850" cy="274638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aseline="-6000">
                <a:solidFill>
                  <a:srgbClr val="193917"/>
                </a:solidFill>
              </a:rPr>
              <a:t>Хвостохранилище    </a:t>
            </a:r>
            <a:r>
              <a:rPr lang="ru-RU" u="sng" baseline="-6000">
                <a:solidFill>
                  <a:srgbClr val="193917"/>
                </a:solidFill>
              </a:rPr>
              <a:t>«Туюк-Суу»</a:t>
            </a:r>
            <a:endParaRPr lang="ru-RU" baseline="-6000">
              <a:solidFill>
                <a:srgbClr val="193917"/>
              </a:solidFill>
            </a:endParaRPr>
          </a:p>
        </p:txBody>
      </p:sp>
      <p:sp>
        <p:nvSpPr>
          <p:cNvPr id="729101" name="Line 14"/>
          <p:cNvSpPr>
            <a:spLocks noChangeShapeType="1"/>
          </p:cNvSpPr>
          <p:nvPr/>
        </p:nvSpPr>
        <p:spPr bwMode="auto">
          <a:xfrm rot="-1676489">
            <a:off x="1809750" y="4856163"/>
            <a:ext cx="1795463" cy="730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895350" y="5084763"/>
            <a:ext cx="876300" cy="3079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993300"/>
                </a:solidFill>
                <a:latin typeface="Times New Roman" pitchFamily="18" charset="0"/>
              </a:rPr>
              <a:t>оползень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6826250" y="3357563"/>
            <a:ext cx="781050" cy="20161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670675" y="2781300"/>
            <a:ext cx="2339975" cy="457200"/>
          </a:xfrm>
          <a:prstGeom prst="rect">
            <a:avLst/>
          </a:prstGeom>
          <a:solidFill>
            <a:srgbClr val="00CCFF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aseline="-6000">
                <a:solidFill>
                  <a:srgbClr val="003264"/>
                </a:solidFill>
              </a:rPr>
              <a:t>Озеро с высотой </a:t>
            </a:r>
          </a:p>
          <a:p>
            <a:r>
              <a:rPr lang="ru-RU" baseline="-6000">
                <a:solidFill>
                  <a:srgbClr val="003264"/>
                </a:solidFill>
              </a:rPr>
              <a:t>плотины  25-30 метров</a:t>
            </a:r>
          </a:p>
        </p:txBody>
      </p:sp>
      <p:sp>
        <p:nvSpPr>
          <p:cNvPr id="729105" name="Text Box 18"/>
          <p:cNvSpPr txBox="1">
            <a:spLocks noChangeArrowheads="1"/>
          </p:cNvSpPr>
          <p:nvPr/>
        </p:nvSpPr>
        <p:spPr bwMode="auto">
          <a:xfrm>
            <a:off x="8462963" y="5589588"/>
            <a:ext cx="124936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aseline="-6000"/>
              <a:t>П. МИНКУШ</a:t>
            </a:r>
          </a:p>
        </p:txBody>
      </p:sp>
      <p:sp>
        <p:nvSpPr>
          <p:cNvPr id="729106" name="Line 19"/>
          <p:cNvSpPr>
            <a:spLocks noChangeShapeType="1"/>
          </p:cNvSpPr>
          <p:nvPr/>
        </p:nvSpPr>
        <p:spPr bwMode="auto">
          <a:xfrm>
            <a:off x="8853488" y="5876925"/>
            <a:ext cx="314325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" name="Freeform 20" descr="Бумажный пакет"/>
          <p:cNvSpPr>
            <a:spLocks/>
          </p:cNvSpPr>
          <p:nvPr/>
        </p:nvSpPr>
        <p:spPr bwMode="auto">
          <a:xfrm>
            <a:off x="6045200" y="5373688"/>
            <a:ext cx="1571625" cy="1112837"/>
          </a:xfrm>
          <a:custGeom>
            <a:avLst/>
            <a:gdLst>
              <a:gd name="T0" fmla="*/ 2064008824 w 914"/>
              <a:gd name="T1" fmla="*/ 1713705677 h 701"/>
              <a:gd name="T2" fmla="*/ 2096770856 w 914"/>
              <a:gd name="T3" fmla="*/ 1461689856 h 701"/>
              <a:gd name="T4" fmla="*/ 2118612210 w 914"/>
              <a:gd name="T5" fmla="*/ 1401206154 h 701"/>
              <a:gd name="T6" fmla="*/ 2143184593 w 914"/>
              <a:gd name="T7" fmla="*/ 1312999962 h 701"/>
              <a:gd name="T8" fmla="*/ 2129532887 w 914"/>
              <a:gd name="T9" fmla="*/ 1249996900 h 701"/>
              <a:gd name="T10" fmla="*/ 2147483647 w 914"/>
              <a:gd name="T11" fmla="*/ 1189513198 h 701"/>
              <a:gd name="T12" fmla="*/ 2147483647 w 914"/>
              <a:gd name="T13" fmla="*/ 1088707029 h 701"/>
              <a:gd name="T14" fmla="*/ 2147483647 w 914"/>
              <a:gd name="T15" fmla="*/ 1028223327 h 701"/>
              <a:gd name="T16" fmla="*/ 2147483647 w 914"/>
              <a:gd name="T17" fmla="*/ 997981476 h 701"/>
              <a:gd name="T18" fmla="*/ 2147483647 w 914"/>
              <a:gd name="T19" fmla="*/ 786288321 h 701"/>
              <a:gd name="T20" fmla="*/ 2147483647 w 914"/>
              <a:gd name="T21" fmla="*/ 272176757 h 701"/>
              <a:gd name="T22" fmla="*/ 2147483647 w 914"/>
              <a:gd name="T23" fmla="*/ 0 h 701"/>
              <a:gd name="T24" fmla="*/ 2147483647 w 914"/>
              <a:gd name="T25" fmla="*/ 40322480 h 701"/>
              <a:gd name="T26" fmla="*/ 2085850179 w 914"/>
              <a:gd name="T27" fmla="*/ 80644960 h 701"/>
              <a:gd name="T28" fmla="*/ 2064008824 w 914"/>
              <a:gd name="T29" fmla="*/ 110886836 h 701"/>
              <a:gd name="T30" fmla="*/ 2031246793 w 914"/>
              <a:gd name="T31" fmla="*/ 131048070 h 701"/>
              <a:gd name="T32" fmla="*/ 1954802054 w 914"/>
              <a:gd name="T33" fmla="*/ 211693055 h 701"/>
              <a:gd name="T34" fmla="*/ 1932960700 w 914"/>
              <a:gd name="T35" fmla="*/ 241934906 h 701"/>
              <a:gd name="T36" fmla="*/ 1900198669 w 914"/>
              <a:gd name="T37" fmla="*/ 262096140 h 701"/>
              <a:gd name="T38" fmla="*/ 1856515960 w 914"/>
              <a:gd name="T39" fmla="*/ 322579842 h 701"/>
              <a:gd name="T40" fmla="*/ 1769150114 w 914"/>
              <a:gd name="T41" fmla="*/ 574595365 h 701"/>
              <a:gd name="T42" fmla="*/ 1496133187 w 914"/>
              <a:gd name="T43" fmla="*/ 937497774 h 701"/>
              <a:gd name="T44" fmla="*/ 1386926417 w 914"/>
              <a:gd name="T45" fmla="*/ 846772222 h 701"/>
              <a:gd name="T46" fmla="*/ 1332323031 w 914"/>
              <a:gd name="T47" fmla="*/ 806449555 h 701"/>
              <a:gd name="T48" fmla="*/ 1310481677 w 914"/>
              <a:gd name="T49" fmla="*/ 776207704 h 701"/>
              <a:gd name="T50" fmla="*/ 1212195584 w 914"/>
              <a:gd name="T51" fmla="*/ 705643386 h 701"/>
              <a:gd name="T52" fmla="*/ 1102988813 w 914"/>
              <a:gd name="T53" fmla="*/ 604837216 h 701"/>
              <a:gd name="T54" fmla="*/ 1015623397 w 914"/>
              <a:gd name="T55" fmla="*/ 544353514 h 701"/>
              <a:gd name="T56" fmla="*/ 982861365 w 914"/>
              <a:gd name="T57" fmla="*/ 514111663 h 701"/>
              <a:gd name="T58" fmla="*/ 917337303 w 914"/>
              <a:gd name="T59" fmla="*/ 493950429 h 701"/>
              <a:gd name="T60" fmla="*/ 819050995 w 914"/>
              <a:gd name="T61" fmla="*/ 433466728 h 701"/>
              <a:gd name="T62" fmla="*/ 720764901 w 914"/>
              <a:gd name="T63" fmla="*/ 362902310 h 701"/>
              <a:gd name="T64" fmla="*/ 502351360 w 914"/>
              <a:gd name="T65" fmla="*/ 211693055 h 701"/>
              <a:gd name="T66" fmla="*/ 294858388 w 914"/>
              <a:gd name="T67" fmla="*/ 201612389 h 701"/>
              <a:gd name="T68" fmla="*/ 185651564 w 914"/>
              <a:gd name="T69" fmla="*/ 171370538 h 701"/>
              <a:gd name="T70" fmla="*/ 196572241 w 914"/>
              <a:gd name="T71" fmla="*/ 665320918 h 701"/>
              <a:gd name="T72" fmla="*/ 229334326 w 914"/>
              <a:gd name="T73" fmla="*/ 685482152 h 701"/>
              <a:gd name="T74" fmla="*/ 251175680 w 914"/>
              <a:gd name="T75" fmla="*/ 745965853 h 701"/>
              <a:gd name="T76" fmla="*/ 316699742 w 914"/>
              <a:gd name="T77" fmla="*/ 766127087 h 701"/>
              <a:gd name="T78" fmla="*/ 371303128 w 914"/>
              <a:gd name="T79" fmla="*/ 967739625 h 701"/>
              <a:gd name="T80" fmla="*/ 480510006 w 914"/>
              <a:gd name="T81" fmla="*/ 1048384561 h 701"/>
              <a:gd name="T82" fmla="*/ 535113391 w 914"/>
              <a:gd name="T83" fmla="*/ 1108868262 h 701"/>
              <a:gd name="T84" fmla="*/ 600637453 w 914"/>
              <a:gd name="T85" fmla="*/ 1129029496 h 701"/>
              <a:gd name="T86" fmla="*/ 633399485 w 914"/>
              <a:gd name="T87" fmla="*/ 1139110113 h 701"/>
              <a:gd name="T88" fmla="*/ 731685578 w 914"/>
              <a:gd name="T89" fmla="*/ 1350803070 h 701"/>
              <a:gd name="T90" fmla="*/ 829971672 w 914"/>
              <a:gd name="T91" fmla="*/ 1391125537 h 701"/>
              <a:gd name="T92" fmla="*/ 971940688 w 914"/>
              <a:gd name="T93" fmla="*/ 1441528622 h 701"/>
              <a:gd name="T94" fmla="*/ 1021083735 w 914"/>
              <a:gd name="T95" fmla="*/ 1494451067 h 701"/>
              <a:gd name="T96" fmla="*/ 1143942212 w 914"/>
              <a:gd name="T97" fmla="*/ 1562496026 h 701"/>
              <a:gd name="T98" fmla="*/ 1225847290 w 914"/>
              <a:gd name="T99" fmla="*/ 1577616951 h 701"/>
              <a:gd name="T100" fmla="*/ 1321402354 w 914"/>
              <a:gd name="T101" fmla="*/ 1622979727 h 701"/>
              <a:gd name="T102" fmla="*/ 1684515727 w 914"/>
              <a:gd name="T103" fmla="*/ 1721265346 h 701"/>
              <a:gd name="T104" fmla="*/ 2064008824 w 914"/>
              <a:gd name="T105" fmla="*/ 1713705677 h 70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14"/>
              <a:gd name="T160" fmla="*/ 0 h 701"/>
              <a:gd name="T161" fmla="*/ 914 w 914"/>
              <a:gd name="T162" fmla="*/ 701 h 70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14" h="701">
                <a:moveTo>
                  <a:pt x="756" y="680"/>
                </a:moveTo>
                <a:cubicBezTo>
                  <a:pt x="781" y="642"/>
                  <a:pt x="757" y="683"/>
                  <a:pt x="768" y="580"/>
                </a:cubicBezTo>
                <a:cubicBezTo>
                  <a:pt x="769" y="572"/>
                  <a:pt x="776" y="556"/>
                  <a:pt x="776" y="556"/>
                </a:cubicBezTo>
                <a:cubicBezTo>
                  <a:pt x="778" y="544"/>
                  <a:pt x="784" y="531"/>
                  <a:pt x="785" y="521"/>
                </a:cubicBezTo>
                <a:cubicBezTo>
                  <a:pt x="786" y="511"/>
                  <a:pt x="778" y="504"/>
                  <a:pt x="780" y="496"/>
                </a:cubicBezTo>
                <a:cubicBezTo>
                  <a:pt x="782" y="487"/>
                  <a:pt x="796" y="472"/>
                  <a:pt x="796" y="472"/>
                </a:cubicBezTo>
                <a:cubicBezTo>
                  <a:pt x="801" y="453"/>
                  <a:pt x="802" y="446"/>
                  <a:pt x="816" y="432"/>
                </a:cubicBezTo>
                <a:cubicBezTo>
                  <a:pt x="819" y="424"/>
                  <a:pt x="821" y="416"/>
                  <a:pt x="824" y="408"/>
                </a:cubicBezTo>
                <a:cubicBezTo>
                  <a:pt x="825" y="404"/>
                  <a:pt x="828" y="396"/>
                  <a:pt x="828" y="396"/>
                </a:cubicBezTo>
                <a:cubicBezTo>
                  <a:pt x="833" y="331"/>
                  <a:pt x="829" y="344"/>
                  <a:pt x="872" y="312"/>
                </a:cubicBezTo>
                <a:cubicBezTo>
                  <a:pt x="894" y="246"/>
                  <a:pt x="870" y="174"/>
                  <a:pt x="892" y="108"/>
                </a:cubicBezTo>
                <a:cubicBezTo>
                  <a:pt x="889" y="34"/>
                  <a:pt x="914" y="17"/>
                  <a:pt x="864" y="0"/>
                </a:cubicBezTo>
                <a:cubicBezTo>
                  <a:pt x="840" y="8"/>
                  <a:pt x="825" y="12"/>
                  <a:pt x="800" y="16"/>
                </a:cubicBezTo>
                <a:cubicBezTo>
                  <a:pt x="771" y="26"/>
                  <a:pt x="783" y="19"/>
                  <a:pt x="764" y="32"/>
                </a:cubicBezTo>
                <a:cubicBezTo>
                  <a:pt x="761" y="36"/>
                  <a:pt x="759" y="41"/>
                  <a:pt x="756" y="44"/>
                </a:cubicBezTo>
                <a:cubicBezTo>
                  <a:pt x="753" y="47"/>
                  <a:pt x="747" y="48"/>
                  <a:pt x="744" y="52"/>
                </a:cubicBezTo>
                <a:cubicBezTo>
                  <a:pt x="711" y="89"/>
                  <a:pt x="743" y="66"/>
                  <a:pt x="716" y="84"/>
                </a:cubicBezTo>
                <a:cubicBezTo>
                  <a:pt x="713" y="88"/>
                  <a:pt x="711" y="93"/>
                  <a:pt x="708" y="96"/>
                </a:cubicBezTo>
                <a:cubicBezTo>
                  <a:pt x="705" y="99"/>
                  <a:pt x="699" y="100"/>
                  <a:pt x="696" y="104"/>
                </a:cubicBezTo>
                <a:cubicBezTo>
                  <a:pt x="690" y="111"/>
                  <a:pt x="680" y="128"/>
                  <a:pt x="680" y="128"/>
                </a:cubicBezTo>
                <a:cubicBezTo>
                  <a:pt x="677" y="180"/>
                  <a:pt x="680" y="196"/>
                  <a:pt x="648" y="228"/>
                </a:cubicBezTo>
                <a:cubicBezTo>
                  <a:pt x="643" y="387"/>
                  <a:pt x="683" y="378"/>
                  <a:pt x="548" y="372"/>
                </a:cubicBezTo>
                <a:cubicBezTo>
                  <a:pt x="531" y="360"/>
                  <a:pt x="528" y="343"/>
                  <a:pt x="508" y="336"/>
                </a:cubicBezTo>
                <a:cubicBezTo>
                  <a:pt x="485" y="302"/>
                  <a:pt x="516" y="342"/>
                  <a:pt x="488" y="320"/>
                </a:cubicBezTo>
                <a:cubicBezTo>
                  <a:pt x="484" y="317"/>
                  <a:pt x="483" y="311"/>
                  <a:pt x="480" y="308"/>
                </a:cubicBezTo>
                <a:cubicBezTo>
                  <a:pt x="470" y="298"/>
                  <a:pt x="456" y="288"/>
                  <a:pt x="444" y="280"/>
                </a:cubicBezTo>
                <a:cubicBezTo>
                  <a:pt x="434" y="265"/>
                  <a:pt x="419" y="250"/>
                  <a:pt x="404" y="240"/>
                </a:cubicBezTo>
                <a:cubicBezTo>
                  <a:pt x="395" y="226"/>
                  <a:pt x="388" y="221"/>
                  <a:pt x="372" y="216"/>
                </a:cubicBezTo>
                <a:cubicBezTo>
                  <a:pt x="368" y="212"/>
                  <a:pt x="365" y="207"/>
                  <a:pt x="360" y="204"/>
                </a:cubicBezTo>
                <a:cubicBezTo>
                  <a:pt x="353" y="200"/>
                  <a:pt x="336" y="196"/>
                  <a:pt x="336" y="196"/>
                </a:cubicBezTo>
                <a:cubicBezTo>
                  <a:pt x="324" y="184"/>
                  <a:pt x="316" y="177"/>
                  <a:pt x="300" y="172"/>
                </a:cubicBezTo>
                <a:cubicBezTo>
                  <a:pt x="273" y="145"/>
                  <a:pt x="287" y="152"/>
                  <a:pt x="264" y="144"/>
                </a:cubicBezTo>
                <a:cubicBezTo>
                  <a:pt x="258" y="135"/>
                  <a:pt x="199" y="85"/>
                  <a:pt x="184" y="84"/>
                </a:cubicBezTo>
                <a:cubicBezTo>
                  <a:pt x="159" y="82"/>
                  <a:pt x="133" y="81"/>
                  <a:pt x="108" y="80"/>
                </a:cubicBezTo>
                <a:cubicBezTo>
                  <a:pt x="79" y="61"/>
                  <a:pt x="93" y="62"/>
                  <a:pt x="68" y="68"/>
                </a:cubicBezTo>
                <a:cubicBezTo>
                  <a:pt x="14" y="104"/>
                  <a:pt x="0" y="246"/>
                  <a:pt x="72" y="264"/>
                </a:cubicBezTo>
                <a:cubicBezTo>
                  <a:pt x="76" y="267"/>
                  <a:pt x="81" y="268"/>
                  <a:pt x="84" y="272"/>
                </a:cubicBezTo>
                <a:cubicBezTo>
                  <a:pt x="88" y="279"/>
                  <a:pt x="84" y="293"/>
                  <a:pt x="92" y="296"/>
                </a:cubicBezTo>
                <a:cubicBezTo>
                  <a:pt x="100" y="299"/>
                  <a:pt x="116" y="304"/>
                  <a:pt x="116" y="304"/>
                </a:cubicBezTo>
                <a:cubicBezTo>
                  <a:pt x="132" y="329"/>
                  <a:pt x="122" y="370"/>
                  <a:pt x="136" y="384"/>
                </a:cubicBezTo>
                <a:cubicBezTo>
                  <a:pt x="145" y="393"/>
                  <a:pt x="164" y="414"/>
                  <a:pt x="176" y="416"/>
                </a:cubicBezTo>
                <a:cubicBezTo>
                  <a:pt x="181" y="423"/>
                  <a:pt x="192" y="437"/>
                  <a:pt x="196" y="440"/>
                </a:cubicBezTo>
                <a:cubicBezTo>
                  <a:pt x="203" y="445"/>
                  <a:pt x="212" y="445"/>
                  <a:pt x="220" y="448"/>
                </a:cubicBezTo>
                <a:cubicBezTo>
                  <a:pt x="224" y="449"/>
                  <a:pt x="232" y="452"/>
                  <a:pt x="232" y="452"/>
                </a:cubicBezTo>
                <a:cubicBezTo>
                  <a:pt x="249" y="478"/>
                  <a:pt x="258" y="507"/>
                  <a:pt x="268" y="536"/>
                </a:cubicBezTo>
                <a:cubicBezTo>
                  <a:pt x="272" y="548"/>
                  <a:pt x="292" y="548"/>
                  <a:pt x="304" y="552"/>
                </a:cubicBezTo>
                <a:cubicBezTo>
                  <a:pt x="333" y="562"/>
                  <a:pt x="319" y="569"/>
                  <a:pt x="356" y="572"/>
                </a:cubicBezTo>
                <a:cubicBezTo>
                  <a:pt x="369" y="576"/>
                  <a:pt x="364" y="587"/>
                  <a:pt x="374" y="593"/>
                </a:cubicBezTo>
                <a:cubicBezTo>
                  <a:pt x="382" y="598"/>
                  <a:pt x="411" y="615"/>
                  <a:pt x="419" y="620"/>
                </a:cubicBezTo>
                <a:cubicBezTo>
                  <a:pt x="423" y="623"/>
                  <a:pt x="449" y="626"/>
                  <a:pt x="449" y="626"/>
                </a:cubicBezTo>
                <a:cubicBezTo>
                  <a:pt x="457" y="638"/>
                  <a:pt x="470" y="641"/>
                  <a:pt x="484" y="644"/>
                </a:cubicBezTo>
                <a:cubicBezTo>
                  <a:pt x="529" y="653"/>
                  <a:pt x="571" y="676"/>
                  <a:pt x="617" y="683"/>
                </a:cubicBezTo>
                <a:cubicBezTo>
                  <a:pt x="670" y="701"/>
                  <a:pt x="693" y="680"/>
                  <a:pt x="756" y="68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6265863" y="5402263"/>
            <a:ext cx="1066800" cy="955675"/>
          </a:xfrm>
          <a:custGeom>
            <a:avLst/>
            <a:gdLst>
              <a:gd name="T0" fmla="*/ 1695433029 w 621"/>
              <a:gd name="T1" fmla="*/ 12599985 h 602"/>
              <a:gd name="T2" fmla="*/ 122856691 w 621"/>
              <a:gd name="T3" fmla="*/ 93246562 h 602"/>
              <a:gd name="T4" fmla="*/ 79173998 w 621"/>
              <a:gd name="T5" fmla="*/ 194051208 h 602"/>
              <a:gd name="T6" fmla="*/ 210222022 w 621"/>
              <a:gd name="T7" fmla="*/ 234373742 h 602"/>
              <a:gd name="T8" fmla="*/ 384952738 w 621"/>
              <a:gd name="T9" fmla="*/ 375504022 h 602"/>
              <a:gd name="T10" fmla="*/ 516000842 w 621"/>
              <a:gd name="T11" fmla="*/ 556953710 h 602"/>
              <a:gd name="T12" fmla="*/ 690731505 w 621"/>
              <a:gd name="T13" fmla="*/ 597276194 h 602"/>
              <a:gd name="T14" fmla="*/ 734414170 w 621"/>
              <a:gd name="T15" fmla="*/ 778727370 h 602"/>
              <a:gd name="T16" fmla="*/ 887303500 w 621"/>
              <a:gd name="T17" fmla="*/ 839211294 h 602"/>
              <a:gd name="T18" fmla="*/ 1105717043 w 621"/>
              <a:gd name="T19" fmla="*/ 1302921443 h 602"/>
              <a:gd name="T20" fmla="*/ 1455178368 w 621"/>
              <a:gd name="T21" fmla="*/ 1302921443 h 602"/>
              <a:gd name="T22" fmla="*/ 1389654369 w 621"/>
              <a:gd name="T23" fmla="*/ 738406474 h 602"/>
              <a:gd name="T24" fmla="*/ 1433337035 w 621"/>
              <a:gd name="T25" fmla="*/ 617437436 h 602"/>
              <a:gd name="T26" fmla="*/ 1455178368 w 621"/>
              <a:gd name="T27" fmla="*/ 556953710 h 602"/>
              <a:gd name="T28" fmla="*/ 1651750363 w 621"/>
              <a:gd name="T29" fmla="*/ 153728725 h 602"/>
              <a:gd name="T30" fmla="*/ 1673591696 w 621"/>
              <a:gd name="T31" fmla="*/ 93246562 h 602"/>
              <a:gd name="T32" fmla="*/ 1695433029 w 621"/>
              <a:gd name="T33" fmla="*/ 12599985 h 6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1"/>
              <a:gd name="T52" fmla="*/ 0 h 602"/>
              <a:gd name="T53" fmla="*/ 621 w 621"/>
              <a:gd name="T54" fmla="*/ 602 h 6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1" h="602">
                <a:moveTo>
                  <a:pt x="621" y="5"/>
                </a:moveTo>
                <a:cubicBezTo>
                  <a:pt x="410" y="13"/>
                  <a:pt x="267" y="32"/>
                  <a:pt x="45" y="37"/>
                </a:cubicBezTo>
                <a:cubicBezTo>
                  <a:pt x="35" y="44"/>
                  <a:pt x="0" y="56"/>
                  <a:pt x="29" y="77"/>
                </a:cubicBezTo>
                <a:cubicBezTo>
                  <a:pt x="43" y="87"/>
                  <a:pt x="77" y="93"/>
                  <a:pt x="77" y="93"/>
                </a:cubicBezTo>
                <a:cubicBezTo>
                  <a:pt x="91" y="136"/>
                  <a:pt x="95" y="140"/>
                  <a:pt x="141" y="149"/>
                </a:cubicBezTo>
                <a:cubicBezTo>
                  <a:pt x="157" y="173"/>
                  <a:pt x="173" y="197"/>
                  <a:pt x="189" y="221"/>
                </a:cubicBezTo>
                <a:cubicBezTo>
                  <a:pt x="201" y="239"/>
                  <a:pt x="253" y="237"/>
                  <a:pt x="253" y="237"/>
                </a:cubicBezTo>
                <a:cubicBezTo>
                  <a:pt x="253" y="237"/>
                  <a:pt x="261" y="299"/>
                  <a:pt x="269" y="309"/>
                </a:cubicBezTo>
                <a:cubicBezTo>
                  <a:pt x="283" y="327"/>
                  <a:pt x="305" y="327"/>
                  <a:pt x="325" y="333"/>
                </a:cubicBezTo>
                <a:cubicBezTo>
                  <a:pt x="358" y="343"/>
                  <a:pt x="369" y="510"/>
                  <a:pt x="405" y="517"/>
                </a:cubicBezTo>
                <a:cubicBezTo>
                  <a:pt x="412" y="544"/>
                  <a:pt x="461" y="602"/>
                  <a:pt x="533" y="517"/>
                </a:cubicBezTo>
                <a:cubicBezTo>
                  <a:pt x="554" y="492"/>
                  <a:pt x="504" y="325"/>
                  <a:pt x="509" y="293"/>
                </a:cubicBezTo>
                <a:cubicBezTo>
                  <a:pt x="512" y="276"/>
                  <a:pt x="520" y="261"/>
                  <a:pt x="525" y="245"/>
                </a:cubicBezTo>
                <a:cubicBezTo>
                  <a:pt x="528" y="237"/>
                  <a:pt x="533" y="221"/>
                  <a:pt x="533" y="221"/>
                </a:cubicBezTo>
                <a:cubicBezTo>
                  <a:pt x="542" y="143"/>
                  <a:pt x="541" y="104"/>
                  <a:pt x="605" y="61"/>
                </a:cubicBezTo>
                <a:cubicBezTo>
                  <a:pt x="608" y="53"/>
                  <a:pt x="613" y="45"/>
                  <a:pt x="613" y="37"/>
                </a:cubicBezTo>
                <a:cubicBezTo>
                  <a:pt x="613" y="0"/>
                  <a:pt x="589" y="5"/>
                  <a:pt x="621" y="5"/>
                </a:cubicBez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6591300" y="6092825"/>
            <a:ext cx="2722563" cy="819150"/>
          </a:xfrm>
          <a:custGeom>
            <a:avLst/>
            <a:gdLst>
              <a:gd name="T0" fmla="*/ 961019643 w 1583"/>
              <a:gd name="T1" fmla="*/ 37801545 h 516"/>
              <a:gd name="T2" fmla="*/ 1048385026 w 1583"/>
              <a:gd name="T3" fmla="*/ 138607784 h 516"/>
              <a:gd name="T4" fmla="*/ 1365084540 w 1583"/>
              <a:gd name="T5" fmla="*/ 168849645 h 516"/>
              <a:gd name="T6" fmla="*/ 1943880632 w 1583"/>
              <a:gd name="T7" fmla="*/ 199091505 h 516"/>
              <a:gd name="T8" fmla="*/ 2147483647 w 1583"/>
              <a:gd name="T9" fmla="*/ 239414036 h 516"/>
              <a:gd name="T10" fmla="*/ 2147483647 w 1583"/>
              <a:gd name="T11" fmla="*/ 249494656 h 516"/>
              <a:gd name="T12" fmla="*/ 2147483647 w 1583"/>
              <a:gd name="T13" fmla="*/ 259575276 h 516"/>
              <a:gd name="T14" fmla="*/ 2147483647 w 1583"/>
              <a:gd name="T15" fmla="*/ 299897757 h 516"/>
              <a:gd name="T16" fmla="*/ 2147483647 w 1583"/>
              <a:gd name="T17" fmla="*/ 320058998 h 516"/>
              <a:gd name="T18" fmla="*/ 2147483647 w 1583"/>
              <a:gd name="T19" fmla="*/ 632558324 h 516"/>
              <a:gd name="T20" fmla="*/ 2147483647 w 1583"/>
              <a:gd name="T21" fmla="*/ 662800185 h 516"/>
              <a:gd name="T22" fmla="*/ 2147483647 w 1583"/>
              <a:gd name="T23" fmla="*/ 733364526 h 516"/>
              <a:gd name="T24" fmla="*/ 2147483647 w 1583"/>
              <a:gd name="T25" fmla="*/ 803928868 h 516"/>
              <a:gd name="T26" fmla="*/ 2147483647 w 1583"/>
              <a:gd name="T27" fmla="*/ 854332168 h 516"/>
              <a:gd name="T28" fmla="*/ 2147483647 w 1583"/>
              <a:gd name="T29" fmla="*/ 1025702712 h 516"/>
              <a:gd name="T30" fmla="*/ 2147483647 w 1583"/>
              <a:gd name="T31" fmla="*/ 1106347673 h 516"/>
              <a:gd name="T32" fmla="*/ 2147483647 w 1583"/>
              <a:gd name="T33" fmla="*/ 1146670154 h 516"/>
              <a:gd name="T34" fmla="*/ 2147483647 w 1583"/>
              <a:gd name="T35" fmla="*/ 1237395736 h 516"/>
              <a:gd name="T36" fmla="*/ 2147483647 w 1583"/>
              <a:gd name="T37" fmla="*/ 1227315116 h 516"/>
              <a:gd name="T38" fmla="*/ 2147483647 w 1583"/>
              <a:gd name="T39" fmla="*/ 1247476357 h 516"/>
              <a:gd name="T40" fmla="*/ 2147483647 w 1583"/>
              <a:gd name="T41" fmla="*/ 1247476357 h 516"/>
              <a:gd name="T42" fmla="*/ 2147483647 w 1583"/>
              <a:gd name="T43" fmla="*/ 1237395736 h 516"/>
              <a:gd name="T44" fmla="*/ 2147483647 w 1583"/>
              <a:gd name="T45" fmla="*/ 1257556977 h 516"/>
              <a:gd name="T46" fmla="*/ 1157591755 w 1583"/>
              <a:gd name="T47" fmla="*/ 1217234496 h 516"/>
              <a:gd name="T48" fmla="*/ 1048385026 w 1583"/>
              <a:gd name="T49" fmla="*/ 1166831395 h 516"/>
              <a:gd name="T50" fmla="*/ 939178298 w 1583"/>
              <a:gd name="T51" fmla="*/ 1126508914 h 516"/>
              <a:gd name="T52" fmla="*/ 688002606 w 1583"/>
              <a:gd name="T53" fmla="*/ 1066025192 h 516"/>
              <a:gd name="T54" fmla="*/ 753526644 w 1583"/>
              <a:gd name="T55" fmla="*/ 1025702712 h 516"/>
              <a:gd name="T56" fmla="*/ 720764625 w 1583"/>
              <a:gd name="T57" fmla="*/ 894654649 h 516"/>
              <a:gd name="T58" fmla="*/ 633399242 w 1583"/>
              <a:gd name="T59" fmla="*/ 824090109 h 516"/>
              <a:gd name="T60" fmla="*/ 546033859 w 1583"/>
              <a:gd name="T61" fmla="*/ 763606387 h 516"/>
              <a:gd name="T62" fmla="*/ 305778948 w 1583"/>
              <a:gd name="T63" fmla="*/ 582155223 h 516"/>
              <a:gd name="T64" fmla="*/ 251175584 w 1583"/>
              <a:gd name="T65" fmla="*/ 541832742 h 516"/>
              <a:gd name="T66" fmla="*/ 0 w 1583"/>
              <a:gd name="T67" fmla="*/ 451107160 h 516"/>
              <a:gd name="T68" fmla="*/ 404065004 w 1583"/>
              <a:gd name="T69" fmla="*/ 330139618 h 516"/>
              <a:gd name="T70" fmla="*/ 480509822 w 1583"/>
              <a:gd name="T71" fmla="*/ 259575276 h 516"/>
              <a:gd name="T72" fmla="*/ 873654045 w 1583"/>
              <a:gd name="T73" fmla="*/ 68043418 h 516"/>
              <a:gd name="T74" fmla="*/ 961019643 w 1583"/>
              <a:gd name="T75" fmla="*/ 37801545 h 5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83"/>
              <a:gd name="T115" fmla="*/ 0 h 516"/>
              <a:gd name="T116" fmla="*/ 1583 w 1583"/>
              <a:gd name="T117" fmla="*/ 516 h 5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83" h="516">
                <a:moveTo>
                  <a:pt x="352" y="15"/>
                </a:moveTo>
                <a:cubicBezTo>
                  <a:pt x="375" y="23"/>
                  <a:pt x="361" y="47"/>
                  <a:pt x="384" y="55"/>
                </a:cubicBezTo>
                <a:cubicBezTo>
                  <a:pt x="419" y="67"/>
                  <a:pt x="463" y="64"/>
                  <a:pt x="500" y="67"/>
                </a:cubicBezTo>
                <a:cubicBezTo>
                  <a:pt x="581" y="87"/>
                  <a:pt x="549" y="75"/>
                  <a:pt x="712" y="79"/>
                </a:cubicBezTo>
                <a:cubicBezTo>
                  <a:pt x="749" y="91"/>
                  <a:pt x="734" y="91"/>
                  <a:pt x="792" y="95"/>
                </a:cubicBezTo>
                <a:cubicBezTo>
                  <a:pt x="796" y="96"/>
                  <a:pt x="800" y="98"/>
                  <a:pt x="804" y="99"/>
                </a:cubicBezTo>
                <a:cubicBezTo>
                  <a:pt x="816" y="101"/>
                  <a:pt x="828" y="99"/>
                  <a:pt x="840" y="103"/>
                </a:cubicBezTo>
                <a:cubicBezTo>
                  <a:pt x="867" y="111"/>
                  <a:pt x="845" y="117"/>
                  <a:pt x="868" y="119"/>
                </a:cubicBezTo>
                <a:cubicBezTo>
                  <a:pt x="878" y="123"/>
                  <a:pt x="889" y="105"/>
                  <a:pt x="900" y="127"/>
                </a:cubicBezTo>
                <a:cubicBezTo>
                  <a:pt x="894" y="140"/>
                  <a:pt x="909" y="234"/>
                  <a:pt x="936" y="251"/>
                </a:cubicBezTo>
                <a:cubicBezTo>
                  <a:pt x="946" y="257"/>
                  <a:pt x="969" y="261"/>
                  <a:pt x="980" y="263"/>
                </a:cubicBezTo>
                <a:cubicBezTo>
                  <a:pt x="1006" y="280"/>
                  <a:pt x="1035" y="284"/>
                  <a:pt x="1064" y="291"/>
                </a:cubicBezTo>
                <a:cubicBezTo>
                  <a:pt x="1093" y="298"/>
                  <a:pt x="1118" y="313"/>
                  <a:pt x="1148" y="319"/>
                </a:cubicBezTo>
                <a:cubicBezTo>
                  <a:pt x="1176" y="337"/>
                  <a:pt x="1163" y="332"/>
                  <a:pt x="1184" y="339"/>
                </a:cubicBezTo>
                <a:cubicBezTo>
                  <a:pt x="1212" y="380"/>
                  <a:pt x="1228" y="401"/>
                  <a:pt x="1280" y="407"/>
                </a:cubicBezTo>
                <a:cubicBezTo>
                  <a:pt x="1336" y="426"/>
                  <a:pt x="1397" y="432"/>
                  <a:pt x="1456" y="439"/>
                </a:cubicBezTo>
                <a:cubicBezTo>
                  <a:pt x="1486" y="447"/>
                  <a:pt x="1509" y="452"/>
                  <a:pt x="1540" y="455"/>
                </a:cubicBezTo>
                <a:cubicBezTo>
                  <a:pt x="1558" y="464"/>
                  <a:pt x="1583" y="473"/>
                  <a:pt x="1556" y="491"/>
                </a:cubicBezTo>
                <a:cubicBezTo>
                  <a:pt x="1413" y="490"/>
                  <a:pt x="1271" y="491"/>
                  <a:pt x="1128" y="487"/>
                </a:cubicBezTo>
                <a:cubicBezTo>
                  <a:pt x="1111" y="487"/>
                  <a:pt x="1072" y="495"/>
                  <a:pt x="1072" y="495"/>
                </a:cubicBezTo>
                <a:cubicBezTo>
                  <a:pt x="1011" y="496"/>
                  <a:pt x="957" y="493"/>
                  <a:pt x="896" y="495"/>
                </a:cubicBezTo>
                <a:cubicBezTo>
                  <a:pt x="872" y="496"/>
                  <a:pt x="848" y="489"/>
                  <a:pt x="824" y="491"/>
                </a:cubicBezTo>
                <a:cubicBezTo>
                  <a:pt x="810" y="492"/>
                  <a:pt x="788" y="499"/>
                  <a:pt x="788" y="499"/>
                </a:cubicBezTo>
                <a:cubicBezTo>
                  <a:pt x="523" y="496"/>
                  <a:pt x="557" y="516"/>
                  <a:pt x="424" y="483"/>
                </a:cubicBezTo>
                <a:cubicBezTo>
                  <a:pt x="395" y="464"/>
                  <a:pt x="409" y="469"/>
                  <a:pt x="384" y="463"/>
                </a:cubicBezTo>
                <a:cubicBezTo>
                  <a:pt x="371" y="454"/>
                  <a:pt x="359" y="452"/>
                  <a:pt x="344" y="447"/>
                </a:cubicBezTo>
                <a:cubicBezTo>
                  <a:pt x="322" y="440"/>
                  <a:pt x="263" y="430"/>
                  <a:pt x="252" y="423"/>
                </a:cubicBezTo>
                <a:cubicBezTo>
                  <a:pt x="261" y="420"/>
                  <a:pt x="276" y="407"/>
                  <a:pt x="276" y="407"/>
                </a:cubicBezTo>
                <a:cubicBezTo>
                  <a:pt x="283" y="386"/>
                  <a:pt x="283" y="368"/>
                  <a:pt x="264" y="355"/>
                </a:cubicBezTo>
                <a:cubicBezTo>
                  <a:pt x="256" y="343"/>
                  <a:pt x="232" y="327"/>
                  <a:pt x="232" y="327"/>
                </a:cubicBezTo>
                <a:cubicBezTo>
                  <a:pt x="222" y="313"/>
                  <a:pt x="214" y="312"/>
                  <a:pt x="200" y="303"/>
                </a:cubicBezTo>
                <a:cubicBezTo>
                  <a:pt x="180" y="273"/>
                  <a:pt x="142" y="251"/>
                  <a:pt x="112" y="231"/>
                </a:cubicBezTo>
                <a:cubicBezTo>
                  <a:pt x="97" y="209"/>
                  <a:pt x="112" y="226"/>
                  <a:pt x="92" y="215"/>
                </a:cubicBezTo>
                <a:cubicBezTo>
                  <a:pt x="42" y="187"/>
                  <a:pt x="61" y="185"/>
                  <a:pt x="0" y="179"/>
                </a:cubicBezTo>
                <a:cubicBezTo>
                  <a:pt x="23" y="111"/>
                  <a:pt x="77" y="134"/>
                  <a:pt x="148" y="131"/>
                </a:cubicBezTo>
                <a:cubicBezTo>
                  <a:pt x="176" y="113"/>
                  <a:pt x="169" y="124"/>
                  <a:pt x="176" y="103"/>
                </a:cubicBezTo>
                <a:cubicBezTo>
                  <a:pt x="184" y="0"/>
                  <a:pt x="190" y="31"/>
                  <a:pt x="320" y="27"/>
                </a:cubicBezTo>
                <a:cubicBezTo>
                  <a:pt x="347" y="18"/>
                  <a:pt x="336" y="23"/>
                  <a:pt x="352" y="15"/>
                </a:cubicBezTo>
                <a:close/>
              </a:path>
            </a:pathLst>
          </a:custGeom>
          <a:solidFill>
            <a:srgbClr val="0000FF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5576888" y="4664075"/>
            <a:ext cx="3929062" cy="2193925"/>
          </a:xfrm>
          <a:custGeom>
            <a:avLst/>
            <a:gdLst>
              <a:gd name="T0" fmla="*/ 181459609 w 2276"/>
              <a:gd name="T1" fmla="*/ 77473558 h 1410"/>
              <a:gd name="T2" fmla="*/ 60487121 w 2276"/>
              <a:gd name="T3" fmla="*/ 193684660 h 1410"/>
              <a:gd name="T4" fmla="*/ 115474002 w 2276"/>
              <a:gd name="T5" fmla="*/ 464842950 h 1410"/>
              <a:gd name="T6" fmla="*/ 291435099 w 2276"/>
              <a:gd name="T7" fmla="*/ 687580719 h 1410"/>
              <a:gd name="T8" fmla="*/ 467397974 w 2276"/>
              <a:gd name="T9" fmla="*/ 910318683 h 1410"/>
              <a:gd name="T10" fmla="*/ 709344623 w 2276"/>
              <a:gd name="T11" fmla="*/ 987792217 h 1410"/>
              <a:gd name="T12" fmla="*/ 841314110 w 2276"/>
              <a:gd name="T13" fmla="*/ 1074950136 h 1410"/>
              <a:gd name="T14" fmla="*/ 918298684 w 2276"/>
              <a:gd name="T15" fmla="*/ 1142739283 h 1410"/>
              <a:gd name="T16" fmla="*/ 1226230940 w 2276"/>
              <a:gd name="T17" fmla="*/ 1326739508 h 1410"/>
              <a:gd name="T18" fmla="*/ 1402191982 w 2276"/>
              <a:gd name="T19" fmla="*/ 1452634972 h 1410"/>
              <a:gd name="T20" fmla="*/ 1633139879 w 2276"/>
              <a:gd name="T21" fmla="*/ 1636635586 h 1410"/>
              <a:gd name="T22" fmla="*/ 1831097130 w 2276"/>
              <a:gd name="T23" fmla="*/ 1810951424 h 1410"/>
              <a:gd name="T24" fmla="*/ 1974065369 w 2276"/>
              <a:gd name="T25" fmla="*/ 1956215661 h 1410"/>
              <a:gd name="T26" fmla="*/ 2084040804 w 2276"/>
              <a:gd name="T27" fmla="*/ 2147483647 h 1410"/>
              <a:gd name="T28" fmla="*/ 2018056924 w 2276"/>
              <a:gd name="T29" fmla="*/ 2147483647 h 1410"/>
              <a:gd name="T30" fmla="*/ 1644138631 w 2276"/>
              <a:gd name="T31" fmla="*/ 2147483647 h 1410"/>
              <a:gd name="T32" fmla="*/ 1864089933 w 2276"/>
              <a:gd name="T33" fmla="*/ 2147483647 h 1410"/>
              <a:gd name="T34" fmla="*/ 2147483647 w 2276"/>
              <a:gd name="T35" fmla="*/ 2147483647 h 1410"/>
              <a:gd name="T36" fmla="*/ 2147483647 w 2276"/>
              <a:gd name="T37" fmla="*/ 2147483647 h 1410"/>
              <a:gd name="T38" fmla="*/ 2147483647 w 2276"/>
              <a:gd name="T39" fmla="*/ 2147483647 h 1410"/>
              <a:gd name="T40" fmla="*/ 2147483647 w 2276"/>
              <a:gd name="T41" fmla="*/ 2147483647 h 1410"/>
              <a:gd name="T42" fmla="*/ 2147483647 w 2276"/>
              <a:gd name="T43" fmla="*/ 2147483647 h 1410"/>
              <a:gd name="T44" fmla="*/ 2147483647 w 2276"/>
              <a:gd name="T45" fmla="*/ 2147483647 h 1410"/>
              <a:gd name="T46" fmla="*/ 2147483647 w 2276"/>
              <a:gd name="T47" fmla="*/ 2147483647 h 1410"/>
              <a:gd name="T48" fmla="*/ 2147483647 w 2276"/>
              <a:gd name="T49" fmla="*/ 2147483647 h 1410"/>
              <a:gd name="T50" fmla="*/ 2147483647 w 2276"/>
              <a:gd name="T51" fmla="*/ 2147483647 h 1410"/>
              <a:gd name="T52" fmla="*/ 2147483647 w 2276"/>
              <a:gd name="T53" fmla="*/ 2147483647 h 1410"/>
              <a:gd name="T54" fmla="*/ 2147483647 w 2276"/>
              <a:gd name="T55" fmla="*/ 2147483647 h 1410"/>
              <a:gd name="T56" fmla="*/ 2147483647 w 2276"/>
              <a:gd name="T57" fmla="*/ 2147483647 h 1410"/>
              <a:gd name="T58" fmla="*/ 2147483647 w 2276"/>
              <a:gd name="T59" fmla="*/ 2147483647 h 1410"/>
              <a:gd name="T60" fmla="*/ 2147483647 w 2276"/>
              <a:gd name="T61" fmla="*/ 1704426289 h 1410"/>
              <a:gd name="T62" fmla="*/ 2147483647 w 2276"/>
              <a:gd name="T63" fmla="*/ 1481688130 h 1410"/>
              <a:gd name="T64" fmla="*/ 2147483647 w 2276"/>
              <a:gd name="T65" fmla="*/ 1268634747 h 1410"/>
              <a:gd name="T66" fmla="*/ 2147483647 w 2276"/>
              <a:gd name="T67" fmla="*/ 1171792441 h 1410"/>
              <a:gd name="T68" fmla="*/ 2147483647 w 2276"/>
              <a:gd name="T69" fmla="*/ 939370286 h 1410"/>
              <a:gd name="T70" fmla="*/ 2147483647 w 2276"/>
              <a:gd name="T71" fmla="*/ 716633878 h 1410"/>
              <a:gd name="T72" fmla="*/ 2147483647 w 2276"/>
              <a:gd name="T73" fmla="*/ 493896108 h 1410"/>
              <a:gd name="T74" fmla="*/ 2007058172 w 2276"/>
              <a:gd name="T75" fmla="*/ 358316161 h 1410"/>
              <a:gd name="T76" fmla="*/ 1281217795 w 2276"/>
              <a:gd name="T77" fmla="*/ 203369046 h 1410"/>
              <a:gd name="T78" fmla="*/ 918298684 w 2276"/>
              <a:gd name="T79" fmla="*/ 135579899 h 1410"/>
              <a:gd name="T80" fmla="*/ 643359017 w 2276"/>
              <a:gd name="T81" fmla="*/ 19368778 h 141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76"/>
              <a:gd name="T124" fmla="*/ 0 h 1410"/>
              <a:gd name="T125" fmla="*/ 2276 w 2276"/>
              <a:gd name="T126" fmla="*/ 1410 h 141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76" h="1410">
                <a:moveTo>
                  <a:pt x="234" y="8"/>
                </a:moveTo>
                <a:cubicBezTo>
                  <a:pt x="191" y="9"/>
                  <a:pt x="97" y="24"/>
                  <a:pt x="66" y="32"/>
                </a:cubicBezTo>
                <a:cubicBezTo>
                  <a:pt x="35" y="40"/>
                  <a:pt x="57" y="48"/>
                  <a:pt x="50" y="56"/>
                </a:cubicBezTo>
                <a:cubicBezTo>
                  <a:pt x="33" y="62"/>
                  <a:pt x="37" y="70"/>
                  <a:pt x="22" y="80"/>
                </a:cubicBezTo>
                <a:cubicBezTo>
                  <a:pt x="0" y="113"/>
                  <a:pt x="5" y="100"/>
                  <a:pt x="18" y="176"/>
                </a:cubicBezTo>
                <a:cubicBezTo>
                  <a:pt x="20" y="189"/>
                  <a:pt x="34" y="188"/>
                  <a:pt x="42" y="192"/>
                </a:cubicBezTo>
                <a:cubicBezTo>
                  <a:pt x="50" y="197"/>
                  <a:pt x="66" y="208"/>
                  <a:pt x="66" y="208"/>
                </a:cubicBezTo>
                <a:cubicBezTo>
                  <a:pt x="70" y="238"/>
                  <a:pt x="73" y="273"/>
                  <a:pt x="106" y="284"/>
                </a:cubicBezTo>
                <a:cubicBezTo>
                  <a:pt x="111" y="300"/>
                  <a:pt x="117" y="316"/>
                  <a:pt x="122" y="332"/>
                </a:cubicBezTo>
                <a:cubicBezTo>
                  <a:pt x="128" y="350"/>
                  <a:pt x="155" y="373"/>
                  <a:pt x="170" y="376"/>
                </a:cubicBezTo>
                <a:cubicBezTo>
                  <a:pt x="185" y="399"/>
                  <a:pt x="210" y="390"/>
                  <a:pt x="234" y="400"/>
                </a:cubicBezTo>
                <a:cubicBezTo>
                  <a:pt x="242" y="403"/>
                  <a:pt x="258" y="408"/>
                  <a:pt x="258" y="408"/>
                </a:cubicBezTo>
                <a:cubicBezTo>
                  <a:pt x="270" y="420"/>
                  <a:pt x="278" y="427"/>
                  <a:pt x="294" y="432"/>
                </a:cubicBezTo>
                <a:cubicBezTo>
                  <a:pt x="298" y="436"/>
                  <a:pt x="303" y="439"/>
                  <a:pt x="306" y="444"/>
                </a:cubicBezTo>
                <a:cubicBezTo>
                  <a:pt x="308" y="448"/>
                  <a:pt x="307" y="453"/>
                  <a:pt x="310" y="456"/>
                </a:cubicBezTo>
                <a:cubicBezTo>
                  <a:pt x="317" y="463"/>
                  <a:pt x="334" y="472"/>
                  <a:pt x="334" y="472"/>
                </a:cubicBezTo>
                <a:cubicBezTo>
                  <a:pt x="339" y="488"/>
                  <a:pt x="344" y="495"/>
                  <a:pt x="358" y="504"/>
                </a:cubicBezTo>
                <a:cubicBezTo>
                  <a:pt x="368" y="535"/>
                  <a:pt x="420" y="531"/>
                  <a:pt x="446" y="548"/>
                </a:cubicBezTo>
                <a:cubicBezTo>
                  <a:pt x="452" y="557"/>
                  <a:pt x="465" y="578"/>
                  <a:pt x="474" y="584"/>
                </a:cubicBezTo>
                <a:cubicBezTo>
                  <a:pt x="516" y="610"/>
                  <a:pt x="483" y="578"/>
                  <a:pt x="510" y="600"/>
                </a:cubicBezTo>
                <a:cubicBezTo>
                  <a:pt x="526" y="613"/>
                  <a:pt x="538" y="625"/>
                  <a:pt x="558" y="632"/>
                </a:cubicBezTo>
                <a:cubicBezTo>
                  <a:pt x="569" y="647"/>
                  <a:pt x="577" y="670"/>
                  <a:pt x="594" y="676"/>
                </a:cubicBezTo>
                <a:cubicBezTo>
                  <a:pt x="607" y="695"/>
                  <a:pt x="629" y="705"/>
                  <a:pt x="650" y="712"/>
                </a:cubicBezTo>
                <a:cubicBezTo>
                  <a:pt x="657" y="723"/>
                  <a:pt x="666" y="748"/>
                  <a:pt x="666" y="748"/>
                </a:cubicBezTo>
                <a:cubicBezTo>
                  <a:pt x="667" y="759"/>
                  <a:pt x="665" y="771"/>
                  <a:pt x="670" y="780"/>
                </a:cubicBezTo>
                <a:cubicBezTo>
                  <a:pt x="677" y="792"/>
                  <a:pt x="706" y="800"/>
                  <a:pt x="718" y="808"/>
                </a:cubicBezTo>
                <a:cubicBezTo>
                  <a:pt x="725" y="819"/>
                  <a:pt x="734" y="844"/>
                  <a:pt x="734" y="844"/>
                </a:cubicBezTo>
                <a:cubicBezTo>
                  <a:pt x="740" y="890"/>
                  <a:pt x="745" y="869"/>
                  <a:pt x="758" y="908"/>
                </a:cubicBezTo>
                <a:cubicBezTo>
                  <a:pt x="761" y="916"/>
                  <a:pt x="766" y="932"/>
                  <a:pt x="766" y="932"/>
                </a:cubicBezTo>
                <a:cubicBezTo>
                  <a:pt x="764" y="969"/>
                  <a:pt x="775" y="1006"/>
                  <a:pt x="734" y="1020"/>
                </a:cubicBezTo>
                <a:cubicBezTo>
                  <a:pt x="724" y="1035"/>
                  <a:pt x="679" y="1010"/>
                  <a:pt x="662" y="1016"/>
                </a:cubicBezTo>
                <a:cubicBezTo>
                  <a:pt x="626" y="1014"/>
                  <a:pt x="632" y="1041"/>
                  <a:pt x="598" y="1052"/>
                </a:cubicBezTo>
                <a:cubicBezTo>
                  <a:pt x="600" y="1072"/>
                  <a:pt x="592" y="1098"/>
                  <a:pt x="606" y="1112"/>
                </a:cubicBezTo>
                <a:cubicBezTo>
                  <a:pt x="623" y="1129"/>
                  <a:pt x="657" y="1150"/>
                  <a:pt x="678" y="1164"/>
                </a:cubicBezTo>
                <a:cubicBezTo>
                  <a:pt x="690" y="1201"/>
                  <a:pt x="743" y="1224"/>
                  <a:pt x="774" y="1244"/>
                </a:cubicBezTo>
                <a:cubicBezTo>
                  <a:pt x="788" y="1253"/>
                  <a:pt x="792" y="1267"/>
                  <a:pt x="806" y="1276"/>
                </a:cubicBezTo>
                <a:cubicBezTo>
                  <a:pt x="816" y="1291"/>
                  <a:pt x="868" y="1326"/>
                  <a:pt x="886" y="1332"/>
                </a:cubicBezTo>
                <a:cubicBezTo>
                  <a:pt x="990" y="1410"/>
                  <a:pt x="1003" y="1389"/>
                  <a:pt x="1190" y="1392"/>
                </a:cubicBezTo>
                <a:cubicBezTo>
                  <a:pt x="1218" y="1401"/>
                  <a:pt x="1261" y="1389"/>
                  <a:pt x="1290" y="1392"/>
                </a:cubicBezTo>
                <a:cubicBezTo>
                  <a:pt x="1302" y="1396"/>
                  <a:pt x="1314" y="1400"/>
                  <a:pt x="1326" y="1404"/>
                </a:cubicBezTo>
                <a:cubicBezTo>
                  <a:pt x="1330" y="1405"/>
                  <a:pt x="1338" y="1408"/>
                  <a:pt x="1338" y="1408"/>
                </a:cubicBezTo>
                <a:cubicBezTo>
                  <a:pt x="1633" y="1407"/>
                  <a:pt x="1927" y="1407"/>
                  <a:pt x="2222" y="1404"/>
                </a:cubicBezTo>
                <a:cubicBezTo>
                  <a:pt x="2237" y="1404"/>
                  <a:pt x="2258" y="1376"/>
                  <a:pt x="2258" y="1376"/>
                </a:cubicBezTo>
                <a:cubicBezTo>
                  <a:pt x="2276" y="1323"/>
                  <a:pt x="2226" y="1342"/>
                  <a:pt x="2178" y="1340"/>
                </a:cubicBezTo>
                <a:cubicBezTo>
                  <a:pt x="2160" y="1334"/>
                  <a:pt x="2148" y="1322"/>
                  <a:pt x="2130" y="1316"/>
                </a:cubicBezTo>
                <a:cubicBezTo>
                  <a:pt x="2085" y="1271"/>
                  <a:pt x="1992" y="1267"/>
                  <a:pt x="1934" y="1264"/>
                </a:cubicBezTo>
                <a:cubicBezTo>
                  <a:pt x="1912" y="1257"/>
                  <a:pt x="1895" y="1239"/>
                  <a:pt x="1874" y="1232"/>
                </a:cubicBezTo>
                <a:cubicBezTo>
                  <a:pt x="1836" y="1219"/>
                  <a:pt x="1858" y="1225"/>
                  <a:pt x="1806" y="1220"/>
                </a:cubicBezTo>
                <a:cubicBezTo>
                  <a:pt x="1788" y="1214"/>
                  <a:pt x="1772" y="1205"/>
                  <a:pt x="1754" y="1200"/>
                </a:cubicBezTo>
                <a:cubicBezTo>
                  <a:pt x="1707" y="1169"/>
                  <a:pt x="1662" y="1151"/>
                  <a:pt x="1606" y="1144"/>
                </a:cubicBezTo>
                <a:cubicBezTo>
                  <a:pt x="1588" y="1132"/>
                  <a:pt x="1579" y="1119"/>
                  <a:pt x="1562" y="1108"/>
                </a:cubicBezTo>
                <a:cubicBezTo>
                  <a:pt x="1539" y="1074"/>
                  <a:pt x="1570" y="1114"/>
                  <a:pt x="1542" y="1092"/>
                </a:cubicBezTo>
                <a:cubicBezTo>
                  <a:pt x="1538" y="1089"/>
                  <a:pt x="1537" y="1083"/>
                  <a:pt x="1534" y="1080"/>
                </a:cubicBezTo>
                <a:cubicBezTo>
                  <a:pt x="1531" y="1077"/>
                  <a:pt x="1526" y="1075"/>
                  <a:pt x="1522" y="1072"/>
                </a:cubicBezTo>
                <a:cubicBezTo>
                  <a:pt x="1507" y="939"/>
                  <a:pt x="1375" y="959"/>
                  <a:pt x="1270" y="956"/>
                </a:cubicBezTo>
                <a:cubicBezTo>
                  <a:pt x="1245" y="948"/>
                  <a:pt x="1223" y="932"/>
                  <a:pt x="1198" y="924"/>
                </a:cubicBezTo>
                <a:cubicBezTo>
                  <a:pt x="1161" y="926"/>
                  <a:pt x="1112" y="923"/>
                  <a:pt x="1074" y="936"/>
                </a:cubicBezTo>
                <a:cubicBezTo>
                  <a:pt x="1043" y="935"/>
                  <a:pt x="1012" y="937"/>
                  <a:pt x="982" y="932"/>
                </a:cubicBezTo>
                <a:cubicBezTo>
                  <a:pt x="977" y="931"/>
                  <a:pt x="978" y="923"/>
                  <a:pt x="974" y="920"/>
                </a:cubicBezTo>
                <a:cubicBezTo>
                  <a:pt x="967" y="914"/>
                  <a:pt x="950" y="904"/>
                  <a:pt x="950" y="904"/>
                </a:cubicBezTo>
                <a:cubicBezTo>
                  <a:pt x="937" y="884"/>
                  <a:pt x="918" y="872"/>
                  <a:pt x="910" y="848"/>
                </a:cubicBezTo>
                <a:cubicBezTo>
                  <a:pt x="911" y="800"/>
                  <a:pt x="911" y="752"/>
                  <a:pt x="914" y="704"/>
                </a:cubicBezTo>
                <a:cubicBezTo>
                  <a:pt x="915" y="696"/>
                  <a:pt x="922" y="680"/>
                  <a:pt x="922" y="680"/>
                </a:cubicBezTo>
                <a:cubicBezTo>
                  <a:pt x="924" y="658"/>
                  <a:pt x="925" y="634"/>
                  <a:pt x="930" y="612"/>
                </a:cubicBezTo>
                <a:cubicBezTo>
                  <a:pt x="933" y="598"/>
                  <a:pt x="942" y="589"/>
                  <a:pt x="946" y="576"/>
                </a:cubicBezTo>
                <a:cubicBezTo>
                  <a:pt x="950" y="560"/>
                  <a:pt x="952" y="535"/>
                  <a:pt x="966" y="524"/>
                </a:cubicBezTo>
                <a:cubicBezTo>
                  <a:pt x="971" y="520"/>
                  <a:pt x="1002" y="516"/>
                  <a:pt x="1002" y="516"/>
                </a:cubicBezTo>
                <a:cubicBezTo>
                  <a:pt x="1021" y="488"/>
                  <a:pt x="1010" y="497"/>
                  <a:pt x="1030" y="484"/>
                </a:cubicBezTo>
                <a:cubicBezTo>
                  <a:pt x="1041" y="467"/>
                  <a:pt x="1051" y="452"/>
                  <a:pt x="1062" y="436"/>
                </a:cubicBezTo>
                <a:cubicBezTo>
                  <a:pt x="1055" y="409"/>
                  <a:pt x="1040" y="397"/>
                  <a:pt x="1014" y="388"/>
                </a:cubicBezTo>
                <a:cubicBezTo>
                  <a:pt x="993" y="367"/>
                  <a:pt x="971" y="345"/>
                  <a:pt x="946" y="328"/>
                </a:cubicBezTo>
                <a:cubicBezTo>
                  <a:pt x="937" y="315"/>
                  <a:pt x="927" y="311"/>
                  <a:pt x="922" y="296"/>
                </a:cubicBezTo>
                <a:cubicBezTo>
                  <a:pt x="929" y="215"/>
                  <a:pt x="914" y="282"/>
                  <a:pt x="950" y="228"/>
                </a:cubicBezTo>
                <a:cubicBezTo>
                  <a:pt x="955" y="220"/>
                  <a:pt x="966" y="204"/>
                  <a:pt x="966" y="204"/>
                </a:cubicBezTo>
                <a:cubicBezTo>
                  <a:pt x="910" y="166"/>
                  <a:pt x="877" y="182"/>
                  <a:pt x="790" y="180"/>
                </a:cubicBezTo>
                <a:cubicBezTo>
                  <a:pt x="771" y="167"/>
                  <a:pt x="752" y="155"/>
                  <a:pt x="730" y="148"/>
                </a:cubicBezTo>
                <a:cubicBezTo>
                  <a:pt x="708" y="115"/>
                  <a:pt x="665" y="130"/>
                  <a:pt x="626" y="128"/>
                </a:cubicBezTo>
                <a:cubicBezTo>
                  <a:pt x="553" y="79"/>
                  <a:pt x="589" y="89"/>
                  <a:pt x="466" y="84"/>
                </a:cubicBezTo>
                <a:cubicBezTo>
                  <a:pt x="425" y="70"/>
                  <a:pt x="379" y="93"/>
                  <a:pt x="342" y="68"/>
                </a:cubicBezTo>
                <a:cubicBezTo>
                  <a:pt x="339" y="64"/>
                  <a:pt x="337" y="59"/>
                  <a:pt x="334" y="56"/>
                </a:cubicBezTo>
                <a:cubicBezTo>
                  <a:pt x="331" y="53"/>
                  <a:pt x="325" y="52"/>
                  <a:pt x="322" y="48"/>
                </a:cubicBezTo>
                <a:cubicBezTo>
                  <a:pt x="317" y="42"/>
                  <a:pt x="234" y="0"/>
                  <a:pt x="234" y="8"/>
                </a:cubicBezTo>
                <a:close/>
              </a:path>
            </a:pathLst>
          </a:custGeom>
          <a:solidFill>
            <a:srgbClr val="FF0000">
              <a:alpha val="39999"/>
            </a:srgbClr>
          </a:solidFill>
          <a:ln w="158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5186363" y="2060575"/>
            <a:ext cx="2263775" cy="4464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484688" y="1773238"/>
            <a:ext cx="3740150" cy="523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Зона возможного поражения селевым потоком</a:t>
            </a:r>
          </a:p>
          <a:p>
            <a:r>
              <a:rPr lang="ru-RU" sz="1400">
                <a:latin typeface="Times New Roman" pitchFamily="18" charset="0"/>
              </a:rPr>
              <a:t>и радиоактивного загрязнения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1595414" y="142852"/>
            <a:ext cx="7500990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2800" b="1" baseline="8000" dirty="0">
                <a:latin typeface="Arial" pitchFamily="34" charset="0"/>
                <a:cs typeface="Arial" pitchFamily="34" charset="0"/>
              </a:rPr>
              <a:t>Моделирование схода оползня, образования </a:t>
            </a:r>
          </a:p>
          <a:p>
            <a:pPr algn="ctr">
              <a:defRPr/>
            </a:pPr>
            <a:r>
              <a:rPr lang="ru-RU" sz="2800" b="1" baseline="8000" dirty="0">
                <a:latin typeface="Arial" pitchFamily="34" charset="0"/>
                <a:cs typeface="Arial" pitchFamily="34" charset="0"/>
              </a:rPr>
              <a:t>подпрудного озера и прорыва дамбы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51852E-6 C 0.00035 -8.51852E-6 0.00973 0.00208 0.01111 0.0037 C 0.0125 0.00509 0.01268 0.00786 0.01389 0.00925 C 0.01632 0.01226 0.02223 0.01666 0.02223 0.01666 C 0.0283 0.0331 0.03577 0.03911 0.04861 0.04259 C 0.05 0.04374 0.05174 0.04467 0.05278 0.04629 C 0.05504 0.04953 0.05834 0.0574 0.05834 0.0574 C 0.06129 0.07361 0.06077 0.07129 0.07361 0.07407 C 0.07552 0.08148 0.07691 0.08148 0.08334 0.08148 " pathEditMode="relative" ptsTypes="ffffffff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C 0.00122 0.01435 0.00035 0.025 0.00972 0.03333 C 0.01615 0.04607 0.0217 0.06158 0.03333 0.06667 C 0.04132 0.08264 0.03073 0.06389 0.04028 0.07408 C 0.04167 0.07546 0.04184 0.07801 0.04306 0.07963 C 0.04427 0.08125 0.04583 0.08218 0.04722 0.08333 C 0.04913 0.08704 0.05174 0.09028 0.05278 0.09445 C 0.0533 0.0963 0.05347 0.09815 0.05417 0.1 C 0.05486 0.10208 0.05694 0.10556 0.05694 0.10556 " pathEditMode="relative" ptsTypes="ffffffff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6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6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25615" grpId="0" build="p" animBg="1"/>
      <p:bldP spid="16" grpId="0" animBg="1"/>
      <p:bldP spid="16" grpId="1" animBg="1"/>
      <p:bldP spid="17" grpId="0" animBg="1"/>
      <p:bldP spid="17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952604" y="285728"/>
            <a:ext cx="5929354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indent="454025" algn="ctr" eaLnBrk="0" hangingPunct="0">
              <a:defRPr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Иссык-Кульская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область</a:t>
            </a:r>
          </a:p>
          <a:p>
            <a:pPr indent="454025" algn="ctr" eaLnBrk="0" hangingPunct="0">
              <a:defRPr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п.Каджи-Сай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0116" name="Прямоугольник 4"/>
          <p:cNvSpPr>
            <a:spLocks noChangeArrowheads="1"/>
          </p:cNvSpPr>
          <p:nvPr/>
        </p:nvSpPr>
        <p:spPr bwMode="auto">
          <a:xfrm>
            <a:off x="309563" y="1071563"/>
            <a:ext cx="9286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4025" algn="just" eaLnBrk="0" hangingPunct="0"/>
            <a:r>
              <a:rPr lang="ru-RU" sz="2000">
                <a:cs typeface="Arial" charset="0"/>
              </a:rPr>
              <a:t>Хвостохранилище   расположено в 3-х километрах к востоку от п.Каджи-Сай,   в 1,5 км к югу от побережья озера Иссык-Куль. Годы эксплуатации 1948-1967. Объем хвостохранилища с радиоактивными отходами составляет 400 тыс. м</a:t>
            </a:r>
            <a:r>
              <a:rPr lang="ru-RU" sz="2000" baseline="30000">
                <a:cs typeface="Arial" charset="0"/>
              </a:rPr>
              <a:t>3</a:t>
            </a:r>
            <a:r>
              <a:rPr lang="ru-RU" sz="2000">
                <a:cs typeface="Arial" charset="0"/>
              </a:rPr>
              <a:t> (радионуклиды уранового ряда). </a:t>
            </a:r>
          </a:p>
          <a:p>
            <a:pPr indent="454025" algn="just" eaLnBrk="0" hangingPunct="0"/>
            <a:r>
              <a:rPr lang="ru-RU" sz="2000">
                <a:cs typeface="Arial" charset="0"/>
              </a:rPr>
              <a:t>В настоящее время поверхностными водами размываются прилегающие к хвостохранилищу склоны рельефа, основание золоотвала и защитное покрытие поверхности хвостохранилища.  Ограждения хвостохранилища разрушены, сеть мониторинга подземных  вод отсутствует. Имеется высокий риск попадания радиоактивных  отходов в озеро Иссык-Куль. Необходимо проведение полной реабилитации хвостохранилища. По проекту МГЦП предусматривается выделение средств для реабилитации в 2013-2018гг. В рамках данного проекта МГЦП предусматривается проведение рекультивации хвостохранилища Каджи-Сай - </a:t>
            </a:r>
            <a:r>
              <a:rPr lang="ru-RU" sz="2000" b="1">
                <a:cs typeface="Arial" charset="0"/>
              </a:rPr>
              <a:t>78,0 млн. рублей.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7" name="Picture 5" descr="4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928688"/>
            <a:ext cx="872013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2438" y="5572125"/>
            <a:ext cx="8929687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atin typeface="+mn-lt"/>
              </a:rPr>
              <a:t>          В </a:t>
            </a:r>
            <a:r>
              <a:rPr lang="ru-RU" dirty="0">
                <a:latin typeface="+mn-lt"/>
              </a:rPr>
              <a:t>настоящее время, поверхностными водами размываются прилегающие к </a:t>
            </a:r>
            <a:r>
              <a:rPr lang="ru-RU" dirty="0" err="1">
                <a:latin typeface="+mn-lt"/>
              </a:rPr>
              <a:t>хвостохранилищу</a:t>
            </a:r>
            <a:r>
              <a:rPr lang="ru-RU" dirty="0">
                <a:latin typeface="+mn-lt"/>
              </a:rPr>
              <a:t> склоны рельефа, основание </a:t>
            </a:r>
            <a:r>
              <a:rPr lang="ru-RU" dirty="0" err="1">
                <a:latin typeface="+mn-lt"/>
              </a:rPr>
              <a:t>золоотвала</a:t>
            </a:r>
            <a:r>
              <a:rPr lang="ru-RU" dirty="0">
                <a:latin typeface="+mn-lt"/>
              </a:rPr>
              <a:t>, защитное покрытие поверхности </a:t>
            </a:r>
            <a:r>
              <a:rPr lang="ru-RU" dirty="0" err="1">
                <a:latin typeface="+mn-lt"/>
              </a:rPr>
              <a:t>хвостохранилища</a:t>
            </a:r>
            <a:r>
              <a:rPr lang="ru-RU" dirty="0">
                <a:latin typeface="+mn-lt"/>
              </a:rPr>
              <a:t>. </a:t>
            </a:r>
            <a:endParaRPr lang="ru-RU" dirty="0">
              <a:latin typeface="+mn-lt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809875" y="2928938"/>
            <a:ext cx="6143625" cy="2581275"/>
          </a:xfrm>
          <a:custGeom>
            <a:avLst/>
            <a:gdLst>
              <a:gd name="connsiteX0" fmla="*/ 3843867 w 4758267"/>
              <a:gd name="connsiteY0" fmla="*/ 165100 h 2588683"/>
              <a:gd name="connsiteX1" fmla="*/ 2078567 w 4758267"/>
              <a:gd name="connsiteY1" fmla="*/ 101600 h 2588683"/>
              <a:gd name="connsiteX2" fmla="*/ 1494367 w 4758267"/>
              <a:gd name="connsiteY2" fmla="*/ 0 h 2588683"/>
              <a:gd name="connsiteX3" fmla="*/ 960967 w 4758267"/>
              <a:gd name="connsiteY3" fmla="*/ 101600 h 2588683"/>
              <a:gd name="connsiteX4" fmla="*/ 427567 w 4758267"/>
              <a:gd name="connsiteY4" fmla="*/ 88900 h 2588683"/>
              <a:gd name="connsiteX5" fmla="*/ 33867 w 4758267"/>
              <a:gd name="connsiteY5" fmla="*/ 203200 h 2588683"/>
              <a:gd name="connsiteX6" fmla="*/ 224367 w 4758267"/>
              <a:gd name="connsiteY6" fmla="*/ 469900 h 2588683"/>
              <a:gd name="connsiteX7" fmla="*/ 668867 w 4758267"/>
              <a:gd name="connsiteY7" fmla="*/ 749300 h 2588683"/>
              <a:gd name="connsiteX8" fmla="*/ 1291167 w 4758267"/>
              <a:gd name="connsiteY8" fmla="*/ 1536700 h 2588683"/>
              <a:gd name="connsiteX9" fmla="*/ 1773767 w 4758267"/>
              <a:gd name="connsiteY9" fmla="*/ 2324100 h 2588683"/>
              <a:gd name="connsiteX10" fmla="*/ 2091267 w 4758267"/>
              <a:gd name="connsiteY10" fmla="*/ 2514600 h 2588683"/>
              <a:gd name="connsiteX11" fmla="*/ 4758267 w 4758267"/>
              <a:gd name="connsiteY11" fmla="*/ 2552700 h 258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58267" h="2588683">
                <a:moveTo>
                  <a:pt x="3843867" y="165100"/>
                </a:moveTo>
                <a:lnTo>
                  <a:pt x="2078567" y="101600"/>
                </a:lnTo>
                <a:cubicBezTo>
                  <a:pt x="1686984" y="74083"/>
                  <a:pt x="1680634" y="0"/>
                  <a:pt x="1494367" y="0"/>
                </a:cubicBezTo>
                <a:cubicBezTo>
                  <a:pt x="1308100" y="0"/>
                  <a:pt x="1138767" y="86783"/>
                  <a:pt x="960967" y="101600"/>
                </a:cubicBezTo>
                <a:cubicBezTo>
                  <a:pt x="783167" y="116417"/>
                  <a:pt x="582084" y="71967"/>
                  <a:pt x="427567" y="88900"/>
                </a:cubicBezTo>
                <a:cubicBezTo>
                  <a:pt x="273050" y="105833"/>
                  <a:pt x="67734" y="139700"/>
                  <a:pt x="33867" y="203200"/>
                </a:cubicBezTo>
                <a:cubicBezTo>
                  <a:pt x="0" y="266700"/>
                  <a:pt x="118534" y="378883"/>
                  <a:pt x="224367" y="469900"/>
                </a:cubicBezTo>
                <a:cubicBezTo>
                  <a:pt x="330200" y="560917"/>
                  <a:pt x="491067" y="571500"/>
                  <a:pt x="668867" y="749300"/>
                </a:cubicBezTo>
                <a:cubicBezTo>
                  <a:pt x="846667" y="927100"/>
                  <a:pt x="1107017" y="1274233"/>
                  <a:pt x="1291167" y="1536700"/>
                </a:cubicBezTo>
                <a:cubicBezTo>
                  <a:pt x="1475317" y="1799167"/>
                  <a:pt x="1640417" y="2161117"/>
                  <a:pt x="1773767" y="2324100"/>
                </a:cubicBezTo>
                <a:cubicBezTo>
                  <a:pt x="1907117" y="2487083"/>
                  <a:pt x="1593850" y="2476500"/>
                  <a:pt x="2091267" y="2514600"/>
                </a:cubicBezTo>
                <a:cubicBezTo>
                  <a:pt x="2588684" y="2552700"/>
                  <a:pt x="4728634" y="2588683"/>
                  <a:pt x="4758267" y="25527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524625" y="2928938"/>
            <a:ext cx="2857500" cy="2674937"/>
          </a:xfrm>
          <a:custGeom>
            <a:avLst/>
            <a:gdLst>
              <a:gd name="connsiteX0" fmla="*/ 749300 w 1769533"/>
              <a:gd name="connsiteY0" fmla="*/ 120650 h 2675467"/>
              <a:gd name="connsiteX1" fmla="*/ 1562100 w 1769533"/>
              <a:gd name="connsiteY1" fmla="*/ 196850 h 2675467"/>
              <a:gd name="connsiteX2" fmla="*/ 1562100 w 1769533"/>
              <a:gd name="connsiteY2" fmla="*/ 196850 h 2675467"/>
              <a:gd name="connsiteX3" fmla="*/ 1676400 w 1769533"/>
              <a:gd name="connsiteY3" fmla="*/ 374650 h 2675467"/>
              <a:gd name="connsiteX4" fmla="*/ 1701800 w 1769533"/>
              <a:gd name="connsiteY4" fmla="*/ 2444750 h 2675467"/>
              <a:gd name="connsiteX5" fmla="*/ 1689100 w 1769533"/>
              <a:gd name="connsiteY5" fmla="*/ 1758950 h 2675467"/>
              <a:gd name="connsiteX6" fmla="*/ 1701800 w 1769533"/>
              <a:gd name="connsiteY6" fmla="*/ 2495550 h 2675467"/>
              <a:gd name="connsiteX7" fmla="*/ 1282700 w 1769533"/>
              <a:gd name="connsiteY7" fmla="*/ 2520950 h 2675467"/>
              <a:gd name="connsiteX8" fmla="*/ 609600 w 1769533"/>
              <a:gd name="connsiteY8" fmla="*/ 2495550 h 2675467"/>
              <a:gd name="connsiteX9" fmla="*/ 0 w 1769533"/>
              <a:gd name="connsiteY9" fmla="*/ 2482850 h 267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9533" h="2675467">
                <a:moveTo>
                  <a:pt x="749300" y="120650"/>
                </a:moveTo>
                <a:lnTo>
                  <a:pt x="1562100" y="196850"/>
                </a:lnTo>
                <a:lnTo>
                  <a:pt x="1562100" y="196850"/>
                </a:lnTo>
                <a:cubicBezTo>
                  <a:pt x="1581150" y="226483"/>
                  <a:pt x="1653117" y="0"/>
                  <a:pt x="1676400" y="374650"/>
                </a:cubicBezTo>
                <a:cubicBezTo>
                  <a:pt x="1699683" y="749300"/>
                  <a:pt x="1699683" y="2214033"/>
                  <a:pt x="1701800" y="2444750"/>
                </a:cubicBezTo>
                <a:cubicBezTo>
                  <a:pt x="1703917" y="2675467"/>
                  <a:pt x="1689100" y="1750483"/>
                  <a:pt x="1689100" y="1758950"/>
                </a:cubicBezTo>
                <a:cubicBezTo>
                  <a:pt x="1689100" y="1767417"/>
                  <a:pt x="1769533" y="2368550"/>
                  <a:pt x="1701800" y="2495550"/>
                </a:cubicBezTo>
                <a:cubicBezTo>
                  <a:pt x="1634067" y="2622550"/>
                  <a:pt x="1464733" y="2520950"/>
                  <a:pt x="1282700" y="2520950"/>
                </a:cubicBezTo>
                <a:cubicBezTo>
                  <a:pt x="1100667" y="2520950"/>
                  <a:pt x="609600" y="2495550"/>
                  <a:pt x="609600" y="2495550"/>
                </a:cubicBezTo>
                <a:cubicBezTo>
                  <a:pt x="395817" y="2489200"/>
                  <a:pt x="133350" y="2565400"/>
                  <a:pt x="0" y="24828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81250" y="2000250"/>
            <a:ext cx="53403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2000" dirty="0" err="1">
                <a:solidFill>
                  <a:schemeClr val="bg1"/>
                </a:solidFill>
                <a:latin typeface="Arial" pitchFamily="34" charset="0"/>
              </a:rPr>
              <a:t>Каджи-Сайское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</a:rPr>
              <a:t> Хвостохранилище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4060032" y="2821781"/>
            <a:ext cx="1214438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 bwMode="auto">
          <a:xfrm>
            <a:off x="1309662" y="214290"/>
            <a:ext cx="6786610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Проблемы хвостохранилища </a:t>
            </a:r>
            <a:r>
              <a:rPr lang="ru-RU" sz="3200" b="1" baseline="8000" dirty="0" err="1">
                <a:latin typeface="Arial" pitchFamily="34" charset="0"/>
                <a:cs typeface="Arial" pitchFamily="34" charset="0"/>
              </a:rPr>
              <a:t>п.Каджи-Сай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9563" y="1071563"/>
            <a:ext cx="9286875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8163" algn="just" eaLnBrk="0" hangingPunct="0">
              <a:tabLst>
                <a:tab pos="3511550" algn="l"/>
              </a:tabLst>
            </a:pPr>
            <a:r>
              <a:rPr lang="ru-RU" sz="2000">
                <a:cs typeface="Times New Roman" pitchFamily="18" charset="0"/>
              </a:rPr>
              <a:t>Международными экспертами, а также национальными экспертами и специалистами Министерства чрезвычайных ситуаций Кыргызской Республики, занимающимися вопросами, связанными с радиоактивными отходами, была произведена оценка состояния и проведения реабилитации и рекультивации хвостохранилищ и  горных отвалов. </a:t>
            </a:r>
            <a:endParaRPr lang="ru-RU" sz="2000"/>
          </a:p>
          <a:p>
            <a:pPr indent="538163" algn="just" eaLnBrk="0" hangingPunct="0">
              <a:tabLst>
                <a:tab pos="3511550" algn="l"/>
              </a:tabLst>
            </a:pP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Ориентировочная стоимость первоочередных рекультивационных и реабилитационных работ только на хвостохранилищах, предусмотренных Программой, составляет </a:t>
            </a:r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более 47 млн.  долларов США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, в том числе: </a:t>
            </a:r>
            <a:endParaRPr lang="ru-RU" sz="2000"/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ru-RU" sz="2000">
                <a:cs typeface="Arial" charset="0"/>
              </a:rPr>
              <a:t>1.  г.Майлуу-Суу, хвостохранилища, оползни  - </a:t>
            </a:r>
            <a:r>
              <a:rPr lang="ru-RU" sz="2000" b="1">
                <a:cs typeface="Arial" charset="0"/>
              </a:rPr>
              <a:t>22 млн. долл.</a:t>
            </a:r>
            <a:r>
              <a:rPr lang="en-US" sz="2000" b="1">
                <a:cs typeface="Arial" charset="0"/>
              </a:rPr>
              <a:t> </a:t>
            </a:r>
            <a:r>
              <a:rPr lang="ru-RU" sz="2000" b="1">
                <a:cs typeface="Arial" charset="0"/>
              </a:rPr>
              <a:t>США</a:t>
            </a:r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ru-RU" sz="2000">
                <a:cs typeface="Arial" charset="0"/>
              </a:rPr>
              <a:t>2.  пгт.Мин-Куш, хвостохранилища	</a:t>
            </a:r>
            <a:r>
              <a:rPr lang="ru-RU" sz="2000" b="1">
                <a:cs typeface="Arial" charset="0"/>
              </a:rPr>
              <a:t>        </a:t>
            </a:r>
            <a:r>
              <a:rPr lang="en-US" sz="2000" b="1">
                <a:cs typeface="Arial" charset="0"/>
              </a:rPr>
              <a:t>    </a:t>
            </a:r>
            <a:r>
              <a:rPr lang="ru-RU" sz="2000" b="1">
                <a:cs typeface="Arial" charset="0"/>
              </a:rPr>
              <a:t> -14 млн. долл. США</a:t>
            </a:r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en-US" sz="2000">
                <a:cs typeface="Arial" charset="0"/>
              </a:rPr>
              <a:t>3</a:t>
            </a:r>
            <a:r>
              <a:rPr lang="ru-RU" sz="2000">
                <a:cs typeface="Arial" charset="0"/>
              </a:rPr>
              <a:t>. </a:t>
            </a:r>
            <a:r>
              <a:rPr lang="en-US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п.Каджи-Сай,</a:t>
            </a:r>
            <a:r>
              <a:rPr lang="en-US" sz="2000">
                <a:cs typeface="Arial" charset="0"/>
              </a:rPr>
              <a:t> </a:t>
            </a:r>
            <a:r>
              <a:rPr lang="ru-RU" sz="2000">
                <a:cs typeface="Arial" charset="0"/>
              </a:rPr>
              <a:t>хвостохранилище                   </a:t>
            </a:r>
            <a:r>
              <a:rPr lang="ru-RU" sz="2000" b="1">
                <a:cs typeface="Arial" charset="0"/>
              </a:rPr>
              <a:t>- 2,6 млн. долл.</a:t>
            </a:r>
            <a:r>
              <a:rPr lang="en-US" sz="2000" b="1">
                <a:cs typeface="Arial" charset="0"/>
              </a:rPr>
              <a:t> </a:t>
            </a:r>
            <a:r>
              <a:rPr lang="ru-RU" sz="2000" b="1">
                <a:cs typeface="Arial" charset="0"/>
              </a:rPr>
              <a:t>США </a:t>
            </a:r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en-US" sz="2000">
                <a:cs typeface="Arial" charset="0"/>
              </a:rPr>
              <a:t>4</a:t>
            </a:r>
            <a:r>
              <a:rPr lang="ru-RU" sz="2000">
                <a:cs typeface="Arial" charset="0"/>
              </a:rPr>
              <a:t>.  п.Шекафтар, горные отвалы                         </a:t>
            </a:r>
            <a:r>
              <a:rPr lang="ru-RU" sz="2000" b="1">
                <a:cs typeface="Arial" charset="0"/>
              </a:rPr>
              <a:t>- 1,5 млн. долл. США</a:t>
            </a:r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en-US" sz="2000">
                <a:cs typeface="Arial" charset="0"/>
              </a:rPr>
              <a:t>5</a:t>
            </a:r>
            <a:r>
              <a:rPr lang="ru-RU" sz="2000">
                <a:cs typeface="Arial" charset="0"/>
              </a:rPr>
              <a:t>.  п.Сумсар, хвостохранилища                         </a:t>
            </a:r>
            <a:r>
              <a:rPr lang="ru-RU" sz="2000" b="1">
                <a:cs typeface="Arial" charset="0"/>
              </a:rPr>
              <a:t>- 5,0 млн. долл. США</a:t>
            </a:r>
          </a:p>
          <a:p>
            <a:pPr indent="538163">
              <a:lnSpc>
                <a:spcPct val="150000"/>
              </a:lnSpc>
              <a:tabLst>
                <a:tab pos="3511550" algn="l"/>
              </a:tabLst>
            </a:pPr>
            <a:r>
              <a:rPr lang="en-US" sz="2000">
                <a:cs typeface="Arial" charset="0"/>
              </a:rPr>
              <a:t>6</a:t>
            </a:r>
            <a:r>
              <a:rPr lang="ru-RU" sz="2000">
                <a:cs typeface="Arial" charset="0"/>
              </a:rPr>
              <a:t>.  п.Кан, хвостохранилища        </a:t>
            </a:r>
            <a:r>
              <a:rPr lang="en-US" sz="2000">
                <a:cs typeface="Arial" charset="0"/>
              </a:rPr>
              <a:t>       </a:t>
            </a:r>
            <a:r>
              <a:rPr lang="ru-RU" sz="2000">
                <a:cs typeface="Arial" charset="0"/>
              </a:rPr>
              <a:t>                 </a:t>
            </a:r>
            <a:r>
              <a:rPr lang="ru-RU" sz="2000" b="1">
                <a:cs typeface="Arial" charset="0"/>
              </a:rPr>
              <a:t>- 2,0 млн. долл. США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809728" y="357166"/>
            <a:ext cx="6215106" cy="64294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indent="450850" algn="ctr" eaLnBrk="0" hangingPunct="0">
              <a:tabLst>
                <a:tab pos="533400" algn="l"/>
              </a:tabLst>
              <a:defRPr/>
            </a:pPr>
            <a:r>
              <a:rPr lang="ru-RU" sz="3200" b="1" baseline="8000" dirty="0">
                <a:latin typeface="Arial" pitchFamily="34" charset="0"/>
                <a:cs typeface="Arial" pitchFamily="34" charset="0"/>
              </a:rPr>
              <a:t>Необходимые финансовые средства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indent="450850" algn="ctr" eaLnBrk="0" hangingPunct="0">
              <a:tabLst>
                <a:tab pos="533400" algn="l"/>
              </a:tabLst>
              <a:defRPr/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775" y="142875"/>
            <a:ext cx="9442450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8" name="Object 2"/>
          <p:cNvGraphicFramePr>
            <a:graphicFrameLocks noChangeAspect="1"/>
          </p:cNvGraphicFramePr>
          <p:nvPr/>
        </p:nvGraphicFramePr>
        <p:xfrm>
          <a:off x="273050" y="4868863"/>
          <a:ext cx="1839913" cy="1728787"/>
        </p:xfrm>
        <a:graphic>
          <a:graphicData uri="http://schemas.openxmlformats.org/presentationml/2006/ole">
            <p:oleObj spid="_x0000_s77828" name="CorelDRAW" r:id="rId4" imgW="4725360" imgH="4440960" progId="">
              <p:embed/>
            </p:oleObj>
          </a:graphicData>
        </a:graphic>
      </p:graphicFrame>
      <p:sp>
        <p:nvSpPr>
          <p:cNvPr id="77829" name="Прямоугольник 9"/>
          <p:cNvSpPr>
            <a:spLocks noChangeArrowheads="1"/>
          </p:cNvSpPr>
          <p:nvPr/>
        </p:nvSpPr>
        <p:spPr bwMode="auto">
          <a:xfrm>
            <a:off x="128588" y="1700213"/>
            <a:ext cx="92154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ctr" eaLnBrk="0" hangingPunct="0"/>
            <a:r>
              <a:rPr 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indent="355600" algn="ctr" eaLnBrk="0" hangingPunct="0"/>
            <a:r>
              <a:rPr 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477000"/>
            <a:ext cx="762000" cy="244475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0B82E535-FBFE-4872-AE07-8FA248E7ED2C}" type="slidenum">
              <a:rPr lang="ru-RU">
                <a:solidFill>
                  <a:schemeClr val="tx1"/>
                </a:solidFill>
                <a:latin typeface="Arial" charset="0"/>
              </a:rPr>
              <a:pPr/>
              <a:t>4</a:t>
            </a:fld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97348" name="Номер слайда 5"/>
          <p:cNvSpPr txBox="1">
            <a:spLocks/>
          </p:cNvSpPr>
          <p:nvPr/>
        </p:nvSpPr>
        <p:spPr bwMode="auto">
          <a:xfrm>
            <a:off x="8642350" y="6477000"/>
            <a:ext cx="828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B8E4A08-8AEF-4830-AB31-A7091C8E38D4}" type="slidenum">
              <a:rPr lang="ru-RU" sz="1200" b="1">
                <a:solidFill>
                  <a:srgbClr val="000000"/>
                </a:solidFill>
              </a:rPr>
              <a:pPr algn="r"/>
              <a:t>4</a:t>
            </a:fld>
            <a:endParaRPr lang="ru-RU" sz="1200" b="1">
              <a:solidFill>
                <a:srgbClr val="000000"/>
              </a:solidFill>
            </a:endParaRPr>
          </a:p>
        </p:txBody>
      </p:sp>
      <p:sp>
        <p:nvSpPr>
          <p:cNvPr id="697349" name="Rectangle 5"/>
          <p:cNvSpPr txBox="1">
            <a:spLocks noChangeArrowheads="1"/>
          </p:cNvSpPr>
          <p:nvPr/>
        </p:nvSpPr>
        <p:spPr bwMode="auto">
          <a:xfrm>
            <a:off x="434975" y="785813"/>
            <a:ext cx="93297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55600" algn="just" eaLnBrk="0" hangingPunct="0">
              <a:buClr>
                <a:srgbClr val="F0A22E"/>
              </a:buClr>
              <a:buSzPct val="70000"/>
              <a:buFont typeface="Wingdings 2" pitchFamily="18" charset="2"/>
              <a:buNone/>
              <a:tabLst>
                <a:tab pos="0" algn="l"/>
              </a:tabLst>
            </a:pPr>
            <a:endParaRPr lang="ru-RU" sz="2000">
              <a:solidFill>
                <a:srgbClr val="000000"/>
              </a:solidFill>
              <a:ea typeface="Verdana" pitchFamily="34" charset="0"/>
              <a:cs typeface="Arial" charset="0"/>
            </a:endParaRPr>
          </a:p>
          <a:p>
            <a:pPr indent="355600" algn="just" eaLnBrk="0" hangingPunct="0">
              <a:buClr>
                <a:srgbClr val="F0A22E"/>
              </a:buClr>
              <a:buSzPct val="70000"/>
              <a:buFont typeface="Wingdings 2" pitchFamily="18" charset="2"/>
              <a:buNone/>
              <a:tabLst>
                <a:tab pos="0" algn="l"/>
              </a:tabLst>
            </a:pPr>
            <a:endParaRPr lang="ru-RU" sz="2000">
              <a:solidFill>
                <a:srgbClr val="000000"/>
              </a:solidFill>
              <a:ea typeface="Verdana" pitchFamily="34" charset="0"/>
              <a:cs typeface="Arial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 bwMode="auto">
          <a:xfrm>
            <a:off x="521804" y="142852"/>
            <a:ext cx="9018048" cy="482207"/>
          </a:xfrm>
          <a:prstGeom prst="roundRect">
            <a:avLst/>
          </a:prstGeom>
          <a:solidFill>
            <a:srgbClr val="F0A22E">
              <a:lumMod val="40000"/>
              <a:lumOff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+mn-lt"/>
              </a:rPr>
              <a:t>Историческая справка развития атомной промышленности бывшего СССР и радиационной безопасности Кыргызской Республики</a:t>
            </a:r>
          </a:p>
        </p:txBody>
      </p:sp>
      <p:grpSp>
        <p:nvGrpSpPr>
          <p:cNvPr id="697353" name="Group 2"/>
          <p:cNvGrpSpPr>
            <a:grpSpLocks/>
          </p:cNvGrpSpPr>
          <p:nvPr/>
        </p:nvGrpSpPr>
        <p:grpSpPr bwMode="auto">
          <a:xfrm>
            <a:off x="133350" y="895350"/>
            <a:ext cx="8099425" cy="4070350"/>
            <a:chOff x="42" y="564"/>
            <a:chExt cx="4688" cy="2564"/>
          </a:xfrm>
        </p:grpSpPr>
        <p:sp>
          <p:nvSpPr>
            <p:cNvPr id="90" name="Freeform 3" descr="Широкий диагональный 2"/>
            <p:cNvSpPr>
              <a:spLocks/>
            </p:cNvSpPr>
            <p:nvPr/>
          </p:nvSpPr>
          <p:spPr bwMode="auto">
            <a:xfrm>
              <a:off x="42" y="1616"/>
              <a:ext cx="4688" cy="1512"/>
            </a:xfrm>
            <a:custGeom>
              <a:avLst/>
              <a:gdLst>
                <a:gd name="T0" fmla="*/ 4582 w 4688"/>
                <a:gd name="T1" fmla="*/ 240 h 1512"/>
                <a:gd name="T2" fmla="*/ 4446 w 4688"/>
                <a:gd name="T3" fmla="*/ 368 h 1512"/>
                <a:gd name="T4" fmla="*/ 3614 w 4688"/>
                <a:gd name="T5" fmla="*/ 464 h 1512"/>
                <a:gd name="T6" fmla="*/ 3278 w 4688"/>
                <a:gd name="T7" fmla="*/ 512 h 1512"/>
                <a:gd name="T8" fmla="*/ 2414 w 4688"/>
                <a:gd name="T9" fmla="*/ 440 h 1512"/>
                <a:gd name="T10" fmla="*/ 2334 w 4688"/>
                <a:gd name="T11" fmla="*/ 360 h 1512"/>
                <a:gd name="T12" fmla="*/ 2238 w 4688"/>
                <a:gd name="T13" fmla="*/ 232 h 1512"/>
                <a:gd name="T14" fmla="*/ 1910 w 4688"/>
                <a:gd name="T15" fmla="*/ 240 h 1512"/>
                <a:gd name="T16" fmla="*/ 1782 w 4688"/>
                <a:gd name="T17" fmla="*/ 368 h 1512"/>
                <a:gd name="T18" fmla="*/ 1710 w 4688"/>
                <a:gd name="T19" fmla="*/ 688 h 1512"/>
                <a:gd name="T20" fmla="*/ 1654 w 4688"/>
                <a:gd name="T21" fmla="*/ 864 h 1512"/>
                <a:gd name="T22" fmla="*/ 1550 w 4688"/>
                <a:gd name="T23" fmla="*/ 1000 h 1512"/>
                <a:gd name="T24" fmla="*/ 1374 w 4688"/>
                <a:gd name="T25" fmla="*/ 1232 h 1512"/>
                <a:gd name="T26" fmla="*/ 1262 w 4688"/>
                <a:gd name="T27" fmla="*/ 1448 h 1512"/>
                <a:gd name="T28" fmla="*/ 1134 w 4688"/>
                <a:gd name="T29" fmla="*/ 1512 h 1512"/>
                <a:gd name="T30" fmla="*/ 550 w 4688"/>
                <a:gd name="T31" fmla="*/ 1408 h 1512"/>
                <a:gd name="T32" fmla="*/ 358 w 4688"/>
                <a:gd name="T33" fmla="*/ 1336 h 1512"/>
                <a:gd name="T34" fmla="*/ 206 w 4688"/>
                <a:gd name="T35" fmla="*/ 1240 h 1512"/>
                <a:gd name="T36" fmla="*/ 46 w 4688"/>
                <a:gd name="T37" fmla="*/ 1168 h 1512"/>
                <a:gd name="T38" fmla="*/ 22 w 4688"/>
                <a:gd name="T39" fmla="*/ 912 h 1512"/>
                <a:gd name="T40" fmla="*/ 254 w 4688"/>
                <a:gd name="T41" fmla="*/ 728 h 1512"/>
                <a:gd name="T42" fmla="*/ 350 w 4688"/>
                <a:gd name="T43" fmla="*/ 664 h 1512"/>
                <a:gd name="T44" fmla="*/ 502 w 4688"/>
                <a:gd name="T45" fmla="*/ 560 h 1512"/>
                <a:gd name="T46" fmla="*/ 718 w 4688"/>
                <a:gd name="T47" fmla="*/ 432 h 1512"/>
                <a:gd name="T48" fmla="*/ 902 w 4688"/>
                <a:gd name="T49" fmla="*/ 328 h 1512"/>
                <a:gd name="T50" fmla="*/ 1262 w 4688"/>
                <a:gd name="T51" fmla="*/ 440 h 1512"/>
                <a:gd name="T52" fmla="*/ 1318 w 4688"/>
                <a:gd name="T53" fmla="*/ 496 h 1512"/>
                <a:gd name="T54" fmla="*/ 1614 w 4688"/>
                <a:gd name="T55" fmla="*/ 176 h 1512"/>
                <a:gd name="T56" fmla="*/ 1822 w 4688"/>
                <a:gd name="T57" fmla="*/ 0 h 1512"/>
                <a:gd name="T58" fmla="*/ 2518 w 4688"/>
                <a:gd name="T59" fmla="*/ 152 h 1512"/>
                <a:gd name="T60" fmla="*/ 2814 w 4688"/>
                <a:gd name="T61" fmla="*/ 208 h 1512"/>
                <a:gd name="T62" fmla="*/ 3190 w 4688"/>
                <a:gd name="T63" fmla="*/ 272 h 1512"/>
                <a:gd name="T64" fmla="*/ 4174 w 4688"/>
                <a:gd name="T65" fmla="*/ 240 h 1512"/>
                <a:gd name="T66" fmla="*/ 4398 w 4688"/>
                <a:gd name="T67" fmla="*/ 152 h 1512"/>
                <a:gd name="T68" fmla="*/ 4518 w 4688"/>
                <a:gd name="T69" fmla="*/ 104 h 1512"/>
                <a:gd name="T70" fmla="*/ 4582 w 4688"/>
                <a:gd name="T71" fmla="*/ 0 h 15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88"/>
                <a:gd name="T109" fmla="*/ 0 h 1512"/>
                <a:gd name="T110" fmla="*/ 4688 w 4688"/>
                <a:gd name="T111" fmla="*/ 1512 h 15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88" h="1512">
                  <a:moveTo>
                    <a:pt x="4670" y="120"/>
                  </a:moveTo>
                  <a:cubicBezTo>
                    <a:pt x="4644" y="146"/>
                    <a:pt x="4594" y="204"/>
                    <a:pt x="4582" y="240"/>
                  </a:cubicBezTo>
                  <a:cubicBezTo>
                    <a:pt x="4571" y="272"/>
                    <a:pt x="4562" y="285"/>
                    <a:pt x="4534" y="304"/>
                  </a:cubicBezTo>
                  <a:cubicBezTo>
                    <a:pt x="4520" y="347"/>
                    <a:pt x="4486" y="358"/>
                    <a:pt x="4446" y="368"/>
                  </a:cubicBezTo>
                  <a:cubicBezTo>
                    <a:pt x="4322" y="451"/>
                    <a:pt x="4075" y="428"/>
                    <a:pt x="3950" y="432"/>
                  </a:cubicBezTo>
                  <a:cubicBezTo>
                    <a:pt x="3857" y="455"/>
                    <a:pt x="3716" y="457"/>
                    <a:pt x="3614" y="464"/>
                  </a:cubicBezTo>
                  <a:cubicBezTo>
                    <a:pt x="3555" y="476"/>
                    <a:pt x="3498" y="482"/>
                    <a:pt x="3438" y="488"/>
                  </a:cubicBezTo>
                  <a:cubicBezTo>
                    <a:pt x="3385" y="501"/>
                    <a:pt x="3331" y="501"/>
                    <a:pt x="3278" y="512"/>
                  </a:cubicBezTo>
                  <a:cubicBezTo>
                    <a:pt x="3030" y="509"/>
                    <a:pt x="2782" y="512"/>
                    <a:pt x="2534" y="504"/>
                  </a:cubicBezTo>
                  <a:cubicBezTo>
                    <a:pt x="2501" y="503"/>
                    <a:pt x="2445" y="457"/>
                    <a:pt x="2414" y="440"/>
                  </a:cubicBezTo>
                  <a:cubicBezTo>
                    <a:pt x="2397" y="431"/>
                    <a:pt x="2366" y="408"/>
                    <a:pt x="2366" y="408"/>
                  </a:cubicBezTo>
                  <a:cubicBezTo>
                    <a:pt x="2355" y="392"/>
                    <a:pt x="2345" y="376"/>
                    <a:pt x="2334" y="360"/>
                  </a:cubicBezTo>
                  <a:cubicBezTo>
                    <a:pt x="2308" y="322"/>
                    <a:pt x="2331" y="294"/>
                    <a:pt x="2286" y="264"/>
                  </a:cubicBezTo>
                  <a:cubicBezTo>
                    <a:pt x="2270" y="253"/>
                    <a:pt x="2254" y="243"/>
                    <a:pt x="2238" y="232"/>
                  </a:cubicBezTo>
                  <a:cubicBezTo>
                    <a:pt x="2230" y="227"/>
                    <a:pt x="2214" y="216"/>
                    <a:pt x="2214" y="216"/>
                  </a:cubicBezTo>
                  <a:cubicBezTo>
                    <a:pt x="2034" y="222"/>
                    <a:pt x="2031" y="220"/>
                    <a:pt x="1910" y="240"/>
                  </a:cubicBezTo>
                  <a:cubicBezTo>
                    <a:pt x="1883" y="267"/>
                    <a:pt x="1853" y="307"/>
                    <a:pt x="1822" y="328"/>
                  </a:cubicBezTo>
                  <a:cubicBezTo>
                    <a:pt x="1807" y="350"/>
                    <a:pt x="1807" y="357"/>
                    <a:pt x="1782" y="368"/>
                  </a:cubicBezTo>
                  <a:cubicBezTo>
                    <a:pt x="1767" y="375"/>
                    <a:pt x="1734" y="384"/>
                    <a:pt x="1734" y="384"/>
                  </a:cubicBezTo>
                  <a:cubicBezTo>
                    <a:pt x="1664" y="488"/>
                    <a:pt x="1736" y="372"/>
                    <a:pt x="1710" y="688"/>
                  </a:cubicBezTo>
                  <a:cubicBezTo>
                    <a:pt x="1707" y="726"/>
                    <a:pt x="1698" y="764"/>
                    <a:pt x="1686" y="800"/>
                  </a:cubicBezTo>
                  <a:cubicBezTo>
                    <a:pt x="1679" y="823"/>
                    <a:pt x="1654" y="864"/>
                    <a:pt x="1654" y="864"/>
                  </a:cubicBezTo>
                  <a:cubicBezTo>
                    <a:pt x="1646" y="904"/>
                    <a:pt x="1646" y="923"/>
                    <a:pt x="1606" y="936"/>
                  </a:cubicBezTo>
                  <a:cubicBezTo>
                    <a:pt x="1581" y="961"/>
                    <a:pt x="1579" y="981"/>
                    <a:pt x="1550" y="1000"/>
                  </a:cubicBezTo>
                  <a:cubicBezTo>
                    <a:pt x="1528" y="1067"/>
                    <a:pt x="1469" y="1133"/>
                    <a:pt x="1430" y="1192"/>
                  </a:cubicBezTo>
                  <a:cubicBezTo>
                    <a:pt x="1426" y="1198"/>
                    <a:pt x="1383" y="1226"/>
                    <a:pt x="1374" y="1232"/>
                  </a:cubicBezTo>
                  <a:cubicBezTo>
                    <a:pt x="1361" y="1272"/>
                    <a:pt x="1347" y="1312"/>
                    <a:pt x="1334" y="1352"/>
                  </a:cubicBezTo>
                  <a:cubicBezTo>
                    <a:pt x="1321" y="1390"/>
                    <a:pt x="1287" y="1418"/>
                    <a:pt x="1262" y="1448"/>
                  </a:cubicBezTo>
                  <a:cubicBezTo>
                    <a:pt x="1245" y="1469"/>
                    <a:pt x="1250" y="1478"/>
                    <a:pt x="1222" y="1488"/>
                  </a:cubicBezTo>
                  <a:cubicBezTo>
                    <a:pt x="1193" y="1498"/>
                    <a:pt x="1163" y="1502"/>
                    <a:pt x="1134" y="1512"/>
                  </a:cubicBezTo>
                  <a:cubicBezTo>
                    <a:pt x="990" y="1509"/>
                    <a:pt x="846" y="1509"/>
                    <a:pt x="702" y="1504"/>
                  </a:cubicBezTo>
                  <a:cubicBezTo>
                    <a:pt x="644" y="1502"/>
                    <a:pt x="606" y="1422"/>
                    <a:pt x="550" y="1408"/>
                  </a:cubicBezTo>
                  <a:cubicBezTo>
                    <a:pt x="508" y="1380"/>
                    <a:pt x="478" y="1372"/>
                    <a:pt x="430" y="1360"/>
                  </a:cubicBezTo>
                  <a:cubicBezTo>
                    <a:pt x="430" y="1360"/>
                    <a:pt x="370" y="1340"/>
                    <a:pt x="358" y="1336"/>
                  </a:cubicBezTo>
                  <a:cubicBezTo>
                    <a:pt x="350" y="1333"/>
                    <a:pt x="334" y="1328"/>
                    <a:pt x="334" y="1328"/>
                  </a:cubicBezTo>
                  <a:cubicBezTo>
                    <a:pt x="304" y="1283"/>
                    <a:pt x="258" y="1253"/>
                    <a:pt x="206" y="1240"/>
                  </a:cubicBezTo>
                  <a:cubicBezTo>
                    <a:pt x="179" y="1222"/>
                    <a:pt x="155" y="1220"/>
                    <a:pt x="126" y="1208"/>
                  </a:cubicBezTo>
                  <a:cubicBezTo>
                    <a:pt x="97" y="1196"/>
                    <a:pt x="75" y="1178"/>
                    <a:pt x="46" y="1168"/>
                  </a:cubicBezTo>
                  <a:cubicBezTo>
                    <a:pt x="15" y="1137"/>
                    <a:pt x="15" y="1123"/>
                    <a:pt x="6" y="1080"/>
                  </a:cubicBezTo>
                  <a:cubicBezTo>
                    <a:pt x="9" y="1024"/>
                    <a:pt x="0" y="964"/>
                    <a:pt x="22" y="912"/>
                  </a:cubicBezTo>
                  <a:cubicBezTo>
                    <a:pt x="47" y="853"/>
                    <a:pt x="113" y="804"/>
                    <a:pt x="174" y="784"/>
                  </a:cubicBezTo>
                  <a:cubicBezTo>
                    <a:pt x="200" y="758"/>
                    <a:pt x="221" y="744"/>
                    <a:pt x="254" y="728"/>
                  </a:cubicBezTo>
                  <a:cubicBezTo>
                    <a:pt x="289" y="676"/>
                    <a:pt x="246" y="728"/>
                    <a:pt x="302" y="696"/>
                  </a:cubicBezTo>
                  <a:cubicBezTo>
                    <a:pt x="386" y="648"/>
                    <a:pt x="275" y="689"/>
                    <a:pt x="350" y="664"/>
                  </a:cubicBezTo>
                  <a:cubicBezTo>
                    <a:pt x="365" y="649"/>
                    <a:pt x="374" y="629"/>
                    <a:pt x="390" y="616"/>
                  </a:cubicBezTo>
                  <a:cubicBezTo>
                    <a:pt x="421" y="590"/>
                    <a:pt x="467" y="579"/>
                    <a:pt x="502" y="560"/>
                  </a:cubicBezTo>
                  <a:cubicBezTo>
                    <a:pt x="552" y="532"/>
                    <a:pt x="599" y="496"/>
                    <a:pt x="646" y="464"/>
                  </a:cubicBezTo>
                  <a:cubicBezTo>
                    <a:pt x="666" y="451"/>
                    <a:pt x="696" y="442"/>
                    <a:pt x="718" y="432"/>
                  </a:cubicBezTo>
                  <a:cubicBezTo>
                    <a:pt x="760" y="414"/>
                    <a:pt x="818" y="364"/>
                    <a:pt x="854" y="352"/>
                  </a:cubicBezTo>
                  <a:cubicBezTo>
                    <a:pt x="887" y="341"/>
                    <a:pt x="871" y="349"/>
                    <a:pt x="902" y="328"/>
                  </a:cubicBezTo>
                  <a:cubicBezTo>
                    <a:pt x="1041" y="332"/>
                    <a:pt x="1152" y="298"/>
                    <a:pt x="1246" y="392"/>
                  </a:cubicBezTo>
                  <a:cubicBezTo>
                    <a:pt x="1251" y="408"/>
                    <a:pt x="1257" y="424"/>
                    <a:pt x="1262" y="440"/>
                  </a:cubicBezTo>
                  <a:cubicBezTo>
                    <a:pt x="1265" y="448"/>
                    <a:pt x="1263" y="459"/>
                    <a:pt x="1270" y="464"/>
                  </a:cubicBezTo>
                  <a:cubicBezTo>
                    <a:pt x="1286" y="475"/>
                    <a:pt x="1318" y="496"/>
                    <a:pt x="1318" y="496"/>
                  </a:cubicBezTo>
                  <a:cubicBezTo>
                    <a:pt x="1423" y="487"/>
                    <a:pt x="1483" y="475"/>
                    <a:pt x="1558" y="400"/>
                  </a:cubicBezTo>
                  <a:cubicBezTo>
                    <a:pt x="1567" y="322"/>
                    <a:pt x="1542" y="224"/>
                    <a:pt x="1614" y="176"/>
                  </a:cubicBezTo>
                  <a:cubicBezTo>
                    <a:pt x="1635" y="114"/>
                    <a:pt x="1685" y="97"/>
                    <a:pt x="1734" y="64"/>
                  </a:cubicBezTo>
                  <a:cubicBezTo>
                    <a:pt x="1756" y="30"/>
                    <a:pt x="1785" y="12"/>
                    <a:pt x="1822" y="0"/>
                  </a:cubicBezTo>
                  <a:cubicBezTo>
                    <a:pt x="2054" y="4"/>
                    <a:pt x="2202" y="12"/>
                    <a:pt x="2406" y="32"/>
                  </a:cubicBezTo>
                  <a:cubicBezTo>
                    <a:pt x="2457" y="66"/>
                    <a:pt x="2483" y="108"/>
                    <a:pt x="2518" y="152"/>
                  </a:cubicBezTo>
                  <a:cubicBezTo>
                    <a:pt x="2532" y="170"/>
                    <a:pt x="2543" y="199"/>
                    <a:pt x="2566" y="200"/>
                  </a:cubicBezTo>
                  <a:cubicBezTo>
                    <a:pt x="2649" y="203"/>
                    <a:pt x="2731" y="205"/>
                    <a:pt x="2814" y="208"/>
                  </a:cubicBezTo>
                  <a:cubicBezTo>
                    <a:pt x="2903" y="218"/>
                    <a:pt x="2993" y="236"/>
                    <a:pt x="3078" y="264"/>
                  </a:cubicBezTo>
                  <a:cubicBezTo>
                    <a:pt x="3114" y="276"/>
                    <a:pt x="3153" y="269"/>
                    <a:pt x="3190" y="272"/>
                  </a:cubicBezTo>
                  <a:cubicBezTo>
                    <a:pt x="3515" y="269"/>
                    <a:pt x="3841" y="275"/>
                    <a:pt x="4166" y="264"/>
                  </a:cubicBezTo>
                  <a:cubicBezTo>
                    <a:pt x="4174" y="264"/>
                    <a:pt x="4173" y="248"/>
                    <a:pt x="4174" y="240"/>
                  </a:cubicBezTo>
                  <a:cubicBezTo>
                    <a:pt x="4177" y="233"/>
                    <a:pt x="4273" y="231"/>
                    <a:pt x="4310" y="216"/>
                  </a:cubicBezTo>
                  <a:cubicBezTo>
                    <a:pt x="4347" y="201"/>
                    <a:pt x="4372" y="168"/>
                    <a:pt x="4398" y="152"/>
                  </a:cubicBezTo>
                  <a:cubicBezTo>
                    <a:pt x="4490" y="121"/>
                    <a:pt x="4246" y="128"/>
                    <a:pt x="4470" y="120"/>
                  </a:cubicBezTo>
                  <a:cubicBezTo>
                    <a:pt x="4486" y="115"/>
                    <a:pt x="4502" y="109"/>
                    <a:pt x="4518" y="104"/>
                  </a:cubicBezTo>
                  <a:cubicBezTo>
                    <a:pt x="4526" y="101"/>
                    <a:pt x="4542" y="96"/>
                    <a:pt x="4542" y="96"/>
                  </a:cubicBezTo>
                  <a:cubicBezTo>
                    <a:pt x="4549" y="47"/>
                    <a:pt x="4543" y="26"/>
                    <a:pt x="4582" y="0"/>
                  </a:cubicBezTo>
                  <a:cubicBezTo>
                    <a:pt x="4688" y="12"/>
                    <a:pt x="4660" y="6"/>
                    <a:pt x="4670" y="120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rgbClr val="FFFF99"/>
              </a:bgClr>
            </a:pattFill>
            <a:ln w="9525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91" name="Freeform 4" descr="Широкий диагональный 2"/>
            <p:cNvSpPr>
              <a:spLocks/>
            </p:cNvSpPr>
            <p:nvPr/>
          </p:nvSpPr>
          <p:spPr bwMode="auto">
            <a:xfrm>
              <a:off x="3878" y="1321"/>
              <a:ext cx="531" cy="354"/>
            </a:xfrm>
            <a:custGeom>
              <a:avLst/>
              <a:gdLst>
                <a:gd name="T0" fmla="*/ 378 w 531"/>
                <a:gd name="T1" fmla="*/ 335 h 354"/>
                <a:gd name="T2" fmla="*/ 402 w 531"/>
                <a:gd name="T3" fmla="*/ 319 h 354"/>
                <a:gd name="T4" fmla="*/ 434 w 531"/>
                <a:gd name="T5" fmla="*/ 311 h 354"/>
                <a:gd name="T6" fmla="*/ 482 w 531"/>
                <a:gd name="T7" fmla="*/ 271 h 354"/>
                <a:gd name="T8" fmla="*/ 530 w 531"/>
                <a:gd name="T9" fmla="*/ 207 h 354"/>
                <a:gd name="T10" fmla="*/ 522 w 531"/>
                <a:gd name="T11" fmla="*/ 71 h 354"/>
                <a:gd name="T12" fmla="*/ 450 w 531"/>
                <a:gd name="T13" fmla="*/ 31 h 354"/>
                <a:gd name="T14" fmla="*/ 402 w 531"/>
                <a:gd name="T15" fmla="*/ 15 h 354"/>
                <a:gd name="T16" fmla="*/ 50 w 531"/>
                <a:gd name="T17" fmla="*/ 63 h 354"/>
                <a:gd name="T18" fmla="*/ 42 w 531"/>
                <a:gd name="T19" fmla="*/ 87 h 354"/>
                <a:gd name="T20" fmla="*/ 26 w 531"/>
                <a:gd name="T21" fmla="*/ 111 h 354"/>
                <a:gd name="T22" fmla="*/ 10 w 531"/>
                <a:gd name="T23" fmla="*/ 159 h 354"/>
                <a:gd name="T24" fmla="*/ 18 w 531"/>
                <a:gd name="T25" fmla="*/ 239 h 354"/>
                <a:gd name="T26" fmla="*/ 90 w 531"/>
                <a:gd name="T27" fmla="*/ 247 h 354"/>
                <a:gd name="T28" fmla="*/ 250 w 531"/>
                <a:gd name="T29" fmla="*/ 287 h 354"/>
                <a:gd name="T30" fmla="*/ 274 w 531"/>
                <a:gd name="T31" fmla="*/ 295 h 354"/>
                <a:gd name="T32" fmla="*/ 322 w 531"/>
                <a:gd name="T33" fmla="*/ 327 h 354"/>
                <a:gd name="T34" fmla="*/ 370 w 531"/>
                <a:gd name="T35" fmla="*/ 343 h 354"/>
                <a:gd name="T36" fmla="*/ 426 w 531"/>
                <a:gd name="T37" fmla="*/ 327 h 3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1"/>
                <a:gd name="T58" fmla="*/ 0 h 354"/>
                <a:gd name="T59" fmla="*/ 531 w 531"/>
                <a:gd name="T60" fmla="*/ 354 h 3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1" h="354">
                  <a:moveTo>
                    <a:pt x="378" y="335"/>
                  </a:moveTo>
                  <a:cubicBezTo>
                    <a:pt x="386" y="330"/>
                    <a:pt x="393" y="323"/>
                    <a:pt x="402" y="319"/>
                  </a:cubicBezTo>
                  <a:cubicBezTo>
                    <a:pt x="412" y="315"/>
                    <a:pt x="424" y="316"/>
                    <a:pt x="434" y="311"/>
                  </a:cubicBezTo>
                  <a:cubicBezTo>
                    <a:pt x="452" y="301"/>
                    <a:pt x="465" y="283"/>
                    <a:pt x="482" y="271"/>
                  </a:cubicBezTo>
                  <a:cubicBezTo>
                    <a:pt x="500" y="244"/>
                    <a:pt x="520" y="237"/>
                    <a:pt x="530" y="207"/>
                  </a:cubicBezTo>
                  <a:cubicBezTo>
                    <a:pt x="527" y="162"/>
                    <a:pt x="531" y="115"/>
                    <a:pt x="522" y="71"/>
                  </a:cubicBezTo>
                  <a:cubicBezTo>
                    <a:pt x="520" y="62"/>
                    <a:pt x="458" y="35"/>
                    <a:pt x="450" y="31"/>
                  </a:cubicBezTo>
                  <a:cubicBezTo>
                    <a:pt x="435" y="24"/>
                    <a:pt x="402" y="15"/>
                    <a:pt x="402" y="15"/>
                  </a:cubicBezTo>
                  <a:cubicBezTo>
                    <a:pt x="306" y="19"/>
                    <a:pt x="145" y="0"/>
                    <a:pt x="50" y="63"/>
                  </a:cubicBezTo>
                  <a:cubicBezTo>
                    <a:pt x="47" y="71"/>
                    <a:pt x="46" y="79"/>
                    <a:pt x="42" y="87"/>
                  </a:cubicBezTo>
                  <a:cubicBezTo>
                    <a:pt x="38" y="96"/>
                    <a:pt x="30" y="102"/>
                    <a:pt x="26" y="111"/>
                  </a:cubicBezTo>
                  <a:cubicBezTo>
                    <a:pt x="19" y="126"/>
                    <a:pt x="10" y="159"/>
                    <a:pt x="10" y="159"/>
                  </a:cubicBezTo>
                  <a:cubicBezTo>
                    <a:pt x="13" y="186"/>
                    <a:pt x="0" y="219"/>
                    <a:pt x="18" y="239"/>
                  </a:cubicBezTo>
                  <a:cubicBezTo>
                    <a:pt x="34" y="257"/>
                    <a:pt x="66" y="243"/>
                    <a:pt x="90" y="247"/>
                  </a:cubicBezTo>
                  <a:cubicBezTo>
                    <a:pt x="144" y="256"/>
                    <a:pt x="197" y="274"/>
                    <a:pt x="250" y="287"/>
                  </a:cubicBezTo>
                  <a:cubicBezTo>
                    <a:pt x="258" y="289"/>
                    <a:pt x="267" y="291"/>
                    <a:pt x="274" y="295"/>
                  </a:cubicBezTo>
                  <a:cubicBezTo>
                    <a:pt x="291" y="304"/>
                    <a:pt x="304" y="321"/>
                    <a:pt x="322" y="327"/>
                  </a:cubicBezTo>
                  <a:cubicBezTo>
                    <a:pt x="338" y="332"/>
                    <a:pt x="370" y="343"/>
                    <a:pt x="370" y="343"/>
                  </a:cubicBezTo>
                  <a:cubicBezTo>
                    <a:pt x="429" y="335"/>
                    <a:pt x="426" y="354"/>
                    <a:pt x="426" y="327"/>
                  </a:cubicBezTo>
                </a:path>
              </a:pathLst>
            </a:custGeom>
            <a:pattFill prst="wdUpDiag">
              <a:fgClr>
                <a:srgbClr val="FF0000"/>
              </a:fgClr>
              <a:bgClr>
                <a:srgbClr val="FFFF99"/>
              </a:bgClr>
            </a:pattFill>
            <a:ln w="9525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92" name="Freeform 5" descr="Широкий диагональный 2"/>
            <p:cNvSpPr>
              <a:spLocks/>
            </p:cNvSpPr>
            <p:nvPr/>
          </p:nvSpPr>
          <p:spPr bwMode="auto">
            <a:xfrm>
              <a:off x="2184" y="564"/>
              <a:ext cx="1660" cy="756"/>
            </a:xfrm>
            <a:custGeom>
              <a:avLst/>
              <a:gdLst>
                <a:gd name="T0" fmla="*/ 1200 w 1660"/>
                <a:gd name="T1" fmla="*/ 748 h 756"/>
                <a:gd name="T2" fmla="*/ 1344 w 1660"/>
                <a:gd name="T3" fmla="*/ 740 h 756"/>
                <a:gd name="T4" fmla="*/ 1360 w 1660"/>
                <a:gd name="T5" fmla="*/ 716 h 756"/>
                <a:gd name="T6" fmla="*/ 1448 w 1660"/>
                <a:gd name="T7" fmla="*/ 636 h 756"/>
                <a:gd name="T8" fmla="*/ 1560 w 1660"/>
                <a:gd name="T9" fmla="*/ 476 h 756"/>
                <a:gd name="T10" fmla="*/ 1232 w 1660"/>
                <a:gd name="T11" fmla="*/ 316 h 756"/>
                <a:gd name="T12" fmla="*/ 1136 w 1660"/>
                <a:gd name="T13" fmla="*/ 284 h 756"/>
                <a:gd name="T14" fmla="*/ 1112 w 1660"/>
                <a:gd name="T15" fmla="*/ 268 h 756"/>
                <a:gd name="T16" fmla="*/ 880 w 1660"/>
                <a:gd name="T17" fmla="*/ 260 h 756"/>
                <a:gd name="T18" fmla="*/ 792 w 1660"/>
                <a:gd name="T19" fmla="*/ 212 h 756"/>
                <a:gd name="T20" fmla="*/ 368 w 1660"/>
                <a:gd name="T21" fmla="*/ 4 h 756"/>
                <a:gd name="T22" fmla="*/ 216 w 1660"/>
                <a:gd name="T23" fmla="*/ 20 h 756"/>
                <a:gd name="T24" fmla="*/ 144 w 1660"/>
                <a:gd name="T25" fmla="*/ 52 h 756"/>
                <a:gd name="T26" fmla="*/ 104 w 1660"/>
                <a:gd name="T27" fmla="*/ 124 h 756"/>
                <a:gd name="T28" fmla="*/ 88 w 1660"/>
                <a:gd name="T29" fmla="*/ 172 h 756"/>
                <a:gd name="T30" fmla="*/ 48 w 1660"/>
                <a:gd name="T31" fmla="*/ 260 h 756"/>
                <a:gd name="T32" fmla="*/ 8 w 1660"/>
                <a:gd name="T33" fmla="*/ 356 h 756"/>
                <a:gd name="T34" fmla="*/ 0 w 1660"/>
                <a:gd name="T35" fmla="*/ 380 h 756"/>
                <a:gd name="T36" fmla="*/ 8 w 1660"/>
                <a:gd name="T37" fmla="*/ 572 h 756"/>
                <a:gd name="T38" fmla="*/ 48 w 1660"/>
                <a:gd name="T39" fmla="*/ 644 h 756"/>
                <a:gd name="T40" fmla="*/ 184 w 1660"/>
                <a:gd name="T41" fmla="*/ 716 h 756"/>
                <a:gd name="T42" fmla="*/ 344 w 1660"/>
                <a:gd name="T43" fmla="*/ 708 h 756"/>
                <a:gd name="T44" fmla="*/ 376 w 1660"/>
                <a:gd name="T45" fmla="*/ 660 h 756"/>
                <a:gd name="T46" fmla="*/ 424 w 1660"/>
                <a:gd name="T47" fmla="*/ 612 h 756"/>
                <a:gd name="T48" fmla="*/ 440 w 1660"/>
                <a:gd name="T49" fmla="*/ 420 h 756"/>
                <a:gd name="T50" fmla="*/ 512 w 1660"/>
                <a:gd name="T51" fmla="*/ 428 h 756"/>
                <a:gd name="T52" fmla="*/ 672 w 1660"/>
                <a:gd name="T53" fmla="*/ 476 h 756"/>
                <a:gd name="T54" fmla="*/ 696 w 1660"/>
                <a:gd name="T55" fmla="*/ 492 h 756"/>
                <a:gd name="T56" fmla="*/ 768 w 1660"/>
                <a:gd name="T57" fmla="*/ 524 h 756"/>
                <a:gd name="T58" fmla="*/ 816 w 1660"/>
                <a:gd name="T59" fmla="*/ 540 h 756"/>
                <a:gd name="T60" fmla="*/ 856 w 1660"/>
                <a:gd name="T61" fmla="*/ 660 h 756"/>
                <a:gd name="T62" fmla="*/ 984 w 1660"/>
                <a:gd name="T63" fmla="*/ 708 h 756"/>
                <a:gd name="T64" fmla="*/ 1248 w 1660"/>
                <a:gd name="T65" fmla="*/ 756 h 756"/>
                <a:gd name="T66" fmla="*/ 1328 w 1660"/>
                <a:gd name="T67" fmla="*/ 748 h 756"/>
                <a:gd name="T68" fmla="*/ 1352 w 1660"/>
                <a:gd name="T69" fmla="*/ 740 h 7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60"/>
                <a:gd name="T106" fmla="*/ 0 h 756"/>
                <a:gd name="T107" fmla="*/ 1660 w 1660"/>
                <a:gd name="T108" fmla="*/ 756 h 7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60" h="756">
                  <a:moveTo>
                    <a:pt x="1200" y="748"/>
                  </a:moveTo>
                  <a:cubicBezTo>
                    <a:pt x="1248" y="745"/>
                    <a:pt x="1297" y="749"/>
                    <a:pt x="1344" y="740"/>
                  </a:cubicBezTo>
                  <a:cubicBezTo>
                    <a:pt x="1353" y="738"/>
                    <a:pt x="1354" y="723"/>
                    <a:pt x="1360" y="716"/>
                  </a:cubicBezTo>
                  <a:cubicBezTo>
                    <a:pt x="1380" y="694"/>
                    <a:pt x="1418" y="646"/>
                    <a:pt x="1448" y="636"/>
                  </a:cubicBezTo>
                  <a:cubicBezTo>
                    <a:pt x="1492" y="592"/>
                    <a:pt x="1509" y="510"/>
                    <a:pt x="1560" y="476"/>
                  </a:cubicBezTo>
                  <a:cubicBezTo>
                    <a:pt x="1660" y="276"/>
                    <a:pt x="1300" y="318"/>
                    <a:pt x="1232" y="316"/>
                  </a:cubicBezTo>
                  <a:cubicBezTo>
                    <a:pt x="1210" y="309"/>
                    <a:pt x="1158" y="298"/>
                    <a:pt x="1136" y="284"/>
                  </a:cubicBezTo>
                  <a:cubicBezTo>
                    <a:pt x="1128" y="279"/>
                    <a:pt x="1122" y="269"/>
                    <a:pt x="1112" y="268"/>
                  </a:cubicBezTo>
                  <a:cubicBezTo>
                    <a:pt x="1035" y="261"/>
                    <a:pt x="957" y="263"/>
                    <a:pt x="880" y="260"/>
                  </a:cubicBezTo>
                  <a:cubicBezTo>
                    <a:pt x="852" y="241"/>
                    <a:pt x="820" y="231"/>
                    <a:pt x="792" y="212"/>
                  </a:cubicBezTo>
                  <a:cubicBezTo>
                    <a:pt x="661" y="125"/>
                    <a:pt x="517" y="54"/>
                    <a:pt x="368" y="4"/>
                  </a:cubicBezTo>
                  <a:cubicBezTo>
                    <a:pt x="356" y="5"/>
                    <a:pt x="256" y="0"/>
                    <a:pt x="216" y="20"/>
                  </a:cubicBezTo>
                  <a:cubicBezTo>
                    <a:pt x="193" y="32"/>
                    <a:pt x="144" y="52"/>
                    <a:pt x="144" y="52"/>
                  </a:cubicBezTo>
                  <a:cubicBezTo>
                    <a:pt x="129" y="74"/>
                    <a:pt x="115" y="100"/>
                    <a:pt x="104" y="124"/>
                  </a:cubicBezTo>
                  <a:cubicBezTo>
                    <a:pt x="97" y="139"/>
                    <a:pt x="97" y="158"/>
                    <a:pt x="88" y="172"/>
                  </a:cubicBezTo>
                  <a:cubicBezTo>
                    <a:pt x="68" y="201"/>
                    <a:pt x="58" y="226"/>
                    <a:pt x="48" y="260"/>
                  </a:cubicBezTo>
                  <a:cubicBezTo>
                    <a:pt x="38" y="294"/>
                    <a:pt x="19" y="322"/>
                    <a:pt x="8" y="356"/>
                  </a:cubicBezTo>
                  <a:cubicBezTo>
                    <a:pt x="5" y="364"/>
                    <a:pt x="0" y="380"/>
                    <a:pt x="0" y="380"/>
                  </a:cubicBezTo>
                  <a:cubicBezTo>
                    <a:pt x="3" y="444"/>
                    <a:pt x="3" y="508"/>
                    <a:pt x="8" y="572"/>
                  </a:cubicBezTo>
                  <a:cubicBezTo>
                    <a:pt x="10" y="599"/>
                    <a:pt x="48" y="644"/>
                    <a:pt x="48" y="644"/>
                  </a:cubicBezTo>
                  <a:cubicBezTo>
                    <a:pt x="65" y="713"/>
                    <a:pt x="124" y="704"/>
                    <a:pt x="184" y="716"/>
                  </a:cubicBezTo>
                  <a:cubicBezTo>
                    <a:pt x="237" y="713"/>
                    <a:pt x="293" y="723"/>
                    <a:pt x="344" y="708"/>
                  </a:cubicBezTo>
                  <a:cubicBezTo>
                    <a:pt x="362" y="703"/>
                    <a:pt x="365" y="676"/>
                    <a:pt x="376" y="660"/>
                  </a:cubicBezTo>
                  <a:cubicBezTo>
                    <a:pt x="389" y="641"/>
                    <a:pt x="424" y="612"/>
                    <a:pt x="424" y="612"/>
                  </a:cubicBezTo>
                  <a:cubicBezTo>
                    <a:pt x="444" y="551"/>
                    <a:pt x="411" y="477"/>
                    <a:pt x="440" y="420"/>
                  </a:cubicBezTo>
                  <a:cubicBezTo>
                    <a:pt x="451" y="398"/>
                    <a:pt x="488" y="425"/>
                    <a:pt x="512" y="428"/>
                  </a:cubicBezTo>
                  <a:cubicBezTo>
                    <a:pt x="553" y="438"/>
                    <a:pt x="637" y="453"/>
                    <a:pt x="672" y="476"/>
                  </a:cubicBezTo>
                  <a:cubicBezTo>
                    <a:pt x="680" y="481"/>
                    <a:pt x="687" y="488"/>
                    <a:pt x="696" y="492"/>
                  </a:cubicBezTo>
                  <a:cubicBezTo>
                    <a:pt x="720" y="503"/>
                    <a:pt x="744" y="513"/>
                    <a:pt x="768" y="524"/>
                  </a:cubicBezTo>
                  <a:cubicBezTo>
                    <a:pt x="783" y="531"/>
                    <a:pt x="816" y="540"/>
                    <a:pt x="816" y="540"/>
                  </a:cubicBezTo>
                  <a:cubicBezTo>
                    <a:pt x="829" y="580"/>
                    <a:pt x="828" y="627"/>
                    <a:pt x="856" y="660"/>
                  </a:cubicBezTo>
                  <a:cubicBezTo>
                    <a:pt x="896" y="708"/>
                    <a:pt x="918" y="700"/>
                    <a:pt x="984" y="708"/>
                  </a:cubicBezTo>
                  <a:cubicBezTo>
                    <a:pt x="1071" y="718"/>
                    <a:pt x="1165" y="728"/>
                    <a:pt x="1248" y="756"/>
                  </a:cubicBezTo>
                  <a:cubicBezTo>
                    <a:pt x="1275" y="753"/>
                    <a:pt x="1302" y="752"/>
                    <a:pt x="1328" y="748"/>
                  </a:cubicBezTo>
                  <a:cubicBezTo>
                    <a:pt x="1336" y="747"/>
                    <a:pt x="1352" y="740"/>
                    <a:pt x="1352" y="740"/>
                  </a:cubicBezTo>
                </a:path>
              </a:pathLst>
            </a:custGeom>
            <a:pattFill prst="wdUpDiag">
              <a:fgClr>
                <a:srgbClr val="FF0000"/>
              </a:fgClr>
              <a:bgClr>
                <a:srgbClr val="FFFF99"/>
              </a:bgClr>
            </a:pattFill>
            <a:ln w="9525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sp>
        <p:nvSpPr>
          <p:cNvPr id="93" name="Rectangle 6"/>
          <p:cNvSpPr>
            <a:spLocks noChangeArrowheads="1"/>
          </p:cNvSpPr>
          <p:nvPr/>
        </p:nvSpPr>
        <p:spPr bwMode="auto">
          <a:xfrm>
            <a:off x="-22225" y="0"/>
            <a:ext cx="9950450" cy="6858000"/>
          </a:xfrm>
          <a:prstGeom prst="rect">
            <a:avLst/>
          </a:prstGeom>
          <a:solidFill>
            <a:srgbClr val="C0C0C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graphicFrame>
        <p:nvGraphicFramePr>
          <p:cNvPr id="697346" name="Object 4"/>
          <p:cNvGraphicFramePr>
            <a:graphicFrameLocks noChangeAspect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presentationml/2006/ole">
            <p:oleObj spid="_x0000_s697346" name="MapInfo Map" r:id="rId3" imgW="9115560" imgH="6867360" progId="">
              <p:embed/>
            </p:oleObj>
          </a:graphicData>
        </a:graphic>
      </p:graphicFrame>
      <p:sp>
        <p:nvSpPr>
          <p:cNvPr id="697355" name="Text Box 8"/>
          <p:cNvSpPr txBox="1">
            <a:spLocks noChangeArrowheads="1"/>
          </p:cNvSpPr>
          <p:nvPr/>
        </p:nvSpPr>
        <p:spPr bwMode="auto">
          <a:xfrm>
            <a:off x="4705350" y="1700213"/>
            <a:ext cx="6794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800000"/>
                </a:solidFill>
                <a:latin typeface="Verdana" pitchFamily="34" charset="0"/>
              </a:rPr>
              <a:t>БИШКЕК</a:t>
            </a:r>
          </a:p>
        </p:txBody>
      </p:sp>
      <p:sp>
        <p:nvSpPr>
          <p:cNvPr id="697356" name="Text Box 9"/>
          <p:cNvSpPr txBox="1">
            <a:spLocks noChangeArrowheads="1"/>
          </p:cNvSpPr>
          <p:nvPr/>
        </p:nvSpPr>
        <p:spPr bwMode="auto">
          <a:xfrm>
            <a:off x="3349625" y="4221163"/>
            <a:ext cx="3968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800000"/>
                </a:solidFill>
                <a:latin typeface="Verdana" pitchFamily="34" charset="0"/>
              </a:rPr>
              <a:t>ОШ</a:t>
            </a:r>
          </a:p>
        </p:txBody>
      </p:sp>
      <p:sp>
        <p:nvSpPr>
          <p:cNvPr id="697357" name="Text Box 10"/>
          <p:cNvSpPr txBox="1">
            <a:spLocks noChangeArrowheads="1"/>
          </p:cNvSpPr>
          <p:nvPr/>
        </p:nvSpPr>
        <p:spPr bwMode="auto">
          <a:xfrm>
            <a:off x="7942263" y="1916113"/>
            <a:ext cx="739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3300"/>
                </a:solidFill>
                <a:latin typeface="Verdana" pitchFamily="34" charset="0"/>
              </a:rPr>
              <a:t>Каракол</a:t>
            </a:r>
          </a:p>
        </p:txBody>
      </p:sp>
      <p:sp>
        <p:nvSpPr>
          <p:cNvPr id="697358" name="Text Box 11"/>
          <p:cNvSpPr txBox="1">
            <a:spLocks noChangeArrowheads="1"/>
          </p:cNvSpPr>
          <p:nvPr/>
        </p:nvSpPr>
        <p:spPr bwMode="auto">
          <a:xfrm>
            <a:off x="2405063" y="1773238"/>
            <a:ext cx="5683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latin typeface="Verdana" pitchFamily="34" charset="0"/>
              </a:rPr>
              <a:t>Талас</a:t>
            </a:r>
          </a:p>
        </p:txBody>
      </p:sp>
      <p:sp>
        <p:nvSpPr>
          <p:cNvPr id="697359" name="Text Box 12"/>
          <p:cNvSpPr txBox="1">
            <a:spLocks noChangeArrowheads="1"/>
          </p:cNvSpPr>
          <p:nvPr/>
        </p:nvSpPr>
        <p:spPr bwMode="auto">
          <a:xfrm>
            <a:off x="5932488" y="3213100"/>
            <a:ext cx="628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latin typeface="Verdana" pitchFamily="34" charset="0"/>
              </a:rPr>
              <a:t>Нарын</a:t>
            </a:r>
          </a:p>
        </p:txBody>
      </p:sp>
      <p:sp>
        <p:nvSpPr>
          <p:cNvPr id="697360" name="Text Box 13"/>
          <p:cNvSpPr txBox="1">
            <a:spLocks noChangeArrowheads="1"/>
          </p:cNvSpPr>
          <p:nvPr/>
        </p:nvSpPr>
        <p:spPr bwMode="auto">
          <a:xfrm>
            <a:off x="1465263" y="4652963"/>
            <a:ext cx="6461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3300"/>
                </a:solidFill>
                <a:latin typeface="Verdana" pitchFamily="34" charset="0"/>
              </a:rPr>
              <a:t>Баткен</a:t>
            </a:r>
          </a:p>
        </p:txBody>
      </p:sp>
      <p:sp>
        <p:nvSpPr>
          <p:cNvPr id="697361" name="Text Box 14"/>
          <p:cNvSpPr txBox="1">
            <a:spLocks noChangeArrowheads="1"/>
          </p:cNvSpPr>
          <p:nvPr/>
        </p:nvSpPr>
        <p:spPr bwMode="auto">
          <a:xfrm>
            <a:off x="3463925" y="3573463"/>
            <a:ext cx="1009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3300"/>
                </a:solidFill>
                <a:latin typeface="Verdana" pitchFamily="34" charset="0"/>
              </a:rPr>
              <a:t>Джалалабад</a:t>
            </a:r>
          </a:p>
        </p:txBody>
      </p:sp>
      <p:sp>
        <p:nvSpPr>
          <p:cNvPr id="102" name="Oval 15"/>
          <p:cNvSpPr>
            <a:spLocks noChangeArrowheads="1"/>
          </p:cNvSpPr>
          <p:nvPr/>
        </p:nvSpPr>
        <p:spPr bwMode="auto">
          <a:xfrm>
            <a:off x="1997075" y="2708275"/>
            <a:ext cx="77788" cy="73025"/>
          </a:xfrm>
          <a:prstGeom prst="ellipse">
            <a:avLst/>
          </a:prstGeom>
          <a:solidFill>
            <a:srgbClr val="9933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97363" name="Text Box 16"/>
          <p:cNvSpPr txBox="1">
            <a:spLocks noChangeArrowheads="1"/>
          </p:cNvSpPr>
          <p:nvPr/>
        </p:nvSpPr>
        <p:spPr bwMode="auto">
          <a:xfrm>
            <a:off x="1957388" y="2492375"/>
            <a:ext cx="8858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latin typeface="Verdana" pitchFamily="34" charset="0"/>
              </a:rPr>
              <a:t>Канышкия</a:t>
            </a:r>
          </a:p>
        </p:txBody>
      </p:sp>
      <p:sp>
        <p:nvSpPr>
          <p:cNvPr id="697364" name="Text Box 17"/>
          <p:cNvSpPr txBox="1">
            <a:spLocks noChangeArrowheads="1"/>
          </p:cNvSpPr>
          <p:nvPr/>
        </p:nvSpPr>
        <p:spPr bwMode="auto">
          <a:xfrm>
            <a:off x="2249488" y="3429000"/>
            <a:ext cx="7826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Наманган</a:t>
            </a:r>
          </a:p>
        </p:txBody>
      </p:sp>
      <p:sp>
        <p:nvSpPr>
          <p:cNvPr id="697365" name="Text Box 18"/>
          <p:cNvSpPr txBox="1">
            <a:spLocks noChangeArrowheads="1"/>
          </p:cNvSpPr>
          <p:nvPr/>
        </p:nvSpPr>
        <p:spPr bwMode="auto">
          <a:xfrm>
            <a:off x="1246188" y="3644900"/>
            <a:ext cx="7048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Ханабад</a:t>
            </a:r>
          </a:p>
        </p:txBody>
      </p:sp>
      <p:sp>
        <p:nvSpPr>
          <p:cNvPr id="697366" name="Text Box 19"/>
          <p:cNvSpPr txBox="1">
            <a:spLocks noChangeArrowheads="1"/>
          </p:cNvSpPr>
          <p:nvPr/>
        </p:nvSpPr>
        <p:spPr bwMode="auto">
          <a:xfrm>
            <a:off x="887413" y="3357563"/>
            <a:ext cx="7048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Ангрен</a:t>
            </a:r>
          </a:p>
        </p:txBody>
      </p:sp>
      <p:sp>
        <p:nvSpPr>
          <p:cNvPr id="697367" name="Text Box 20"/>
          <p:cNvSpPr txBox="1">
            <a:spLocks noChangeArrowheads="1"/>
          </p:cNvSpPr>
          <p:nvPr/>
        </p:nvSpPr>
        <p:spPr bwMode="auto">
          <a:xfrm>
            <a:off x="407988" y="4292600"/>
            <a:ext cx="939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>
                <a:solidFill>
                  <a:srgbClr val="002346"/>
                </a:solidFill>
                <a:latin typeface="Verdana" pitchFamily="34" charset="0"/>
              </a:rPr>
              <a:t>Пролетарск</a:t>
            </a:r>
          </a:p>
        </p:txBody>
      </p:sp>
      <p:sp>
        <p:nvSpPr>
          <p:cNvPr id="697368" name="Text Box 21"/>
          <p:cNvSpPr txBox="1">
            <a:spLocks noChangeArrowheads="1"/>
          </p:cNvSpPr>
          <p:nvPr/>
        </p:nvSpPr>
        <p:spPr bwMode="auto">
          <a:xfrm>
            <a:off x="3967163" y="3213100"/>
            <a:ext cx="10191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3300"/>
                </a:solidFill>
                <a:latin typeface="Verdana" pitchFamily="34" charset="0"/>
              </a:rPr>
              <a:t>Казарман</a:t>
            </a:r>
          </a:p>
        </p:txBody>
      </p:sp>
      <p:sp>
        <p:nvSpPr>
          <p:cNvPr id="697369" name="Text Box 22"/>
          <p:cNvSpPr txBox="1">
            <a:spLocks noChangeArrowheads="1"/>
          </p:cNvSpPr>
          <p:nvPr/>
        </p:nvSpPr>
        <p:spPr bwMode="auto">
          <a:xfrm>
            <a:off x="1814513" y="2852738"/>
            <a:ext cx="8683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Шекафтар</a:t>
            </a:r>
          </a:p>
        </p:txBody>
      </p:sp>
      <p:sp>
        <p:nvSpPr>
          <p:cNvPr id="697370" name="Text Box 23"/>
          <p:cNvSpPr txBox="1">
            <a:spLocks noChangeArrowheads="1"/>
          </p:cNvSpPr>
          <p:nvPr/>
        </p:nvSpPr>
        <p:spPr bwMode="auto">
          <a:xfrm>
            <a:off x="7729538" y="2349500"/>
            <a:ext cx="6619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Кумтор</a:t>
            </a:r>
          </a:p>
        </p:txBody>
      </p:sp>
      <p:sp>
        <p:nvSpPr>
          <p:cNvPr id="697371" name="Text Box 24"/>
          <p:cNvSpPr txBox="1">
            <a:spLocks noChangeArrowheads="1"/>
          </p:cNvSpPr>
          <p:nvPr/>
        </p:nvSpPr>
        <p:spPr bwMode="auto">
          <a:xfrm>
            <a:off x="6208713" y="2420938"/>
            <a:ext cx="844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Каджисай</a:t>
            </a:r>
          </a:p>
        </p:txBody>
      </p:sp>
      <p:sp>
        <p:nvSpPr>
          <p:cNvPr id="697372" name="Text Box 25"/>
          <p:cNvSpPr txBox="1">
            <a:spLocks noChangeArrowheads="1"/>
          </p:cNvSpPr>
          <p:nvPr/>
        </p:nvSpPr>
        <p:spPr bwMode="auto">
          <a:xfrm>
            <a:off x="5275263" y="2060575"/>
            <a:ext cx="750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Орловка</a:t>
            </a:r>
          </a:p>
        </p:txBody>
      </p:sp>
      <p:sp>
        <p:nvSpPr>
          <p:cNvPr id="697373" name="Text Box 26"/>
          <p:cNvSpPr txBox="1">
            <a:spLocks noChangeArrowheads="1"/>
          </p:cNvSpPr>
          <p:nvPr/>
        </p:nvSpPr>
        <p:spPr bwMode="auto">
          <a:xfrm>
            <a:off x="5859463" y="1700213"/>
            <a:ext cx="5969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Актюз</a:t>
            </a:r>
          </a:p>
        </p:txBody>
      </p:sp>
      <p:sp>
        <p:nvSpPr>
          <p:cNvPr id="697374" name="Text Box 27"/>
          <p:cNvSpPr txBox="1">
            <a:spLocks noChangeArrowheads="1"/>
          </p:cNvSpPr>
          <p:nvPr/>
        </p:nvSpPr>
        <p:spPr bwMode="auto">
          <a:xfrm>
            <a:off x="4989513" y="2997200"/>
            <a:ext cx="7239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Минкуш</a:t>
            </a:r>
          </a:p>
        </p:txBody>
      </p:sp>
      <p:sp>
        <p:nvSpPr>
          <p:cNvPr id="697375" name="Text Box 28"/>
          <p:cNvSpPr txBox="1">
            <a:spLocks noChangeArrowheads="1"/>
          </p:cNvSpPr>
          <p:nvPr/>
        </p:nvSpPr>
        <p:spPr bwMode="auto">
          <a:xfrm>
            <a:off x="3249613" y="2997200"/>
            <a:ext cx="9604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Майлуу-Суу</a:t>
            </a:r>
          </a:p>
        </p:txBody>
      </p:sp>
      <p:sp>
        <p:nvSpPr>
          <p:cNvPr id="697376" name="Text Box 29"/>
          <p:cNvSpPr txBox="1">
            <a:spLocks noChangeArrowheads="1"/>
          </p:cNvSpPr>
          <p:nvPr/>
        </p:nvSpPr>
        <p:spPr bwMode="auto">
          <a:xfrm>
            <a:off x="1909763" y="4437063"/>
            <a:ext cx="436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Кан</a:t>
            </a:r>
          </a:p>
        </p:txBody>
      </p:sp>
      <p:sp>
        <p:nvSpPr>
          <p:cNvPr id="697377" name="Text Box 30"/>
          <p:cNvSpPr txBox="1">
            <a:spLocks noChangeArrowheads="1"/>
          </p:cNvSpPr>
          <p:nvPr/>
        </p:nvSpPr>
        <p:spPr bwMode="auto">
          <a:xfrm>
            <a:off x="4044950" y="1844675"/>
            <a:ext cx="9334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Verdana" pitchFamily="34" charset="0"/>
              </a:rPr>
              <a:t>Кара-Балта</a:t>
            </a:r>
          </a:p>
        </p:txBody>
      </p:sp>
      <p:sp>
        <p:nvSpPr>
          <p:cNvPr id="697378" name="Text Box 31"/>
          <p:cNvSpPr txBox="1">
            <a:spLocks noChangeArrowheads="1"/>
          </p:cNvSpPr>
          <p:nvPr/>
        </p:nvSpPr>
        <p:spPr bwMode="auto">
          <a:xfrm>
            <a:off x="2609850" y="4581525"/>
            <a:ext cx="7842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FF3300"/>
                </a:solidFill>
                <a:latin typeface="Verdana" pitchFamily="34" charset="0"/>
              </a:rPr>
              <a:t>Айдаркен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530225" y="1092200"/>
            <a:ext cx="7570788" cy="3575050"/>
            <a:chOff x="277" y="688"/>
            <a:chExt cx="4381" cy="2252"/>
          </a:xfrm>
        </p:grpSpPr>
        <p:sp>
          <p:nvSpPr>
            <p:cNvPr id="120" name="Freeform 33"/>
            <p:cNvSpPr>
              <a:spLocks/>
            </p:cNvSpPr>
            <p:nvPr/>
          </p:nvSpPr>
          <p:spPr bwMode="auto">
            <a:xfrm>
              <a:off x="4001" y="1414"/>
              <a:ext cx="315" cy="121"/>
            </a:xfrm>
            <a:custGeom>
              <a:avLst/>
              <a:gdLst>
                <a:gd name="T0" fmla="*/ 195 w 315"/>
                <a:gd name="T1" fmla="*/ 114 h 121"/>
                <a:gd name="T2" fmla="*/ 199 w 315"/>
                <a:gd name="T3" fmla="*/ 94 h 121"/>
                <a:gd name="T4" fmla="*/ 315 w 315"/>
                <a:gd name="T5" fmla="*/ 74 h 121"/>
                <a:gd name="T6" fmla="*/ 259 w 315"/>
                <a:gd name="T7" fmla="*/ 30 h 121"/>
                <a:gd name="T8" fmla="*/ 179 w 315"/>
                <a:gd name="T9" fmla="*/ 14 h 121"/>
                <a:gd name="T10" fmla="*/ 155 w 315"/>
                <a:gd name="T11" fmla="*/ 6 h 121"/>
                <a:gd name="T12" fmla="*/ 75 w 315"/>
                <a:gd name="T13" fmla="*/ 14 h 121"/>
                <a:gd name="T14" fmla="*/ 59 w 315"/>
                <a:gd name="T15" fmla="*/ 26 h 121"/>
                <a:gd name="T16" fmla="*/ 35 w 315"/>
                <a:gd name="T17" fmla="*/ 34 h 121"/>
                <a:gd name="T18" fmla="*/ 43 w 315"/>
                <a:gd name="T19" fmla="*/ 66 h 121"/>
                <a:gd name="T20" fmla="*/ 131 w 315"/>
                <a:gd name="T21" fmla="*/ 102 h 121"/>
                <a:gd name="T22" fmla="*/ 195 w 315"/>
                <a:gd name="T23" fmla="*/ 114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5"/>
                <a:gd name="T37" fmla="*/ 0 h 121"/>
                <a:gd name="T38" fmla="*/ 315 w 315"/>
                <a:gd name="T39" fmla="*/ 121 h 1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5" h="121">
                  <a:moveTo>
                    <a:pt x="195" y="114"/>
                  </a:moveTo>
                  <a:cubicBezTo>
                    <a:pt x="196" y="107"/>
                    <a:pt x="194" y="99"/>
                    <a:pt x="199" y="94"/>
                  </a:cubicBezTo>
                  <a:cubicBezTo>
                    <a:pt x="215" y="78"/>
                    <a:pt x="307" y="75"/>
                    <a:pt x="315" y="74"/>
                  </a:cubicBezTo>
                  <a:cubicBezTo>
                    <a:pt x="309" y="30"/>
                    <a:pt x="305" y="35"/>
                    <a:pt x="259" y="30"/>
                  </a:cubicBezTo>
                  <a:cubicBezTo>
                    <a:pt x="229" y="0"/>
                    <a:pt x="259" y="24"/>
                    <a:pt x="179" y="14"/>
                  </a:cubicBezTo>
                  <a:cubicBezTo>
                    <a:pt x="171" y="13"/>
                    <a:pt x="155" y="6"/>
                    <a:pt x="155" y="6"/>
                  </a:cubicBezTo>
                  <a:cubicBezTo>
                    <a:pt x="128" y="8"/>
                    <a:pt x="100" y="6"/>
                    <a:pt x="75" y="14"/>
                  </a:cubicBezTo>
                  <a:cubicBezTo>
                    <a:pt x="69" y="16"/>
                    <a:pt x="65" y="23"/>
                    <a:pt x="59" y="26"/>
                  </a:cubicBezTo>
                  <a:cubicBezTo>
                    <a:pt x="51" y="30"/>
                    <a:pt x="35" y="34"/>
                    <a:pt x="35" y="34"/>
                  </a:cubicBezTo>
                  <a:cubicBezTo>
                    <a:pt x="16" y="63"/>
                    <a:pt x="0" y="55"/>
                    <a:pt x="43" y="66"/>
                  </a:cubicBezTo>
                  <a:cubicBezTo>
                    <a:pt x="80" y="91"/>
                    <a:pt x="79" y="97"/>
                    <a:pt x="131" y="102"/>
                  </a:cubicBezTo>
                  <a:cubicBezTo>
                    <a:pt x="153" y="108"/>
                    <a:pt x="173" y="121"/>
                    <a:pt x="195" y="11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1" name="Freeform 34"/>
            <p:cNvSpPr>
              <a:spLocks/>
            </p:cNvSpPr>
            <p:nvPr/>
          </p:nvSpPr>
          <p:spPr bwMode="auto">
            <a:xfrm>
              <a:off x="1587" y="1677"/>
              <a:ext cx="3071" cy="516"/>
            </a:xfrm>
            <a:custGeom>
              <a:avLst/>
              <a:gdLst>
                <a:gd name="T0" fmla="*/ 3012 w 3071"/>
                <a:gd name="T1" fmla="*/ 60 h 516"/>
                <a:gd name="T2" fmla="*/ 2937 w 3071"/>
                <a:gd name="T3" fmla="*/ 111 h 516"/>
                <a:gd name="T4" fmla="*/ 2892 w 3071"/>
                <a:gd name="T5" fmla="*/ 156 h 516"/>
                <a:gd name="T6" fmla="*/ 2859 w 3071"/>
                <a:gd name="T7" fmla="*/ 186 h 516"/>
                <a:gd name="T8" fmla="*/ 2811 w 3071"/>
                <a:gd name="T9" fmla="*/ 240 h 516"/>
                <a:gd name="T10" fmla="*/ 2695 w 3071"/>
                <a:gd name="T11" fmla="*/ 263 h 516"/>
                <a:gd name="T12" fmla="*/ 2577 w 3071"/>
                <a:gd name="T13" fmla="*/ 283 h 516"/>
                <a:gd name="T14" fmla="*/ 2541 w 3071"/>
                <a:gd name="T15" fmla="*/ 279 h 516"/>
                <a:gd name="T16" fmla="*/ 2415 w 3071"/>
                <a:gd name="T17" fmla="*/ 294 h 516"/>
                <a:gd name="T18" fmla="*/ 2343 w 3071"/>
                <a:gd name="T19" fmla="*/ 297 h 516"/>
                <a:gd name="T20" fmla="*/ 2277 w 3071"/>
                <a:gd name="T21" fmla="*/ 297 h 516"/>
                <a:gd name="T22" fmla="*/ 2220 w 3071"/>
                <a:gd name="T23" fmla="*/ 282 h 516"/>
                <a:gd name="T24" fmla="*/ 2133 w 3071"/>
                <a:gd name="T25" fmla="*/ 309 h 516"/>
                <a:gd name="T26" fmla="*/ 1998 w 3071"/>
                <a:gd name="T27" fmla="*/ 327 h 516"/>
                <a:gd name="T28" fmla="*/ 1848 w 3071"/>
                <a:gd name="T29" fmla="*/ 315 h 516"/>
                <a:gd name="T30" fmla="*/ 1800 w 3071"/>
                <a:gd name="T31" fmla="*/ 342 h 516"/>
                <a:gd name="T32" fmla="*/ 1680 w 3071"/>
                <a:gd name="T33" fmla="*/ 360 h 516"/>
                <a:gd name="T34" fmla="*/ 1584 w 3071"/>
                <a:gd name="T35" fmla="*/ 330 h 516"/>
                <a:gd name="T36" fmla="*/ 1308 w 3071"/>
                <a:gd name="T37" fmla="*/ 330 h 516"/>
                <a:gd name="T38" fmla="*/ 1134 w 3071"/>
                <a:gd name="T39" fmla="*/ 354 h 516"/>
                <a:gd name="T40" fmla="*/ 996 w 3071"/>
                <a:gd name="T41" fmla="*/ 354 h 516"/>
                <a:gd name="T42" fmla="*/ 939 w 3071"/>
                <a:gd name="T43" fmla="*/ 267 h 516"/>
                <a:gd name="T44" fmla="*/ 894 w 3071"/>
                <a:gd name="T45" fmla="*/ 141 h 516"/>
                <a:gd name="T46" fmla="*/ 685 w 3071"/>
                <a:gd name="T47" fmla="*/ 75 h 516"/>
                <a:gd name="T48" fmla="*/ 455 w 3071"/>
                <a:gd name="T49" fmla="*/ 51 h 516"/>
                <a:gd name="T50" fmla="*/ 295 w 3071"/>
                <a:gd name="T51" fmla="*/ 7 h 516"/>
                <a:gd name="T52" fmla="*/ 265 w 3071"/>
                <a:gd name="T53" fmla="*/ 137 h 516"/>
                <a:gd name="T54" fmla="*/ 161 w 3071"/>
                <a:gd name="T55" fmla="*/ 243 h 516"/>
                <a:gd name="T56" fmla="*/ 29 w 3071"/>
                <a:gd name="T57" fmla="*/ 331 h 516"/>
                <a:gd name="T58" fmla="*/ 19 w 3071"/>
                <a:gd name="T59" fmla="*/ 431 h 516"/>
                <a:gd name="T60" fmla="*/ 1 w 3071"/>
                <a:gd name="T61" fmla="*/ 499 h 516"/>
                <a:gd name="T62" fmla="*/ 41 w 3071"/>
                <a:gd name="T63" fmla="*/ 479 h 516"/>
                <a:gd name="T64" fmla="*/ 107 w 3071"/>
                <a:gd name="T65" fmla="*/ 315 h 516"/>
                <a:gd name="T66" fmla="*/ 199 w 3071"/>
                <a:gd name="T67" fmla="*/ 273 h 516"/>
                <a:gd name="T68" fmla="*/ 293 w 3071"/>
                <a:gd name="T69" fmla="*/ 189 h 516"/>
                <a:gd name="T70" fmla="*/ 473 w 3071"/>
                <a:gd name="T71" fmla="*/ 129 h 516"/>
                <a:gd name="T72" fmla="*/ 691 w 3071"/>
                <a:gd name="T73" fmla="*/ 121 h 516"/>
                <a:gd name="T74" fmla="*/ 839 w 3071"/>
                <a:gd name="T75" fmla="*/ 147 h 516"/>
                <a:gd name="T76" fmla="*/ 882 w 3071"/>
                <a:gd name="T77" fmla="*/ 237 h 516"/>
                <a:gd name="T78" fmla="*/ 954 w 3071"/>
                <a:gd name="T79" fmla="*/ 363 h 516"/>
                <a:gd name="T80" fmla="*/ 1098 w 3071"/>
                <a:gd name="T81" fmla="*/ 393 h 516"/>
                <a:gd name="T82" fmla="*/ 1393 w 3071"/>
                <a:gd name="T83" fmla="*/ 365 h 516"/>
                <a:gd name="T84" fmla="*/ 1591 w 3071"/>
                <a:gd name="T85" fmla="*/ 357 h 516"/>
                <a:gd name="T86" fmla="*/ 1689 w 3071"/>
                <a:gd name="T87" fmla="*/ 387 h 516"/>
                <a:gd name="T88" fmla="*/ 1813 w 3071"/>
                <a:gd name="T89" fmla="*/ 379 h 516"/>
                <a:gd name="T90" fmla="*/ 1851 w 3071"/>
                <a:gd name="T91" fmla="*/ 357 h 516"/>
                <a:gd name="T92" fmla="*/ 1997 w 3071"/>
                <a:gd name="T93" fmla="*/ 359 h 516"/>
                <a:gd name="T94" fmla="*/ 2129 w 3071"/>
                <a:gd name="T95" fmla="*/ 349 h 516"/>
                <a:gd name="T96" fmla="*/ 2172 w 3071"/>
                <a:gd name="T97" fmla="*/ 324 h 516"/>
                <a:gd name="T98" fmla="*/ 2383 w 3071"/>
                <a:gd name="T99" fmla="*/ 321 h 516"/>
                <a:gd name="T100" fmla="*/ 2501 w 3071"/>
                <a:gd name="T101" fmla="*/ 305 h 516"/>
                <a:gd name="T102" fmla="*/ 2767 w 3071"/>
                <a:gd name="T103" fmla="*/ 283 h 516"/>
                <a:gd name="T104" fmla="*/ 2856 w 3071"/>
                <a:gd name="T105" fmla="*/ 240 h 516"/>
                <a:gd name="T106" fmla="*/ 2916 w 3071"/>
                <a:gd name="T107" fmla="*/ 180 h 516"/>
                <a:gd name="T108" fmla="*/ 2955 w 3071"/>
                <a:gd name="T109" fmla="*/ 144 h 516"/>
                <a:gd name="T110" fmla="*/ 3009 w 3071"/>
                <a:gd name="T111" fmla="*/ 93 h 516"/>
                <a:gd name="T112" fmla="*/ 3057 w 3071"/>
                <a:gd name="T113" fmla="*/ 24 h 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071"/>
                <a:gd name="T172" fmla="*/ 0 h 516"/>
                <a:gd name="T173" fmla="*/ 3071 w 3071"/>
                <a:gd name="T174" fmla="*/ 516 h 5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071" h="516">
                  <a:moveTo>
                    <a:pt x="3057" y="24"/>
                  </a:moveTo>
                  <a:cubicBezTo>
                    <a:pt x="3050" y="45"/>
                    <a:pt x="3032" y="53"/>
                    <a:pt x="3012" y="60"/>
                  </a:cubicBezTo>
                  <a:cubicBezTo>
                    <a:pt x="3003" y="74"/>
                    <a:pt x="2986" y="82"/>
                    <a:pt x="2970" y="87"/>
                  </a:cubicBezTo>
                  <a:cubicBezTo>
                    <a:pt x="2961" y="101"/>
                    <a:pt x="2950" y="102"/>
                    <a:pt x="2937" y="111"/>
                  </a:cubicBezTo>
                  <a:cubicBezTo>
                    <a:pt x="2923" y="132"/>
                    <a:pt x="2931" y="125"/>
                    <a:pt x="2916" y="135"/>
                  </a:cubicBezTo>
                  <a:cubicBezTo>
                    <a:pt x="2906" y="150"/>
                    <a:pt x="2913" y="142"/>
                    <a:pt x="2892" y="156"/>
                  </a:cubicBezTo>
                  <a:cubicBezTo>
                    <a:pt x="2886" y="160"/>
                    <a:pt x="2874" y="168"/>
                    <a:pt x="2874" y="168"/>
                  </a:cubicBezTo>
                  <a:cubicBezTo>
                    <a:pt x="2870" y="174"/>
                    <a:pt x="2863" y="179"/>
                    <a:pt x="2859" y="186"/>
                  </a:cubicBezTo>
                  <a:cubicBezTo>
                    <a:pt x="2844" y="212"/>
                    <a:pt x="2860" y="204"/>
                    <a:pt x="2829" y="225"/>
                  </a:cubicBezTo>
                  <a:cubicBezTo>
                    <a:pt x="2815" y="234"/>
                    <a:pt x="2826" y="233"/>
                    <a:pt x="2811" y="240"/>
                  </a:cubicBezTo>
                  <a:cubicBezTo>
                    <a:pt x="2805" y="243"/>
                    <a:pt x="2793" y="246"/>
                    <a:pt x="2793" y="246"/>
                  </a:cubicBezTo>
                  <a:cubicBezTo>
                    <a:pt x="2761" y="251"/>
                    <a:pt x="2725" y="259"/>
                    <a:pt x="2695" y="263"/>
                  </a:cubicBezTo>
                  <a:cubicBezTo>
                    <a:pt x="2665" y="267"/>
                    <a:pt x="2633" y="267"/>
                    <a:pt x="2613" y="270"/>
                  </a:cubicBezTo>
                  <a:cubicBezTo>
                    <a:pt x="2596" y="273"/>
                    <a:pt x="2581" y="280"/>
                    <a:pt x="2577" y="283"/>
                  </a:cubicBezTo>
                  <a:cubicBezTo>
                    <a:pt x="2573" y="286"/>
                    <a:pt x="2595" y="292"/>
                    <a:pt x="2589" y="291"/>
                  </a:cubicBezTo>
                  <a:cubicBezTo>
                    <a:pt x="2572" y="290"/>
                    <a:pt x="2558" y="281"/>
                    <a:pt x="2541" y="279"/>
                  </a:cubicBezTo>
                  <a:cubicBezTo>
                    <a:pt x="2535" y="278"/>
                    <a:pt x="2520" y="282"/>
                    <a:pt x="2520" y="282"/>
                  </a:cubicBezTo>
                  <a:cubicBezTo>
                    <a:pt x="2480" y="284"/>
                    <a:pt x="2452" y="290"/>
                    <a:pt x="2415" y="294"/>
                  </a:cubicBezTo>
                  <a:cubicBezTo>
                    <a:pt x="2386" y="284"/>
                    <a:pt x="2403" y="287"/>
                    <a:pt x="2361" y="291"/>
                  </a:cubicBezTo>
                  <a:cubicBezTo>
                    <a:pt x="2355" y="293"/>
                    <a:pt x="2349" y="295"/>
                    <a:pt x="2343" y="297"/>
                  </a:cubicBezTo>
                  <a:cubicBezTo>
                    <a:pt x="2340" y="298"/>
                    <a:pt x="2334" y="300"/>
                    <a:pt x="2334" y="300"/>
                  </a:cubicBezTo>
                  <a:cubicBezTo>
                    <a:pt x="2313" y="298"/>
                    <a:pt x="2296" y="301"/>
                    <a:pt x="2277" y="297"/>
                  </a:cubicBezTo>
                  <a:cubicBezTo>
                    <a:pt x="2257" y="284"/>
                    <a:pt x="2278" y="295"/>
                    <a:pt x="2238" y="288"/>
                  </a:cubicBezTo>
                  <a:cubicBezTo>
                    <a:pt x="2232" y="287"/>
                    <a:pt x="2220" y="282"/>
                    <a:pt x="2220" y="282"/>
                  </a:cubicBezTo>
                  <a:cubicBezTo>
                    <a:pt x="2205" y="283"/>
                    <a:pt x="2190" y="283"/>
                    <a:pt x="2175" y="285"/>
                  </a:cubicBezTo>
                  <a:cubicBezTo>
                    <a:pt x="2165" y="286"/>
                    <a:pt x="2146" y="305"/>
                    <a:pt x="2133" y="309"/>
                  </a:cubicBezTo>
                  <a:cubicBezTo>
                    <a:pt x="2113" y="316"/>
                    <a:pt x="2083" y="317"/>
                    <a:pt x="2064" y="318"/>
                  </a:cubicBezTo>
                  <a:cubicBezTo>
                    <a:pt x="2042" y="322"/>
                    <a:pt x="2020" y="324"/>
                    <a:pt x="1998" y="327"/>
                  </a:cubicBezTo>
                  <a:cubicBezTo>
                    <a:pt x="1967" y="337"/>
                    <a:pt x="1957" y="332"/>
                    <a:pt x="1914" y="330"/>
                  </a:cubicBezTo>
                  <a:cubicBezTo>
                    <a:pt x="1907" y="297"/>
                    <a:pt x="1885" y="313"/>
                    <a:pt x="1848" y="315"/>
                  </a:cubicBezTo>
                  <a:cubicBezTo>
                    <a:pt x="1838" y="320"/>
                    <a:pt x="1827" y="325"/>
                    <a:pt x="1818" y="330"/>
                  </a:cubicBezTo>
                  <a:cubicBezTo>
                    <a:pt x="1812" y="334"/>
                    <a:pt x="1800" y="342"/>
                    <a:pt x="1800" y="342"/>
                  </a:cubicBezTo>
                  <a:cubicBezTo>
                    <a:pt x="1792" y="365"/>
                    <a:pt x="1761" y="367"/>
                    <a:pt x="1740" y="369"/>
                  </a:cubicBezTo>
                  <a:cubicBezTo>
                    <a:pt x="1713" y="378"/>
                    <a:pt x="1700" y="372"/>
                    <a:pt x="1680" y="360"/>
                  </a:cubicBezTo>
                  <a:cubicBezTo>
                    <a:pt x="1666" y="352"/>
                    <a:pt x="1645" y="355"/>
                    <a:pt x="1629" y="351"/>
                  </a:cubicBezTo>
                  <a:cubicBezTo>
                    <a:pt x="1612" y="346"/>
                    <a:pt x="1600" y="335"/>
                    <a:pt x="1584" y="330"/>
                  </a:cubicBezTo>
                  <a:cubicBezTo>
                    <a:pt x="1508" y="338"/>
                    <a:pt x="1503" y="338"/>
                    <a:pt x="1389" y="342"/>
                  </a:cubicBezTo>
                  <a:cubicBezTo>
                    <a:pt x="1350" y="340"/>
                    <a:pt x="1334" y="347"/>
                    <a:pt x="1308" y="330"/>
                  </a:cubicBezTo>
                  <a:cubicBezTo>
                    <a:pt x="1281" y="338"/>
                    <a:pt x="1264" y="342"/>
                    <a:pt x="1236" y="345"/>
                  </a:cubicBezTo>
                  <a:cubicBezTo>
                    <a:pt x="1203" y="356"/>
                    <a:pt x="1168" y="348"/>
                    <a:pt x="1134" y="354"/>
                  </a:cubicBezTo>
                  <a:cubicBezTo>
                    <a:pt x="1111" y="369"/>
                    <a:pt x="1082" y="363"/>
                    <a:pt x="1056" y="372"/>
                  </a:cubicBezTo>
                  <a:cubicBezTo>
                    <a:pt x="1034" y="367"/>
                    <a:pt x="1019" y="357"/>
                    <a:pt x="996" y="354"/>
                  </a:cubicBezTo>
                  <a:cubicBezTo>
                    <a:pt x="981" y="341"/>
                    <a:pt x="956" y="329"/>
                    <a:pt x="948" y="312"/>
                  </a:cubicBezTo>
                  <a:cubicBezTo>
                    <a:pt x="939" y="298"/>
                    <a:pt x="944" y="285"/>
                    <a:pt x="939" y="267"/>
                  </a:cubicBezTo>
                  <a:cubicBezTo>
                    <a:pt x="934" y="249"/>
                    <a:pt x="925" y="225"/>
                    <a:pt x="918" y="204"/>
                  </a:cubicBezTo>
                  <a:cubicBezTo>
                    <a:pt x="911" y="194"/>
                    <a:pt x="899" y="125"/>
                    <a:pt x="894" y="141"/>
                  </a:cubicBezTo>
                  <a:cubicBezTo>
                    <a:pt x="872" y="126"/>
                    <a:pt x="899" y="119"/>
                    <a:pt x="799" y="97"/>
                  </a:cubicBezTo>
                  <a:cubicBezTo>
                    <a:pt x="764" y="86"/>
                    <a:pt x="726" y="80"/>
                    <a:pt x="685" y="75"/>
                  </a:cubicBezTo>
                  <a:cubicBezTo>
                    <a:pt x="644" y="70"/>
                    <a:pt x="591" y="73"/>
                    <a:pt x="553" y="69"/>
                  </a:cubicBezTo>
                  <a:cubicBezTo>
                    <a:pt x="515" y="65"/>
                    <a:pt x="485" y="61"/>
                    <a:pt x="455" y="51"/>
                  </a:cubicBezTo>
                  <a:cubicBezTo>
                    <a:pt x="425" y="41"/>
                    <a:pt x="398" y="16"/>
                    <a:pt x="371" y="9"/>
                  </a:cubicBezTo>
                  <a:cubicBezTo>
                    <a:pt x="344" y="2"/>
                    <a:pt x="313" y="0"/>
                    <a:pt x="295" y="7"/>
                  </a:cubicBezTo>
                  <a:cubicBezTo>
                    <a:pt x="277" y="14"/>
                    <a:pt x="268" y="27"/>
                    <a:pt x="263" y="49"/>
                  </a:cubicBezTo>
                  <a:cubicBezTo>
                    <a:pt x="258" y="71"/>
                    <a:pt x="270" y="113"/>
                    <a:pt x="265" y="137"/>
                  </a:cubicBezTo>
                  <a:cubicBezTo>
                    <a:pt x="260" y="161"/>
                    <a:pt x="250" y="173"/>
                    <a:pt x="233" y="191"/>
                  </a:cubicBezTo>
                  <a:cubicBezTo>
                    <a:pt x="216" y="209"/>
                    <a:pt x="183" y="229"/>
                    <a:pt x="161" y="243"/>
                  </a:cubicBezTo>
                  <a:cubicBezTo>
                    <a:pt x="139" y="257"/>
                    <a:pt x="121" y="262"/>
                    <a:pt x="99" y="277"/>
                  </a:cubicBezTo>
                  <a:cubicBezTo>
                    <a:pt x="77" y="292"/>
                    <a:pt x="42" y="315"/>
                    <a:pt x="29" y="331"/>
                  </a:cubicBezTo>
                  <a:cubicBezTo>
                    <a:pt x="16" y="347"/>
                    <a:pt x="23" y="358"/>
                    <a:pt x="21" y="375"/>
                  </a:cubicBezTo>
                  <a:cubicBezTo>
                    <a:pt x="19" y="392"/>
                    <a:pt x="21" y="415"/>
                    <a:pt x="19" y="431"/>
                  </a:cubicBezTo>
                  <a:cubicBezTo>
                    <a:pt x="17" y="447"/>
                    <a:pt x="14" y="460"/>
                    <a:pt x="11" y="471"/>
                  </a:cubicBezTo>
                  <a:cubicBezTo>
                    <a:pt x="8" y="482"/>
                    <a:pt x="0" y="492"/>
                    <a:pt x="1" y="499"/>
                  </a:cubicBezTo>
                  <a:cubicBezTo>
                    <a:pt x="2" y="506"/>
                    <a:pt x="10" y="516"/>
                    <a:pt x="17" y="513"/>
                  </a:cubicBezTo>
                  <a:cubicBezTo>
                    <a:pt x="24" y="510"/>
                    <a:pt x="32" y="503"/>
                    <a:pt x="41" y="479"/>
                  </a:cubicBezTo>
                  <a:cubicBezTo>
                    <a:pt x="50" y="455"/>
                    <a:pt x="62" y="398"/>
                    <a:pt x="73" y="371"/>
                  </a:cubicBezTo>
                  <a:cubicBezTo>
                    <a:pt x="84" y="344"/>
                    <a:pt x="91" y="326"/>
                    <a:pt x="107" y="315"/>
                  </a:cubicBezTo>
                  <a:cubicBezTo>
                    <a:pt x="123" y="304"/>
                    <a:pt x="152" y="314"/>
                    <a:pt x="167" y="307"/>
                  </a:cubicBezTo>
                  <a:cubicBezTo>
                    <a:pt x="182" y="300"/>
                    <a:pt x="182" y="285"/>
                    <a:pt x="199" y="273"/>
                  </a:cubicBezTo>
                  <a:cubicBezTo>
                    <a:pt x="216" y="261"/>
                    <a:pt x="251" y="249"/>
                    <a:pt x="267" y="235"/>
                  </a:cubicBezTo>
                  <a:cubicBezTo>
                    <a:pt x="283" y="221"/>
                    <a:pt x="272" y="206"/>
                    <a:pt x="293" y="189"/>
                  </a:cubicBezTo>
                  <a:cubicBezTo>
                    <a:pt x="314" y="172"/>
                    <a:pt x="365" y="145"/>
                    <a:pt x="395" y="135"/>
                  </a:cubicBezTo>
                  <a:cubicBezTo>
                    <a:pt x="425" y="125"/>
                    <a:pt x="446" y="132"/>
                    <a:pt x="473" y="129"/>
                  </a:cubicBezTo>
                  <a:cubicBezTo>
                    <a:pt x="500" y="126"/>
                    <a:pt x="519" y="116"/>
                    <a:pt x="555" y="115"/>
                  </a:cubicBezTo>
                  <a:cubicBezTo>
                    <a:pt x="591" y="114"/>
                    <a:pt x="657" y="119"/>
                    <a:pt x="691" y="121"/>
                  </a:cubicBezTo>
                  <a:cubicBezTo>
                    <a:pt x="727" y="130"/>
                    <a:pt x="732" y="125"/>
                    <a:pt x="757" y="129"/>
                  </a:cubicBezTo>
                  <a:cubicBezTo>
                    <a:pt x="782" y="133"/>
                    <a:pt x="819" y="138"/>
                    <a:pt x="839" y="147"/>
                  </a:cubicBezTo>
                  <a:cubicBezTo>
                    <a:pt x="859" y="156"/>
                    <a:pt x="869" y="168"/>
                    <a:pt x="876" y="183"/>
                  </a:cubicBezTo>
                  <a:cubicBezTo>
                    <a:pt x="883" y="198"/>
                    <a:pt x="881" y="218"/>
                    <a:pt x="882" y="237"/>
                  </a:cubicBezTo>
                  <a:cubicBezTo>
                    <a:pt x="883" y="256"/>
                    <a:pt x="873" y="279"/>
                    <a:pt x="885" y="300"/>
                  </a:cubicBezTo>
                  <a:cubicBezTo>
                    <a:pt x="889" y="304"/>
                    <a:pt x="950" y="361"/>
                    <a:pt x="954" y="363"/>
                  </a:cubicBezTo>
                  <a:cubicBezTo>
                    <a:pt x="968" y="371"/>
                    <a:pt x="1014" y="379"/>
                    <a:pt x="1035" y="384"/>
                  </a:cubicBezTo>
                  <a:cubicBezTo>
                    <a:pt x="1059" y="402"/>
                    <a:pt x="1061" y="396"/>
                    <a:pt x="1098" y="393"/>
                  </a:cubicBezTo>
                  <a:cubicBezTo>
                    <a:pt x="1128" y="383"/>
                    <a:pt x="1154" y="372"/>
                    <a:pt x="1185" y="369"/>
                  </a:cubicBezTo>
                  <a:cubicBezTo>
                    <a:pt x="1271" y="372"/>
                    <a:pt x="1307" y="372"/>
                    <a:pt x="1393" y="365"/>
                  </a:cubicBezTo>
                  <a:cubicBezTo>
                    <a:pt x="1415" y="366"/>
                    <a:pt x="1495" y="363"/>
                    <a:pt x="1535" y="363"/>
                  </a:cubicBezTo>
                  <a:cubicBezTo>
                    <a:pt x="1551" y="366"/>
                    <a:pt x="1575" y="352"/>
                    <a:pt x="1591" y="357"/>
                  </a:cubicBezTo>
                  <a:cubicBezTo>
                    <a:pt x="1600" y="360"/>
                    <a:pt x="1601" y="364"/>
                    <a:pt x="1617" y="369"/>
                  </a:cubicBezTo>
                  <a:cubicBezTo>
                    <a:pt x="1633" y="374"/>
                    <a:pt x="1660" y="383"/>
                    <a:pt x="1689" y="387"/>
                  </a:cubicBezTo>
                  <a:cubicBezTo>
                    <a:pt x="1721" y="390"/>
                    <a:pt x="1770" y="392"/>
                    <a:pt x="1791" y="391"/>
                  </a:cubicBezTo>
                  <a:cubicBezTo>
                    <a:pt x="1812" y="390"/>
                    <a:pt x="1807" y="385"/>
                    <a:pt x="1813" y="379"/>
                  </a:cubicBezTo>
                  <a:cubicBezTo>
                    <a:pt x="1839" y="373"/>
                    <a:pt x="1823" y="359"/>
                    <a:pt x="1829" y="355"/>
                  </a:cubicBezTo>
                  <a:cubicBezTo>
                    <a:pt x="1835" y="351"/>
                    <a:pt x="1843" y="358"/>
                    <a:pt x="1851" y="357"/>
                  </a:cubicBezTo>
                  <a:cubicBezTo>
                    <a:pt x="1860" y="351"/>
                    <a:pt x="1851" y="349"/>
                    <a:pt x="1875" y="349"/>
                  </a:cubicBezTo>
                  <a:cubicBezTo>
                    <a:pt x="1899" y="349"/>
                    <a:pt x="1963" y="361"/>
                    <a:pt x="1997" y="359"/>
                  </a:cubicBezTo>
                  <a:cubicBezTo>
                    <a:pt x="2018" y="345"/>
                    <a:pt x="2046" y="335"/>
                    <a:pt x="2079" y="339"/>
                  </a:cubicBezTo>
                  <a:cubicBezTo>
                    <a:pt x="2104" y="347"/>
                    <a:pt x="2107" y="364"/>
                    <a:pt x="2129" y="349"/>
                  </a:cubicBezTo>
                  <a:cubicBezTo>
                    <a:pt x="2145" y="345"/>
                    <a:pt x="2186" y="311"/>
                    <a:pt x="2193" y="307"/>
                  </a:cubicBezTo>
                  <a:cubicBezTo>
                    <a:pt x="2200" y="303"/>
                    <a:pt x="2161" y="322"/>
                    <a:pt x="2172" y="324"/>
                  </a:cubicBezTo>
                  <a:cubicBezTo>
                    <a:pt x="2208" y="326"/>
                    <a:pt x="2228" y="317"/>
                    <a:pt x="2261" y="321"/>
                  </a:cubicBezTo>
                  <a:cubicBezTo>
                    <a:pt x="2288" y="320"/>
                    <a:pt x="2349" y="316"/>
                    <a:pt x="2383" y="321"/>
                  </a:cubicBezTo>
                  <a:cubicBezTo>
                    <a:pt x="2411" y="321"/>
                    <a:pt x="2404" y="323"/>
                    <a:pt x="2433" y="321"/>
                  </a:cubicBezTo>
                  <a:cubicBezTo>
                    <a:pt x="2456" y="319"/>
                    <a:pt x="2478" y="306"/>
                    <a:pt x="2501" y="305"/>
                  </a:cubicBezTo>
                  <a:cubicBezTo>
                    <a:pt x="2537" y="293"/>
                    <a:pt x="2555" y="313"/>
                    <a:pt x="2669" y="295"/>
                  </a:cubicBezTo>
                  <a:cubicBezTo>
                    <a:pt x="2713" y="288"/>
                    <a:pt x="2742" y="287"/>
                    <a:pt x="2767" y="283"/>
                  </a:cubicBezTo>
                  <a:cubicBezTo>
                    <a:pt x="2792" y="279"/>
                    <a:pt x="2802" y="278"/>
                    <a:pt x="2817" y="271"/>
                  </a:cubicBezTo>
                  <a:cubicBezTo>
                    <a:pt x="2820" y="262"/>
                    <a:pt x="2853" y="249"/>
                    <a:pt x="2856" y="240"/>
                  </a:cubicBezTo>
                  <a:cubicBezTo>
                    <a:pt x="2858" y="235"/>
                    <a:pt x="2895" y="216"/>
                    <a:pt x="2904" y="207"/>
                  </a:cubicBezTo>
                  <a:cubicBezTo>
                    <a:pt x="2911" y="200"/>
                    <a:pt x="2908" y="185"/>
                    <a:pt x="2916" y="180"/>
                  </a:cubicBezTo>
                  <a:cubicBezTo>
                    <a:pt x="2922" y="176"/>
                    <a:pt x="2934" y="168"/>
                    <a:pt x="2934" y="168"/>
                  </a:cubicBezTo>
                  <a:cubicBezTo>
                    <a:pt x="2948" y="147"/>
                    <a:pt x="2940" y="154"/>
                    <a:pt x="2955" y="144"/>
                  </a:cubicBezTo>
                  <a:cubicBezTo>
                    <a:pt x="2966" y="127"/>
                    <a:pt x="2981" y="119"/>
                    <a:pt x="3000" y="114"/>
                  </a:cubicBezTo>
                  <a:cubicBezTo>
                    <a:pt x="3021" y="100"/>
                    <a:pt x="2993" y="98"/>
                    <a:pt x="3009" y="93"/>
                  </a:cubicBezTo>
                  <a:cubicBezTo>
                    <a:pt x="3021" y="81"/>
                    <a:pt x="3040" y="77"/>
                    <a:pt x="3049" y="63"/>
                  </a:cubicBezTo>
                  <a:cubicBezTo>
                    <a:pt x="3054" y="44"/>
                    <a:pt x="3071" y="38"/>
                    <a:pt x="3057" y="2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2" name="Freeform 35"/>
            <p:cNvSpPr>
              <a:spLocks/>
            </p:cNvSpPr>
            <p:nvPr/>
          </p:nvSpPr>
          <p:spPr bwMode="auto">
            <a:xfrm>
              <a:off x="2418" y="724"/>
              <a:ext cx="143" cy="395"/>
            </a:xfrm>
            <a:custGeom>
              <a:avLst/>
              <a:gdLst>
                <a:gd name="T0" fmla="*/ 11 w 144"/>
                <a:gd name="T1" fmla="*/ 356 h 395"/>
                <a:gd name="T2" fmla="*/ 20 w 144"/>
                <a:gd name="T3" fmla="*/ 332 h 395"/>
                <a:gd name="T4" fmla="*/ 26 w 144"/>
                <a:gd name="T5" fmla="*/ 157 h 395"/>
                <a:gd name="T6" fmla="*/ 41 w 144"/>
                <a:gd name="T7" fmla="*/ 118 h 395"/>
                <a:gd name="T8" fmla="*/ 59 w 144"/>
                <a:gd name="T9" fmla="*/ 82 h 395"/>
                <a:gd name="T10" fmla="*/ 74 w 144"/>
                <a:gd name="T11" fmla="*/ 55 h 395"/>
                <a:gd name="T12" fmla="*/ 80 w 144"/>
                <a:gd name="T13" fmla="*/ 41 h 395"/>
                <a:gd name="T14" fmla="*/ 92 w 144"/>
                <a:gd name="T15" fmla="*/ 14 h 395"/>
                <a:gd name="T16" fmla="*/ 123 w 144"/>
                <a:gd name="T17" fmla="*/ 8 h 395"/>
                <a:gd name="T18" fmla="*/ 132 w 144"/>
                <a:gd name="T19" fmla="*/ 20 h 395"/>
                <a:gd name="T20" fmla="*/ 126 w 144"/>
                <a:gd name="T21" fmla="*/ 110 h 395"/>
                <a:gd name="T22" fmla="*/ 113 w 144"/>
                <a:gd name="T23" fmla="*/ 131 h 395"/>
                <a:gd name="T24" fmla="*/ 87 w 144"/>
                <a:gd name="T25" fmla="*/ 170 h 395"/>
                <a:gd name="T26" fmla="*/ 72 w 144"/>
                <a:gd name="T27" fmla="*/ 356 h 395"/>
                <a:gd name="T28" fmla="*/ 48 w 144"/>
                <a:gd name="T29" fmla="*/ 395 h 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4"/>
                <a:gd name="T46" fmla="*/ 0 h 395"/>
                <a:gd name="T47" fmla="*/ 144 w 144"/>
                <a:gd name="T48" fmla="*/ 395 h 3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4" h="395">
                  <a:moveTo>
                    <a:pt x="11" y="356"/>
                  </a:moveTo>
                  <a:cubicBezTo>
                    <a:pt x="13" y="347"/>
                    <a:pt x="17" y="340"/>
                    <a:pt x="20" y="332"/>
                  </a:cubicBezTo>
                  <a:cubicBezTo>
                    <a:pt x="25" y="274"/>
                    <a:pt x="0" y="209"/>
                    <a:pt x="26" y="157"/>
                  </a:cubicBezTo>
                  <a:cubicBezTo>
                    <a:pt x="29" y="144"/>
                    <a:pt x="35" y="130"/>
                    <a:pt x="41" y="118"/>
                  </a:cubicBezTo>
                  <a:cubicBezTo>
                    <a:pt x="42" y="102"/>
                    <a:pt x="45" y="91"/>
                    <a:pt x="59" y="82"/>
                  </a:cubicBezTo>
                  <a:cubicBezTo>
                    <a:pt x="61" y="72"/>
                    <a:pt x="68" y="63"/>
                    <a:pt x="74" y="55"/>
                  </a:cubicBezTo>
                  <a:cubicBezTo>
                    <a:pt x="75" y="49"/>
                    <a:pt x="77" y="46"/>
                    <a:pt x="80" y="41"/>
                  </a:cubicBezTo>
                  <a:cubicBezTo>
                    <a:pt x="82" y="30"/>
                    <a:pt x="86" y="23"/>
                    <a:pt x="92" y="14"/>
                  </a:cubicBezTo>
                  <a:cubicBezTo>
                    <a:pt x="94" y="0"/>
                    <a:pt x="110" y="7"/>
                    <a:pt x="123" y="8"/>
                  </a:cubicBezTo>
                  <a:cubicBezTo>
                    <a:pt x="125" y="14"/>
                    <a:pt x="128" y="15"/>
                    <a:pt x="132" y="20"/>
                  </a:cubicBezTo>
                  <a:cubicBezTo>
                    <a:pt x="132" y="43"/>
                    <a:pt x="144" y="86"/>
                    <a:pt x="126" y="110"/>
                  </a:cubicBezTo>
                  <a:cubicBezTo>
                    <a:pt x="124" y="118"/>
                    <a:pt x="120" y="126"/>
                    <a:pt x="113" y="131"/>
                  </a:cubicBezTo>
                  <a:cubicBezTo>
                    <a:pt x="108" y="144"/>
                    <a:pt x="96" y="158"/>
                    <a:pt x="87" y="170"/>
                  </a:cubicBezTo>
                  <a:cubicBezTo>
                    <a:pt x="79" y="216"/>
                    <a:pt x="105" y="312"/>
                    <a:pt x="72" y="356"/>
                  </a:cubicBezTo>
                  <a:cubicBezTo>
                    <a:pt x="69" y="370"/>
                    <a:pt x="56" y="383"/>
                    <a:pt x="48" y="395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3" name="Freeform 36"/>
            <p:cNvSpPr>
              <a:spLocks/>
            </p:cNvSpPr>
            <p:nvPr/>
          </p:nvSpPr>
          <p:spPr bwMode="auto">
            <a:xfrm>
              <a:off x="2480" y="688"/>
              <a:ext cx="1067" cy="526"/>
            </a:xfrm>
            <a:custGeom>
              <a:avLst/>
              <a:gdLst>
                <a:gd name="T0" fmla="*/ 846 w 1067"/>
                <a:gd name="T1" fmla="*/ 508 h 526"/>
                <a:gd name="T2" fmla="*/ 828 w 1067"/>
                <a:gd name="T3" fmla="*/ 442 h 526"/>
                <a:gd name="T4" fmla="*/ 792 w 1067"/>
                <a:gd name="T5" fmla="*/ 384 h 526"/>
                <a:gd name="T6" fmla="*/ 658 w 1067"/>
                <a:gd name="T7" fmla="*/ 362 h 526"/>
                <a:gd name="T8" fmla="*/ 618 w 1067"/>
                <a:gd name="T9" fmla="*/ 348 h 526"/>
                <a:gd name="T10" fmla="*/ 594 w 1067"/>
                <a:gd name="T11" fmla="*/ 336 h 526"/>
                <a:gd name="T12" fmla="*/ 576 w 1067"/>
                <a:gd name="T13" fmla="*/ 320 h 526"/>
                <a:gd name="T14" fmla="*/ 564 w 1067"/>
                <a:gd name="T15" fmla="*/ 316 h 526"/>
                <a:gd name="T16" fmla="*/ 480 w 1067"/>
                <a:gd name="T17" fmla="*/ 270 h 526"/>
                <a:gd name="T18" fmla="*/ 426 w 1067"/>
                <a:gd name="T19" fmla="*/ 272 h 526"/>
                <a:gd name="T20" fmla="*/ 382 w 1067"/>
                <a:gd name="T21" fmla="*/ 226 h 526"/>
                <a:gd name="T22" fmla="*/ 366 w 1067"/>
                <a:gd name="T23" fmla="*/ 212 h 526"/>
                <a:gd name="T24" fmla="*/ 360 w 1067"/>
                <a:gd name="T25" fmla="*/ 208 h 526"/>
                <a:gd name="T26" fmla="*/ 284 w 1067"/>
                <a:gd name="T27" fmla="*/ 174 h 526"/>
                <a:gd name="T28" fmla="*/ 264 w 1067"/>
                <a:gd name="T29" fmla="*/ 160 h 526"/>
                <a:gd name="T30" fmla="*/ 228 w 1067"/>
                <a:gd name="T31" fmla="*/ 122 h 526"/>
                <a:gd name="T32" fmla="*/ 200 w 1067"/>
                <a:gd name="T33" fmla="*/ 102 h 526"/>
                <a:gd name="T34" fmla="*/ 184 w 1067"/>
                <a:gd name="T35" fmla="*/ 84 h 526"/>
                <a:gd name="T36" fmla="*/ 156 w 1067"/>
                <a:gd name="T37" fmla="*/ 74 h 526"/>
                <a:gd name="T38" fmla="*/ 92 w 1067"/>
                <a:gd name="T39" fmla="*/ 58 h 526"/>
                <a:gd name="T40" fmla="*/ 44 w 1067"/>
                <a:gd name="T41" fmla="*/ 44 h 526"/>
                <a:gd name="T42" fmla="*/ 24 w 1067"/>
                <a:gd name="T43" fmla="*/ 36 h 526"/>
                <a:gd name="T44" fmla="*/ 162 w 1067"/>
                <a:gd name="T45" fmla="*/ 18 h 526"/>
                <a:gd name="T46" fmla="*/ 213 w 1067"/>
                <a:gd name="T47" fmla="*/ 31 h 526"/>
                <a:gd name="T48" fmla="*/ 246 w 1067"/>
                <a:gd name="T49" fmla="*/ 54 h 526"/>
                <a:gd name="T50" fmla="*/ 344 w 1067"/>
                <a:gd name="T51" fmla="*/ 74 h 526"/>
                <a:gd name="T52" fmla="*/ 392 w 1067"/>
                <a:gd name="T53" fmla="*/ 114 h 526"/>
                <a:gd name="T54" fmla="*/ 406 w 1067"/>
                <a:gd name="T55" fmla="*/ 136 h 526"/>
                <a:gd name="T56" fmla="*/ 412 w 1067"/>
                <a:gd name="T57" fmla="*/ 146 h 526"/>
                <a:gd name="T58" fmla="*/ 422 w 1067"/>
                <a:gd name="T59" fmla="*/ 160 h 526"/>
                <a:gd name="T60" fmla="*/ 424 w 1067"/>
                <a:gd name="T61" fmla="*/ 172 h 526"/>
                <a:gd name="T62" fmla="*/ 436 w 1067"/>
                <a:gd name="T63" fmla="*/ 196 h 526"/>
                <a:gd name="T64" fmla="*/ 465 w 1067"/>
                <a:gd name="T65" fmla="*/ 217 h 526"/>
                <a:gd name="T66" fmla="*/ 494 w 1067"/>
                <a:gd name="T67" fmla="*/ 222 h 526"/>
                <a:gd name="T68" fmla="*/ 530 w 1067"/>
                <a:gd name="T69" fmla="*/ 228 h 526"/>
                <a:gd name="T70" fmla="*/ 542 w 1067"/>
                <a:gd name="T71" fmla="*/ 242 h 526"/>
                <a:gd name="T72" fmla="*/ 554 w 1067"/>
                <a:gd name="T73" fmla="*/ 250 h 526"/>
                <a:gd name="T74" fmla="*/ 570 w 1067"/>
                <a:gd name="T75" fmla="*/ 264 h 526"/>
                <a:gd name="T76" fmla="*/ 586 w 1067"/>
                <a:gd name="T77" fmla="*/ 274 h 526"/>
                <a:gd name="T78" fmla="*/ 618 w 1067"/>
                <a:gd name="T79" fmla="*/ 294 h 526"/>
                <a:gd name="T80" fmla="*/ 644 w 1067"/>
                <a:gd name="T81" fmla="*/ 304 h 526"/>
                <a:gd name="T82" fmla="*/ 736 w 1067"/>
                <a:gd name="T83" fmla="*/ 324 h 526"/>
                <a:gd name="T84" fmla="*/ 776 w 1067"/>
                <a:gd name="T85" fmla="*/ 330 h 526"/>
                <a:gd name="T86" fmla="*/ 868 w 1067"/>
                <a:gd name="T87" fmla="*/ 348 h 526"/>
                <a:gd name="T88" fmla="*/ 900 w 1067"/>
                <a:gd name="T89" fmla="*/ 352 h 526"/>
                <a:gd name="T90" fmla="*/ 912 w 1067"/>
                <a:gd name="T91" fmla="*/ 356 h 526"/>
                <a:gd name="T92" fmla="*/ 950 w 1067"/>
                <a:gd name="T93" fmla="*/ 356 h 526"/>
                <a:gd name="T94" fmla="*/ 1002 w 1067"/>
                <a:gd name="T95" fmla="*/ 380 h 526"/>
                <a:gd name="T96" fmla="*/ 1040 w 1067"/>
                <a:gd name="T97" fmla="*/ 386 h 526"/>
                <a:gd name="T98" fmla="*/ 1062 w 1067"/>
                <a:gd name="T99" fmla="*/ 404 h 526"/>
                <a:gd name="T100" fmla="*/ 1040 w 1067"/>
                <a:gd name="T101" fmla="*/ 414 h 526"/>
                <a:gd name="T102" fmla="*/ 1002 w 1067"/>
                <a:gd name="T103" fmla="*/ 420 h 526"/>
                <a:gd name="T104" fmla="*/ 932 w 1067"/>
                <a:gd name="T105" fmla="*/ 418 h 526"/>
                <a:gd name="T106" fmla="*/ 920 w 1067"/>
                <a:gd name="T107" fmla="*/ 410 h 526"/>
                <a:gd name="T108" fmla="*/ 898 w 1067"/>
                <a:gd name="T109" fmla="*/ 396 h 526"/>
                <a:gd name="T110" fmla="*/ 868 w 1067"/>
                <a:gd name="T111" fmla="*/ 448 h 526"/>
                <a:gd name="T112" fmla="*/ 856 w 1067"/>
                <a:gd name="T113" fmla="*/ 514 h 526"/>
                <a:gd name="T114" fmla="*/ 844 w 1067"/>
                <a:gd name="T115" fmla="*/ 508 h 526"/>
                <a:gd name="T116" fmla="*/ 846 w 1067"/>
                <a:gd name="T117" fmla="*/ 508 h 5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67"/>
                <a:gd name="T178" fmla="*/ 0 h 526"/>
                <a:gd name="T179" fmla="*/ 1067 w 1067"/>
                <a:gd name="T180" fmla="*/ 526 h 5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67" h="526">
                  <a:moveTo>
                    <a:pt x="846" y="508"/>
                  </a:moveTo>
                  <a:cubicBezTo>
                    <a:pt x="847" y="497"/>
                    <a:pt x="837" y="463"/>
                    <a:pt x="828" y="442"/>
                  </a:cubicBezTo>
                  <a:cubicBezTo>
                    <a:pt x="819" y="421"/>
                    <a:pt x="820" y="397"/>
                    <a:pt x="792" y="384"/>
                  </a:cubicBezTo>
                  <a:cubicBezTo>
                    <a:pt x="752" y="357"/>
                    <a:pt x="706" y="363"/>
                    <a:pt x="658" y="362"/>
                  </a:cubicBezTo>
                  <a:cubicBezTo>
                    <a:pt x="643" y="357"/>
                    <a:pt x="635" y="350"/>
                    <a:pt x="618" y="348"/>
                  </a:cubicBezTo>
                  <a:cubicBezTo>
                    <a:pt x="609" y="345"/>
                    <a:pt x="603" y="339"/>
                    <a:pt x="594" y="336"/>
                  </a:cubicBezTo>
                  <a:cubicBezTo>
                    <a:pt x="589" y="332"/>
                    <a:pt x="581" y="323"/>
                    <a:pt x="576" y="320"/>
                  </a:cubicBezTo>
                  <a:cubicBezTo>
                    <a:pt x="572" y="318"/>
                    <a:pt x="568" y="318"/>
                    <a:pt x="564" y="316"/>
                  </a:cubicBezTo>
                  <a:cubicBezTo>
                    <a:pt x="537" y="298"/>
                    <a:pt x="507" y="288"/>
                    <a:pt x="480" y="270"/>
                  </a:cubicBezTo>
                  <a:cubicBezTo>
                    <a:pt x="461" y="272"/>
                    <a:pt x="445" y="274"/>
                    <a:pt x="426" y="272"/>
                  </a:cubicBezTo>
                  <a:cubicBezTo>
                    <a:pt x="419" y="250"/>
                    <a:pt x="400" y="238"/>
                    <a:pt x="382" y="226"/>
                  </a:cubicBezTo>
                  <a:cubicBezTo>
                    <a:pt x="375" y="216"/>
                    <a:pt x="380" y="221"/>
                    <a:pt x="366" y="212"/>
                  </a:cubicBezTo>
                  <a:cubicBezTo>
                    <a:pt x="364" y="211"/>
                    <a:pt x="360" y="208"/>
                    <a:pt x="360" y="208"/>
                  </a:cubicBezTo>
                  <a:cubicBezTo>
                    <a:pt x="341" y="179"/>
                    <a:pt x="317" y="176"/>
                    <a:pt x="284" y="174"/>
                  </a:cubicBezTo>
                  <a:cubicBezTo>
                    <a:pt x="267" y="168"/>
                    <a:pt x="277" y="169"/>
                    <a:pt x="264" y="160"/>
                  </a:cubicBezTo>
                  <a:cubicBezTo>
                    <a:pt x="253" y="144"/>
                    <a:pt x="244" y="133"/>
                    <a:pt x="228" y="122"/>
                  </a:cubicBezTo>
                  <a:cubicBezTo>
                    <a:pt x="220" y="110"/>
                    <a:pt x="209" y="110"/>
                    <a:pt x="200" y="102"/>
                  </a:cubicBezTo>
                  <a:cubicBezTo>
                    <a:pt x="194" y="97"/>
                    <a:pt x="190" y="89"/>
                    <a:pt x="184" y="84"/>
                  </a:cubicBezTo>
                  <a:cubicBezTo>
                    <a:pt x="177" y="78"/>
                    <a:pt x="164" y="78"/>
                    <a:pt x="156" y="74"/>
                  </a:cubicBezTo>
                  <a:cubicBezTo>
                    <a:pt x="131" y="62"/>
                    <a:pt x="122" y="60"/>
                    <a:pt x="92" y="58"/>
                  </a:cubicBezTo>
                  <a:cubicBezTo>
                    <a:pt x="77" y="54"/>
                    <a:pt x="59" y="50"/>
                    <a:pt x="44" y="44"/>
                  </a:cubicBezTo>
                  <a:cubicBezTo>
                    <a:pt x="37" y="41"/>
                    <a:pt x="24" y="36"/>
                    <a:pt x="24" y="36"/>
                  </a:cubicBezTo>
                  <a:cubicBezTo>
                    <a:pt x="0" y="0"/>
                    <a:pt x="118" y="17"/>
                    <a:pt x="162" y="18"/>
                  </a:cubicBezTo>
                  <a:cubicBezTo>
                    <a:pt x="192" y="19"/>
                    <a:pt x="199" y="25"/>
                    <a:pt x="213" y="31"/>
                  </a:cubicBezTo>
                  <a:cubicBezTo>
                    <a:pt x="227" y="37"/>
                    <a:pt x="224" y="47"/>
                    <a:pt x="246" y="54"/>
                  </a:cubicBezTo>
                  <a:cubicBezTo>
                    <a:pt x="276" y="63"/>
                    <a:pt x="320" y="64"/>
                    <a:pt x="344" y="74"/>
                  </a:cubicBezTo>
                  <a:cubicBezTo>
                    <a:pt x="349" y="78"/>
                    <a:pt x="386" y="112"/>
                    <a:pt x="392" y="114"/>
                  </a:cubicBezTo>
                  <a:cubicBezTo>
                    <a:pt x="402" y="117"/>
                    <a:pt x="397" y="131"/>
                    <a:pt x="406" y="136"/>
                  </a:cubicBezTo>
                  <a:cubicBezTo>
                    <a:pt x="416" y="141"/>
                    <a:pt x="401" y="142"/>
                    <a:pt x="412" y="146"/>
                  </a:cubicBezTo>
                  <a:cubicBezTo>
                    <a:pt x="412" y="150"/>
                    <a:pt x="423" y="157"/>
                    <a:pt x="422" y="160"/>
                  </a:cubicBezTo>
                  <a:cubicBezTo>
                    <a:pt x="424" y="164"/>
                    <a:pt x="422" y="166"/>
                    <a:pt x="424" y="172"/>
                  </a:cubicBezTo>
                  <a:cubicBezTo>
                    <a:pt x="430" y="182"/>
                    <a:pt x="424" y="192"/>
                    <a:pt x="436" y="196"/>
                  </a:cubicBezTo>
                  <a:cubicBezTo>
                    <a:pt x="440" y="205"/>
                    <a:pt x="455" y="213"/>
                    <a:pt x="465" y="217"/>
                  </a:cubicBezTo>
                  <a:cubicBezTo>
                    <a:pt x="475" y="221"/>
                    <a:pt x="483" y="220"/>
                    <a:pt x="494" y="222"/>
                  </a:cubicBezTo>
                  <a:cubicBezTo>
                    <a:pt x="506" y="226"/>
                    <a:pt x="518" y="227"/>
                    <a:pt x="530" y="228"/>
                  </a:cubicBezTo>
                  <a:cubicBezTo>
                    <a:pt x="540" y="231"/>
                    <a:pt x="535" y="236"/>
                    <a:pt x="542" y="242"/>
                  </a:cubicBezTo>
                  <a:cubicBezTo>
                    <a:pt x="546" y="245"/>
                    <a:pt x="554" y="250"/>
                    <a:pt x="554" y="250"/>
                  </a:cubicBezTo>
                  <a:cubicBezTo>
                    <a:pt x="558" y="256"/>
                    <a:pt x="570" y="264"/>
                    <a:pt x="570" y="264"/>
                  </a:cubicBezTo>
                  <a:cubicBezTo>
                    <a:pt x="573" y="269"/>
                    <a:pt x="586" y="274"/>
                    <a:pt x="586" y="274"/>
                  </a:cubicBezTo>
                  <a:cubicBezTo>
                    <a:pt x="595" y="283"/>
                    <a:pt x="605" y="291"/>
                    <a:pt x="618" y="294"/>
                  </a:cubicBezTo>
                  <a:cubicBezTo>
                    <a:pt x="626" y="299"/>
                    <a:pt x="635" y="302"/>
                    <a:pt x="644" y="304"/>
                  </a:cubicBezTo>
                  <a:cubicBezTo>
                    <a:pt x="670" y="321"/>
                    <a:pt x="705" y="321"/>
                    <a:pt x="736" y="324"/>
                  </a:cubicBezTo>
                  <a:cubicBezTo>
                    <a:pt x="749" y="328"/>
                    <a:pt x="763" y="328"/>
                    <a:pt x="776" y="330"/>
                  </a:cubicBezTo>
                  <a:cubicBezTo>
                    <a:pt x="821" y="345"/>
                    <a:pt x="796" y="346"/>
                    <a:pt x="868" y="348"/>
                  </a:cubicBezTo>
                  <a:cubicBezTo>
                    <a:pt x="879" y="349"/>
                    <a:pt x="889" y="351"/>
                    <a:pt x="900" y="352"/>
                  </a:cubicBezTo>
                  <a:cubicBezTo>
                    <a:pt x="904" y="353"/>
                    <a:pt x="912" y="356"/>
                    <a:pt x="912" y="356"/>
                  </a:cubicBezTo>
                  <a:cubicBezTo>
                    <a:pt x="916" y="362"/>
                    <a:pt x="945" y="351"/>
                    <a:pt x="950" y="356"/>
                  </a:cubicBezTo>
                  <a:cubicBezTo>
                    <a:pt x="958" y="364"/>
                    <a:pt x="992" y="378"/>
                    <a:pt x="1002" y="380"/>
                  </a:cubicBezTo>
                  <a:cubicBezTo>
                    <a:pt x="1016" y="386"/>
                    <a:pt x="1030" y="382"/>
                    <a:pt x="1040" y="386"/>
                  </a:cubicBezTo>
                  <a:cubicBezTo>
                    <a:pt x="1050" y="390"/>
                    <a:pt x="1062" y="399"/>
                    <a:pt x="1062" y="404"/>
                  </a:cubicBezTo>
                  <a:cubicBezTo>
                    <a:pt x="1067" y="412"/>
                    <a:pt x="1050" y="411"/>
                    <a:pt x="1040" y="414"/>
                  </a:cubicBezTo>
                  <a:cubicBezTo>
                    <a:pt x="1034" y="412"/>
                    <a:pt x="1004" y="426"/>
                    <a:pt x="1002" y="420"/>
                  </a:cubicBezTo>
                  <a:cubicBezTo>
                    <a:pt x="986" y="418"/>
                    <a:pt x="946" y="420"/>
                    <a:pt x="932" y="418"/>
                  </a:cubicBezTo>
                  <a:cubicBezTo>
                    <a:pt x="928" y="416"/>
                    <a:pt x="920" y="410"/>
                    <a:pt x="920" y="410"/>
                  </a:cubicBezTo>
                  <a:cubicBezTo>
                    <a:pt x="915" y="403"/>
                    <a:pt x="907" y="399"/>
                    <a:pt x="898" y="396"/>
                  </a:cubicBezTo>
                  <a:cubicBezTo>
                    <a:pt x="854" y="400"/>
                    <a:pt x="882" y="407"/>
                    <a:pt x="868" y="448"/>
                  </a:cubicBezTo>
                  <a:cubicBezTo>
                    <a:pt x="867" y="480"/>
                    <a:pt x="878" y="499"/>
                    <a:pt x="856" y="514"/>
                  </a:cubicBezTo>
                  <a:cubicBezTo>
                    <a:pt x="852" y="526"/>
                    <a:pt x="844" y="518"/>
                    <a:pt x="844" y="508"/>
                  </a:cubicBezTo>
                  <a:cubicBezTo>
                    <a:pt x="844" y="507"/>
                    <a:pt x="845" y="508"/>
                    <a:pt x="846" y="508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4" name="Freeform 37"/>
            <p:cNvSpPr>
              <a:spLocks/>
            </p:cNvSpPr>
            <p:nvPr/>
          </p:nvSpPr>
          <p:spPr bwMode="auto">
            <a:xfrm>
              <a:off x="1574" y="1677"/>
              <a:ext cx="1238" cy="511"/>
            </a:xfrm>
            <a:custGeom>
              <a:avLst/>
              <a:gdLst>
                <a:gd name="T0" fmla="*/ 24 w 1238"/>
                <a:gd name="T1" fmla="*/ 511 h 511"/>
                <a:gd name="T2" fmla="*/ 54 w 1238"/>
                <a:gd name="T3" fmla="*/ 482 h 511"/>
                <a:gd name="T4" fmla="*/ 66 w 1238"/>
                <a:gd name="T5" fmla="*/ 458 h 511"/>
                <a:gd name="T6" fmla="*/ 75 w 1238"/>
                <a:gd name="T7" fmla="*/ 395 h 511"/>
                <a:gd name="T8" fmla="*/ 100 w 1238"/>
                <a:gd name="T9" fmla="*/ 354 h 511"/>
                <a:gd name="T10" fmla="*/ 159 w 1238"/>
                <a:gd name="T11" fmla="*/ 320 h 511"/>
                <a:gd name="T12" fmla="*/ 189 w 1238"/>
                <a:gd name="T13" fmla="*/ 302 h 511"/>
                <a:gd name="T14" fmla="*/ 246 w 1238"/>
                <a:gd name="T15" fmla="*/ 257 h 511"/>
                <a:gd name="T16" fmla="*/ 289 w 1238"/>
                <a:gd name="T17" fmla="*/ 234 h 511"/>
                <a:gd name="T18" fmla="*/ 364 w 1238"/>
                <a:gd name="T19" fmla="*/ 162 h 511"/>
                <a:gd name="T20" fmla="*/ 422 w 1238"/>
                <a:gd name="T21" fmla="*/ 134 h 511"/>
                <a:gd name="T22" fmla="*/ 484 w 1238"/>
                <a:gd name="T23" fmla="*/ 129 h 511"/>
                <a:gd name="T24" fmla="*/ 560 w 1238"/>
                <a:gd name="T25" fmla="*/ 122 h 511"/>
                <a:gd name="T26" fmla="*/ 703 w 1238"/>
                <a:gd name="T27" fmla="*/ 132 h 511"/>
                <a:gd name="T28" fmla="*/ 769 w 1238"/>
                <a:gd name="T29" fmla="*/ 135 h 511"/>
                <a:gd name="T30" fmla="*/ 918 w 1238"/>
                <a:gd name="T31" fmla="*/ 160 h 511"/>
                <a:gd name="T32" fmla="*/ 982 w 1238"/>
                <a:gd name="T33" fmla="*/ 154 h 511"/>
                <a:gd name="T34" fmla="*/ 1038 w 1238"/>
                <a:gd name="T35" fmla="*/ 172 h 511"/>
                <a:gd name="T36" fmla="*/ 1090 w 1238"/>
                <a:gd name="T37" fmla="*/ 166 h 511"/>
                <a:gd name="T38" fmla="*/ 1125 w 1238"/>
                <a:gd name="T39" fmla="*/ 158 h 511"/>
                <a:gd name="T40" fmla="*/ 1212 w 1238"/>
                <a:gd name="T41" fmla="*/ 209 h 511"/>
                <a:gd name="T42" fmla="*/ 1217 w 1238"/>
                <a:gd name="T43" fmla="*/ 226 h 511"/>
                <a:gd name="T44" fmla="*/ 1238 w 1238"/>
                <a:gd name="T45" fmla="*/ 227 h 511"/>
                <a:gd name="T46" fmla="*/ 1191 w 1238"/>
                <a:gd name="T47" fmla="*/ 176 h 511"/>
                <a:gd name="T48" fmla="*/ 1178 w 1238"/>
                <a:gd name="T49" fmla="*/ 167 h 511"/>
                <a:gd name="T50" fmla="*/ 1172 w 1238"/>
                <a:gd name="T51" fmla="*/ 163 h 511"/>
                <a:gd name="T52" fmla="*/ 1121 w 1238"/>
                <a:gd name="T53" fmla="*/ 131 h 511"/>
                <a:gd name="T54" fmla="*/ 1068 w 1238"/>
                <a:gd name="T55" fmla="*/ 137 h 511"/>
                <a:gd name="T56" fmla="*/ 1002 w 1238"/>
                <a:gd name="T57" fmla="*/ 131 h 511"/>
                <a:gd name="T58" fmla="*/ 901 w 1238"/>
                <a:gd name="T59" fmla="*/ 123 h 511"/>
                <a:gd name="T60" fmla="*/ 847 w 1238"/>
                <a:gd name="T61" fmla="*/ 96 h 511"/>
                <a:gd name="T62" fmla="*/ 801 w 1238"/>
                <a:gd name="T63" fmla="*/ 101 h 511"/>
                <a:gd name="T64" fmla="*/ 778 w 1238"/>
                <a:gd name="T65" fmla="*/ 78 h 511"/>
                <a:gd name="T66" fmla="*/ 706 w 1238"/>
                <a:gd name="T67" fmla="*/ 66 h 511"/>
                <a:gd name="T68" fmla="*/ 661 w 1238"/>
                <a:gd name="T69" fmla="*/ 72 h 511"/>
                <a:gd name="T70" fmla="*/ 625 w 1238"/>
                <a:gd name="T71" fmla="*/ 75 h 511"/>
                <a:gd name="T72" fmla="*/ 589 w 1238"/>
                <a:gd name="T73" fmla="*/ 69 h 511"/>
                <a:gd name="T74" fmla="*/ 553 w 1238"/>
                <a:gd name="T75" fmla="*/ 63 h 511"/>
                <a:gd name="T76" fmla="*/ 505 w 1238"/>
                <a:gd name="T77" fmla="*/ 57 h 511"/>
                <a:gd name="T78" fmla="*/ 477 w 1238"/>
                <a:gd name="T79" fmla="*/ 65 h 511"/>
                <a:gd name="T80" fmla="*/ 444 w 1238"/>
                <a:gd name="T81" fmla="*/ 38 h 511"/>
                <a:gd name="T82" fmla="*/ 415 w 1238"/>
                <a:gd name="T83" fmla="*/ 18 h 511"/>
                <a:gd name="T84" fmla="*/ 367 w 1238"/>
                <a:gd name="T85" fmla="*/ 3 h 511"/>
                <a:gd name="T86" fmla="*/ 298 w 1238"/>
                <a:gd name="T87" fmla="*/ 6 h 511"/>
                <a:gd name="T88" fmla="*/ 276 w 1238"/>
                <a:gd name="T89" fmla="*/ 62 h 511"/>
                <a:gd name="T90" fmla="*/ 285 w 1238"/>
                <a:gd name="T91" fmla="*/ 104 h 511"/>
                <a:gd name="T92" fmla="*/ 264 w 1238"/>
                <a:gd name="T93" fmla="*/ 155 h 511"/>
                <a:gd name="T94" fmla="*/ 171 w 1238"/>
                <a:gd name="T95" fmla="*/ 245 h 511"/>
                <a:gd name="T96" fmla="*/ 135 w 1238"/>
                <a:gd name="T97" fmla="*/ 263 h 511"/>
                <a:gd name="T98" fmla="*/ 117 w 1238"/>
                <a:gd name="T99" fmla="*/ 275 h 511"/>
                <a:gd name="T100" fmla="*/ 86 w 1238"/>
                <a:gd name="T101" fmla="*/ 287 h 511"/>
                <a:gd name="T102" fmla="*/ 54 w 1238"/>
                <a:gd name="T103" fmla="*/ 313 h 511"/>
                <a:gd name="T104" fmla="*/ 42 w 1238"/>
                <a:gd name="T105" fmla="*/ 344 h 511"/>
                <a:gd name="T106" fmla="*/ 30 w 1238"/>
                <a:gd name="T107" fmla="*/ 362 h 511"/>
                <a:gd name="T108" fmla="*/ 24 w 1238"/>
                <a:gd name="T109" fmla="*/ 371 h 511"/>
                <a:gd name="T110" fmla="*/ 0 w 1238"/>
                <a:gd name="T111" fmla="*/ 505 h 5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38"/>
                <a:gd name="T169" fmla="*/ 0 h 511"/>
                <a:gd name="T170" fmla="*/ 1238 w 1238"/>
                <a:gd name="T171" fmla="*/ 511 h 5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38" h="511">
                  <a:moveTo>
                    <a:pt x="24" y="511"/>
                  </a:moveTo>
                  <a:cubicBezTo>
                    <a:pt x="38" y="490"/>
                    <a:pt x="45" y="504"/>
                    <a:pt x="54" y="482"/>
                  </a:cubicBezTo>
                  <a:cubicBezTo>
                    <a:pt x="57" y="474"/>
                    <a:pt x="66" y="458"/>
                    <a:pt x="66" y="458"/>
                  </a:cubicBezTo>
                  <a:cubicBezTo>
                    <a:pt x="68" y="437"/>
                    <a:pt x="70" y="416"/>
                    <a:pt x="75" y="395"/>
                  </a:cubicBezTo>
                  <a:cubicBezTo>
                    <a:pt x="75" y="391"/>
                    <a:pt x="97" y="363"/>
                    <a:pt x="100" y="354"/>
                  </a:cubicBezTo>
                  <a:cubicBezTo>
                    <a:pt x="111" y="325"/>
                    <a:pt x="136" y="322"/>
                    <a:pt x="159" y="320"/>
                  </a:cubicBezTo>
                  <a:cubicBezTo>
                    <a:pt x="169" y="312"/>
                    <a:pt x="179" y="309"/>
                    <a:pt x="189" y="302"/>
                  </a:cubicBezTo>
                  <a:cubicBezTo>
                    <a:pt x="202" y="283"/>
                    <a:pt x="227" y="270"/>
                    <a:pt x="246" y="257"/>
                  </a:cubicBezTo>
                  <a:cubicBezTo>
                    <a:pt x="257" y="241"/>
                    <a:pt x="277" y="249"/>
                    <a:pt x="289" y="234"/>
                  </a:cubicBezTo>
                  <a:cubicBezTo>
                    <a:pt x="299" y="222"/>
                    <a:pt x="350" y="171"/>
                    <a:pt x="364" y="162"/>
                  </a:cubicBezTo>
                  <a:cubicBezTo>
                    <a:pt x="377" y="122"/>
                    <a:pt x="411" y="134"/>
                    <a:pt x="422" y="134"/>
                  </a:cubicBezTo>
                  <a:cubicBezTo>
                    <a:pt x="437" y="126"/>
                    <a:pt x="469" y="133"/>
                    <a:pt x="484" y="129"/>
                  </a:cubicBezTo>
                  <a:cubicBezTo>
                    <a:pt x="528" y="131"/>
                    <a:pt x="517" y="119"/>
                    <a:pt x="560" y="122"/>
                  </a:cubicBezTo>
                  <a:cubicBezTo>
                    <a:pt x="640" y="120"/>
                    <a:pt x="628" y="129"/>
                    <a:pt x="703" y="132"/>
                  </a:cubicBezTo>
                  <a:cubicBezTo>
                    <a:pt x="737" y="108"/>
                    <a:pt x="738" y="132"/>
                    <a:pt x="769" y="135"/>
                  </a:cubicBezTo>
                  <a:cubicBezTo>
                    <a:pt x="823" y="141"/>
                    <a:pt x="828" y="157"/>
                    <a:pt x="918" y="160"/>
                  </a:cubicBezTo>
                  <a:cubicBezTo>
                    <a:pt x="964" y="171"/>
                    <a:pt x="938" y="153"/>
                    <a:pt x="982" y="154"/>
                  </a:cubicBezTo>
                  <a:cubicBezTo>
                    <a:pt x="1002" y="155"/>
                    <a:pt x="1020" y="170"/>
                    <a:pt x="1038" y="172"/>
                  </a:cubicBezTo>
                  <a:cubicBezTo>
                    <a:pt x="1056" y="174"/>
                    <a:pt x="1076" y="168"/>
                    <a:pt x="1090" y="166"/>
                  </a:cubicBezTo>
                  <a:cubicBezTo>
                    <a:pt x="1105" y="168"/>
                    <a:pt x="1105" y="151"/>
                    <a:pt x="1125" y="158"/>
                  </a:cubicBezTo>
                  <a:cubicBezTo>
                    <a:pt x="1145" y="165"/>
                    <a:pt x="1197" y="198"/>
                    <a:pt x="1212" y="209"/>
                  </a:cubicBezTo>
                  <a:cubicBezTo>
                    <a:pt x="1215" y="219"/>
                    <a:pt x="1211" y="226"/>
                    <a:pt x="1217" y="226"/>
                  </a:cubicBezTo>
                  <a:cubicBezTo>
                    <a:pt x="1217" y="226"/>
                    <a:pt x="1238" y="227"/>
                    <a:pt x="1238" y="227"/>
                  </a:cubicBezTo>
                  <a:cubicBezTo>
                    <a:pt x="1233" y="203"/>
                    <a:pt x="1214" y="184"/>
                    <a:pt x="1191" y="176"/>
                  </a:cubicBezTo>
                  <a:cubicBezTo>
                    <a:pt x="1182" y="173"/>
                    <a:pt x="1178" y="167"/>
                    <a:pt x="1178" y="167"/>
                  </a:cubicBezTo>
                  <a:cubicBezTo>
                    <a:pt x="1173" y="165"/>
                    <a:pt x="1181" y="169"/>
                    <a:pt x="1172" y="163"/>
                  </a:cubicBezTo>
                  <a:cubicBezTo>
                    <a:pt x="1163" y="157"/>
                    <a:pt x="1138" y="135"/>
                    <a:pt x="1121" y="131"/>
                  </a:cubicBezTo>
                  <a:cubicBezTo>
                    <a:pt x="1093" y="122"/>
                    <a:pt x="1107" y="133"/>
                    <a:pt x="1068" y="137"/>
                  </a:cubicBezTo>
                  <a:cubicBezTo>
                    <a:pt x="1053" y="147"/>
                    <a:pt x="1020" y="135"/>
                    <a:pt x="1002" y="131"/>
                  </a:cubicBezTo>
                  <a:cubicBezTo>
                    <a:pt x="926" y="134"/>
                    <a:pt x="945" y="108"/>
                    <a:pt x="901" y="123"/>
                  </a:cubicBezTo>
                  <a:cubicBezTo>
                    <a:pt x="870" y="118"/>
                    <a:pt x="878" y="100"/>
                    <a:pt x="847" y="96"/>
                  </a:cubicBezTo>
                  <a:cubicBezTo>
                    <a:pt x="841" y="92"/>
                    <a:pt x="808" y="105"/>
                    <a:pt x="801" y="101"/>
                  </a:cubicBezTo>
                  <a:cubicBezTo>
                    <a:pt x="790" y="95"/>
                    <a:pt x="790" y="81"/>
                    <a:pt x="778" y="78"/>
                  </a:cubicBezTo>
                  <a:cubicBezTo>
                    <a:pt x="759" y="79"/>
                    <a:pt x="725" y="65"/>
                    <a:pt x="706" y="66"/>
                  </a:cubicBezTo>
                  <a:cubicBezTo>
                    <a:pt x="691" y="67"/>
                    <a:pt x="676" y="70"/>
                    <a:pt x="661" y="72"/>
                  </a:cubicBezTo>
                  <a:cubicBezTo>
                    <a:pt x="655" y="73"/>
                    <a:pt x="625" y="75"/>
                    <a:pt x="625" y="75"/>
                  </a:cubicBezTo>
                  <a:cubicBezTo>
                    <a:pt x="605" y="74"/>
                    <a:pt x="609" y="73"/>
                    <a:pt x="589" y="69"/>
                  </a:cubicBezTo>
                  <a:cubicBezTo>
                    <a:pt x="583" y="68"/>
                    <a:pt x="564" y="64"/>
                    <a:pt x="553" y="63"/>
                  </a:cubicBezTo>
                  <a:cubicBezTo>
                    <a:pt x="535" y="61"/>
                    <a:pt x="523" y="58"/>
                    <a:pt x="505" y="57"/>
                  </a:cubicBezTo>
                  <a:cubicBezTo>
                    <a:pt x="495" y="54"/>
                    <a:pt x="487" y="68"/>
                    <a:pt x="477" y="65"/>
                  </a:cubicBezTo>
                  <a:cubicBezTo>
                    <a:pt x="467" y="55"/>
                    <a:pt x="456" y="42"/>
                    <a:pt x="444" y="38"/>
                  </a:cubicBezTo>
                  <a:cubicBezTo>
                    <a:pt x="423" y="43"/>
                    <a:pt x="447" y="23"/>
                    <a:pt x="415" y="18"/>
                  </a:cubicBezTo>
                  <a:cubicBezTo>
                    <a:pt x="409" y="17"/>
                    <a:pt x="367" y="3"/>
                    <a:pt x="367" y="3"/>
                  </a:cubicBezTo>
                  <a:cubicBezTo>
                    <a:pt x="339" y="4"/>
                    <a:pt x="325" y="0"/>
                    <a:pt x="298" y="6"/>
                  </a:cubicBezTo>
                  <a:cubicBezTo>
                    <a:pt x="287" y="8"/>
                    <a:pt x="276" y="62"/>
                    <a:pt x="276" y="62"/>
                  </a:cubicBezTo>
                  <a:cubicBezTo>
                    <a:pt x="278" y="76"/>
                    <a:pt x="282" y="90"/>
                    <a:pt x="285" y="104"/>
                  </a:cubicBezTo>
                  <a:cubicBezTo>
                    <a:pt x="283" y="133"/>
                    <a:pt x="290" y="146"/>
                    <a:pt x="264" y="155"/>
                  </a:cubicBezTo>
                  <a:cubicBezTo>
                    <a:pt x="250" y="196"/>
                    <a:pt x="211" y="232"/>
                    <a:pt x="171" y="245"/>
                  </a:cubicBezTo>
                  <a:cubicBezTo>
                    <a:pt x="155" y="250"/>
                    <a:pt x="150" y="253"/>
                    <a:pt x="135" y="263"/>
                  </a:cubicBezTo>
                  <a:cubicBezTo>
                    <a:pt x="129" y="267"/>
                    <a:pt x="117" y="275"/>
                    <a:pt x="117" y="275"/>
                  </a:cubicBezTo>
                  <a:cubicBezTo>
                    <a:pt x="112" y="291"/>
                    <a:pt x="100" y="278"/>
                    <a:pt x="86" y="287"/>
                  </a:cubicBezTo>
                  <a:cubicBezTo>
                    <a:pt x="83" y="289"/>
                    <a:pt x="54" y="313"/>
                    <a:pt x="54" y="313"/>
                  </a:cubicBezTo>
                  <a:cubicBezTo>
                    <a:pt x="45" y="327"/>
                    <a:pt x="53" y="332"/>
                    <a:pt x="42" y="344"/>
                  </a:cubicBezTo>
                  <a:cubicBezTo>
                    <a:pt x="37" y="349"/>
                    <a:pt x="34" y="356"/>
                    <a:pt x="30" y="362"/>
                  </a:cubicBezTo>
                  <a:cubicBezTo>
                    <a:pt x="28" y="365"/>
                    <a:pt x="24" y="371"/>
                    <a:pt x="24" y="371"/>
                  </a:cubicBezTo>
                  <a:cubicBezTo>
                    <a:pt x="24" y="377"/>
                    <a:pt x="32" y="487"/>
                    <a:pt x="0" y="505"/>
                  </a:cubicBezTo>
                </a:path>
              </a:pathLst>
            </a:custGeom>
            <a:solidFill>
              <a:srgbClr val="FF0000"/>
            </a:solidFill>
            <a:ln w="9525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5" name="Freeform 38"/>
            <p:cNvSpPr>
              <a:spLocks/>
            </p:cNvSpPr>
            <p:nvPr/>
          </p:nvSpPr>
          <p:spPr bwMode="auto">
            <a:xfrm>
              <a:off x="793" y="2523"/>
              <a:ext cx="526" cy="417"/>
            </a:xfrm>
            <a:custGeom>
              <a:avLst/>
              <a:gdLst>
                <a:gd name="T0" fmla="*/ 499 w 527"/>
                <a:gd name="T1" fmla="*/ 393 h 417"/>
                <a:gd name="T2" fmla="*/ 527 w 527"/>
                <a:gd name="T3" fmla="*/ 309 h 417"/>
                <a:gd name="T4" fmla="*/ 491 w 527"/>
                <a:gd name="T5" fmla="*/ 205 h 417"/>
                <a:gd name="T6" fmla="*/ 487 w 527"/>
                <a:gd name="T7" fmla="*/ 193 h 417"/>
                <a:gd name="T8" fmla="*/ 479 w 527"/>
                <a:gd name="T9" fmla="*/ 181 h 417"/>
                <a:gd name="T10" fmla="*/ 471 w 527"/>
                <a:gd name="T11" fmla="*/ 157 h 417"/>
                <a:gd name="T12" fmla="*/ 447 w 527"/>
                <a:gd name="T13" fmla="*/ 141 h 417"/>
                <a:gd name="T14" fmla="*/ 255 w 527"/>
                <a:gd name="T15" fmla="*/ 133 h 417"/>
                <a:gd name="T16" fmla="*/ 215 w 527"/>
                <a:gd name="T17" fmla="*/ 93 h 417"/>
                <a:gd name="T18" fmla="*/ 131 w 527"/>
                <a:gd name="T19" fmla="*/ 73 h 417"/>
                <a:gd name="T20" fmla="*/ 95 w 527"/>
                <a:gd name="T21" fmla="*/ 57 h 417"/>
                <a:gd name="T22" fmla="*/ 39 w 527"/>
                <a:gd name="T23" fmla="*/ 1 h 417"/>
                <a:gd name="T24" fmla="*/ 11 w 527"/>
                <a:gd name="T25" fmla="*/ 9 h 417"/>
                <a:gd name="T26" fmla="*/ 39 w 527"/>
                <a:gd name="T27" fmla="*/ 49 h 417"/>
                <a:gd name="T28" fmla="*/ 67 w 527"/>
                <a:gd name="T29" fmla="*/ 89 h 417"/>
                <a:gd name="T30" fmla="*/ 103 w 527"/>
                <a:gd name="T31" fmla="*/ 153 h 417"/>
                <a:gd name="T32" fmla="*/ 119 w 527"/>
                <a:gd name="T33" fmla="*/ 173 h 417"/>
                <a:gd name="T34" fmla="*/ 139 w 527"/>
                <a:gd name="T35" fmla="*/ 209 h 417"/>
                <a:gd name="T36" fmla="*/ 159 w 527"/>
                <a:gd name="T37" fmla="*/ 293 h 417"/>
                <a:gd name="T38" fmla="*/ 179 w 527"/>
                <a:gd name="T39" fmla="*/ 153 h 417"/>
                <a:gd name="T40" fmla="*/ 219 w 527"/>
                <a:gd name="T41" fmla="*/ 169 h 417"/>
                <a:gd name="T42" fmla="*/ 235 w 527"/>
                <a:gd name="T43" fmla="*/ 229 h 417"/>
                <a:gd name="T44" fmla="*/ 303 w 527"/>
                <a:gd name="T45" fmla="*/ 185 h 417"/>
                <a:gd name="T46" fmla="*/ 355 w 527"/>
                <a:gd name="T47" fmla="*/ 205 h 417"/>
                <a:gd name="T48" fmla="*/ 339 w 527"/>
                <a:gd name="T49" fmla="*/ 345 h 417"/>
                <a:gd name="T50" fmla="*/ 331 w 527"/>
                <a:gd name="T51" fmla="*/ 369 h 417"/>
                <a:gd name="T52" fmla="*/ 327 w 527"/>
                <a:gd name="T53" fmla="*/ 381 h 417"/>
                <a:gd name="T54" fmla="*/ 331 w 527"/>
                <a:gd name="T55" fmla="*/ 365 h 417"/>
                <a:gd name="T56" fmla="*/ 359 w 527"/>
                <a:gd name="T57" fmla="*/ 353 h 417"/>
                <a:gd name="T58" fmla="*/ 367 w 527"/>
                <a:gd name="T59" fmla="*/ 325 h 417"/>
                <a:gd name="T60" fmla="*/ 383 w 527"/>
                <a:gd name="T61" fmla="*/ 301 h 417"/>
                <a:gd name="T62" fmla="*/ 399 w 527"/>
                <a:gd name="T63" fmla="*/ 197 h 417"/>
                <a:gd name="T64" fmla="*/ 435 w 527"/>
                <a:gd name="T65" fmla="*/ 181 h 417"/>
                <a:gd name="T66" fmla="*/ 471 w 527"/>
                <a:gd name="T67" fmla="*/ 237 h 417"/>
                <a:gd name="T68" fmla="*/ 495 w 527"/>
                <a:gd name="T69" fmla="*/ 373 h 417"/>
                <a:gd name="T70" fmla="*/ 499 w 527"/>
                <a:gd name="T71" fmla="*/ 393 h 4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27"/>
                <a:gd name="T109" fmla="*/ 0 h 417"/>
                <a:gd name="T110" fmla="*/ 527 w 527"/>
                <a:gd name="T111" fmla="*/ 417 h 4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27" h="417">
                  <a:moveTo>
                    <a:pt x="499" y="393"/>
                  </a:moveTo>
                  <a:cubicBezTo>
                    <a:pt x="517" y="366"/>
                    <a:pt x="517" y="338"/>
                    <a:pt x="527" y="309"/>
                  </a:cubicBezTo>
                  <a:cubicBezTo>
                    <a:pt x="524" y="277"/>
                    <a:pt x="520" y="225"/>
                    <a:pt x="491" y="205"/>
                  </a:cubicBezTo>
                  <a:cubicBezTo>
                    <a:pt x="490" y="201"/>
                    <a:pt x="489" y="197"/>
                    <a:pt x="487" y="193"/>
                  </a:cubicBezTo>
                  <a:cubicBezTo>
                    <a:pt x="485" y="189"/>
                    <a:pt x="481" y="185"/>
                    <a:pt x="479" y="181"/>
                  </a:cubicBezTo>
                  <a:cubicBezTo>
                    <a:pt x="476" y="173"/>
                    <a:pt x="478" y="162"/>
                    <a:pt x="471" y="157"/>
                  </a:cubicBezTo>
                  <a:cubicBezTo>
                    <a:pt x="463" y="152"/>
                    <a:pt x="447" y="141"/>
                    <a:pt x="447" y="141"/>
                  </a:cubicBezTo>
                  <a:cubicBezTo>
                    <a:pt x="432" y="141"/>
                    <a:pt x="299" y="162"/>
                    <a:pt x="255" y="133"/>
                  </a:cubicBezTo>
                  <a:cubicBezTo>
                    <a:pt x="245" y="118"/>
                    <a:pt x="230" y="103"/>
                    <a:pt x="215" y="93"/>
                  </a:cubicBezTo>
                  <a:cubicBezTo>
                    <a:pt x="206" y="66"/>
                    <a:pt x="150" y="74"/>
                    <a:pt x="131" y="73"/>
                  </a:cubicBezTo>
                  <a:cubicBezTo>
                    <a:pt x="102" y="63"/>
                    <a:pt x="114" y="70"/>
                    <a:pt x="95" y="57"/>
                  </a:cubicBezTo>
                  <a:cubicBezTo>
                    <a:pt x="85" y="27"/>
                    <a:pt x="68" y="11"/>
                    <a:pt x="39" y="1"/>
                  </a:cubicBezTo>
                  <a:cubicBezTo>
                    <a:pt x="30" y="4"/>
                    <a:pt x="14" y="0"/>
                    <a:pt x="11" y="9"/>
                  </a:cubicBezTo>
                  <a:cubicBezTo>
                    <a:pt x="0" y="38"/>
                    <a:pt x="24" y="39"/>
                    <a:pt x="39" y="49"/>
                  </a:cubicBezTo>
                  <a:cubicBezTo>
                    <a:pt x="47" y="64"/>
                    <a:pt x="60" y="74"/>
                    <a:pt x="67" y="89"/>
                  </a:cubicBezTo>
                  <a:cubicBezTo>
                    <a:pt x="78" y="114"/>
                    <a:pt x="83" y="133"/>
                    <a:pt x="103" y="153"/>
                  </a:cubicBezTo>
                  <a:cubicBezTo>
                    <a:pt x="111" y="176"/>
                    <a:pt x="101" y="155"/>
                    <a:pt x="119" y="173"/>
                  </a:cubicBezTo>
                  <a:cubicBezTo>
                    <a:pt x="129" y="183"/>
                    <a:pt x="132" y="198"/>
                    <a:pt x="139" y="209"/>
                  </a:cubicBezTo>
                  <a:cubicBezTo>
                    <a:pt x="146" y="312"/>
                    <a:pt x="148" y="230"/>
                    <a:pt x="159" y="293"/>
                  </a:cubicBezTo>
                  <a:cubicBezTo>
                    <a:pt x="175" y="246"/>
                    <a:pt x="134" y="183"/>
                    <a:pt x="179" y="153"/>
                  </a:cubicBezTo>
                  <a:cubicBezTo>
                    <a:pt x="195" y="157"/>
                    <a:pt x="205" y="160"/>
                    <a:pt x="219" y="169"/>
                  </a:cubicBezTo>
                  <a:cubicBezTo>
                    <a:pt x="233" y="190"/>
                    <a:pt x="232" y="201"/>
                    <a:pt x="235" y="229"/>
                  </a:cubicBezTo>
                  <a:cubicBezTo>
                    <a:pt x="275" y="170"/>
                    <a:pt x="204" y="178"/>
                    <a:pt x="303" y="185"/>
                  </a:cubicBezTo>
                  <a:cubicBezTo>
                    <a:pt x="321" y="191"/>
                    <a:pt x="336" y="200"/>
                    <a:pt x="355" y="205"/>
                  </a:cubicBezTo>
                  <a:cubicBezTo>
                    <a:pt x="371" y="253"/>
                    <a:pt x="377" y="307"/>
                    <a:pt x="339" y="345"/>
                  </a:cubicBezTo>
                  <a:cubicBezTo>
                    <a:pt x="336" y="353"/>
                    <a:pt x="334" y="361"/>
                    <a:pt x="331" y="369"/>
                  </a:cubicBezTo>
                  <a:cubicBezTo>
                    <a:pt x="330" y="373"/>
                    <a:pt x="326" y="385"/>
                    <a:pt x="327" y="381"/>
                  </a:cubicBezTo>
                  <a:cubicBezTo>
                    <a:pt x="328" y="376"/>
                    <a:pt x="328" y="370"/>
                    <a:pt x="331" y="365"/>
                  </a:cubicBezTo>
                  <a:cubicBezTo>
                    <a:pt x="337" y="357"/>
                    <a:pt x="351" y="355"/>
                    <a:pt x="359" y="353"/>
                  </a:cubicBezTo>
                  <a:cubicBezTo>
                    <a:pt x="362" y="344"/>
                    <a:pt x="363" y="334"/>
                    <a:pt x="367" y="325"/>
                  </a:cubicBezTo>
                  <a:cubicBezTo>
                    <a:pt x="371" y="316"/>
                    <a:pt x="383" y="301"/>
                    <a:pt x="383" y="301"/>
                  </a:cubicBezTo>
                  <a:cubicBezTo>
                    <a:pt x="385" y="282"/>
                    <a:pt x="386" y="213"/>
                    <a:pt x="399" y="197"/>
                  </a:cubicBezTo>
                  <a:cubicBezTo>
                    <a:pt x="407" y="187"/>
                    <a:pt x="435" y="181"/>
                    <a:pt x="435" y="181"/>
                  </a:cubicBezTo>
                  <a:cubicBezTo>
                    <a:pt x="471" y="190"/>
                    <a:pt x="460" y="205"/>
                    <a:pt x="471" y="237"/>
                  </a:cubicBezTo>
                  <a:cubicBezTo>
                    <a:pt x="473" y="286"/>
                    <a:pt x="459" y="337"/>
                    <a:pt x="495" y="373"/>
                  </a:cubicBezTo>
                  <a:cubicBezTo>
                    <a:pt x="496" y="376"/>
                    <a:pt x="511" y="417"/>
                    <a:pt x="499" y="393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6" name="Freeform 39"/>
            <p:cNvSpPr>
              <a:spLocks/>
            </p:cNvSpPr>
            <p:nvPr/>
          </p:nvSpPr>
          <p:spPr bwMode="auto">
            <a:xfrm>
              <a:off x="277" y="2116"/>
              <a:ext cx="1459" cy="680"/>
            </a:xfrm>
            <a:custGeom>
              <a:avLst/>
              <a:gdLst>
                <a:gd name="T0" fmla="*/ 1431 w 1459"/>
                <a:gd name="T1" fmla="*/ 68 h 680"/>
                <a:gd name="T2" fmla="*/ 1407 w 1459"/>
                <a:gd name="T3" fmla="*/ 152 h 680"/>
                <a:gd name="T4" fmla="*/ 1411 w 1459"/>
                <a:gd name="T5" fmla="*/ 260 h 680"/>
                <a:gd name="T6" fmla="*/ 1319 w 1459"/>
                <a:gd name="T7" fmla="*/ 320 h 680"/>
                <a:gd name="T8" fmla="*/ 1207 w 1459"/>
                <a:gd name="T9" fmla="*/ 300 h 680"/>
                <a:gd name="T10" fmla="*/ 1127 w 1459"/>
                <a:gd name="T11" fmla="*/ 348 h 680"/>
                <a:gd name="T12" fmla="*/ 1095 w 1459"/>
                <a:gd name="T13" fmla="*/ 384 h 680"/>
                <a:gd name="T14" fmla="*/ 1055 w 1459"/>
                <a:gd name="T15" fmla="*/ 412 h 680"/>
                <a:gd name="T16" fmla="*/ 967 w 1459"/>
                <a:gd name="T17" fmla="*/ 472 h 680"/>
                <a:gd name="T18" fmla="*/ 867 w 1459"/>
                <a:gd name="T19" fmla="*/ 540 h 680"/>
                <a:gd name="T20" fmla="*/ 771 w 1459"/>
                <a:gd name="T21" fmla="*/ 480 h 680"/>
                <a:gd name="T22" fmla="*/ 719 w 1459"/>
                <a:gd name="T23" fmla="*/ 432 h 680"/>
                <a:gd name="T24" fmla="*/ 523 w 1459"/>
                <a:gd name="T25" fmla="*/ 464 h 680"/>
                <a:gd name="T26" fmla="*/ 423 w 1459"/>
                <a:gd name="T27" fmla="*/ 496 h 680"/>
                <a:gd name="T28" fmla="*/ 351 w 1459"/>
                <a:gd name="T29" fmla="*/ 536 h 680"/>
                <a:gd name="T30" fmla="*/ 135 w 1459"/>
                <a:gd name="T31" fmla="*/ 648 h 680"/>
                <a:gd name="T32" fmla="*/ 23 w 1459"/>
                <a:gd name="T33" fmla="*/ 624 h 680"/>
                <a:gd name="T34" fmla="*/ 195 w 1459"/>
                <a:gd name="T35" fmla="*/ 588 h 680"/>
                <a:gd name="T36" fmla="*/ 311 w 1459"/>
                <a:gd name="T37" fmla="*/ 532 h 680"/>
                <a:gd name="T38" fmla="*/ 395 w 1459"/>
                <a:gd name="T39" fmla="*/ 452 h 680"/>
                <a:gd name="T40" fmla="*/ 499 w 1459"/>
                <a:gd name="T41" fmla="*/ 372 h 680"/>
                <a:gd name="T42" fmla="*/ 647 w 1459"/>
                <a:gd name="T43" fmla="*/ 300 h 680"/>
                <a:gd name="T44" fmla="*/ 923 w 1459"/>
                <a:gd name="T45" fmla="*/ 244 h 680"/>
                <a:gd name="T46" fmla="*/ 1035 w 1459"/>
                <a:gd name="T47" fmla="*/ 208 h 680"/>
                <a:gd name="T48" fmla="*/ 1151 w 1459"/>
                <a:gd name="T49" fmla="*/ 176 h 680"/>
                <a:gd name="T50" fmla="*/ 1215 w 1459"/>
                <a:gd name="T51" fmla="*/ 116 h 680"/>
                <a:gd name="T52" fmla="*/ 1235 w 1459"/>
                <a:gd name="T53" fmla="*/ 92 h 680"/>
                <a:gd name="T54" fmla="*/ 1271 w 1459"/>
                <a:gd name="T55" fmla="*/ 112 h 680"/>
                <a:gd name="T56" fmla="*/ 1243 w 1459"/>
                <a:gd name="T57" fmla="*/ 128 h 680"/>
                <a:gd name="T58" fmla="*/ 1191 w 1459"/>
                <a:gd name="T59" fmla="*/ 216 h 680"/>
                <a:gd name="T60" fmla="*/ 1323 w 1459"/>
                <a:gd name="T61" fmla="*/ 240 h 680"/>
                <a:gd name="T62" fmla="*/ 1355 w 1459"/>
                <a:gd name="T63" fmla="*/ 152 h 680"/>
                <a:gd name="T64" fmla="*/ 1399 w 1459"/>
                <a:gd name="T65" fmla="*/ 16 h 680"/>
                <a:gd name="T66" fmla="*/ 1459 w 1459"/>
                <a:gd name="T67" fmla="*/ 0 h 6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59"/>
                <a:gd name="T103" fmla="*/ 0 h 680"/>
                <a:gd name="T104" fmla="*/ 1459 w 1459"/>
                <a:gd name="T105" fmla="*/ 680 h 6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59" h="680">
                  <a:moveTo>
                    <a:pt x="1459" y="0"/>
                  </a:moveTo>
                  <a:cubicBezTo>
                    <a:pt x="1449" y="29"/>
                    <a:pt x="1458" y="50"/>
                    <a:pt x="1431" y="68"/>
                  </a:cubicBezTo>
                  <a:cubicBezTo>
                    <a:pt x="1413" y="95"/>
                    <a:pt x="1427" y="70"/>
                    <a:pt x="1419" y="128"/>
                  </a:cubicBezTo>
                  <a:cubicBezTo>
                    <a:pt x="1417" y="142"/>
                    <a:pt x="1413" y="140"/>
                    <a:pt x="1407" y="152"/>
                  </a:cubicBezTo>
                  <a:cubicBezTo>
                    <a:pt x="1400" y="167"/>
                    <a:pt x="1400" y="184"/>
                    <a:pt x="1395" y="200"/>
                  </a:cubicBezTo>
                  <a:cubicBezTo>
                    <a:pt x="1398" y="228"/>
                    <a:pt x="1397" y="239"/>
                    <a:pt x="1411" y="260"/>
                  </a:cubicBezTo>
                  <a:cubicBezTo>
                    <a:pt x="1405" y="291"/>
                    <a:pt x="1398" y="288"/>
                    <a:pt x="1367" y="292"/>
                  </a:cubicBezTo>
                  <a:cubicBezTo>
                    <a:pt x="1350" y="303"/>
                    <a:pt x="1337" y="314"/>
                    <a:pt x="1319" y="320"/>
                  </a:cubicBezTo>
                  <a:cubicBezTo>
                    <a:pt x="1311" y="319"/>
                    <a:pt x="1256" y="315"/>
                    <a:pt x="1243" y="312"/>
                  </a:cubicBezTo>
                  <a:cubicBezTo>
                    <a:pt x="1231" y="309"/>
                    <a:pt x="1207" y="300"/>
                    <a:pt x="1207" y="300"/>
                  </a:cubicBezTo>
                  <a:cubicBezTo>
                    <a:pt x="1195" y="301"/>
                    <a:pt x="1183" y="301"/>
                    <a:pt x="1171" y="304"/>
                  </a:cubicBezTo>
                  <a:cubicBezTo>
                    <a:pt x="1149" y="309"/>
                    <a:pt x="1142" y="336"/>
                    <a:pt x="1127" y="348"/>
                  </a:cubicBezTo>
                  <a:cubicBezTo>
                    <a:pt x="1120" y="354"/>
                    <a:pt x="1110" y="355"/>
                    <a:pt x="1103" y="360"/>
                  </a:cubicBezTo>
                  <a:cubicBezTo>
                    <a:pt x="1100" y="368"/>
                    <a:pt x="1098" y="376"/>
                    <a:pt x="1095" y="384"/>
                  </a:cubicBezTo>
                  <a:cubicBezTo>
                    <a:pt x="1094" y="388"/>
                    <a:pt x="1095" y="395"/>
                    <a:pt x="1091" y="396"/>
                  </a:cubicBezTo>
                  <a:cubicBezTo>
                    <a:pt x="1076" y="401"/>
                    <a:pt x="1066" y="402"/>
                    <a:pt x="1055" y="412"/>
                  </a:cubicBezTo>
                  <a:cubicBezTo>
                    <a:pt x="1041" y="424"/>
                    <a:pt x="1027" y="447"/>
                    <a:pt x="1011" y="456"/>
                  </a:cubicBezTo>
                  <a:cubicBezTo>
                    <a:pt x="997" y="464"/>
                    <a:pt x="981" y="464"/>
                    <a:pt x="967" y="472"/>
                  </a:cubicBezTo>
                  <a:cubicBezTo>
                    <a:pt x="943" y="485"/>
                    <a:pt x="929" y="507"/>
                    <a:pt x="903" y="516"/>
                  </a:cubicBezTo>
                  <a:cubicBezTo>
                    <a:pt x="891" y="528"/>
                    <a:pt x="883" y="535"/>
                    <a:pt x="867" y="540"/>
                  </a:cubicBezTo>
                  <a:cubicBezTo>
                    <a:pt x="846" y="539"/>
                    <a:pt x="824" y="541"/>
                    <a:pt x="803" y="536"/>
                  </a:cubicBezTo>
                  <a:cubicBezTo>
                    <a:pt x="796" y="534"/>
                    <a:pt x="789" y="492"/>
                    <a:pt x="771" y="480"/>
                  </a:cubicBezTo>
                  <a:cubicBezTo>
                    <a:pt x="768" y="471"/>
                    <a:pt x="759" y="461"/>
                    <a:pt x="759" y="452"/>
                  </a:cubicBezTo>
                  <a:cubicBezTo>
                    <a:pt x="730" y="433"/>
                    <a:pt x="744" y="438"/>
                    <a:pt x="719" y="432"/>
                  </a:cubicBezTo>
                  <a:cubicBezTo>
                    <a:pt x="691" y="390"/>
                    <a:pt x="618" y="419"/>
                    <a:pt x="579" y="420"/>
                  </a:cubicBezTo>
                  <a:cubicBezTo>
                    <a:pt x="542" y="429"/>
                    <a:pt x="550" y="454"/>
                    <a:pt x="523" y="464"/>
                  </a:cubicBezTo>
                  <a:cubicBezTo>
                    <a:pt x="510" y="469"/>
                    <a:pt x="496" y="469"/>
                    <a:pt x="483" y="472"/>
                  </a:cubicBezTo>
                  <a:cubicBezTo>
                    <a:pt x="461" y="476"/>
                    <a:pt x="444" y="489"/>
                    <a:pt x="423" y="496"/>
                  </a:cubicBezTo>
                  <a:cubicBezTo>
                    <a:pt x="402" y="503"/>
                    <a:pt x="395" y="507"/>
                    <a:pt x="375" y="520"/>
                  </a:cubicBezTo>
                  <a:cubicBezTo>
                    <a:pt x="367" y="525"/>
                    <a:pt x="351" y="536"/>
                    <a:pt x="351" y="536"/>
                  </a:cubicBezTo>
                  <a:cubicBezTo>
                    <a:pt x="330" y="567"/>
                    <a:pt x="299" y="641"/>
                    <a:pt x="255" y="644"/>
                  </a:cubicBezTo>
                  <a:cubicBezTo>
                    <a:pt x="215" y="646"/>
                    <a:pt x="175" y="647"/>
                    <a:pt x="135" y="648"/>
                  </a:cubicBezTo>
                  <a:cubicBezTo>
                    <a:pt x="98" y="655"/>
                    <a:pt x="66" y="668"/>
                    <a:pt x="31" y="680"/>
                  </a:cubicBezTo>
                  <a:cubicBezTo>
                    <a:pt x="7" y="672"/>
                    <a:pt x="0" y="674"/>
                    <a:pt x="23" y="624"/>
                  </a:cubicBezTo>
                  <a:cubicBezTo>
                    <a:pt x="28" y="613"/>
                    <a:pt x="47" y="616"/>
                    <a:pt x="59" y="612"/>
                  </a:cubicBezTo>
                  <a:cubicBezTo>
                    <a:pt x="134" y="587"/>
                    <a:pt x="44" y="594"/>
                    <a:pt x="195" y="588"/>
                  </a:cubicBezTo>
                  <a:cubicBezTo>
                    <a:pt x="245" y="555"/>
                    <a:pt x="219" y="558"/>
                    <a:pt x="295" y="552"/>
                  </a:cubicBezTo>
                  <a:cubicBezTo>
                    <a:pt x="324" y="542"/>
                    <a:pt x="324" y="551"/>
                    <a:pt x="311" y="532"/>
                  </a:cubicBezTo>
                  <a:cubicBezTo>
                    <a:pt x="321" y="501"/>
                    <a:pt x="332" y="499"/>
                    <a:pt x="355" y="484"/>
                  </a:cubicBezTo>
                  <a:cubicBezTo>
                    <a:pt x="360" y="469"/>
                    <a:pt x="379" y="457"/>
                    <a:pt x="395" y="452"/>
                  </a:cubicBezTo>
                  <a:cubicBezTo>
                    <a:pt x="409" y="432"/>
                    <a:pt x="440" y="404"/>
                    <a:pt x="463" y="396"/>
                  </a:cubicBezTo>
                  <a:cubicBezTo>
                    <a:pt x="475" y="384"/>
                    <a:pt x="483" y="377"/>
                    <a:pt x="499" y="372"/>
                  </a:cubicBezTo>
                  <a:cubicBezTo>
                    <a:pt x="510" y="361"/>
                    <a:pt x="572" y="324"/>
                    <a:pt x="583" y="320"/>
                  </a:cubicBezTo>
                  <a:cubicBezTo>
                    <a:pt x="600" y="314"/>
                    <a:pt x="633" y="309"/>
                    <a:pt x="647" y="300"/>
                  </a:cubicBezTo>
                  <a:cubicBezTo>
                    <a:pt x="708" y="259"/>
                    <a:pt x="710" y="265"/>
                    <a:pt x="795" y="260"/>
                  </a:cubicBezTo>
                  <a:cubicBezTo>
                    <a:pt x="832" y="235"/>
                    <a:pt x="879" y="246"/>
                    <a:pt x="923" y="244"/>
                  </a:cubicBezTo>
                  <a:cubicBezTo>
                    <a:pt x="951" y="225"/>
                    <a:pt x="982" y="227"/>
                    <a:pt x="1015" y="224"/>
                  </a:cubicBezTo>
                  <a:cubicBezTo>
                    <a:pt x="1059" y="209"/>
                    <a:pt x="994" y="234"/>
                    <a:pt x="1035" y="208"/>
                  </a:cubicBezTo>
                  <a:cubicBezTo>
                    <a:pt x="1054" y="196"/>
                    <a:pt x="1095" y="197"/>
                    <a:pt x="1111" y="196"/>
                  </a:cubicBezTo>
                  <a:cubicBezTo>
                    <a:pt x="1134" y="188"/>
                    <a:pt x="1122" y="182"/>
                    <a:pt x="1151" y="176"/>
                  </a:cubicBezTo>
                  <a:cubicBezTo>
                    <a:pt x="1163" y="158"/>
                    <a:pt x="1176" y="142"/>
                    <a:pt x="1195" y="132"/>
                  </a:cubicBezTo>
                  <a:cubicBezTo>
                    <a:pt x="1218" y="98"/>
                    <a:pt x="1187" y="138"/>
                    <a:pt x="1215" y="116"/>
                  </a:cubicBezTo>
                  <a:cubicBezTo>
                    <a:pt x="1219" y="113"/>
                    <a:pt x="1220" y="108"/>
                    <a:pt x="1223" y="104"/>
                  </a:cubicBezTo>
                  <a:cubicBezTo>
                    <a:pt x="1227" y="100"/>
                    <a:pt x="1230" y="95"/>
                    <a:pt x="1235" y="92"/>
                  </a:cubicBezTo>
                  <a:cubicBezTo>
                    <a:pt x="1247" y="84"/>
                    <a:pt x="1275" y="76"/>
                    <a:pt x="1275" y="76"/>
                  </a:cubicBezTo>
                  <a:cubicBezTo>
                    <a:pt x="1274" y="88"/>
                    <a:pt x="1277" y="102"/>
                    <a:pt x="1271" y="112"/>
                  </a:cubicBezTo>
                  <a:cubicBezTo>
                    <a:pt x="1268" y="118"/>
                    <a:pt x="1257" y="113"/>
                    <a:pt x="1251" y="116"/>
                  </a:cubicBezTo>
                  <a:cubicBezTo>
                    <a:pt x="1247" y="118"/>
                    <a:pt x="1247" y="125"/>
                    <a:pt x="1243" y="128"/>
                  </a:cubicBezTo>
                  <a:cubicBezTo>
                    <a:pt x="1229" y="140"/>
                    <a:pt x="1212" y="150"/>
                    <a:pt x="1195" y="156"/>
                  </a:cubicBezTo>
                  <a:cubicBezTo>
                    <a:pt x="1187" y="167"/>
                    <a:pt x="1176" y="206"/>
                    <a:pt x="1191" y="216"/>
                  </a:cubicBezTo>
                  <a:cubicBezTo>
                    <a:pt x="1201" y="223"/>
                    <a:pt x="1215" y="219"/>
                    <a:pt x="1227" y="220"/>
                  </a:cubicBezTo>
                  <a:cubicBezTo>
                    <a:pt x="1257" y="265"/>
                    <a:pt x="1212" y="245"/>
                    <a:pt x="1323" y="240"/>
                  </a:cubicBezTo>
                  <a:cubicBezTo>
                    <a:pt x="1354" y="230"/>
                    <a:pt x="1342" y="208"/>
                    <a:pt x="1347" y="176"/>
                  </a:cubicBezTo>
                  <a:cubicBezTo>
                    <a:pt x="1348" y="168"/>
                    <a:pt x="1355" y="152"/>
                    <a:pt x="1355" y="152"/>
                  </a:cubicBezTo>
                  <a:cubicBezTo>
                    <a:pt x="1359" y="116"/>
                    <a:pt x="1356" y="114"/>
                    <a:pt x="1383" y="96"/>
                  </a:cubicBezTo>
                  <a:cubicBezTo>
                    <a:pt x="1403" y="66"/>
                    <a:pt x="1387" y="60"/>
                    <a:pt x="1399" y="16"/>
                  </a:cubicBezTo>
                  <a:cubicBezTo>
                    <a:pt x="1402" y="7"/>
                    <a:pt x="1418" y="10"/>
                    <a:pt x="1427" y="8"/>
                  </a:cubicBezTo>
                  <a:cubicBezTo>
                    <a:pt x="1438" y="5"/>
                    <a:pt x="1448" y="3"/>
                    <a:pt x="1459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27" name="Freeform 40"/>
            <p:cNvSpPr>
              <a:spLocks/>
            </p:cNvSpPr>
            <p:nvPr/>
          </p:nvSpPr>
          <p:spPr bwMode="auto">
            <a:xfrm>
              <a:off x="1087" y="2092"/>
              <a:ext cx="137" cy="295"/>
            </a:xfrm>
            <a:custGeom>
              <a:avLst/>
              <a:gdLst>
                <a:gd name="T0" fmla="*/ 13 w 137"/>
                <a:gd name="T1" fmla="*/ 0 h 295"/>
                <a:gd name="T2" fmla="*/ 37 w 137"/>
                <a:gd name="T3" fmla="*/ 64 h 295"/>
                <a:gd name="T4" fmla="*/ 33 w 137"/>
                <a:gd name="T5" fmla="*/ 184 h 295"/>
                <a:gd name="T6" fmla="*/ 21 w 137"/>
                <a:gd name="T7" fmla="*/ 192 h 295"/>
                <a:gd name="T8" fmla="*/ 13 w 137"/>
                <a:gd name="T9" fmla="*/ 216 h 295"/>
                <a:gd name="T10" fmla="*/ 5 w 137"/>
                <a:gd name="T11" fmla="*/ 276 h 295"/>
                <a:gd name="T12" fmla="*/ 137 w 137"/>
                <a:gd name="T13" fmla="*/ 256 h 295"/>
                <a:gd name="T14" fmla="*/ 77 w 137"/>
                <a:gd name="T15" fmla="*/ 128 h 295"/>
                <a:gd name="T16" fmla="*/ 61 w 137"/>
                <a:gd name="T17" fmla="*/ 92 h 295"/>
                <a:gd name="T18" fmla="*/ 37 w 137"/>
                <a:gd name="T19" fmla="*/ 8 h 295"/>
                <a:gd name="T20" fmla="*/ 13 w 137"/>
                <a:gd name="T21" fmla="*/ 0 h 2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295"/>
                <a:gd name="T35" fmla="*/ 137 w 137"/>
                <a:gd name="T36" fmla="*/ 295 h 2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295">
                  <a:moveTo>
                    <a:pt x="13" y="0"/>
                  </a:moveTo>
                  <a:cubicBezTo>
                    <a:pt x="17" y="25"/>
                    <a:pt x="23" y="43"/>
                    <a:pt x="37" y="64"/>
                  </a:cubicBezTo>
                  <a:cubicBezTo>
                    <a:pt x="36" y="104"/>
                    <a:pt x="38" y="144"/>
                    <a:pt x="33" y="184"/>
                  </a:cubicBezTo>
                  <a:cubicBezTo>
                    <a:pt x="32" y="189"/>
                    <a:pt x="24" y="188"/>
                    <a:pt x="21" y="192"/>
                  </a:cubicBezTo>
                  <a:cubicBezTo>
                    <a:pt x="17" y="199"/>
                    <a:pt x="13" y="216"/>
                    <a:pt x="13" y="216"/>
                  </a:cubicBezTo>
                  <a:cubicBezTo>
                    <a:pt x="9" y="242"/>
                    <a:pt x="0" y="251"/>
                    <a:pt x="5" y="276"/>
                  </a:cubicBezTo>
                  <a:cubicBezTo>
                    <a:pt x="43" y="275"/>
                    <a:pt x="111" y="295"/>
                    <a:pt x="137" y="256"/>
                  </a:cubicBezTo>
                  <a:cubicBezTo>
                    <a:pt x="101" y="220"/>
                    <a:pt x="89" y="176"/>
                    <a:pt x="77" y="128"/>
                  </a:cubicBezTo>
                  <a:cubicBezTo>
                    <a:pt x="74" y="114"/>
                    <a:pt x="65" y="105"/>
                    <a:pt x="61" y="92"/>
                  </a:cubicBezTo>
                  <a:cubicBezTo>
                    <a:pt x="54" y="68"/>
                    <a:pt x="57" y="28"/>
                    <a:pt x="37" y="8"/>
                  </a:cubicBezTo>
                  <a:cubicBezTo>
                    <a:pt x="31" y="2"/>
                    <a:pt x="21" y="3"/>
                    <a:pt x="13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sp>
        <p:nvSpPr>
          <p:cNvPr id="697380" name="Text Box 41"/>
          <p:cNvSpPr txBox="1">
            <a:spLocks noChangeArrowheads="1"/>
          </p:cNvSpPr>
          <p:nvPr/>
        </p:nvSpPr>
        <p:spPr bwMode="auto">
          <a:xfrm>
            <a:off x="2033588" y="4797425"/>
            <a:ext cx="787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FF3300"/>
                </a:solidFill>
                <a:latin typeface="Verdana" pitchFamily="34" charset="0"/>
              </a:rPr>
              <a:t>Кадамжай</a:t>
            </a:r>
          </a:p>
        </p:txBody>
      </p:sp>
      <p:pic>
        <p:nvPicPr>
          <p:cNvPr id="697381" name="Picture 42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988" y="2997200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2" name="Picture 43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5188" y="3141663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3" name="Picture 44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3213100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4" name="Picture 45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9738" y="1844675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5" name="Picture 46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9725" y="1700213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6" name="Picture 47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8013" y="2420938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7" name="Picture 48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1388" y="1557338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388" name="Picture 49" descr="зн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613" y="4672013"/>
            <a:ext cx="2476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7389" name="Text Box 50"/>
          <p:cNvSpPr txBox="1">
            <a:spLocks noChangeArrowheads="1"/>
          </p:cNvSpPr>
          <p:nvPr/>
        </p:nvSpPr>
        <p:spPr bwMode="auto">
          <a:xfrm>
            <a:off x="5187950" y="4581525"/>
            <a:ext cx="4765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Места захоронения радиоактивных отходов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97390" name="Group 51"/>
          <p:cNvGrpSpPr>
            <a:grpSpLocks/>
          </p:cNvGrpSpPr>
          <p:nvPr/>
        </p:nvGrpSpPr>
        <p:grpSpPr bwMode="auto">
          <a:xfrm>
            <a:off x="1630363" y="1484313"/>
            <a:ext cx="7821612" cy="3749675"/>
            <a:chOff x="975" y="935"/>
            <a:chExt cx="4528" cy="2362"/>
          </a:xfrm>
        </p:grpSpPr>
        <p:sp>
          <p:nvSpPr>
            <p:cNvPr id="139" name="AutoShape 52"/>
            <p:cNvSpPr>
              <a:spLocks noChangeArrowheads="1"/>
            </p:cNvSpPr>
            <p:nvPr/>
          </p:nvSpPr>
          <p:spPr bwMode="auto">
            <a:xfrm>
              <a:off x="2857" y="3105"/>
              <a:ext cx="136" cy="136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0" name="Text Box 53"/>
            <p:cNvSpPr txBox="1">
              <a:spLocks noChangeArrowheads="1"/>
            </p:cNvSpPr>
            <p:nvPr/>
          </p:nvSpPr>
          <p:spPr bwMode="auto">
            <a:xfrm>
              <a:off x="3059" y="3105"/>
              <a:ext cx="24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00000"/>
                  </a:solidFill>
                  <a:latin typeface="Times New Roman" pitchFamily="18" charset="0"/>
                </a:rPr>
                <a:t>Места захоронения токсичных отходов</a:t>
              </a:r>
              <a:endParaRPr lang="en-US" sz="1400" kern="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1" name="AutoShape 54"/>
            <p:cNvSpPr>
              <a:spLocks noChangeArrowheads="1"/>
            </p:cNvSpPr>
            <p:nvPr/>
          </p:nvSpPr>
          <p:spPr bwMode="auto">
            <a:xfrm>
              <a:off x="1066" y="2931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2" name="AutoShape 55"/>
            <p:cNvSpPr>
              <a:spLocks noChangeArrowheads="1"/>
            </p:cNvSpPr>
            <p:nvPr/>
          </p:nvSpPr>
          <p:spPr bwMode="auto">
            <a:xfrm>
              <a:off x="3651" y="935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3" name="AutoShape 56"/>
            <p:cNvSpPr>
              <a:spLocks noChangeArrowheads="1"/>
            </p:cNvSpPr>
            <p:nvPr/>
          </p:nvSpPr>
          <p:spPr bwMode="auto">
            <a:xfrm>
              <a:off x="975" y="1979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4" name="AutoShape 57"/>
            <p:cNvSpPr>
              <a:spLocks noChangeArrowheads="1"/>
            </p:cNvSpPr>
            <p:nvPr/>
          </p:nvSpPr>
          <p:spPr bwMode="auto">
            <a:xfrm>
              <a:off x="2472" y="1071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5" name="AutoShape 58"/>
            <p:cNvSpPr>
              <a:spLocks noChangeArrowheads="1"/>
            </p:cNvSpPr>
            <p:nvPr/>
          </p:nvSpPr>
          <p:spPr bwMode="auto">
            <a:xfrm>
              <a:off x="1202" y="2886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6" name="AutoShape 59"/>
            <p:cNvSpPr>
              <a:spLocks noChangeArrowheads="1"/>
            </p:cNvSpPr>
            <p:nvPr/>
          </p:nvSpPr>
          <p:spPr bwMode="auto">
            <a:xfrm>
              <a:off x="4604" y="1616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7" name="AutoShape 60"/>
            <p:cNvSpPr>
              <a:spLocks noChangeArrowheads="1"/>
            </p:cNvSpPr>
            <p:nvPr/>
          </p:nvSpPr>
          <p:spPr bwMode="auto">
            <a:xfrm>
              <a:off x="2426" y="1888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8" name="AutoShape 61"/>
            <p:cNvSpPr>
              <a:spLocks noChangeArrowheads="1"/>
            </p:cNvSpPr>
            <p:nvPr/>
          </p:nvSpPr>
          <p:spPr bwMode="auto">
            <a:xfrm>
              <a:off x="3288" y="1207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149" name="AutoShape 62"/>
            <p:cNvSpPr>
              <a:spLocks noChangeArrowheads="1"/>
            </p:cNvSpPr>
            <p:nvPr/>
          </p:nvSpPr>
          <p:spPr bwMode="auto">
            <a:xfrm>
              <a:off x="975" y="2750"/>
              <a:ext cx="136" cy="91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</p:grpSp>
      <p:sp>
        <p:nvSpPr>
          <p:cNvPr id="697391" name="Text Box 64"/>
          <p:cNvSpPr txBox="1">
            <a:spLocks noChangeArrowheads="1"/>
          </p:cNvSpPr>
          <p:nvPr/>
        </p:nvSpPr>
        <p:spPr bwMode="auto">
          <a:xfrm>
            <a:off x="2398713" y="3860800"/>
            <a:ext cx="7112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Андижан</a:t>
            </a:r>
          </a:p>
        </p:txBody>
      </p:sp>
      <p:sp>
        <p:nvSpPr>
          <p:cNvPr id="697392" name="Text Box 65"/>
          <p:cNvSpPr txBox="1">
            <a:spLocks noChangeArrowheads="1"/>
          </p:cNvSpPr>
          <p:nvPr/>
        </p:nvSpPr>
        <p:spPr bwMode="auto">
          <a:xfrm>
            <a:off x="1535113" y="4076700"/>
            <a:ext cx="7112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Коканд</a:t>
            </a:r>
          </a:p>
        </p:txBody>
      </p:sp>
      <p:sp>
        <p:nvSpPr>
          <p:cNvPr id="697393" name="Text Box 66"/>
          <p:cNvSpPr txBox="1">
            <a:spLocks noChangeArrowheads="1"/>
          </p:cNvSpPr>
          <p:nvPr/>
        </p:nvSpPr>
        <p:spPr bwMode="auto">
          <a:xfrm>
            <a:off x="1095375" y="4292600"/>
            <a:ext cx="863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>
                <a:solidFill>
                  <a:srgbClr val="002346"/>
                </a:solidFill>
                <a:latin typeface="Verdana" pitchFamily="34" charset="0"/>
              </a:rPr>
              <a:t>Канибадам</a:t>
            </a:r>
          </a:p>
        </p:txBody>
      </p:sp>
      <p:sp>
        <p:nvSpPr>
          <p:cNvPr id="697394" name="Text Box 67"/>
          <p:cNvSpPr txBox="1">
            <a:spLocks noChangeArrowheads="1"/>
          </p:cNvSpPr>
          <p:nvPr/>
        </p:nvSpPr>
        <p:spPr bwMode="auto">
          <a:xfrm>
            <a:off x="5184775" y="1052513"/>
            <a:ext cx="2735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solidFill>
                  <a:srgbClr val="000066"/>
                </a:solidFill>
                <a:latin typeface="Times New Roman" pitchFamily="18" charset="0"/>
              </a:rPr>
              <a:t>КАЗАХСТАН</a:t>
            </a:r>
            <a:endParaRPr lang="en-US" sz="1200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97395" name="Rectangle 68"/>
          <p:cNvSpPr>
            <a:spLocks noChangeArrowheads="1"/>
          </p:cNvSpPr>
          <p:nvPr/>
        </p:nvSpPr>
        <p:spPr bwMode="auto">
          <a:xfrm>
            <a:off x="6846888" y="3789363"/>
            <a:ext cx="2570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solidFill>
                  <a:srgbClr val="000066"/>
                </a:solidFill>
                <a:latin typeface="Times New Roman" pitchFamily="18" charset="0"/>
              </a:rPr>
              <a:t>КИТАЙ</a:t>
            </a:r>
            <a:endParaRPr lang="en-US" sz="1200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97396" name="Rectangle 69"/>
          <p:cNvSpPr>
            <a:spLocks noChangeArrowheads="1"/>
          </p:cNvSpPr>
          <p:nvPr/>
        </p:nvSpPr>
        <p:spPr bwMode="auto">
          <a:xfrm>
            <a:off x="371475" y="3500438"/>
            <a:ext cx="1684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i="1">
                <a:solidFill>
                  <a:srgbClr val="000066"/>
                </a:solidFill>
                <a:latin typeface="Times New Roman" pitchFamily="18" charset="0"/>
              </a:rPr>
              <a:t>УЗБЕКИСТАН</a:t>
            </a:r>
            <a:endParaRPr lang="en-US" sz="1000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6" name="Freeform 70"/>
          <p:cNvSpPr>
            <a:spLocks/>
          </p:cNvSpPr>
          <p:nvPr/>
        </p:nvSpPr>
        <p:spPr bwMode="auto">
          <a:xfrm>
            <a:off x="871538" y="2205038"/>
            <a:ext cx="1017587" cy="431800"/>
          </a:xfrm>
          <a:custGeom>
            <a:avLst/>
            <a:gdLst>
              <a:gd name="T0" fmla="*/ 2147483647 w 589"/>
              <a:gd name="T1" fmla="*/ 0 h 272"/>
              <a:gd name="T2" fmla="*/ 2147483647 w 589"/>
              <a:gd name="T3" fmla="*/ 2147483647 h 272"/>
              <a:gd name="T4" fmla="*/ 2147483647 w 589"/>
              <a:gd name="T5" fmla="*/ 2147483647 h 272"/>
              <a:gd name="T6" fmla="*/ 2147483647 w 589"/>
              <a:gd name="T7" fmla="*/ 2147483647 h 272"/>
              <a:gd name="T8" fmla="*/ 2147483647 w 589"/>
              <a:gd name="T9" fmla="*/ 2147483647 h 272"/>
              <a:gd name="T10" fmla="*/ 2147483647 w 589"/>
              <a:gd name="T11" fmla="*/ 2147483647 h 272"/>
              <a:gd name="T12" fmla="*/ 2147483647 w 589"/>
              <a:gd name="T13" fmla="*/ 2147483647 h 272"/>
              <a:gd name="T14" fmla="*/ 2147483647 w 589"/>
              <a:gd name="T15" fmla="*/ 2147483647 h 272"/>
              <a:gd name="T16" fmla="*/ 2147483647 w 589"/>
              <a:gd name="T17" fmla="*/ 2147483647 h 272"/>
              <a:gd name="T18" fmla="*/ 0 w 589"/>
              <a:gd name="T19" fmla="*/ 2147483647 h 2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89"/>
              <a:gd name="T31" fmla="*/ 0 h 272"/>
              <a:gd name="T32" fmla="*/ 589 w 589"/>
              <a:gd name="T33" fmla="*/ 272 h 2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89" h="272">
                <a:moveTo>
                  <a:pt x="589" y="0"/>
                </a:moveTo>
                <a:lnTo>
                  <a:pt x="498" y="91"/>
                </a:lnTo>
                <a:lnTo>
                  <a:pt x="362" y="136"/>
                </a:lnTo>
                <a:lnTo>
                  <a:pt x="272" y="136"/>
                </a:lnTo>
                <a:lnTo>
                  <a:pt x="272" y="181"/>
                </a:lnTo>
                <a:lnTo>
                  <a:pt x="181" y="227"/>
                </a:lnTo>
                <a:lnTo>
                  <a:pt x="136" y="227"/>
                </a:lnTo>
                <a:lnTo>
                  <a:pt x="90" y="227"/>
                </a:lnTo>
                <a:lnTo>
                  <a:pt x="45" y="272"/>
                </a:lnTo>
                <a:lnTo>
                  <a:pt x="0" y="272"/>
                </a:lnTo>
              </a:path>
            </a:pathLst>
          </a:custGeom>
          <a:noFill/>
          <a:ln w="31750">
            <a:solidFill>
              <a:srgbClr val="99330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7" name="Freeform 71"/>
          <p:cNvSpPr>
            <a:spLocks/>
          </p:cNvSpPr>
          <p:nvPr/>
        </p:nvSpPr>
        <p:spPr bwMode="auto">
          <a:xfrm>
            <a:off x="655638" y="3860800"/>
            <a:ext cx="1017587" cy="720725"/>
          </a:xfrm>
          <a:custGeom>
            <a:avLst/>
            <a:gdLst>
              <a:gd name="T0" fmla="*/ 2147483647 w 590"/>
              <a:gd name="T1" fmla="*/ 2147483647 h 454"/>
              <a:gd name="T2" fmla="*/ 2147483647 w 590"/>
              <a:gd name="T3" fmla="*/ 2147483647 h 454"/>
              <a:gd name="T4" fmla="*/ 2147483647 w 590"/>
              <a:gd name="T5" fmla="*/ 2147483647 h 454"/>
              <a:gd name="T6" fmla="*/ 2147483647 w 590"/>
              <a:gd name="T7" fmla="*/ 2147483647 h 454"/>
              <a:gd name="T8" fmla="*/ 2147483647 w 590"/>
              <a:gd name="T9" fmla="*/ 2147483647 h 454"/>
              <a:gd name="T10" fmla="*/ 2147483647 w 590"/>
              <a:gd name="T11" fmla="*/ 2147483647 h 454"/>
              <a:gd name="T12" fmla="*/ 2147483647 w 590"/>
              <a:gd name="T13" fmla="*/ 2147483647 h 454"/>
              <a:gd name="T14" fmla="*/ 2147483647 w 590"/>
              <a:gd name="T15" fmla="*/ 2147483647 h 454"/>
              <a:gd name="T16" fmla="*/ 2147483647 w 590"/>
              <a:gd name="T17" fmla="*/ 2147483647 h 454"/>
              <a:gd name="T18" fmla="*/ 2147483647 w 590"/>
              <a:gd name="T19" fmla="*/ 0 h 454"/>
              <a:gd name="T20" fmla="*/ 2147483647 w 590"/>
              <a:gd name="T21" fmla="*/ 2147483647 h 454"/>
              <a:gd name="T22" fmla="*/ 0 w 590"/>
              <a:gd name="T23" fmla="*/ 2147483647 h 4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454"/>
              <a:gd name="T38" fmla="*/ 590 w 590"/>
              <a:gd name="T39" fmla="*/ 454 h 45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454">
                <a:moveTo>
                  <a:pt x="590" y="454"/>
                </a:moveTo>
                <a:lnTo>
                  <a:pt x="499" y="408"/>
                </a:lnTo>
                <a:lnTo>
                  <a:pt x="499" y="363"/>
                </a:lnTo>
                <a:lnTo>
                  <a:pt x="499" y="272"/>
                </a:lnTo>
                <a:lnTo>
                  <a:pt x="454" y="272"/>
                </a:lnTo>
                <a:lnTo>
                  <a:pt x="409" y="227"/>
                </a:lnTo>
                <a:lnTo>
                  <a:pt x="454" y="136"/>
                </a:lnTo>
                <a:lnTo>
                  <a:pt x="454" y="91"/>
                </a:lnTo>
                <a:lnTo>
                  <a:pt x="409" y="46"/>
                </a:lnTo>
                <a:lnTo>
                  <a:pt x="182" y="0"/>
                </a:lnTo>
                <a:lnTo>
                  <a:pt x="91" y="46"/>
                </a:lnTo>
                <a:lnTo>
                  <a:pt x="0" y="46"/>
                </a:lnTo>
              </a:path>
            </a:pathLst>
          </a:custGeom>
          <a:noFill/>
          <a:ln w="31750">
            <a:solidFill>
              <a:srgbClr val="80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8" name="Freeform 72"/>
          <p:cNvSpPr>
            <a:spLocks/>
          </p:cNvSpPr>
          <p:nvPr/>
        </p:nvSpPr>
        <p:spPr bwMode="auto">
          <a:xfrm>
            <a:off x="4168775" y="5372100"/>
            <a:ext cx="134938" cy="660400"/>
          </a:xfrm>
          <a:custGeom>
            <a:avLst/>
            <a:gdLst>
              <a:gd name="T0" fmla="*/ 2147483647 w 77"/>
              <a:gd name="T1" fmla="*/ 0 h 416"/>
              <a:gd name="T2" fmla="*/ 2147483647 w 77"/>
              <a:gd name="T3" fmla="*/ 2147483647 h 416"/>
              <a:gd name="T4" fmla="*/ 2147483647 w 77"/>
              <a:gd name="T5" fmla="*/ 2147483647 h 416"/>
              <a:gd name="T6" fmla="*/ 2147483647 w 77"/>
              <a:gd name="T7" fmla="*/ 2147483647 h 416"/>
              <a:gd name="T8" fmla="*/ 2147483647 w 77"/>
              <a:gd name="T9" fmla="*/ 2147483647 h 416"/>
              <a:gd name="T10" fmla="*/ 2147483647 w 77"/>
              <a:gd name="T11" fmla="*/ 2147483647 h 416"/>
              <a:gd name="T12" fmla="*/ 2147483647 w 77"/>
              <a:gd name="T13" fmla="*/ 2147483647 h 4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416"/>
              <a:gd name="T23" fmla="*/ 77 w 77"/>
              <a:gd name="T24" fmla="*/ 416 h 4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416">
                <a:moveTo>
                  <a:pt x="19" y="0"/>
                </a:moveTo>
                <a:cubicBezTo>
                  <a:pt x="0" y="29"/>
                  <a:pt x="2" y="84"/>
                  <a:pt x="37" y="96"/>
                </a:cubicBezTo>
                <a:cubicBezTo>
                  <a:pt x="32" y="128"/>
                  <a:pt x="20" y="144"/>
                  <a:pt x="13" y="174"/>
                </a:cubicBezTo>
                <a:cubicBezTo>
                  <a:pt x="15" y="190"/>
                  <a:pt x="10" y="209"/>
                  <a:pt x="19" y="222"/>
                </a:cubicBezTo>
                <a:cubicBezTo>
                  <a:pt x="26" y="232"/>
                  <a:pt x="55" y="234"/>
                  <a:pt x="55" y="234"/>
                </a:cubicBezTo>
                <a:cubicBezTo>
                  <a:pt x="52" y="254"/>
                  <a:pt x="45" y="274"/>
                  <a:pt x="43" y="294"/>
                </a:cubicBezTo>
                <a:cubicBezTo>
                  <a:pt x="32" y="416"/>
                  <a:pt x="77" y="414"/>
                  <a:pt x="31" y="414"/>
                </a:cubicBezTo>
              </a:path>
            </a:pathLst>
          </a:custGeom>
          <a:noFill/>
          <a:ln w="31750">
            <a:solidFill>
              <a:srgbClr val="99330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97400" name="Rectangle 73"/>
          <p:cNvSpPr>
            <a:spLocks noChangeArrowheads="1"/>
          </p:cNvSpPr>
          <p:nvPr/>
        </p:nvSpPr>
        <p:spPr bwMode="auto">
          <a:xfrm>
            <a:off x="425450" y="5373688"/>
            <a:ext cx="2819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solidFill>
                  <a:srgbClr val="000066"/>
                </a:solidFill>
                <a:latin typeface="Times New Roman" pitchFamily="18" charset="0"/>
              </a:rPr>
              <a:t>ТАДЖИКИСТАН</a:t>
            </a:r>
            <a:endParaRPr lang="en-US" sz="1200" i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60" name="Rectangle 74"/>
          <p:cNvSpPr>
            <a:spLocks noChangeArrowheads="1"/>
          </p:cNvSpPr>
          <p:nvPr/>
        </p:nvSpPr>
        <p:spPr bwMode="auto">
          <a:xfrm>
            <a:off x="4738688" y="5286375"/>
            <a:ext cx="442912" cy="114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97402" name="Text Box 75"/>
          <p:cNvSpPr txBox="1">
            <a:spLocks noChangeArrowheads="1"/>
          </p:cNvSpPr>
          <p:nvPr/>
        </p:nvSpPr>
        <p:spPr bwMode="auto">
          <a:xfrm>
            <a:off x="5167313" y="5195888"/>
            <a:ext cx="4765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 Площади  возможного загрязнения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" name="Text Box 76"/>
          <p:cNvSpPr txBox="1">
            <a:spLocks noChangeArrowheads="1"/>
          </p:cNvSpPr>
          <p:nvPr/>
        </p:nvSpPr>
        <p:spPr bwMode="auto">
          <a:xfrm>
            <a:off x="0" y="5643563"/>
            <a:ext cx="9906000" cy="1368425"/>
          </a:xfrm>
          <a:prstGeom prst="rect">
            <a:avLst/>
          </a:prstGeom>
          <a:solidFill>
            <a:sysClr val="window" lastClr="D7D7D7">
              <a:lumMod val="75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000000"/>
                </a:solidFill>
                <a:ea typeface="Verdana" pitchFamily="34" charset="0"/>
                <a:cs typeface="Arial" charset="0"/>
              </a:rPr>
              <a:t>           Все хвостохранилища и горные отвалы (кроме хвостохранилища п.Каджи-Сай) расположены в бассейнах рек Нарын, Майлуу-Суу, Чу, Сумсар и  имеют трансграничный характер.</a:t>
            </a:r>
          </a:p>
          <a:p>
            <a:pPr algn="just"/>
            <a:r>
              <a:rPr lang="ru-RU" sz="1400">
                <a:solidFill>
                  <a:srgbClr val="000000"/>
                </a:solidFill>
                <a:ea typeface="Verdana" pitchFamily="34" charset="0"/>
                <a:cs typeface="Arial" charset="0"/>
              </a:rPr>
              <a:t>По данным специалистов в настоящее время имеется высокий риск возникновения радиационно-опасных</a:t>
            </a:r>
            <a:r>
              <a:rPr lang="en-US" sz="1400">
                <a:solidFill>
                  <a:srgbClr val="000000"/>
                </a:solidFill>
                <a:ea typeface="Verdana" pitchFamily="34" charset="0"/>
                <a:cs typeface="Arial" charset="0"/>
              </a:rPr>
              <a:t> </a:t>
            </a:r>
            <a:r>
              <a:rPr lang="ru-RU" sz="1400">
                <a:solidFill>
                  <a:srgbClr val="000000"/>
                </a:solidFill>
                <a:ea typeface="Verdana" pitchFamily="34" charset="0"/>
                <a:cs typeface="Arial" charset="0"/>
              </a:rPr>
              <a:t>экологических катастроф, в зону возможного загрязнения которых подпадают территории Кыргызской Республики, Республик Казахстан, Таджикистан и Узбекистан, где проживает около 5 миллионов человек.</a:t>
            </a:r>
          </a:p>
        </p:txBody>
      </p:sp>
      <p:sp>
        <p:nvSpPr>
          <p:cNvPr id="163" name="Скругленный прямоугольник 162"/>
          <p:cNvSpPr/>
          <p:nvPr/>
        </p:nvSpPr>
        <p:spPr bwMode="auto">
          <a:xfrm>
            <a:off x="238092" y="142852"/>
            <a:ext cx="9358378" cy="71435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baseline="8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Площади возможного загрязнения  территории Кыргызской Республики  и  трансграничных республик при разрушении хвостохранилищ</a:t>
            </a:r>
          </a:p>
          <a:p>
            <a:pPr marL="266700" indent="-2667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452538" y="232149"/>
            <a:ext cx="7215238" cy="696521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Информация по объектам </a:t>
            </a:r>
          </a:p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Жалал-Абадская область г.Майлуу-Суу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1000125"/>
            <a:ext cx="9286875" cy="558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215900">
              <a:defRPr/>
            </a:pPr>
            <a:r>
              <a:rPr lang="ru-RU" sz="1650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На территории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г.Майлуу-Суу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Жалал-Абадской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области расположены 23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хвостохранилища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(общий объём отходов – 2 млн. м</a:t>
            </a:r>
            <a:r>
              <a:rPr lang="ru-RU" sz="17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) и 13 горных отвалов (общий объём отходов – 1 млн. м</a:t>
            </a:r>
            <a:r>
              <a:rPr lang="ru-RU" sz="17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) с отходами уранового производства (окись-закись урана). Годы эксплуатации 1946-1968. </a:t>
            </a:r>
            <a:endParaRPr lang="ru-RU" sz="1700" dirty="0">
              <a:latin typeface="Arial" pitchFamily="34" charset="0"/>
            </a:endParaRPr>
          </a:p>
          <a:p>
            <a:pPr algn="just">
              <a:defRPr/>
            </a:pPr>
            <a:r>
              <a:rPr lang="ru-RU" sz="1700" b="1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Средняя мощность гамма-излучения на поверхности хвостохранилищ составляет 30– 60 мкР/час, на аномальных участках до 500 мкР/час.  	 </a:t>
            </a:r>
          </a:p>
          <a:p>
            <a:pPr algn="just">
              <a:defRPr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         В целях минимизации рисков связанными с урановыми отходами в последние годы активно развивались программы международного сотрудничества по линиям ВБ (Всемирный Банк),  МАГАТЭ, ПРООН, МНТЦ, ОБСЕ, ТАСИС. В итоге для решения проблем, связанных с урановыми хвостохранилищами г.Майлуу-Суу, с 2004 по 2012 годы реализован</a:t>
            </a:r>
            <a:r>
              <a:rPr lang="ru-RU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первый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пилотный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проект в Центральной Азии «Предупреждение чрезвычайных ситуаций», финансируемый Всемирным Банком и  направленный на предотвращение наиболее значительных рисков от радиоактивных хвостохранилищ, опасностей природного характера (оползней) и усовершенствования управления чрезвычайными ситуациями. </a:t>
            </a:r>
          </a:p>
          <a:p>
            <a:pPr algn="just">
              <a:defRPr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           С учетом национальных и международных норм и стандартов, а также современных практических методов в области реабилитации хвостохранилищ, консультантами по проектированию и надзору за строительными работами  был проведен анализ степени риска, которому подвергаются все 23 хвостохранилища и 13 горных отвалов, оставленных в результате уранодобывающей промышленности в районе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г.Майлуу-Суу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688" y="142875"/>
            <a:ext cx="9572625" cy="6572250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0"/>
            <a:ext cx="8858250" cy="642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Министерство чрезвычайных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ситуаций Кыргызской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Республики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Всемирный Банк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457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928688"/>
            <a:ext cx="9361488" cy="12858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20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       ПРОЕКТ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20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              «ПРЕДУПРЕЖДЕНИЕ ЧРЕЗВЫЧАЙНЫХ СИТУАЦИЙ»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800" smtClean="0">
                <a:latin typeface="Arial" charset="0"/>
                <a:cs typeface="Arial" charset="0"/>
              </a:rPr>
              <a:t>                  Реабилитация хвостохранилищ в г. Майлуу-Суу</a:t>
            </a:r>
          </a:p>
          <a:p>
            <a:pPr marL="0" indent="0" algn="ctr">
              <a:buFont typeface="Wingdings" pitchFamily="2" charset="2"/>
              <a:buNone/>
            </a:pPr>
            <a:endParaRPr lang="ru-RU" sz="20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729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66688" y="2214563"/>
          <a:ext cx="1428750" cy="1357312"/>
        </p:xfrm>
        <a:graphic>
          <a:graphicData uri="http://schemas.openxmlformats.org/presentationml/2006/ole">
            <p:oleObj spid="_x0000_s545796" name="CorelDRAW" r:id="rId4" imgW="4725360" imgH="4440960" progId="">
              <p:embed/>
            </p:oleObj>
          </a:graphicData>
        </a:graphic>
      </p:graphicFrame>
      <p:sp>
        <p:nvSpPr>
          <p:cNvPr id="545799" name="Rectangle 5"/>
          <p:cNvSpPr>
            <a:spLocks noChangeArrowheads="1"/>
          </p:cNvSpPr>
          <p:nvPr/>
        </p:nvSpPr>
        <p:spPr bwMode="auto">
          <a:xfrm>
            <a:off x="3384550" y="2133600"/>
            <a:ext cx="9906000" cy="3698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45800" name="Rectangle 6"/>
          <p:cNvSpPr>
            <a:spLocks noChangeArrowheads="1"/>
          </p:cNvSpPr>
          <p:nvPr/>
        </p:nvSpPr>
        <p:spPr bwMode="auto">
          <a:xfrm>
            <a:off x="4757738" y="3267075"/>
            <a:ext cx="9906000" cy="3698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545794" name="Object 2"/>
          <p:cNvGraphicFramePr>
            <a:graphicFrameLocks noChangeAspect="1"/>
          </p:cNvGraphicFramePr>
          <p:nvPr/>
        </p:nvGraphicFramePr>
        <p:xfrm>
          <a:off x="952500" y="142875"/>
          <a:ext cx="642938" cy="571500"/>
        </p:xfrm>
        <a:graphic>
          <a:graphicData uri="http://schemas.openxmlformats.org/presentationml/2006/ole">
            <p:oleObj spid="_x0000_s545794" name="Bitmap Image" r:id="rId5" imgW="1123810" imgH="1142857" progId="PBrush">
              <p:embed/>
            </p:oleObj>
          </a:graphicData>
        </a:graphic>
      </p:graphicFrame>
      <p:graphicFrame>
        <p:nvGraphicFramePr>
          <p:cNvPr id="545795" name="Object 3"/>
          <p:cNvGraphicFramePr>
            <a:graphicFrameLocks noChangeAspect="1"/>
          </p:cNvGraphicFramePr>
          <p:nvPr/>
        </p:nvGraphicFramePr>
        <p:xfrm>
          <a:off x="166688" y="142875"/>
          <a:ext cx="714375" cy="642938"/>
        </p:xfrm>
        <a:graphic>
          <a:graphicData uri="http://schemas.openxmlformats.org/presentationml/2006/ole">
            <p:oleObj spid="_x0000_s545795" name="Bitmap Image" r:id="rId6" imgW="1171429" imgH="1142857" progId="PBrush">
              <p:embed/>
            </p:oleObj>
          </a:graphicData>
        </a:graphic>
      </p:graphicFrame>
      <p:pic>
        <p:nvPicPr>
          <p:cNvPr id="545801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688" y="928688"/>
            <a:ext cx="8255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2" name="Picture 15" descr="GEFcol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5375" y="928688"/>
            <a:ext cx="785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3" name="Picture 17" descr="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52563" y="2214563"/>
            <a:ext cx="7858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7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89" name="Rectangle 1"/>
          <p:cNvSpPr>
            <a:spLocks noChangeArrowheads="1"/>
          </p:cNvSpPr>
          <p:nvPr/>
        </p:nvSpPr>
        <p:spPr bwMode="auto">
          <a:xfrm>
            <a:off x="309563" y="879475"/>
            <a:ext cx="928687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7675" algn="just"/>
            <a:endParaRPr lang="ru-RU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период реализации - 2004 по 2012 годы </a:t>
            </a:r>
          </a:p>
          <a:p>
            <a:pPr indent="447675" algn="just"/>
            <a:endParaRPr lang="ru-RU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Общая стоимость    -         </a:t>
            </a:r>
            <a:r>
              <a:rPr lang="ru-RU" sz="2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млн.долл. США,</a:t>
            </a: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реабилитация 6 хвостохранилищ, 4 горных отвалов;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частичная разгрузка оползня “Тектоник”; 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оснащение лаборатории горСЭС; 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строительство гидропоста; 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строительство технологической дороги для переноса х</a:t>
            </a:r>
            <a:r>
              <a:rPr lang="ru-RU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востохранилища</a:t>
            </a: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х, горных отвалах; 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перенос горного отвала №5 на хвостохранилища № 6;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перенос горного отвала №1 на горный отвал №2;</a:t>
            </a:r>
          </a:p>
          <a:p>
            <a:pPr indent="447675" algn="just">
              <a:buFontTx/>
              <a:buChar char="-"/>
            </a:pPr>
            <a:r>
              <a:rPr lang="ky-KG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перенос хвостохранилища № 3 на хвостохранилища №6.</a:t>
            </a:r>
          </a:p>
          <a:p>
            <a:pPr indent="447675" algn="just"/>
            <a:endParaRPr lang="ru-RU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595282" y="357166"/>
            <a:ext cx="8712968" cy="85725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rgbClr val="A5644E">
                <a:lumMod val="75000"/>
              </a:srgbClr>
            </a:extrusionClr>
            <a:contourClr>
              <a:srgbClr val="F0A22E">
                <a:lumMod val="75000"/>
              </a:srgbClr>
            </a:contourClr>
          </a:sp3d>
        </p:spPr>
        <p:txBody>
          <a:bodyPr/>
          <a:lstStyle/>
          <a:p>
            <a:pPr algn="ctr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«Предупреждение чрезвычайных ситуаций».</a:t>
            </a:r>
            <a:endParaRPr lang="ru-RU" sz="2000" b="1">
              <a:cs typeface="Arial" charset="0"/>
            </a:endParaRPr>
          </a:p>
          <a:p>
            <a:pPr algn="ctr"/>
            <a:r>
              <a:rPr lang="ru-RU" sz="2000">
                <a:cs typeface="Arial" charset="0"/>
              </a:rPr>
              <a:t>  Реабилитация хвостохранилищ в г. Майлуу-Суу</a:t>
            </a:r>
            <a:endParaRPr lang="ru-RU" sz="2000"/>
          </a:p>
          <a:p>
            <a:pPr algn="ctr"/>
            <a:endParaRPr lang="ru-RU" sz="2400" b="1"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D93E7-2F57-4259-81FF-3DEBDADD9EED}" type="slidenum">
              <a:rPr lang="ru-RU"/>
              <a:pPr>
                <a:defRPr/>
              </a:pPr>
              <a:t>8</a:t>
            </a:fld>
            <a:endParaRPr lang="ru-RU"/>
          </a:p>
        </p:txBody>
      </p:sp>
      <p:pic>
        <p:nvPicPr>
          <p:cNvPr id="704514" name="Picture 2" descr="C:\Documents and Settings\Alikeev_Suyuntbek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314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4515" name="Rectangle 6"/>
          <p:cNvSpPr>
            <a:spLocks noChangeArrowheads="1"/>
          </p:cNvSpPr>
          <p:nvPr/>
        </p:nvSpPr>
        <p:spPr bwMode="auto">
          <a:xfrm>
            <a:off x="0" y="0"/>
            <a:ext cx="4681538" cy="11430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Реализация проекта Всемирного Банка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на хвостохранилищах и горных отвалах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г. Майлу-Суу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1"/>
          <p:cNvSpPr>
            <a:spLocks noChangeArrowheads="1"/>
          </p:cNvSpPr>
          <p:nvPr/>
        </p:nvSpPr>
        <p:spPr bwMode="auto">
          <a:xfrm>
            <a:off x="631825" y="-142875"/>
            <a:ext cx="88423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sz="1600" b="1" i="1" u="sng">
              <a:cs typeface="Times New Roman" pitchFamily="18" charset="0"/>
            </a:endParaRPr>
          </a:p>
          <a:p>
            <a:pPr algn="just"/>
            <a:endParaRPr lang="ru-RU" sz="1600" b="1" i="1" u="sng">
              <a:cs typeface="Times New Roman" pitchFamily="18" charset="0"/>
            </a:endParaRPr>
          </a:p>
          <a:p>
            <a:pPr algn="just"/>
            <a:endParaRPr lang="ru-RU" sz="1600" b="1" i="1" u="sng">
              <a:cs typeface="Times New Roman" pitchFamily="18" charset="0"/>
            </a:endParaRPr>
          </a:p>
          <a:p>
            <a:pPr algn="just"/>
            <a:endParaRPr lang="ru-RU" sz="1600" b="1" i="1" u="sng"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ru-RU" sz="1600"/>
          </a:p>
          <a:p>
            <a:pPr algn="just" eaLnBrk="0" hangingPunct="0">
              <a:buFontTx/>
              <a:buChar char="•"/>
            </a:pPr>
            <a:endParaRPr lang="ru-RU" sz="1300"/>
          </a:p>
        </p:txBody>
      </p:sp>
      <p:sp>
        <p:nvSpPr>
          <p:cNvPr id="705538" name="Rectangle 3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5539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5540" name="Rectangle 7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05541" name="Picture 18" descr="Берегозащитные сооружения вдоль хвостохранилища №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" y="4292600"/>
            <a:ext cx="43195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5542" name="Picture 17" descr="Берегозащитные сооружения вдоль хвостохранилища №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292600"/>
            <a:ext cx="46799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3" name="Rectangle 20"/>
          <p:cNvSpPr>
            <a:spLocks noChangeArrowheads="1"/>
          </p:cNvSpPr>
          <p:nvPr/>
        </p:nvSpPr>
        <p:spPr bwMode="auto">
          <a:xfrm>
            <a:off x="3152775" y="4143375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ПОСЛЕ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705544" name="Rectangle 20"/>
          <p:cNvSpPr>
            <a:spLocks noChangeArrowheads="1"/>
          </p:cNvSpPr>
          <p:nvPr/>
        </p:nvSpPr>
        <p:spPr bwMode="auto">
          <a:xfrm>
            <a:off x="2881313" y="1143000"/>
            <a:ext cx="5076825" cy="4000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ДО РЕАБИЛИТАЦИИ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1775" y="214313"/>
            <a:ext cx="9442450" cy="6500812"/>
          </a:xfrm>
          <a:prstGeom prst="rect">
            <a:avLst/>
          </a:prstGeom>
          <a:noFill/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05546" name="Прямоугольник 14"/>
          <p:cNvSpPr>
            <a:spLocks noChangeArrowheads="1"/>
          </p:cNvSpPr>
          <p:nvPr/>
        </p:nvSpPr>
        <p:spPr bwMode="auto">
          <a:xfrm>
            <a:off x="309563" y="285750"/>
            <a:ext cx="9358312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Проект «Предупреждение чрезвычайных ситуаций»</a:t>
            </a:r>
          </a:p>
          <a:p>
            <a:pPr algn="ctr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Б</a:t>
            </a:r>
            <a:r>
              <a:rPr lang="ru-RU">
                <a:ea typeface="Times New Roman" pitchFamily="18" charset="0"/>
                <a:cs typeface="Arial" charset="0"/>
              </a:rPr>
              <a:t>ерегоукрепительные дамбы на реке Айлампа-Сай -185 п.м для защиты хвостохранилищ №2 и №13.</a:t>
            </a:r>
          </a:p>
        </p:txBody>
      </p:sp>
      <p:pic>
        <p:nvPicPr>
          <p:cNvPr id="705547" name="Picture 10" descr="T02+13-flood-damage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75" y="1500188"/>
            <a:ext cx="45720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554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63" y="1500188"/>
            <a:ext cx="4643437" cy="272891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D7D7D7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3910</TotalTime>
  <Words>2196</Words>
  <Application>Microsoft Office PowerPoint</Application>
  <PresentationFormat>Лист A4 (210x297 мм)</PresentationFormat>
  <Paragraphs>245</Paragraphs>
  <Slides>34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3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50" baseType="lpstr">
      <vt:lpstr>Arial</vt:lpstr>
      <vt:lpstr>Calibri</vt:lpstr>
      <vt:lpstr>Times New Roman</vt:lpstr>
      <vt:lpstr>Verdana</vt:lpstr>
      <vt:lpstr>宋体</vt:lpstr>
      <vt:lpstr>Wingdings 2</vt:lpstr>
      <vt:lpstr>Wingdings</vt:lpstr>
      <vt:lpstr>Arial Unicode MS</vt:lpstr>
      <vt:lpstr>Arial Black</vt:lpstr>
      <vt:lpstr>Тема Office</vt:lpstr>
      <vt:lpstr>Тема Office</vt:lpstr>
      <vt:lpstr>Тема Office</vt:lpstr>
      <vt:lpstr>CorelDRAW</vt:lpstr>
      <vt:lpstr>MapInfo Map</vt:lpstr>
      <vt:lpstr>Bitmap Image</vt:lpstr>
      <vt:lpstr>Слайд</vt:lpstr>
      <vt:lpstr>Слайд 1</vt:lpstr>
      <vt:lpstr>Слайд 2</vt:lpstr>
      <vt:lpstr>Слайд 3</vt:lpstr>
      <vt:lpstr>Слайд 4</vt:lpstr>
      <vt:lpstr>Слайд 5</vt:lpstr>
      <vt:lpstr> Министерство чрезвычайных ситуаций Кыргызской Республики Всемирный Банк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871</cp:revision>
  <cp:lastPrinted>2009-10-29T15:17:55Z</cp:lastPrinted>
  <dcterms:created xsi:type="dcterms:W3CDTF">2012-11-14T11:08:45Z</dcterms:created>
  <dcterms:modified xsi:type="dcterms:W3CDTF">2013-12-15T15:54:55Z</dcterms:modified>
</cp:coreProperties>
</file>