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70" r:id="rId1"/>
  </p:sldMasterIdLst>
  <p:notesMasterIdLst>
    <p:notesMasterId r:id="rId13"/>
  </p:notesMasterIdLst>
  <p:handoutMasterIdLst>
    <p:handoutMasterId r:id="rId14"/>
  </p:handoutMasterIdLst>
  <p:sldIdLst>
    <p:sldId id="263" r:id="rId2"/>
    <p:sldId id="499" r:id="rId3"/>
    <p:sldId id="501" r:id="rId4"/>
    <p:sldId id="510" r:id="rId5"/>
    <p:sldId id="504" r:id="rId6"/>
    <p:sldId id="380" r:id="rId7"/>
    <p:sldId id="488" r:id="rId8"/>
    <p:sldId id="507" r:id="rId9"/>
    <p:sldId id="508" r:id="rId10"/>
    <p:sldId id="509" r:id="rId11"/>
    <p:sldId id="506" r:id="rId1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97CDFF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2" autoAdjust="0"/>
    <p:restoredTop sz="94685" autoAdjust="0"/>
  </p:normalViewPr>
  <p:slideViewPr>
    <p:cSldViewPr>
      <p:cViewPr>
        <p:scale>
          <a:sx n="92" d="100"/>
          <a:sy n="92" d="100"/>
        </p:scale>
        <p:origin x="-2328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80"/>
    </p:cViewPr>
  </p:sorterViewPr>
  <p:notesViewPr>
    <p:cSldViewPr>
      <p:cViewPr varScale="1">
        <p:scale>
          <a:sx n="79" d="100"/>
          <a:sy n="79" d="100"/>
        </p:scale>
        <p:origin x="-4014" y="-78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C0C8-6460-4F21-9BFC-5E8B15795979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7C516-4AD3-4878-9D39-1E7A4EF19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86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261E24-D1D3-46BA-801C-A2514ACB509F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7" tIns="45678" rIns="91357" bIns="4567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357" tIns="45678" rIns="91357" bIns="4567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0E2B53-2147-446D-8E34-007997EF7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7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Овал 9"/>
          <p:cNvSpPr/>
          <p:nvPr userDrawn="1"/>
        </p:nvSpPr>
        <p:spPr>
          <a:xfrm>
            <a:off x="8575675" y="304800"/>
            <a:ext cx="287338" cy="28733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fld id="{DB584978-2030-4578-885F-F8FEE5C264F5}" type="slidenum">
              <a:rPr lang="ru-RU" sz="1200"/>
              <a:pPr algn="ctr">
                <a:defRPr/>
              </a:pPr>
              <a:t>‹#›</a:t>
            </a:fld>
            <a:endParaRPr lang="ru-RU" sz="1200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4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Овал 9"/>
          <p:cNvSpPr/>
          <p:nvPr userDrawn="1"/>
        </p:nvSpPr>
        <p:spPr>
          <a:xfrm>
            <a:off x="8575675" y="304800"/>
            <a:ext cx="287338" cy="28733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fld id="{F5F4BEC7-6FB1-4C01-9F5A-321C672C3AA8}" type="slidenum">
              <a:rPr lang="ru-RU" sz="1200"/>
              <a:pPr algn="ctr">
                <a:defRPr/>
              </a:pPr>
              <a:t>‹#›</a:t>
            </a:fld>
            <a:endParaRPr lang="ru-RU" sz="1200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5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Овал 9"/>
          <p:cNvSpPr/>
          <p:nvPr userDrawn="1"/>
        </p:nvSpPr>
        <p:spPr>
          <a:xfrm>
            <a:off x="8575675" y="304800"/>
            <a:ext cx="287338" cy="28733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fld id="{8F0DB00F-7376-40D7-91D8-194C98177BFB}" type="slidenum">
              <a:rPr lang="ru-RU" sz="1200"/>
              <a:pPr algn="ctr">
                <a:defRPr/>
              </a:pPr>
              <a:t>‹#›</a:t>
            </a:fld>
            <a:endParaRPr lang="ru-RU" sz="1200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6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Овал 9"/>
          <p:cNvSpPr/>
          <p:nvPr userDrawn="1"/>
        </p:nvSpPr>
        <p:spPr>
          <a:xfrm>
            <a:off x="8575675" y="304800"/>
            <a:ext cx="287338" cy="28733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fld id="{A18A2263-3555-425F-8A62-C798198CD85B}" type="slidenum">
              <a:rPr lang="ru-RU" sz="1200"/>
              <a:pPr algn="ctr">
                <a:defRPr/>
              </a:pPr>
              <a:t>‹#›</a:t>
            </a:fld>
            <a:endParaRPr lang="ru-RU" sz="1200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3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6482-5AB1-4E7A-859D-B66887B8C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1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Овал 9"/>
          <p:cNvSpPr/>
          <p:nvPr userDrawn="1"/>
        </p:nvSpPr>
        <p:spPr>
          <a:xfrm>
            <a:off x="8575675" y="304800"/>
            <a:ext cx="287338" cy="28733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fld id="{A23F9959-1913-4E28-8E7E-5D07DEFC87B0}" type="slidenum">
              <a:rPr lang="ru-RU" sz="1200"/>
              <a:pPr algn="ctr">
                <a:defRPr/>
              </a:pPr>
              <a:t>‹#›</a:t>
            </a:fld>
            <a:endParaRPr lang="ru-RU" sz="1200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1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74A0-F8BB-4CC5-B0EB-9BA621F40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75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Овал 9"/>
          <p:cNvSpPr/>
          <p:nvPr userDrawn="1"/>
        </p:nvSpPr>
        <p:spPr>
          <a:xfrm>
            <a:off x="8575675" y="304800"/>
            <a:ext cx="287338" cy="28733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fld id="{440BFFC2-576C-4A89-BD47-88914A459AEE}" type="slidenum">
              <a:rPr lang="ru-RU" sz="1200"/>
              <a:pPr algn="ctr">
                <a:defRPr/>
              </a:pPr>
              <a:t>‹#›</a:t>
            </a:fld>
            <a:endParaRPr lang="ru-RU" sz="1200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65FC-51B1-4677-853B-F0FA60A5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22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Овал 9"/>
          <p:cNvSpPr/>
          <p:nvPr userDrawn="1"/>
        </p:nvSpPr>
        <p:spPr>
          <a:xfrm>
            <a:off x="8575675" y="304800"/>
            <a:ext cx="287338" cy="28733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fld id="{59782A44-19F4-4062-8706-7147ECB97B16}" type="slidenum">
              <a:rPr lang="ru-RU" sz="1200"/>
              <a:pPr algn="ctr">
                <a:defRPr/>
              </a:pPr>
              <a:t>‹#›</a:t>
            </a:fld>
            <a:endParaRPr lang="ru-RU" sz="1200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17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200F-CD1A-453F-9919-E92C46A22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7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Овал 9"/>
          <p:cNvSpPr/>
          <p:nvPr userDrawn="1"/>
        </p:nvSpPr>
        <p:spPr>
          <a:xfrm>
            <a:off x="8575675" y="304800"/>
            <a:ext cx="287338" cy="28733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fld id="{D0EA8EF8-B5C6-46BD-9BFB-7329696B219F}" type="slidenum">
              <a:rPr lang="ru-RU" sz="1200"/>
              <a:pPr algn="ctr">
                <a:defRPr/>
              </a:pPr>
              <a:t>‹#›</a:t>
            </a:fld>
            <a:endParaRPr lang="ru-RU" sz="1200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/>
          <p:cNvSpPr/>
          <p:nvPr userDrawn="1"/>
        </p:nvSpPr>
        <p:spPr>
          <a:xfrm>
            <a:off x="228600" y="228600"/>
            <a:ext cx="8696325" cy="211613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 userDrawn="1"/>
        </p:nvGrpSpPr>
        <p:grpSpPr bwMode="auto">
          <a:xfrm>
            <a:off x="211138" y="1450975"/>
            <a:ext cx="8723312" cy="1330325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815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E990-C073-4190-8255-8502ABAA3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0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0DF72D-0ACF-43AE-B57A-25D88892478C}" type="datetime1">
              <a:rPr lang="ru-RU" smtClean="0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909" r:id="rId2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94B66AED-552F-424B-BC49-BC5C19B440A2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1268413"/>
            <a:ext cx="8286750" cy="2160587"/>
          </a:xfrm>
        </p:spPr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ja-JP" sz="2800" b="0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G創英角ｺﾞｼｯｸUB"/>
                <a:cs typeface="Arial" pitchFamily="34" charset="0"/>
              </a:rPr>
              <a:t>Основные направления ядерной политики </a:t>
            </a:r>
            <a:br>
              <a:rPr lang="ru-RU" altLang="ja-JP" sz="2800" b="0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G創英角ｺﾞｼｯｸUB"/>
                <a:cs typeface="Arial" pitchFamily="34" charset="0"/>
              </a:rPr>
            </a:br>
            <a:r>
              <a:rPr lang="ru-RU" altLang="ja-JP" sz="2800" b="0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G創英角ｺﾞｼｯｸUB"/>
                <a:cs typeface="Arial" pitchFamily="34" charset="0"/>
              </a:rPr>
              <a:t>и задачи развития атомной промышленности </a:t>
            </a:r>
            <a:br>
              <a:rPr lang="ru-RU" altLang="ja-JP" sz="2800" b="0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G創英角ｺﾞｼｯｸUB"/>
                <a:cs typeface="Arial" pitchFamily="34" charset="0"/>
              </a:rPr>
            </a:br>
            <a:r>
              <a:rPr lang="ru-RU" altLang="ja-JP" sz="2800" b="0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G創英角ｺﾞｼｯｸUB"/>
                <a:cs typeface="Arial" pitchFamily="34" charset="0"/>
              </a:rPr>
              <a:t>в Республике Казахстан</a:t>
            </a:r>
            <a:endParaRPr lang="ru-RU" altLang="ja-JP" sz="2800" b="0" cap="non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HG創英角ｺﾞｼｯｸUB"/>
              <a:cs typeface="Arial" pitchFamily="34" charset="0"/>
            </a:endParaRPr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 bwMode="black">
          <a:xfrm>
            <a:off x="1000125" y="214313"/>
            <a:ext cx="72151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SzPct val="80000"/>
              <a:defRPr/>
            </a:pP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6" name="Подзаголовок 10"/>
          <p:cNvSpPr txBox="1">
            <a:spLocks/>
          </p:cNvSpPr>
          <p:nvPr/>
        </p:nvSpPr>
        <p:spPr bwMode="black">
          <a:xfrm>
            <a:off x="2571750" y="6459538"/>
            <a:ext cx="4286250" cy="3984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spcBef>
                <a:spcPct val="20000"/>
              </a:spcBef>
              <a:buSzPct val="80000"/>
              <a:defRPr/>
            </a:pP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88" y="3754438"/>
            <a:ext cx="6715125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D:\Users\UAI_6\AppData\Local\Microsoft\Windows\Temporary Internet Files\Content.Outlook\ES5P7WB0\Comitet_logo m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1"/>
            <a:ext cx="1907704" cy="9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09B85-6BB9-43EF-87CA-6B867C6267F5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072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09825" y="142875"/>
            <a:ext cx="6734175" cy="838200"/>
          </a:xfrm>
        </p:spPr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buSzPct val="80000"/>
              <a:tabLst>
                <a:tab pos="1976438" algn="ctr"/>
                <a:tab pos="6999288" algn="ctr"/>
              </a:tabLst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 Cond" pitchFamily="34" charset="0"/>
                <a:cs typeface="Arial" pitchFamily="34" charset="0"/>
              </a:rPr>
              <a:t>III</a:t>
            </a:r>
            <a:r>
              <a:rPr lang="ru-RU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 Cond" pitchFamily="34" charset="0"/>
                <a:cs typeface="Arial" pitchFamily="34" charset="0"/>
              </a:rPr>
              <a:t>.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 Cond" pitchFamily="34" charset="0"/>
                <a:cs typeface="Arial" pitchFamily="34" charset="0"/>
              </a:rPr>
              <a:t> </a:t>
            </a:r>
            <a:r>
              <a:rPr lang="ru-RU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 Cond" pitchFamily="34" charset="0"/>
                <a:cs typeface="Arial" pitchFamily="34" charset="0"/>
              </a:rPr>
              <a:t>РАЗВИТИЕ НАУКИ В АТОМНОЙ СФЕРЕ</a:t>
            </a:r>
          </a:p>
        </p:txBody>
      </p:sp>
      <p:sp>
        <p:nvSpPr>
          <p:cNvPr id="22532" name="Содержимое 7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748464" cy="56886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ru-RU" altLang="ja-JP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Совершенствование экспериментальной базы атомной отрасли</a:t>
            </a:r>
          </a:p>
          <a:p>
            <a:pPr marL="0" indent="357188">
              <a:lnSpc>
                <a:spcPct val="95000"/>
              </a:lnSpc>
              <a:spcBef>
                <a:spcPts val="300"/>
              </a:spcBef>
              <a:buNone/>
            </a:pP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- создание опытно-демонстрационного инновационного высокотемпературного газоохлаждаемого реактора  ВТГР</a:t>
            </a:r>
            <a:endParaRPr lang="en-US" sz="2900" dirty="0" smtClean="0">
              <a:latin typeface="Arial" pitchFamily="34" charset="0"/>
              <a:ea typeface="HGｺﾞｼｯｸE"/>
              <a:cs typeface="Arial" pitchFamily="34" charset="0"/>
            </a:endParaRPr>
          </a:p>
          <a:p>
            <a:pPr marL="0" indent="357188">
              <a:lnSpc>
                <a:spcPct val="95000"/>
              </a:lnSpc>
              <a:spcBef>
                <a:spcPts val="300"/>
              </a:spcBef>
              <a:buNone/>
            </a:pP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- модернизация комплексов исследовательских ядерных реакторов ВВР-К, ИВГ.1М, ИГР.</a:t>
            </a:r>
          </a:p>
          <a:p>
            <a:pPr marL="0" indent="357188">
              <a:lnSpc>
                <a:spcPct val="95000"/>
              </a:lnSpc>
              <a:spcBef>
                <a:spcPts val="300"/>
              </a:spcBef>
              <a:buNone/>
            </a:pP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- ввод в эксплуатацию Казахстанского термоядерного материаловедческого </a:t>
            </a:r>
            <a:r>
              <a:rPr lang="ru-RU" sz="2900" dirty="0" err="1" smtClean="0">
                <a:latin typeface="Arial" pitchFamily="34" charset="0"/>
                <a:ea typeface="HGｺﾞｼｯｸE"/>
                <a:cs typeface="Arial" pitchFamily="34" charset="0"/>
              </a:rPr>
              <a:t>токамака</a:t>
            </a: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 КТМ. </a:t>
            </a:r>
          </a:p>
          <a:p>
            <a:pPr marL="0" indent="357188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- создание комплекса на базе ускорителя тяжелых ионов ДЦ‑350 в г. Алматы.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ru-RU" altLang="ja-JP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altLang="ja-JP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Научные исследования в атомной сфере</a:t>
            </a:r>
            <a:endParaRPr lang="en-US" altLang="ja-JP" sz="29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357188">
              <a:lnSpc>
                <a:spcPct val="95000"/>
              </a:lnSpc>
              <a:spcBef>
                <a:spcPts val="300"/>
              </a:spcBef>
              <a:buNone/>
            </a:pP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- научно-техническая поддержка работ по развитию атомной энергетики в Казахстане.</a:t>
            </a:r>
          </a:p>
          <a:p>
            <a:pPr marL="0" indent="357188">
              <a:lnSpc>
                <a:spcPct val="95000"/>
              </a:lnSpc>
              <a:spcBef>
                <a:spcPts val="300"/>
              </a:spcBef>
              <a:buNone/>
            </a:pP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- развития инновационных ядерно-энергетических технологий высокотемпературных газовых реакторов и водородной энергетики.</a:t>
            </a:r>
          </a:p>
          <a:p>
            <a:pPr marL="0" indent="357188">
              <a:lnSpc>
                <a:spcPct val="95000"/>
              </a:lnSpc>
              <a:spcBef>
                <a:spcPts val="300"/>
              </a:spcBef>
              <a:buNone/>
            </a:pP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- развития и безопасности ядерно-энергетических технологий реакторов на быстрых нейтронах.</a:t>
            </a:r>
          </a:p>
          <a:p>
            <a:pPr marL="0" indent="357188">
              <a:lnSpc>
                <a:spcPct val="95000"/>
              </a:lnSpc>
              <a:spcBef>
                <a:spcPts val="300"/>
              </a:spcBef>
              <a:buNone/>
            </a:pP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- в области материаловедения и инновационных технологий на базе казахстанского термоядерного материаловедческого реактора КТМ. </a:t>
            </a:r>
          </a:p>
          <a:p>
            <a:pPr marL="0" indent="357188">
              <a:lnSpc>
                <a:spcPct val="95000"/>
              </a:lnSpc>
              <a:spcBef>
                <a:spcPts val="300"/>
              </a:spcBef>
              <a:buNone/>
            </a:pP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- в области физики, химии, биологии и передовых технологий на базе ускорителя тяжелых ионов ДЦ‑60.</a:t>
            </a:r>
          </a:p>
          <a:p>
            <a:pPr marL="0" indent="357188">
              <a:lnSpc>
                <a:spcPct val="95000"/>
              </a:lnSpc>
              <a:spcBef>
                <a:spcPts val="300"/>
              </a:spcBef>
              <a:buNone/>
            </a:pPr>
            <a:r>
              <a:rPr lang="ru-RU" sz="2900" dirty="0" smtClean="0">
                <a:latin typeface="Arial" pitchFamily="34" charset="0"/>
                <a:ea typeface="HGｺﾞｼｯｸE"/>
                <a:cs typeface="Arial" pitchFamily="34" charset="0"/>
              </a:rPr>
              <a:t>- в области ядерной физики на базе ускорителя тяжелых ионов ДЦ‑350.</a:t>
            </a:r>
            <a:endParaRPr lang="en-US" sz="2900" dirty="0" smtClean="0">
              <a:solidFill>
                <a:srgbClr val="FF0000"/>
              </a:solidFill>
              <a:latin typeface="Arial" pitchFamily="34" charset="0"/>
              <a:ea typeface="HGｺﾞｼｯｸE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1600" b="1" dirty="0" smtClean="0">
              <a:latin typeface="Arial Narrow" pitchFamily="34" charset="0"/>
              <a:ea typeface="HGｺﾞｼｯｸE"/>
              <a:cs typeface="HGｺﾞｼｯｸE"/>
            </a:endParaRPr>
          </a:p>
        </p:txBody>
      </p:sp>
      <p:pic>
        <p:nvPicPr>
          <p:cNvPr id="6" name="Picture 2" descr="D:\Users\UAI_6\AppData\Local\Microsoft\Windows\Temporary Internet Files\Content.Outlook\ES5P7WB0\Comitet_logo m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" y="0"/>
            <a:ext cx="1907704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СПАСИБО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ЗА ВНИМАНИЕ!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72034CA-999D-4696-9C55-4B8F83E8980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50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26A92AD-975F-4801-B58C-DCC1DCE56002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55437" y="188913"/>
            <a:ext cx="6144955" cy="1295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ОСНОВНЫЕ ЗАДАЧИ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КОМИТЕТА ПО АТОМНОЙ ЭНЕРГИИ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1571625"/>
            <a:ext cx="7929562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u="sng" dirty="0" smtClean="0"/>
          </a:p>
          <a:p>
            <a:pPr marL="0" lvl="1" algn="just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95000"/>
              <a:defRPr/>
            </a:pPr>
            <a:r>
              <a:rPr lang="ru-RU" dirty="0" smtClean="0"/>
              <a:t>- Реализация </a:t>
            </a:r>
            <a:r>
              <a:rPr lang="ru-RU" dirty="0"/>
              <a:t>государственной политики в области обеспечения безопасности в сфере использования атомной энергии;</a:t>
            </a:r>
          </a:p>
          <a:p>
            <a:pPr marL="0" lvl="1" algn="just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95000"/>
              <a:defRPr/>
            </a:pPr>
            <a:r>
              <a:rPr lang="ru-RU" dirty="0" smtClean="0"/>
              <a:t>- Государственный </a:t>
            </a:r>
            <a:r>
              <a:rPr lang="ru-RU" dirty="0"/>
              <a:t>контроль за обеспечением ядерной, радиационной 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ядерной</a:t>
            </a:r>
            <a:r>
              <a:rPr lang="ru-RU" dirty="0"/>
              <a:t> физической безопасности;</a:t>
            </a:r>
          </a:p>
          <a:p>
            <a:pPr marL="0" lvl="1" algn="just">
              <a:spcAft>
                <a:spcPts val="600"/>
              </a:spcAft>
              <a:defRPr/>
            </a:pPr>
            <a:r>
              <a:rPr lang="ru-RU" dirty="0" smtClean="0"/>
              <a:t>- Обеспечение </a:t>
            </a:r>
            <a:r>
              <a:rPr lang="ru-RU" dirty="0"/>
              <a:t>соблюдения условий режима нераспространения ядерного оружия на территории Республики Казахстан и/или под ее </a:t>
            </a:r>
            <a:r>
              <a:rPr lang="ru-RU" dirty="0" smtClean="0"/>
              <a:t>юрисдикцией; </a:t>
            </a:r>
          </a:p>
          <a:p>
            <a:pPr marL="0" lvl="1" algn="just">
              <a:spcAft>
                <a:spcPts val="600"/>
              </a:spcAft>
              <a:defRPr/>
            </a:pPr>
            <a:r>
              <a:rPr lang="ru-RU" dirty="0" smtClean="0"/>
              <a:t>- Международное </a:t>
            </a:r>
            <a:r>
              <a:rPr lang="ru-RU" dirty="0"/>
              <a:t>сотрудничество в сфере использования атомной энергии;</a:t>
            </a:r>
          </a:p>
          <a:p>
            <a:pPr marL="0" lvl="1" algn="just">
              <a:spcAft>
                <a:spcPts val="600"/>
              </a:spcAft>
              <a:defRPr/>
            </a:pPr>
            <a:r>
              <a:rPr lang="ru-RU" dirty="0" smtClean="0"/>
              <a:t>- Разработка </a:t>
            </a:r>
            <a:r>
              <a:rPr lang="ru-RU" dirty="0"/>
              <a:t>и утверждение нормативных правовых актов в сфере использования атомной энергии в пределах своей компетенции; </a:t>
            </a:r>
          </a:p>
          <a:p>
            <a:pPr algn="just">
              <a:spcAft>
                <a:spcPts val="600"/>
              </a:spcAft>
              <a:defRPr/>
            </a:pPr>
            <a:r>
              <a:rPr lang="ru-RU" dirty="0" smtClean="0"/>
              <a:t>- Осуществление </a:t>
            </a:r>
            <a:r>
              <a:rPr lang="ru-RU" dirty="0"/>
              <a:t>иных задач, возложенных на </a:t>
            </a:r>
            <a:r>
              <a:rPr lang="ru-RU" dirty="0" smtClean="0"/>
              <a:t>Комитет </a:t>
            </a:r>
            <a:r>
              <a:rPr lang="ru-RU" dirty="0"/>
              <a:t>в порядке, установленном законодательством Республики Казахстан.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D:\Users\UAI_6\AppData\Local\Microsoft\Windows\Temporary Internet Files\Content.Outlook\ES5P7WB0\Comitet_logo m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" y="188641"/>
            <a:ext cx="1907704" cy="9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8BBDC87-22B9-415A-A922-E47B692ED5D3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65375" y="-20638"/>
            <a:ext cx="6778625" cy="165735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Законы РК регулирующие вопросы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использования атомной энергии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32856"/>
            <a:ext cx="79928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49238">
              <a:buFont typeface="Arial" pitchFamily="34" charset="0"/>
              <a:buChar char="•"/>
              <a:defRPr/>
            </a:pPr>
            <a:r>
              <a:rPr lang="ru-RU" sz="2400" dirty="0" smtClean="0"/>
              <a:t>«</a:t>
            </a:r>
            <a:r>
              <a:rPr lang="ru-RU" sz="2400" dirty="0"/>
              <a:t>Об использовании атомной энергии», 1997 г. </a:t>
            </a:r>
          </a:p>
          <a:p>
            <a:pPr marL="268288" indent="-249238">
              <a:buFont typeface="Arial" pitchFamily="34" charset="0"/>
              <a:buChar char="•"/>
              <a:defRPr/>
            </a:pPr>
            <a:r>
              <a:rPr lang="ru-RU" sz="2400" dirty="0" smtClean="0"/>
              <a:t>«</a:t>
            </a:r>
            <a:r>
              <a:rPr lang="ru-RU" sz="2400" dirty="0"/>
              <a:t>О радиационной безопасности населения</a:t>
            </a:r>
            <a:r>
              <a:rPr lang="ru-RU" sz="2400" dirty="0" smtClean="0"/>
              <a:t>»,1998 </a:t>
            </a:r>
            <a:r>
              <a:rPr lang="ru-RU" sz="2400" dirty="0"/>
              <a:t>г.</a:t>
            </a:r>
          </a:p>
          <a:p>
            <a:pPr marL="268288" indent="-249238">
              <a:buFont typeface="Arial" pitchFamily="34" charset="0"/>
              <a:buChar char="•"/>
              <a:defRPr/>
            </a:pPr>
            <a:r>
              <a:rPr lang="ru-RU" sz="2400" dirty="0" smtClean="0"/>
              <a:t>«О лицензировании», 2007 г.</a:t>
            </a:r>
          </a:p>
          <a:p>
            <a:pPr marL="268288" indent="-249238">
              <a:buFont typeface="Arial" pitchFamily="34" charset="0"/>
              <a:buChar char="•"/>
              <a:defRPr/>
            </a:pPr>
            <a:r>
              <a:rPr lang="ru-RU" sz="2400" dirty="0" smtClean="0"/>
              <a:t>«Об экспортном контроле», 2007 г</a:t>
            </a:r>
            <a:r>
              <a:rPr lang="ru-RU" sz="2400" dirty="0"/>
              <a:t>. </a:t>
            </a:r>
            <a:endParaRPr lang="ru-RU" sz="2400" dirty="0" smtClean="0"/>
          </a:p>
          <a:p>
            <a:pPr marL="268288" indent="-249238">
              <a:buFont typeface="Arial" pitchFamily="34" charset="0"/>
              <a:buChar char="•"/>
              <a:defRPr/>
            </a:pPr>
            <a:r>
              <a:rPr lang="ru-RU" sz="2400" dirty="0"/>
              <a:t>Э</a:t>
            </a:r>
            <a:r>
              <a:rPr lang="ru-RU" sz="2400" dirty="0" smtClean="0"/>
              <a:t>кологический </a:t>
            </a:r>
            <a:r>
              <a:rPr lang="ru-RU" sz="2400" dirty="0"/>
              <a:t>кодекс, 2007 г.</a:t>
            </a:r>
          </a:p>
          <a:p>
            <a:pPr marL="268288" indent="-249238">
              <a:buFont typeface="Arial" pitchFamily="34" charset="0"/>
              <a:buChar char="•"/>
              <a:defRPr/>
            </a:pPr>
            <a:endParaRPr lang="ru-RU" sz="2800" dirty="0" smtClean="0"/>
          </a:p>
        </p:txBody>
      </p:sp>
      <p:pic>
        <p:nvPicPr>
          <p:cNvPr id="5" name="Picture 2" descr="D:\Users\UAI_6\AppData\Local\Microsoft\Windows\Temporary Internet Files\Content.Outlook\ES5P7WB0\Comitet_logo m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07704" cy="10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D0D-A06B-4CBC-B6D9-ACFCD28072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9036496" cy="1054100"/>
          </a:xfrm>
        </p:spPr>
        <p:txBody>
          <a:bodyPr/>
          <a:lstStyle/>
          <a:p>
            <a:r>
              <a:rPr lang="ru-RU" sz="4000" dirty="0" smtClean="0"/>
              <a:t>Международные конвенции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31726"/>
            <a:ext cx="784887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>
              <a:defRPr/>
            </a:pPr>
            <a:endParaRPr lang="ru-RU" dirty="0" smtClean="0"/>
          </a:p>
          <a:p>
            <a:pPr marL="19050">
              <a:defRPr/>
            </a:pPr>
            <a:r>
              <a:rPr lang="ru-RU" sz="2400" dirty="0" smtClean="0"/>
              <a:t>Казахстан </a:t>
            </a:r>
            <a:r>
              <a:rPr lang="ru-RU" sz="2400" dirty="0"/>
              <a:t>присоединился к </a:t>
            </a:r>
            <a:r>
              <a:rPr lang="ru-RU" sz="2400" dirty="0" smtClean="0"/>
              <a:t>следующим </a:t>
            </a:r>
            <a:r>
              <a:rPr lang="ru-RU" sz="2400" dirty="0"/>
              <a:t>международным конвенциям: 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/>
              <a:t>- </a:t>
            </a:r>
            <a:r>
              <a:rPr lang="ru-RU" sz="2400" dirty="0" smtClean="0"/>
              <a:t>Конвенция </a:t>
            </a:r>
            <a:r>
              <a:rPr lang="ru-RU" sz="2400" dirty="0"/>
              <a:t>«Об оперативном оповещении о ядерной аварии»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/>
              <a:t>- </a:t>
            </a:r>
            <a:r>
              <a:rPr lang="ru-RU" sz="2400" dirty="0" smtClean="0"/>
              <a:t>Конвенция «О </a:t>
            </a:r>
            <a:r>
              <a:rPr lang="ru-RU" sz="2400" dirty="0"/>
              <a:t>помощи в случае ядерной аварии или радиационной аварийной ситуации»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/>
              <a:t>- </a:t>
            </a:r>
            <a:r>
              <a:rPr lang="ru-RU" sz="2400" dirty="0" err="1"/>
              <a:t>Конвенция</a:t>
            </a:r>
            <a:r>
              <a:rPr lang="ru-RU" sz="2400" dirty="0" err="1" smtClean="0"/>
              <a:t>«О</a:t>
            </a:r>
            <a:r>
              <a:rPr lang="ru-RU" sz="2400" dirty="0" smtClean="0"/>
              <a:t> </a:t>
            </a:r>
            <a:r>
              <a:rPr lang="ru-RU" sz="2400" dirty="0"/>
              <a:t>ядерной безопасности»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/>
              <a:t>- </a:t>
            </a:r>
            <a:r>
              <a:rPr lang="ru-RU" sz="2400" dirty="0" smtClean="0"/>
              <a:t>Объединенная конвенция «О </a:t>
            </a:r>
            <a:r>
              <a:rPr lang="ru-RU" sz="2400" dirty="0"/>
              <a:t>безопасности обращения с отработавшим топливом и о безопасности обращения с радиоактивными отходами» </a:t>
            </a:r>
            <a:endParaRPr lang="en-US" sz="2400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462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AA3027D-93D1-4EA9-A51A-1BF5658695B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" y="836712"/>
            <a:ext cx="9036494" cy="13731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Технические регламенты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492896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dirty="0" smtClean="0"/>
              <a:t>«</a:t>
            </a:r>
            <a:r>
              <a:rPr lang="ru-RU" sz="2400" dirty="0"/>
              <a:t>Ядерная и радиационная безопасность</a:t>
            </a:r>
            <a:r>
              <a:rPr lang="ru-RU" sz="2400" dirty="0" smtClean="0"/>
              <a:t>», 2010 </a:t>
            </a:r>
            <a:r>
              <a:rPr lang="ru-RU" sz="2400" dirty="0"/>
              <a:t>г.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dirty="0" smtClean="0"/>
              <a:t>«</a:t>
            </a:r>
            <a:r>
              <a:rPr lang="ru-RU" sz="2400" dirty="0"/>
              <a:t>Ядерная и радиационная безопасность исследовательских ядерных установок</a:t>
            </a:r>
            <a:r>
              <a:rPr lang="ru-RU" sz="2400" dirty="0" smtClean="0"/>
              <a:t>», 2010 </a:t>
            </a:r>
            <a:r>
              <a:rPr lang="ru-RU" sz="2400" dirty="0"/>
              <a:t>г.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dirty="0" smtClean="0"/>
              <a:t>«</a:t>
            </a:r>
            <a:r>
              <a:rPr lang="ru-RU" sz="2400" dirty="0"/>
              <a:t>Ядерная и радиационная безопасность атомных </a:t>
            </a:r>
            <a:r>
              <a:rPr lang="ru-RU" sz="2400" dirty="0" smtClean="0"/>
              <a:t>станций», 2010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D:\Users\UAI_6\AppData\Local\Microsoft\Windows\Temporary Internet Files\Content.Outlook\ES5P7WB0\Comitet_logo m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1"/>
            <a:ext cx="1907704" cy="9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6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497182C1-E2CF-4820-9C52-A67C6796C3CE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18404" y="2060848"/>
            <a:ext cx="8964488" cy="352901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2011 году Правительством принята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«Программа развития атомной отрасли в Республике Казахстан 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 2011 – 2014 годы с перспективой развития до 2020 года».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58775" indent="-358775">
              <a:lnSpc>
                <a:spcPct val="90000"/>
              </a:lnSpc>
              <a:spcBef>
                <a:spcPts val="600"/>
              </a:spcBef>
              <a:buFont typeface="Corbel" pitchFamily="34" charset="0"/>
              <a:buAutoNum type="arabicPeriod"/>
            </a:pPr>
            <a:endParaRPr lang="ru-RU" sz="22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6800" y="0"/>
            <a:ext cx="6807200" cy="1412875"/>
          </a:xfrm>
        </p:spPr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buSzPct val="80000"/>
              <a:tabLst>
                <a:tab pos="1976438" algn="ctr"/>
                <a:tab pos="6999288" algn="ctr"/>
              </a:tabLst>
            </a:pPr>
            <a:r>
              <a:rPr lang="ru-RU" altLang="ja-JP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ОСНОВАНИЕ ДЛЯ РАЗВИТИЯ АТОМНОЙ ЭНЕРГЕТИКИ В КАЗАХСТАНЕ</a:t>
            </a:r>
          </a:p>
        </p:txBody>
      </p:sp>
      <p:pic>
        <p:nvPicPr>
          <p:cNvPr id="5" name="Picture 2" descr="D:\Users\UAI_6\AppData\Local\Microsoft\Windows\Temporary Internet Files\Content.Outlook\ES5P7WB0\Comitet_logo m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1"/>
            <a:ext cx="1907704" cy="9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1E653F3-0B41-401A-85FC-F6D8C5239C15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-1" y="3644900"/>
            <a:ext cx="8914987" cy="2952750"/>
          </a:xfrm>
        </p:spPr>
        <p:txBody>
          <a:bodyPr>
            <a:normAutofit/>
          </a:bodyPr>
          <a:lstStyle/>
          <a:p>
            <a:pPr marL="357188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ru-RU" altLang="ja-JP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РАЗВИТИЕ АТОМНОЙ ПРОМЫШЛЕННОСТИ</a:t>
            </a: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(Построение вертикально-интегрированной компании</a:t>
            </a: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разведка, добыча </a:t>
            </a:r>
            <a:b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 переработка урана, выпуск высокотехнологичной урановой продукции)</a:t>
            </a:r>
          </a:p>
          <a:p>
            <a:pPr marL="357188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ru-RU" altLang="ja-JP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РАЗВИТИЕ АТОМНОЙ ЭНЕРГЕТИКИ</a:t>
            </a: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(планируется размещение и строительство АЭС на территории РК)</a:t>
            </a:r>
          </a:p>
          <a:p>
            <a:pPr marL="357188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ru-RU" altLang="ja-JP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РАЗВИТИЕ НАУКИ В АТОМНОЙ СФЕРЕ</a:t>
            </a:r>
            <a: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(Развитие фундаментальной и прикладной науки) </a:t>
            </a:r>
          </a:p>
          <a:p>
            <a:pPr marL="357188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ru-RU" altLang="ja-JP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ОХРАНА ЗДОРОВЬЯ НАСЕЛЕНИЯ И ОКРУЖАЮЩЕЙ СРЕДЫ</a:t>
            </a:r>
            <a: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(работы по реабилитации зараженных территорий)</a:t>
            </a:r>
            <a:endParaRPr lang="en-US" altLang="ja-JP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8775" indent="-358775">
              <a:spcBef>
                <a:spcPts val="600"/>
              </a:spcBef>
              <a:buClr>
                <a:srgbClr val="FF0000"/>
              </a:buClr>
              <a:buFont typeface="Arial" pitchFamily="34" charset="0"/>
              <a:buNone/>
            </a:pPr>
            <a:endParaRPr lang="ru-RU" sz="1800" dirty="0" smtClean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997200"/>
            <a:ext cx="5040560" cy="561975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l" fontAlgn="auto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ОСНОВНЫЕ НАПРАВЛЕНИЯ ПРОГРА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ММЫ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285750" y="1412776"/>
            <a:ext cx="8715375" cy="83209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</a:pPr>
            <a:endParaRPr lang="ru-RU" altLang="ja-JP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0" name="Содержимое 2"/>
          <p:cNvSpPr txBox="1">
            <a:spLocks/>
          </p:cNvSpPr>
          <p:nvPr/>
        </p:nvSpPr>
        <p:spPr bwMode="black">
          <a:xfrm>
            <a:off x="397865" y="2244867"/>
            <a:ext cx="86292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80000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ПРОГРАММЫ: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80000"/>
              <a:defRPr/>
            </a:pPr>
            <a:r>
              <a:rPr lang="ru-RU" dirty="0"/>
              <a:t>Развитие атомной промышленности  и создание атомной энергетики для обеспечения ускоренного индустриально-инновационного развития страны</a:t>
            </a:r>
          </a:p>
        </p:txBody>
      </p:sp>
      <p:sp>
        <p:nvSpPr>
          <p:cNvPr id="7" name="Заголовок 9"/>
          <p:cNvSpPr txBox="1">
            <a:spLocks/>
          </p:cNvSpPr>
          <p:nvPr/>
        </p:nvSpPr>
        <p:spPr bwMode="black">
          <a:xfrm>
            <a:off x="2123728" y="188641"/>
            <a:ext cx="6552728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</a:pPr>
            <a:endParaRPr lang="ru-RU" altLang="ja-JP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  <a:buSzPct val="80000"/>
            </a:pPr>
            <a:r>
              <a:rPr lang="ru-RU" altLang="ja-JP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ОТРАСЛЕВАЯ ПРОГРАММА «</a:t>
            </a:r>
            <a:r>
              <a:rPr lang="ru-RU" altLang="ja-JP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</a:t>
            </a:r>
            <a:r>
              <a:rPr lang="en-US" altLang="ja-JP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ja-JP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АТОМНОЙ</a:t>
            </a:r>
            <a:r>
              <a:rPr lang="en-US" altLang="ja-JP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ja-JP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ОТРАСЛИ В РЕСПУБЛИКЕ КАЗАХСТАН НА 2010-2014 ГОДЫ С ПЕРСПЕКТИВОЙ РАСШИРЕНИЯ ДО 2020 ГОДА»</a:t>
            </a:r>
          </a:p>
          <a:p>
            <a:pPr algn="ctr">
              <a:spcBef>
                <a:spcPct val="20000"/>
              </a:spcBef>
              <a:buSzPct val="80000"/>
            </a:pPr>
            <a:endParaRPr lang="ru-RU" altLang="ja-JP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2" descr="D:\Users\UAI_6\AppData\Local\Microsoft\Windows\Temporary Internet Files\Content.Outlook\ES5P7WB0\Comitet_logo m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1"/>
            <a:ext cx="1907704" cy="9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28688"/>
            <a:ext cx="8137525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051719" y="44624"/>
            <a:ext cx="5760641" cy="8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6438" algn="ctr"/>
                <a:tab pos="69992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 algn="ctr">
              <a:spcBef>
                <a:spcPct val="20000"/>
              </a:spcBef>
              <a:buSzPct val="80000"/>
              <a:buAutoNum type="romanUcPeriod"/>
            </a:pPr>
            <a:r>
              <a:rPr lang="ru-RU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 Cond" pitchFamily="34" charset="0"/>
              </a:rPr>
              <a:t>РАЗВИТИЕ </a:t>
            </a:r>
            <a:r>
              <a:rPr lang="ru-RU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 Cond" pitchFamily="34" charset="0"/>
              </a:rPr>
              <a:t>АТОМНОЙ ПРОМЫШЛЕННОСТИ </a:t>
            </a:r>
            <a:endParaRPr lang="ru-RU" altLang="ja-JP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86813" y="6286500"/>
            <a:ext cx="35718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0BA4B010-EB07-4F32-B53D-D42A814B7106}" type="slidenum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Picture 2" descr="D:\Users\UAI_6\AppData\Local\Microsoft\Windows\Temporary Internet Files\Content.Outlook\ES5P7WB0\Comitet_logo min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07704" cy="10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E86C22-770E-4D55-9FC1-17456BCE1878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978025" y="71438"/>
            <a:ext cx="7165975" cy="981075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buSzPct val="80000"/>
              <a:tabLst>
                <a:tab pos="1976438" algn="ctr"/>
                <a:tab pos="6999288" algn="ctr"/>
              </a:tabLst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 Cond" pitchFamily="34" charset="0"/>
                <a:cs typeface="Arial" pitchFamily="34" charset="0"/>
              </a:rPr>
              <a:t>II. </a:t>
            </a:r>
            <a:r>
              <a:rPr lang="ru-RU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 Cond" pitchFamily="34" charset="0"/>
                <a:cs typeface="Arial" pitchFamily="34" charset="0"/>
              </a:rPr>
              <a:t>РАЗВИТИЕ АТОМНОЙ ЭНЕРГЕТИКИ </a:t>
            </a:r>
            <a:br>
              <a:rPr lang="ru-RU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 Cond" pitchFamily="34" charset="0"/>
                <a:cs typeface="Arial" pitchFamily="34" charset="0"/>
              </a:rPr>
            </a:br>
            <a:endParaRPr lang="ru-RU" altLang="ja-JP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676456" cy="4681066"/>
          </a:xfrm>
        </p:spPr>
        <p:txBody>
          <a:bodyPr>
            <a:normAutofit lnSpcReduction="10000"/>
          </a:bodyPr>
          <a:lstStyle/>
          <a:p>
            <a:pPr marL="358775" indent="-358775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rbel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Обоснование схемы размещения и выбора параметров атомных энергоблоков. Строительство АЭС на территории Казахстана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8775" indent="-358775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rbel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Организация разработки, проектирования АЭС и других объектов атомной отрасли в Республике Казахстан.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58775" indent="-358775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rbel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Разработка технических регламентов и проектов нормативно-правовых актов для проведения единой государственной политики в атомной отрасли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8775" indent="-358775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rbel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ядерной, радиационной и промышленной безопасности объектов атомной отрасли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8775" indent="-358775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rbel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атомной отрасли квалифицированными профессиональными кадрами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58775" indent="-358775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rbel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Социальные вопросы развития атомной отрасли.</a:t>
            </a:r>
          </a:p>
          <a:p>
            <a:pPr marL="358775" indent="-358775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rbel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доступности и прозрачности информации по аспектам деятельности атомной отрасли.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Font typeface="Corbel" pitchFamily="34" charset="0"/>
              <a:buAutoNum type="arabicPeriod"/>
            </a:pPr>
            <a:endParaRPr lang="ru-RU" sz="2000" dirty="0" smtClean="0">
              <a:latin typeface="Arial Narrow" pitchFamily="34" charset="0"/>
            </a:endParaRPr>
          </a:p>
        </p:txBody>
      </p:sp>
      <p:pic>
        <p:nvPicPr>
          <p:cNvPr id="6" name="Picture 2" descr="D:\Users\UAI_6\AppData\Local\Microsoft\Windows\Temporary Internet Files\Content.Outlook\ES5P7WB0\Comitet_logo m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" y="64917"/>
            <a:ext cx="1907704" cy="10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7641</TotalTime>
  <Words>457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Основные направления ядерной политики  и задачи развития атомной промышленности  в Республике Казахстан</vt:lpstr>
      <vt:lpstr>ОСНОВНЫЕ ЗАДАЧИ  КОМИТЕТА ПО АТОМНОЙ ЭНЕРГИИ</vt:lpstr>
      <vt:lpstr>Законы РК регулирующие вопросы  использования атомной энергии</vt:lpstr>
      <vt:lpstr>Международные конвенции</vt:lpstr>
      <vt:lpstr>Технические регламенты</vt:lpstr>
      <vt:lpstr>ОСНОВАНИЕ ДЛЯ РАЗВИТИЯ АТОМНОЙ ЭНЕРГЕТИКИ В КАЗАХСТАНЕ</vt:lpstr>
      <vt:lpstr>ОСНОВНЫЕ НАПРАВЛЕНИЯ ПРОГРАММЫ</vt:lpstr>
      <vt:lpstr>PowerPoint Presentation</vt:lpstr>
      <vt:lpstr>II. РАЗВИТИЕ АТОМНОЙ ЭНЕРГЕТИКИ  </vt:lpstr>
      <vt:lpstr>III.  РАЗВИТИЕ НАУКИ В АТОМНОЙ СФЕРЕ</vt:lpstr>
      <vt:lpstr>PowerPoint Presentation</vt:lpstr>
    </vt:vector>
  </TitlesOfParts>
  <Company>НЯЦ РК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Перепелкин</dc:creator>
  <cp:lastModifiedBy>Абдумалик С. Ерматов</cp:lastModifiedBy>
  <cp:revision>781</cp:revision>
  <cp:lastPrinted>2013-08-28T12:07:16Z</cp:lastPrinted>
  <dcterms:created xsi:type="dcterms:W3CDTF">2009-06-04T10:19:08Z</dcterms:created>
  <dcterms:modified xsi:type="dcterms:W3CDTF">2013-11-20T09:10:34Z</dcterms:modified>
</cp:coreProperties>
</file>