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3" r:id="rId3"/>
    <p:sldId id="262" r:id="rId4"/>
    <p:sldId id="267" r:id="rId5"/>
    <p:sldId id="269" r:id="rId6"/>
    <p:sldId id="259" r:id="rId7"/>
    <p:sldId id="265" r:id="rId8"/>
    <p:sldId id="271" r:id="rId9"/>
    <p:sldId id="273" r:id="rId10"/>
    <p:sldId id="303" r:id="rId11"/>
    <p:sldId id="305" r:id="rId12"/>
    <p:sldId id="275" r:id="rId13"/>
    <p:sldId id="309" r:id="rId14"/>
    <p:sldId id="297" r:id="rId15"/>
    <p:sldId id="277" r:id="rId16"/>
    <p:sldId id="287" r:id="rId17"/>
    <p:sldId id="289" r:id="rId18"/>
    <p:sldId id="279" r:id="rId19"/>
    <p:sldId id="301" r:id="rId20"/>
    <p:sldId id="306" r:id="rId21"/>
    <p:sldId id="299" r:id="rId22"/>
    <p:sldId id="295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A5C-2014-4EAC-A118-935E3B48CFE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201E0-CB1A-4DA2-A649-1E071468C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4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67836-F7A0-4A98-BBA1-F611B2B036A2}" type="slidenum">
              <a:rPr lang="ru-RU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1946-8F69-4EE5-ADB7-BBF1105098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40FDB-9C4F-4879-BE59-CD6A9E6FDD77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01E0-CB1A-4DA2-A649-1E071468C7D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C916-5E8E-4A11-9011-1C4F3B50B21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9EE-B829-435A-BD82-18074A6DDFF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1946-8F69-4EE5-ADB7-BBF1105098C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1946-8F69-4EE5-ADB7-BBF1105098C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52636"/>
            <a:ext cx="8856984" cy="523095"/>
          </a:xfrm>
          <a:solidFill>
            <a:srgbClr val="00CCFF"/>
          </a:solidFill>
        </p:spPr>
        <p:txBody>
          <a:bodyPr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ru-RU" sz="2000" b="1" cap="none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64538" y="6419850"/>
            <a:ext cx="600075" cy="285750"/>
          </a:xfrm>
        </p:spPr>
        <p:txBody>
          <a:bodyPr anchor="ctr" anchorCtr="1"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49E528A-2F61-4651-8EA4-EBF320E15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C758-10DC-414B-BAB2-C4411F21D2FC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A6C5-D3AE-4D41-9692-A6D903E39C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https://www.google.kz/url?q=http://olpictures.ru/kartinki-flag-ukrainyi.html&amp;sa=U&amp;ei=pZZ0U_-NJ_PZ4QS92IDwAg&amp;ved=0CCMQ9QEwAQ&amp;usg=AFQjCNEq0ZlwVPTvKk5su0dIKgHRebFYlQ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hyperlink" Target="https://www.google.kz/url?q=http://abali.ru/?p=1897&amp;sa=U&amp;ei=cpV0U_qbMemO4gSNrYDwCA&amp;ved=0CCEQ9QEwAA&amp;usg=AFQjCNHkZ8nOs6eL-t1IFxR9NtAnNTWA3g" TargetMode="External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2528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Рабочей группы «Совместная реализация проекта создания и осуществления программы научных исследований на специализированном токамаке КТМ»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3886200"/>
            <a:ext cx="6772275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15-е заседание Комиссии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 – участников СНГ по использованию атомной энергии в мирных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целях,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ноября 2014 г., г. Минск  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313" y="428625"/>
            <a:ext cx="1042987" cy="744538"/>
            <a:chOff x="127" y="93"/>
            <a:chExt cx="657" cy="469"/>
          </a:xfrm>
        </p:grpSpPr>
        <p:pic>
          <p:nvPicPr>
            <p:cNvPr id="5125" name="Picture 7" descr="Slidehhhhhh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" y="93"/>
              <a:ext cx="64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27" y="370"/>
              <a:ext cx="657" cy="192"/>
            </a:xfrm>
            <a:prstGeom prst="rect">
              <a:avLst/>
            </a:prstGeom>
            <a:solidFill>
              <a:srgbClr val="55E0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4000" rIns="54000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3A7C8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cs typeface="+mn-cs"/>
                </a:rPr>
                <a:t>КТМ</a:t>
              </a:r>
              <a:endParaRPr lang="en-US" sz="1400" dirty="0">
                <a:solidFill>
                  <a:srgbClr val="3A7C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Разработка системы визуализации плазменного шнура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786438" y="5786438"/>
            <a:ext cx="2943225" cy="5540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400" smtClean="0">
                <a:solidFill>
                  <a:srgbClr val="0070C0"/>
                </a:solidFill>
                <a:latin typeface="Arial" charset="0"/>
                <a:cs typeface="Arial" charset="0"/>
              </a:rPr>
              <a:t>Модельное поле изображения  </a:t>
            </a:r>
          </a:p>
        </p:txBody>
      </p:sp>
      <p:pic>
        <p:nvPicPr>
          <p:cNvPr id="11268" name="Рисунок 4" descr="C:\Users\Chektybaev\Desktop\рыбий глаз с поворотом на 90 - 200 мм от плазмы.bmp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5708650" y="1214438"/>
            <a:ext cx="32083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 l="31641" t="16113" r="17381" b="15404"/>
          <a:stretch>
            <a:fillRect/>
          </a:stretch>
        </p:blipFill>
        <p:spPr bwMode="auto">
          <a:xfrm>
            <a:off x="500063" y="928688"/>
            <a:ext cx="45196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Содержимое 2"/>
          <p:cNvSpPr txBox="1">
            <a:spLocks/>
          </p:cNvSpPr>
          <p:nvPr/>
        </p:nvSpPr>
        <p:spPr bwMode="auto">
          <a:xfrm>
            <a:off x="214313" y="5929313"/>
            <a:ext cx="3786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solidFill>
                  <a:srgbClr val="0070C0"/>
                </a:solidFill>
                <a:cs typeface="Arial" charset="0"/>
              </a:rPr>
              <a:t>Эскиз размещения системы визуализации на вакуумной камере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Разработка кода для расчета эволюции плазменного шнура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357313" y="6143625"/>
            <a:ext cx="6786562" cy="571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0070C0"/>
                </a:solidFill>
              </a:rPr>
              <a:t>Вид результата расчета по коду эволюции плазмы в токамаке КТМ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 l="6055" t="9717" r="6641" b="6055"/>
          <a:stretch>
            <a:fillRect/>
          </a:stretch>
        </p:blipFill>
        <p:spPr bwMode="auto">
          <a:xfrm>
            <a:off x="1214438" y="857250"/>
            <a:ext cx="666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0492" cy="5328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Текущее состояние дел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28670"/>
            <a:ext cx="4038600" cy="314327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ряду с этим, проводятся работы материаловедческого характера. Примером может служить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и создание демонстрационных моделей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внутрикамерных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элементов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дивертора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токамака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КТМ, контактирующих с плазмой, на основе использования  литиевой капиллярно-пористой системы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Данная работа производится совместно с ОАО «Красная Звезда» и ТРИНИТИ, Российская Федерация, г. Москва, финансируется Научным центром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Фраскатти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Италия через ЕС . Макет литиевого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дивертора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настоящий момент успешно проходит испытания на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токамаке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КТМ. </a:t>
            </a: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357298"/>
            <a:ext cx="2643189" cy="2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103025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14794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15074" y="4643446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Тяга для удаления защитного экрана с литиевой поверхности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1" name="AutoShape 1"/>
          <p:cNvCxnSpPr>
            <a:cxnSpLocks noChangeShapeType="1"/>
          </p:cNvCxnSpPr>
          <p:nvPr/>
        </p:nvCxnSpPr>
        <p:spPr bwMode="auto">
          <a:xfrm rot="5400000">
            <a:off x="6572264" y="5429264"/>
            <a:ext cx="714380" cy="57150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Прямоугольник 13"/>
          <p:cNvSpPr/>
          <p:nvPr/>
        </p:nvSpPr>
        <p:spPr>
          <a:xfrm>
            <a:off x="5000628" y="5429264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Модель </a:t>
            </a:r>
            <a:r>
              <a:rPr lang="ru-RU" sz="1400" dirty="0" err="1" smtClean="0">
                <a:solidFill>
                  <a:schemeClr val="bg1"/>
                </a:solidFill>
              </a:rPr>
              <a:t>дивертора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5" name="AutoShape 3"/>
          <p:cNvCxnSpPr>
            <a:cxnSpLocks noChangeShapeType="1"/>
            <a:stCxn id="14" idx="2"/>
          </p:cNvCxnSpPr>
          <p:nvPr/>
        </p:nvCxnSpPr>
        <p:spPr bwMode="auto">
          <a:xfrm rot="5400000">
            <a:off x="5672443" y="5851045"/>
            <a:ext cx="335165" cy="10715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Прямоугольник 17"/>
          <p:cNvSpPr/>
          <p:nvPr/>
        </p:nvSpPr>
        <p:spPr>
          <a:xfrm>
            <a:off x="5214942" y="6550223"/>
            <a:ext cx="1454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Опорная кассета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AutoShape 2"/>
          <p:cNvCxnSpPr>
            <a:cxnSpLocks noChangeShapeType="1"/>
          </p:cNvCxnSpPr>
          <p:nvPr/>
        </p:nvCxnSpPr>
        <p:spPr bwMode="auto">
          <a:xfrm flipV="1">
            <a:off x="5643570" y="6286520"/>
            <a:ext cx="352425" cy="36671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0" name="Рисунок 19" descr="P103026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071546"/>
            <a:ext cx="2263270" cy="262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5720" y="4019598"/>
          <a:ext cx="4071966" cy="269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7" imgW="3209857" imgH="2263356" progId="">
                  <p:embed/>
                </p:oleObj>
              </mc:Choice>
              <mc:Fallback>
                <p:oleObj r:id="rId7" imgW="3209857" imgH="22633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927" t="6305" r="3223" b="5968"/>
                      <a:stretch>
                        <a:fillRect/>
                      </a:stretch>
                    </p:blipFill>
                    <p:spPr bwMode="auto">
                      <a:xfrm>
                        <a:off x="285720" y="4019598"/>
                        <a:ext cx="4071966" cy="2695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2357430"/>
            <a:ext cx="2173288" cy="2895600"/>
          </a:xfr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000500"/>
            <a:ext cx="2693987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rot="910867">
            <a:off x="3771900" y="5000625"/>
            <a:ext cx="381000" cy="588963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3643313" y="3571875"/>
            <a:ext cx="360362" cy="17986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4"/>
          <p:cNvSpPr>
            <a:spLocks noChangeShapeType="1"/>
          </p:cNvSpPr>
          <p:nvPr/>
        </p:nvSpPr>
        <p:spPr bwMode="auto">
          <a:xfrm flipH="1" flipV="1">
            <a:off x="1357290" y="3714752"/>
            <a:ext cx="1714500" cy="1000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2285984" y="3214686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Макет литиевого </a:t>
            </a:r>
            <a:r>
              <a:rPr lang="ru-RU" sz="1400" b="1" dirty="0" err="1" smtClean="0">
                <a:solidFill>
                  <a:srgbClr val="000099"/>
                </a:solidFill>
              </a:rPr>
              <a:t>дивертора</a:t>
            </a:r>
            <a:r>
              <a:rPr lang="ru-RU" sz="1400" b="1" dirty="0" smtClean="0">
                <a:solidFill>
                  <a:srgbClr val="000099"/>
                </a:solidFill>
              </a:rPr>
              <a:t>  размещен в одном из портов </a:t>
            </a:r>
            <a:r>
              <a:rPr lang="ru-RU" sz="1400" b="1" dirty="0" err="1" smtClean="0">
                <a:solidFill>
                  <a:srgbClr val="000099"/>
                </a:solidFill>
              </a:rPr>
              <a:t>токамака</a:t>
            </a:r>
            <a:r>
              <a:rPr lang="ru-RU" sz="1400" b="1" dirty="0" smtClean="0">
                <a:solidFill>
                  <a:srgbClr val="000099"/>
                </a:solidFill>
              </a:rPr>
              <a:t> КТМ ( сектор 14) и замещает один из 24 модулей.</a:t>
            </a: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48213" cy="172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01" name="Прямоугольник 11"/>
          <p:cNvSpPr>
            <a:spLocks noChangeArrowheads="1"/>
          </p:cNvSpPr>
          <p:nvPr/>
        </p:nvSpPr>
        <p:spPr bwMode="auto">
          <a:xfrm>
            <a:off x="4429124" y="2214554"/>
            <a:ext cx="1836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Каналы охлаждения</a:t>
            </a:r>
            <a:r>
              <a:rPr lang="en-US" sz="1400" b="1" dirty="0" smtClean="0">
                <a:solidFill>
                  <a:srgbClr val="000099"/>
                </a:solidFill>
                <a:latin typeface="Calibri" pitchFamily="34" charset="0"/>
              </a:rPr>
              <a:t>l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202" name="Line 25"/>
          <p:cNvSpPr>
            <a:spLocks noChangeShapeType="1"/>
          </p:cNvSpPr>
          <p:nvPr/>
        </p:nvSpPr>
        <p:spPr bwMode="auto">
          <a:xfrm flipH="1" flipV="1">
            <a:off x="5429256" y="1643050"/>
            <a:ext cx="285750" cy="785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23"/>
          <p:cNvSpPr>
            <a:spLocks noChangeShapeType="1"/>
          </p:cNvSpPr>
          <p:nvPr/>
        </p:nvSpPr>
        <p:spPr bwMode="auto">
          <a:xfrm>
            <a:off x="5643570" y="2428868"/>
            <a:ext cx="1443038" cy="46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Прямоугольник 14"/>
          <p:cNvSpPr>
            <a:spLocks noChangeArrowheads="1"/>
          </p:cNvSpPr>
          <p:nvPr/>
        </p:nvSpPr>
        <p:spPr bwMode="auto">
          <a:xfrm>
            <a:off x="6964493" y="1643050"/>
            <a:ext cx="2179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latin typeface="Calibri" pitchFamily="34" charset="0"/>
              </a:rPr>
              <a:t>Na-K</a:t>
            </a:r>
            <a:r>
              <a:rPr lang="ru-RU" sz="1400" b="1" dirty="0" smtClean="0">
                <a:solidFill>
                  <a:srgbClr val="000099"/>
                </a:solidFill>
                <a:latin typeface="Calibri" pitchFamily="34" charset="0"/>
              </a:rPr>
              <a:t> направление потока</a:t>
            </a:r>
            <a:endParaRPr lang="ru-RU" sz="14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206" name="Line 10"/>
          <p:cNvSpPr>
            <a:spLocks noChangeShapeType="1"/>
          </p:cNvSpPr>
          <p:nvPr/>
        </p:nvSpPr>
        <p:spPr bwMode="auto">
          <a:xfrm>
            <a:off x="8601075" y="2428868"/>
            <a:ext cx="542925" cy="150813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9"/>
          <p:cNvSpPr>
            <a:spLocks noChangeShapeType="1"/>
          </p:cNvSpPr>
          <p:nvPr/>
        </p:nvSpPr>
        <p:spPr bwMode="auto">
          <a:xfrm flipH="1" flipV="1">
            <a:off x="8358214" y="2643182"/>
            <a:ext cx="665162" cy="201613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8" name="Прямоугольник 18"/>
          <p:cNvSpPr>
            <a:spLocks noChangeArrowheads="1"/>
          </p:cNvSpPr>
          <p:nvPr/>
        </p:nvSpPr>
        <p:spPr bwMode="auto">
          <a:xfrm>
            <a:off x="7786710" y="3000372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Calibri" pitchFamily="34" charset="0"/>
              </a:rPr>
              <a:t>Na-K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210" name="Line 9"/>
          <p:cNvSpPr>
            <a:spLocks noChangeShapeType="1"/>
          </p:cNvSpPr>
          <p:nvPr/>
        </p:nvSpPr>
        <p:spPr bwMode="auto">
          <a:xfrm flipH="1" flipV="1">
            <a:off x="4071938" y="5357813"/>
            <a:ext cx="1285875" cy="214312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1" name="Прямоугольник 22"/>
          <p:cNvSpPr>
            <a:spLocks noChangeArrowheads="1"/>
          </p:cNvSpPr>
          <p:nvPr/>
        </p:nvSpPr>
        <p:spPr bwMode="auto">
          <a:xfrm>
            <a:off x="142844" y="2000240"/>
            <a:ext cx="3571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</a:rPr>
              <a:t>Для охлаждения выбран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</a:rPr>
              <a:t>сплав 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Na-K</a:t>
            </a: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5714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 r="11963" b="8774"/>
          <a:stretch>
            <a:fillRect/>
          </a:stretch>
        </p:blipFill>
        <p:spPr bwMode="auto">
          <a:xfrm>
            <a:off x="571472" y="357166"/>
            <a:ext cx="3008017" cy="190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 cstate="print"/>
          <a:srcRect l="3854" t="19258" r="4878" b="16862"/>
          <a:stretch>
            <a:fillRect/>
          </a:stretch>
        </p:blipFill>
        <p:spPr bwMode="auto">
          <a:xfrm>
            <a:off x="5357818" y="4500570"/>
            <a:ext cx="360029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0" y="142852"/>
            <a:ext cx="9000492" cy="5328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Текущее состояние дел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86438" cy="53975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Международное сотрудничество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2928926" y="2071678"/>
            <a:ext cx="2334666" cy="2334666"/>
          </a:xfrm>
          <a:prstGeom prst="ellipse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142844" y="2071678"/>
            <a:ext cx="2285985" cy="714381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1400" dirty="0" smtClean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latin typeface="Arial Narrow" pitchFamily="34" charset="0"/>
              </a:rPr>
              <a:t>Комплексная программа работ РК – РФ</a:t>
            </a:r>
            <a:r>
              <a:rPr lang="en-US" sz="1200" dirty="0" smtClean="0">
                <a:latin typeface="Arial Narrow" pitchFamily="34" charset="0"/>
              </a:rPr>
              <a:t> (2006</a:t>
            </a:r>
            <a:r>
              <a:rPr lang="ru-RU" sz="1200" dirty="0" smtClean="0">
                <a:latin typeface="Arial Narrow" pitchFamily="34" charset="0"/>
              </a:rPr>
              <a:t>,2011</a:t>
            </a:r>
            <a:r>
              <a:rPr lang="en-US" sz="1200" dirty="0" smtClean="0">
                <a:latin typeface="Arial Narrow" pitchFamily="34" charset="0"/>
              </a:rPr>
              <a:t>)</a:t>
            </a:r>
            <a:endParaRPr lang="ru-RU" sz="1200" dirty="0" smtClean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latin typeface="Arial Narrow" pitchFamily="34" charset="0"/>
              </a:rPr>
              <a:t>Программа совместных работ  по подготовке и реализации физического пуска КТМ 2014-2017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643174" y="5072074"/>
            <a:ext cx="2660650" cy="1643062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Меморандум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о сотрудничестве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en-US" sz="1400" dirty="0" smtClean="0">
                <a:latin typeface="Arial Narrow" pitchFamily="34" charset="0"/>
              </a:rPr>
              <a:t>JAEA – </a:t>
            </a:r>
            <a:r>
              <a:rPr lang="ru-RU" sz="1400" dirty="0" smtClean="0">
                <a:latin typeface="Arial Narrow" pitchFamily="34" charset="0"/>
              </a:rPr>
              <a:t>НЯЦ</a:t>
            </a:r>
            <a:r>
              <a:rPr lang="en-US" sz="1400" dirty="0" smtClean="0">
                <a:latin typeface="Arial Narrow" pitchFamily="34" charset="0"/>
              </a:rPr>
              <a:t> (2007)</a:t>
            </a:r>
            <a:endParaRPr lang="ru-RU" sz="1400" dirty="0" smtClean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Координационный комитет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Стажировка молодых специалистов ИАЭ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на </a:t>
            </a:r>
            <a:r>
              <a:rPr lang="en-US" sz="1400" dirty="0" smtClean="0">
                <a:latin typeface="Arial Narrow" pitchFamily="34" charset="0"/>
              </a:rPr>
              <a:t>JT-60</a:t>
            </a:r>
            <a:endParaRPr lang="ru-RU" sz="1400" dirty="0" smtClean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Проекты МНТЦ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500694" y="642918"/>
            <a:ext cx="3549650" cy="1152525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Межправительственное соглашение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РК – ЕВРАТОМ по УТС (2002)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Координационный комитет РК – ЕС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Проекты МНТЦ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Создание «Клуба пользователей КТМ»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928688" y="1143000"/>
            <a:ext cx="1470025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en-US" sz="2000" b="1" dirty="0" smtClean="0"/>
              <a:t>Russia </a:t>
            </a:r>
            <a:endParaRPr lang="ru-RU" sz="2000" b="1" dirty="0"/>
          </a:p>
        </p:txBody>
      </p:sp>
      <p:sp>
        <p:nvSpPr>
          <p:cNvPr id="19" name="Полилиния 18"/>
          <p:cNvSpPr/>
          <p:nvPr/>
        </p:nvSpPr>
        <p:spPr>
          <a:xfrm>
            <a:off x="3571868" y="4643446"/>
            <a:ext cx="1295400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en-US" sz="2000" b="1" dirty="0" smtClean="0"/>
              <a:t>Japan </a:t>
            </a:r>
            <a:endParaRPr lang="ru-RU" sz="2000" b="1" dirty="0"/>
          </a:p>
        </p:txBody>
      </p:sp>
      <p:sp>
        <p:nvSpPr>
          <p:cNvPr id="20" name="Полилиния 19"/>
          <p:cNvSpPr/>
          <p:nvPr/>
        </p:nvSpPr>
        <p:spPr>
          <a:xfrm>
            <a:off x="6572264" y="142852"/>
            <a:ext cx="2330450" cy="504825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en-US" sz="2000" b="1" dirty="0" smtClean="0"/>
              <a:t>EU, EURATOM</a:t>
            </a:r>
            <a:endParaRPr lang="ru-RU" sz="2000" b="1" dirty="0"/>
          </a:p>
        </p:txBody>
      </p:sp>
      <p:sp>
        <p:nvSpPr>
          <p:cNvPr id="21" name="Полилиния 20"/>
          <p:cNvSpPr/>
          <p:nvPr/>
        </p:nvSpPr>
        <p:spPr>
          <a:xfrm>
            <a:off x="5643570" y="2428868"/>
            <a:ext cx="3382962" cy="928694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1400" dirty="0" smtClean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1400" dirty="0" smtClean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1400" dirty="0" smtClean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Меморандум о сотрудничестве 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en-US" sz="1400" dirty="0" smtClean="0">
                <a:latin typeface="Arial Narrow" pitchFamily="34" charset="0"/>
              </a:rPr>
              <a:t>CIEMAT – </a:t>
            </a:r>
            <a:r>
              <a:rPr lang="ru-RU" sz="1400" dirty="0" smtClean="0">
                <a:latin typeface="Arial Narrow" pitchFamily="34" charset="0"/>
              </a:rPr>
              <a:t>НЯЦ (2008)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Участие в разработке программы НИР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Планируются стажировки специалистов ИАЭ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-357222" y="3500438"/>
            <a:ext cx="2714625" cy="1143001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Соглашение о сотрудничестве НЯЦ РК- ГНУ «Сосны», РБ (2013)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5984" y="1428736"/>
            <a:ext cx="714380" cy="57150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176588" y="3852863"/>
            <a:ext cx="1598612" cy="503237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algn="ctr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КТМ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5119688" y="5067300"/>
            <a:ext cx="3773487" cy="160178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Ознакомление с опытом совместного использования странами ЕС </a:t>
            </a:r>
            <a:r>
              <a:rPr lang="ru-RU" sz="1400" dirty="0" err="1" smtClean="0">
                <a:latin typeface="Arial Narrow" pitchFamily="34" charset="0"/>
              </a:rPr>
              <a:t>токамака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JET</a:t>
            </a:r>
            <a:endParaRPr lang="ru-RU" sz="1400" dirty="0" smtClean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Определены области сотрудничества по работам на </a:t>
            </a:r>
            <a:r>
              <a:rPr lang="ru-RU" sz="1400" dirty="0" err="1" smtClean="0">
                <a:latin typeface="Arial Narrow" pitchFamily="34" charset="0"/>
              </a:rPr>
              <a:t>токамаках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JET, MAST </a:t>
            </a:r>
            <a:r>
              <a:rPr lang="ru-RU" sz="1400" dirty="0" smtClean="0">
                <a:latin typeface="Arial Narrow" pitchFamily="34" charset="0"/>
              </a:rPr>
              <a:t>и КТМ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latin typeface="Arial Narrow" pitchFamily="34" charset="0"/>
              </a:rPr>
              <a:t>По программе </a:t>
            </a:r>
            <a:r>
              <a:rPr lang="en-US" sz="1400" dirty="0" smtClean="0">
                <a:latin typeface="Arial Narrow" pitchFamily="34" charset="0"/>
              </a:rPr>
              <a:t>CNCP</a:t>
            </a:r>
            <a:r>
              <a:rPr lang="ru-RU" sz="1400" dirty="0" smtClean="0">
                <a:latin typeface="Arial Narrow" pitchFamily="34" charset="0"/>
              </a:rPr>
              <a:t>:</a:t>
            </a:r>
          </a:p>
          <a:p>
            <a:pPr marL="828675" lvl="2" indent="-285750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Arial Narrow" pitchFamily="34" charset="0"/>
              </a:rPr>
              <a:t>Обучение менеджеров</a:t>
            </a:r>
          </a:p>
          <a:p>
            <a:pPr marL="828675" lvl="2" indent="-285750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Arial Narrow" pitchFamily="34" charset="0"/>
              </a:rPr>
              <a:t>Обучение английскому языку</a:t>
            </a:r>
          </a:p>
          <a:p>
            <a:pPr marL="828675" lvl="2" indent="-285750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Arial Narrow" pitchFamily="34" charset="0"/>
              </a:rPr>
              <a:t>Стажировки молодых специалистов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6643702" y="1857364"/>
            <a:ext cx="2314575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en-US" sz="2000" b="1" dirty="0" smtClean="0"/>
              <a:t>Spain</a:t>
            </a:r>
            <a:endParaRPr lang="ru-RU" sz="2000" b="1" dirty="0"/>
          </a:p>
        </p:txBody>
      </p:sp>
      <p:sp>
        <p:nvSpPr>
          <p:cNvPr id="27" name="Полилиния 26"/>
          <p:cNvSpPr/>
          <p:nvPr/>
        </p:nvSpPr>
        <p:spPr>
          <a:xfrm>
            <a:off x="5786446" y="4572008"/>
            <a:ext cx="2697162" cy="504825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en-US" sz="2000" b="1" dirty="0" smtClean="0"/>
              <a:t>UK</a:t>
            </a:r>
            <a:endParaRPr lang="ru-RU" sz="2000" b="1" dirty="0"/>
          </a:p>
        </p:txBody>
      </p:sp>
      <p:sp>
        <p:nvSpPr>
          <p:cNvPr id="28" name="Полилиния 27"/>
          <p:cNvSpPr/>
          <p:nvPr/>
        </p:nvSpPr>
        <p:spPr>
          <a:xfrm>
            <a:off x="785786" y="2500306"/>
            <a:ext cx="2230438" cy="285750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ru-RU" sz="16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8728" y="1428736"/>
            <a:ext cx="785817" cy="57626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57884" y="1785926"/>
            <a:ext cx="785818" cy="719137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14612" y="4429132"/>
            <a:ext cx="928694" cy="720725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32363" y="4346575"/>
            <a:ext cx="854083" cy="720725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57884" y="142852"/>
            <a:ext cx="720000" cy="506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12700">
            <a:noFill/>
          </a:ln>
          <a:scene3d>
            <a:camera prst="orthographicFront"/>
            <a:lightRig rig="threePt" dir="t"/>
          </a:scene3d>
          <a:sp3d extrusionH="38100" contourW="12700">
            <a:bevelT w="38100" h="38100"/>
            <a:bevelB w="38100" h="38100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1977235">
            <a:off x="2614613" y="2433638"/>
            <a:ext cx="315912" cy="212725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20275857">
            <a:off x="2385514" y="3409175"/>
            <a:ext cx="315913" cy="211138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17599796">
            <a:off x="2645190" y="4152493"/>
            <a:ext cx="314325" cy="211138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2834546">
            <a:off x="4670231" y="4225460"/>
            <a:ext cx="315913" cy="211138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Двойная стрелка влево/вправо 38"/>
          <p:cNvSpPr/>
          <p:nvPr/>
        </p:nvSpPr>
        <p:spPr>
          <a:xfrm rot="18093873">
            <a:off x="4617244" y="2101057"/>
            <a:ext cx="314325" cy="211137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Двойная стрелка влево/вправо 39"/>
          <p:cNvSpPr/>
          <p:nvPr/>
        </p:nvSpPr>
        <p:spPr>
          <a:xfrm rot="1431596">
            <a:off x="5133975" y="3709988"/>
            <a:ext cx="315913" cy="212725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3000364" y="1357298"/>
            <a:ext cx="1747837" cy="503237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en-US" sz="2000" b="1" dirty="0" smtClean="0"/>
              <a:t>Kazakhstan</a:t>
            </a:r>
            <a:endParaRPr lang="ru-RU" sz="2000" b="1" dirty="0"/>
          </a:p>
        </p:txBody>
      </p:sp>
      <p:pic>
        <p:nvPicPr>
          <p:cNvPr id="21539" name="Picture 2" descr="Флаг Итали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3500438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0" name="Прямоугольник 41"/>
          <p:cNvSpPr>
            <a:spLocks noChangeArrowheads="1"/>
          </p:cNvSpPr>
          <p:nvPr/>
        </p:nvSpPr>
        <p:spPr bwMode="auto">
          <a:xfrm>
            <a:off x="6500826" y="3429000"/>
            <a:ext cx="736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lvl="1" defTabSz="2089150">
              <a:lnSpc>
                <a:spcPct val="90000"/>
              </a:lnSpc>
              <a:spcAft>
                <a:spcPct val="15000"/>
              </a:spcAft>
            </a:pPr>
            <a:r>
              <a:rPr lang="en-US" sz="2000" b="1" dirty="0" smtClean="0">
                <a:latin typeface="Calibri" pitchFamily="34" charset="0"/>
              </a:rPr>
              <a:t>Italy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1541" name="Прямоугольник 42"/>
          <p:cNvSpPr>
            <a:spLocks noChangeArrowheads="1"/>
          </p:cNvSpPr>
          <p:nvPr/>
        </p:nvSpPr>
        <p:spPr bwMode="auto">
          <a:xfrm>
            <a:off x="6143636" y="4000504"/>
            <a:ext cx="278605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lvl="1" indent="-185738" defTabSz="20891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ru-RU" sz="1400" dirty="0">
              <a:latin typeface="Arial Narrow" pitchFamily="34" charset="0"/>
            </a:endParaRPr>
          </a:p>
        </p:txBody>
      </p:sp>
      <p:sp>
        <p:nvSpPr>
          <p:cNvPr id="43" name="Двойная стрелка влево/вправо 42"/>
          <p:cNvSpPr/>
          <p:nvPr/>
        </p:nvSpPr>
        <p:spPr>
          <a:xfrm rot="17599796">
            <a:off x="3931444" y="4509294"/>
            <a:ext cx="314325" cy="211137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Picture 2" descr="https://encrypted-tbn1.gstatic.com/images?q=tbn:ANd9GcS8YT0hAY6KMlkc6s8XbiAlanEeJMsQMsxLnBxj4T_6IUoDGFq5ENH7hiQ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5000636"/>
            <a:ext cx="928694" cy="571504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STDgfDlcaJlmZ2NUsc1mW25Cu0ZQtkRnn1PE8m_2LoiNNTvOIc6lyVdQ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67270"/>
            <a:ext cx="714348" cy="523851"/>
          </a:xfrm>
          <a:prstGeom prst="rect">
            <a:avLst/>
          </a:prstGeom>
          <a:noFill/>
        </p:spPr>
      </p:pic>
      <p:sp>
        <p:nvSpPr>
          <p:cNvPr id="42" name="Скругленный прямоугольник 41"/>
          <p:cNvSpPr/>
          <p:nvPr/>
        </p:nvSpPr>
        <p:spPr>
          <a:xfrm>
            <a:off x="1214414" y="4643446"/>
            <a:ext cx="785818" cy="57626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643042" y="5000636"/>
            <a:ext cx="719138" cy="71913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-214346" y="5714999"/>
            <a:ext cx="2714625" cy="1143001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Кооперация в рамках программы  по мирному использованию атомной энергии АТОМ-СНГ  (2012), РГ КТМ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7" name="Picture 2" descr="https://encrypted-tbn1.gstatic.com/images?q=tbn:ANd9GcS8YT0hAY6KMlkc6s8XbiAlanEeJMsQMsxLnBxj4T_6IUoDGFq5ENH7hiQ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2928934"/>
            <a:ext cx="928694" cy="571504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6286480" y="4071942"/>
            <a:ext cx="2857520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185738" defTabSz="20891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sz="1400" dirty="0" smtClean="0">
                <a:latin typeface="Arial Narrow" pitchFamily="34" charset="0"/>
              </a:rPr>
              <a:t>Меморандум о сотрудничестве  НЯЦ – </a:t>
            </a:r>
            <a:r>
              <a:rPr lang="en-US" sz="1400" dirty="0" smtClean="0">
                <a:latin typeface="Arial Narrow" pitchFamily="34" charset="0"/>
              </a:rPr>
              <a:t>ENEA </a:t>
            </a:r>
            <a:r>
              <a:rPr lang="ru-RU" sz="1400" dirty="0" smtClean="0">
                <a:latin typeface="Arial Narrow" pitchFamily="34" charset="0"/>
              </a:rPr>
              <a:t>(2010)</a:t>
            </a:r>
          </a:p>
          <a:p>
            <a:pPr marL="271463" lvl="1" indent="-185738" defTabSz="20891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sz="1400" dirty="0" smtClean="0">
                <a:latin typeface="Arial Narrow" pitchFamily="34" charset="0"/>
              </a:rPr>
              <a:t>Стажировки на </a:t>
            </a:r>
            <a:r>
              <a:rPr lang="en-US" sz="1400" dirty="0" smtClean="0">
                <a:latin typeface="Arial Narrow" pitchFamily="34" charset="0"/>
              </a:rPr>
              <a:t>FTU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Совместная РК-РФ программа НИР по подготовке и проведению физического пуска КТМ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ira\Рабочий стол\Программа КТМ_Page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000240"/>
            <a:ext cx="4786314" cy="378621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357298"/>
            <a:ext cx="397192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2014 -2017  гг.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  <a:r>
              <a:rPr lang="en-US" sz="1800" b="1" i="1" dirty="0" smtClean="0">
                <a:solidFill>
                  <a:srgbClr val="002060"/>
                </a:solidFill>
              </a:rPr>
              <a:t>I</a:t>
            </a:r>
            <a:r>
              <a:rPr lang="ru-RU" sz="1800" b="1" i="1" dirty="0" smtClean="0">
                <a:solidFill>
                  <a:srgbClr val="002060"/>
                </a:solidFill>
              </a:rPr>
              <a:t>.	Подготовка к физическому пуску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токамака</a:t>
            </a:r>
            <a:r>
              <a:rPr lang="ru-RU" sz="1800" b="1" i="1" dirty="0" smtClean="0">
                <a:solidFill>
                  <a:srgbClr val="002060"/>
                </a:solidFill>
              </a:rPr>
              <a:t> КТМ и выводу в рабочий режим первого этапа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2. Экспериментальная верификация сценария получения плазменного разряда (получение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нуль-поля</a:t>
            </a:r>
            <a:r>
              <a:rPr lang="ru-RU" sz="1800" b="1" i="1" dirty="0" smtClean="0">
                <a:solidFill>
                  <a:srgbClr val="002060"/>
                </a:solidFill>
              </a:rPr>
              <a:t>, пробой, рост и снижение тока плазмы) и проведение физического пуска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токамака</a:t>
            </a:r>
            <a:r>
              <a:rPr lang="ru-RU" sz="1800" b="1" i="1" dirty="0" smtClean="0">
                <a:solidFill>
                  <a:srgbClr val="002060"/>
                </a:solidFill>
              </a:rPr>
              <a:t> КТМ с выводом на рабочий режим первого этапа</a:t>
            </a:r>
          </a:p>
          <a:p>
            <a:pPr lvl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3. Проведение работ в поддержку ИТЭР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4. Работы на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токамаке</a:t>
            </a:r>
            <a:r>
              <a:rPr lang="ru-RU" sz="1800" b="1" i="1" dirty="0" smtClean="0">
                <a:solidFill>
                  <a:srgbClr val="002060"/>
                </a:solidFill>
              </a:rPr>
              <a:t> КТМ в интересах программ по УТС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совместной программы НИР КТМ в рамках программ АТОМ-СНГ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Основной целью  </a:t>
            </a:r>
            <a:r>
              <a:rPr lang="ru-RU" dirty="0" smtClean="0">
                <a:solidFill>
                  <a:srgbClr val="002060"/>
                </a:solidFill>
              </a:rPr>
              <a:t>совместной программы исследований является обеспечение максимальной интеграции казахстанских, российских,  украинских и белорусских  исследований по термоядерному материаловедению и физике плазмы с привлечением в дальнейшем других государств в международную программу исследований по созданию термоядерных реакторов, включая решение практических задач в поддержку международного проекта ИТЭР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участники работ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831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НЯЦ РК, ИЯФ РК,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им. аль-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НИИЭТФ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Промэнергопроект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НИЦ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«Курчатовский институт»,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НИИЭФА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Д.В.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Ефремова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ТРИНИТИ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ОАО «ВНИИНМ» 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ОАО«Красная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»,НИКИЭТ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Томский политехнический Университет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НЯУ (МИФИ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физики плазмы Национального научного центра «Харьковский институт физики и технологий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Львовский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Политехнический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ГНУ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ОИЭЯИ-Сосны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НАН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Белоруссии,</a:t>
            </a:r>
            <a:r>
              <a:rPr lang="ru-RU" sz="2800" dirty="0" smtClean="0">
                <a:solidFill>
                  <a:srgbClr val="002060"/>
                </a:solidFill>
              </a:rPr>
              <a:t> НИУ «Институт ядерных проблем» </a:t>
            </a:r>
            <a:r>
              <a:rPr lang="ru-RU" sz="2800" dirty="0" err="1" smtClean="0">
                <a:solidFill>
                  <a:srgbClr val="002060"/>
                </a:solidFill>
              </a:rPr>
              <a:t>Белгосуниверситета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Совместные работы на КТМ в рамках Программы АТОМ-СНГ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Проведение совместных научных исследований на Казахстанском материаловедческом реакторе </a:t>
            </a:r>
            <a:r>
              <a:rPr lang="ru-RU" sz="1600" dirty="0" err="1" smtClean="0">
                <a:solidFill>
                  <a:srgbClr val="002060"/>
                </a:solidFill>
              </a:rPr>
              <a:t>Токамак</a:t>
            </a:r>
            <a:r>
              <a:rPr lang="ru-RU" sz="1600" dirty="0" smtClean="0">
                <a:solidFill>
                  <a:srgbClr val="002060"/>
                </a:solidFill>
              </a:rPr>
              <a:t> (КТМ) в рамках Программы АТОМ-СНГ позволит занять одно из лидирующих мест в мировой термоядерной программе по материаловедению - </a:t>
            </a:r>
            <a:r>
              <a:rPr lang="ru-RU" sz="1600" b="1" i="1" dirty="0" smtClean="0">
                <a:solidFill>
                  <a:srgbClr val="C00000"/>
                </a:solidFill>
              </a:rPr>
              <a:t>статус первого в мире технологического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токамака</a:t>
            </a:r>
            <a:r>
              <a:rPr lang="ru-RU" sz="1600" b="1" i="1" dirty="0" smtClean="0">
                <a:solidFill>
                  <a:srgbClr val="C00000"/>
                </a:solidFill>
              </a:rPr>
              <a:t> для реакторного материаловедения </a:t>
            </a:r>
            <a:r>
              <a:rPr lang="ru-RU" sz="1600" dirty="0" smtClean="0">
                <a:solidFill>
                  <a:srgbClr val="002060"/>
                </a:solidFill>
              </a:rPr>
              <a:t>и в этом состоит актуальность проекта . Выполнение проекта не связано напрямую с извлечением коммерческого дохода. Однако создание стендового комплекса позволит существенно расширить экспериментальную базу стран-участниц Содружества АТОМ-СНГ в области использования технологий атомной и термоядерной энергетики.</a:t>
            </a:r>
          </a:p>
          <a:p>
            <a:r>
              <a:rPr lang="ru-RU" sz="2100" b="1" i="1" dirty="0" smtClean="0">
                <a:solidFill>
                  <a:srgbClr val="002060"/>
                </a:solidFill>
              </a:rPr>
              <a:t>Основные этапы работ:</a:t>
            </a:r>
          </a:p>
          <a:p>
            <a:r>
              <a:rPr lang="ru-RU" sz="1700" b="1" i="1" dirty="0" smtClean="0">
                <a:solidFill>
                  <a:srgbClr val="C00000"/>
                </a:solidFill>
              </a:rPr>
              <a:t>2014-2015 </a:t>
            </a:r>
            <a:r>
              <a:rPr lang="ru-RU" sz="2400" b="1" i="1" dirty="0" smtClean="0">
                <a:solidFill>
                  <a:srgbClr val="002060"/>
                </a:solidFill>
              </a:rPr>
              <a:t> - </a:t>
            </a:r>
            <a:r>
              <a:rPr lang="ru-RU" sz="1600" b="1" dirty="0" smtClean="0">
                <a:solidFill>
                  <a:srgbClr val="002060"/>
                </a:solidFill>
              </a:rPr>
              <a:t>Разработка, согласование и утверждение программы совместных работ с использованием </a:t>
            </a:r>
            <a:r>
              <a:rPr lang="ru-RU" sz="1600" b="1" dirty="0" err="1" smtClean="0">
                <a:solidFill>
                  <a:srgbClr val="002060"/>
                </a:solidFill>
              </a:rPr>
              <a:t>токамака</a:t>
            </a:r>
            <a:r>
              <a:rPr lang="ru-RU" sz="1600" b="1" dirty="0" smtClean="0">
                <a:solidFill>
                  <a:srgbClr val="002060"/>
                </a:solidFill>
              </a:rPr>
              <a:t> КТМ в рамках Комиссии АТОМ-СНГ на условиях </a:t>
            </a:r>
            <a:r>
              <a:rPr lang="ru-RU" sz="1600" b="1" dirty="0" err="1" smtClean="0">
                <a:solidFill>
                  <a:srgbClr val="002060"/>
                </a:solidFill>
              </a:rPr>
              <a:t>со-финансирования</a:t>
            </a:r>
            <a:r>
              <a:rPr lang="ru-RU" sz="1600" b="1" dirty="0" smtClean="0">
                <a:solidFill>
                  <a:srgbClr val="002060"/>
                </a:solidFill>
              </a:rPr>
              <a:t>  странами-участницами проекта.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2015-2017</a:t>
            </a:r>
            <a:r>
              <a:rPr lang="ru-RU" sz="1600" b="1" dirty="0" smtClean="0"/>
              <a:t>- </a:t>
            </a:r>
            <a:r>
              <a:rPr lang="ru-RU" sz="1600" b="1" dirty="0" smtClean="0">
                <a:solidFill>
                  <a:srgbClr val="002060"/>
                </a:solidFill>
              </a:rPr>
              <a:t>Завершение отладки оборудования и систем комплекса КТМ. Физический пуск и ввод в эксплуатацию комплекса КТМ; 	</a:t>
            </a:r>
          </a:p>
          <a:p>
            <a:r>
              <a:rPr lang="ru-RU" sz="1700" b="1" dirty="0" smtClean="0">
                <a:solidFill>
                  <a:srgbClr val="C00000"/>
                </a:solidFill>
              </a:rPr>
              <a:t>2017-2021</a:t>
            </a:r>
            <a:r>
              <a:rPr lang="ru-RU" sz="1600" b="1" dirty="0" smtClean="0"/>
              <a:t> -</a:t>
            </a:r>
            <a:r>
              <a:rPr lang="ru-RU" sz="1600" b="1" dirty="0" smtClean="0">
                <a:solidFill>
                  <a:srgbClr val="002060"/>
                </a:solidFill>
              </a:rPr>
              <a:t>Осуществление совместной программы научных исследований на КТМ. 	</a:t>
            </a:r>
          </a:p>
          <a:p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	</a:t>
            </a:r>
          </a:p>
          <a:p>
            <a:endParaRPr lang="ru-RU" sz="2100" b="1" i="1" dirty="0" smtClean="0">
              <a:solidFill>
                <a:srgbClr val="002060"/>
              </a:solidFill>
            </a:endParaRPr>
          </a:p>
          <a:p>
            <a:endParaRPr lang="ru-RU" sz="2100" b="1" i="1" dirty="0">
              <a:solidFill>
                <a:srgbClr val="002060"/>
              </a:solidFill>
            </a:endParaRPr>
          </a:p>
          <a:p>
            <a:endParaRPr lang="ru-RU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Работы в рамках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Комиссия государств – участников СНГ по использованию атомной энергии в мирных целях (АТОМ-СНГ)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00792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Выполненные работы:</a:t>
            </a:r>
          </a:p>
          <a:p>
            <a:pPr lvl="0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Решением Правительств стран СНГ создана рабочая группа (РГ 11) 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Проведены 5 заседаний РГ КТМ (ноябрь, 2012,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НЯЦ РК; апрель 2013, ИФТ НИЦ Курчатовский институт, Москва, ФТИ, Харьков, октябрь 2013 года, НЯЦ РК, Курчатов, июнь 2014 г., ноябрь 2014 г., ГНУ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ОИЭЯИ-Сосны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РБ, Минск)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Подписана программа совместных работ РК-РФ с со-финансированием на 2014-2017 для подготовки и проведения физического пуска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токамака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КТМ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Подписан Договор </a:t>
            </a:r>
            <a:r>
              <a:rPr lang="ru-RU" sz="1800" b="1" dirty="0" smtClean="0">
                <a:solidFill>
                  <a:srgbClr val="002060"/>
                </a:solidFill>
              </a:rPr>
              <a:t>о научно-техническом сотрудничестве между Национальным Ядерным Центром Республики Казахстан  и Государственным научным учреждением «Объединенный институт энергетических и ядерных исследований </a:t>
            </a:r>
            <a:r>
              <a:rPr lang="ru-RU" sz="1800" b="1" dirty="0" smtClean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1800" b="1" dirty="0" smtClean="0">
                <a:solidFill>
                  <a:srgbClr val="002060"/>
                </a:solidFill>
              </a:rPr>
              <a:t> Сосны» Национальной академии наук Беларуси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Разработана и согласована информационная карта проекта совместных исследований на КТМ и подана на рассмотрение в казахстанское  отделение международного центра инновационных исследований</a:t>
            </a:r>
          </a:p>
          <a:p>
            <a:pPr lvl="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 проект положений Программы Совместная реализация проекта создания и осуществления программы научных исследований на специализированном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токамаке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КТМ»с ориентировочным финансированием на 2017-2020 гг. 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5" descr="asdfg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14282" y="0"/>
            <a:ext cx="82470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KTM – </a:t>
            </a:r>
            <a:r>
              <a:rPr lang="ru-RU" sz="2400" dirty="0">
                <a:solidFill>
                  <a:srgbClr val="C00000"/>
                </a:solidFill>
              </a:rPr>
              <a:t>первый в мире специализированный </a:t>
            </a:r>
            <a:r>
              <a:rPr lang="ru-RU" sz="2400" dirty="0" err="1">
                <a:solidFill>
                  <a:srgbClr val="C00000"/>
                </a:solidFill>
              </a:rPr>
              <a:t>токамак</a:t>
            </a:r>
            <a:r>
              <a:rPr lang="ru-RU" sz="2400" dirty="0">
                <a:solidFill>
                  <a:srgbClr val="C00000"/>
                </a:solidFill>
              </a:rPr>
              <a:t> для исследования и испытаний перспективных материалов, обращенных к плазме, создается в </a:t>
            </a:r>
            <a:r>
              <a:rPr lang="ru-RU" sz="2400" dirty="0" smtClean="0">
                <a:solidFill>
                  <a:srgbClr val="C00000"/>
                </a:solidFill>
              </a:rPr>
              <a:t>Национальном ядерном центре Республики Казахстан, </a:t>
            </a:r>
            <a:r>
              <a:rPr lang="ru-RU" sz="2400" dirty="0" err="1" smtClean="0">
                <a:solidFill>
                  <a:srgbClr val="C00000"/>
                </a:solidFill>
              </a:rPr>
              <a:t>г.Курчатов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План работ РГ КТМ на 2015 год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Доработать программу совместных работ с со- финансированием со стороны государств – участников СНГ в рамках реализации Рамочной программы сотрудничества в области мирного использования атомной энергии.  Представить календарные планы работ с ожидаемыми результатами  и сметы затрат по каждой теме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Просить Исполнительный комитет СНГ направить проект международной программы исследований с использованием </a:t>
            </a:r>
            <a:r>
              <a:rPr lang="ru-RU" b="1" dirty="0" err="1" smtClean="0">
                <a:solidFill>
                  <a:srgbClr val="002060"/>
                </a:solidFill>
              </a:rPr>
              <a:t>токамака</a:t>
            </a:r>
            <a:r>
              <a:rPr lang="ru-RU" b="1" dirty="0" smtClean="0">
                <a:solidFill>
                  <a:srgbClr val="002060"/>
                </a:solidFill>
              </a:rPr>
              <a:t> КТМ в правительства заинтересованных государств – участников СНГ для определения целесообразности национального участия в программе и подтверждения финансирования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Провести  очередные  заседания РГ КТМ в  г. Москва, НИЦ «Курчатовский институт» ( май, 2015) и г.Курчатове, НЯЦ РК (октябрь, 2015)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Значение проекта КТМ для мирового сообщества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токамака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КТМ в строй действующих установок задолго до завершения строительства, монтажа и начала полноценных экспериментальных исследований на ИТЭР будет служить основой широкого международного сотрудничества в области термоядерного материаловедения, включая как новые материалы, так и технологические решения и конструкции. В этом состоит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и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этим,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токамак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КТМ будет единственной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мегаамперной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установкой в мире с аспектным отношением А=2, которая по существу может наполнить базу данных по физике процессов удержания плазмы в пограничной области между сферическими и классическими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токамаками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будет служить прототипом будущего компактного энергетического термоядерного реактора и откроет возможности создания экономичных гибридных (синтез-деление) и термоядерных (синтез) реакторов. Поэтому создание КТМ может явиться значительным вкладом в развитие термоядерной энергетики.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Токамак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КТМ – уникальный проект исключительной научной и практической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Оценка эффективности проекта КТМ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800" b="1" dirty="0" smtClean="0">
                <a:solidFill>
                  <a:srgbClr val="002060"/>
                </a:solidFill>
              </a:rPr>
              <a:t>В краткосрочной перспективе </a:t>
            </a:r>
            <a:r>
              <a:rPr lang="ru-RU" sz="3800" dirty="0" smtClean="0">
                <a:solidFill>
                  <a:srgbClr val="002060"/>
                </a:solidFill>
              </a:rPr>
              <a:t>(2017-2021 г.) ключевой финансовый результат будет получен за счет развития смежных отраслей и областей промышленности, которые будут вовлечены в процесс реализации данного проекта. Поскольку в процессе реализации проекта КТМ, а так же в процессе проведения исследований на нем используются уникальные технологические разработки, зачастую не имеющие аналогов в мире - это дает существенный импульс для развития других отраслей промышленности в странах-участницах. Наряду с этим, участие в данном проекте позволит приобрести уникальный опыт и сформировать в странах-участницах команды высококвалифицированных специалистов – основу индустриально-инновационного развития любой страны мира</a:t>
            </a:r>
          </a:p>
          <a:p>
            <a:r>
              <a:rPr lang="ru-RU" sz="3800" b="1" dirty="0" smtClean="0">
                <a:solidFill>
                  <a:srgbClr val="002060"/>
                </a:solidFill>
              </a:rPr>
              <a:t>В среднесрочной перспективе </a:t>
            </a:r>
            <a:r>
              <a:rPr lang="ru-RU" sz="3800" dirty="0" smtClean="0">
                <a:solidFill>
                  <a:srgbClr val="002060"/>
                </a:solidFill>
              </a:rPr>
              <a:t>реализация проекта позволит привлечь зарубежных инвесторов из стран дальнего зарубежья: Франции, Великобритании, США, Италии, Испании, Германии, Японии, Южной Кореи и Китая для реализации совместной программы работ по испытанию технологий, методик и материалов ТЯР</a:t>
            </a:r>
          </a:p>
          <a:p>
            <a:r>
              <a:rPr lang="ru-RU" sz="3800" b="1" dirty="0" smtClean="0">
                <a:solidFill>
                  <a:srgbClr val="002060"/>
                </a:solidFill>
              </a:rPr>
              <a:t>В долгосрочной перспективе </a:t>
            </a:r>
            <a:r>
              <a:rPr lang="ru-RU" sz="3800" dirty="0" smtClean="0">
                <a:solidFill>
                  <a:srgbClr val="002060"/>
                </a:solidFill>
              </a:rPr>
              <a:t>положительный экономический эффект будет получен за счет внедрения в странах-участницах готовых технологий на основе управляемого термоядерного синтеза – инновационной, экологически чистой энергетики с практически неиссякаемым ресурсом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5"/>
          <p:cNvSpPr txBox="1">
            <a:spLocks/>
          </p:cNvSpPr>
          <p:nvPr/>
        </p:nvSpPr>
        <p:spPr bwMode="auto">
          <a:xfrm>
            <a:off x="230188" y="5589588"/>
            <a:ext cx="86407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Выполнение программы НИР на </a:t>
            </a:r>
            <a:r>
              <a:rPr lang="ru-RU" dirty="0" err="1" smtClean="0">
                <a:solidFill>
                  <a:srgbClr val="002060"/>
                </a:solidFill>
                <a:latin typeface="Calibri" pitchFamily="34" charset="0"/>
              </a:rPr>
              <a:t>токамаке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КТМ позволит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ученым СНГ занять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достойное место в международных программах исследований по физике плазмы и управляемому термоядерному синтезу в рамках создания термоядерной энергетики будущего.</a:t>
            </a:r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Место КТМ в программах УТС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30188" y="1268413"/>
            <a:ext cx="8748712" cy="4159250"/>
            <a:chOff x="1374" y="807"/>
            <a:chExt cx="10205" cy="4852"/>
          </a:xfrm>
        </p:grpSpPr>
        <p:pic>
          <p:nvPicPr>
            <p:cNvPr id="33798" name="Рисунок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4" y="1239"/>
              <a:ext cx="10029" cy="4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Oval 18"/>
            <p:cNvSpPr>
              <a:spLocks noChangeArrowheads="1"/>
            </p:cNvSpPr>
            <p:nvPr/>
          </p:nvSpPr>
          <p:spPr bwMode="auto">
            <a:xfrm>
              <a:off x="3237" y="2306"/>
              <a:ext cx="255" cy="2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66751" tIns="33376" rIns="66751" bIns="33376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800" name="Oval 19"/>
            <p:cNvSpPr>
              <a:spLocks noChangeArrowheads="1"/>
            </p:cNvSpPr>
            <p:nvPr/>
          </p:nvSpPr>
          <p:spPr bwMode="auto">
            <a:xfrm>
              <a:off x="3179" y="2247"/>
              <a:ext cx="371" cy="3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66751" tIns="33376" rIns="66751" bIns="33376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33801" name="Picture 20" descr="BlankMap-World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35" y="807"/>
              <a:ext cx="3544" cy="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7" name="Текст 5"/>
          <p:cNvSpPr txBox="1">
            <a:spLocks/>
          </p:cNvSpPr>
          <p:nvPr/>
        </p:nvSpPr>
        <p:spPr bwMode="auto">
          <a:xfrm>
            <a:off x="230188" y="712788"/>
            <a:ext cx="86407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Всего в мире было построено около 300 </a:t>
            </a:r>
            <a:r>
              <a:rPr lang="ru-RU" dirty="0" err="1" smtClean="0">
                <a:solidFill>
                  <a:srgbClr val="002060"/>
                </a:solidFill>
                <a:latin typeface="Calibri" pitchFamily="34" charset="0"/>
              </a:rPr>
              <a:t>токамаков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. В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настоящее время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в мире эксплуатируются </a:t>
            </a:r>
            <a:r>
              <a:rPr lang="en-US" dirty="0" smtClean="0">
                <a:solidFill>
                  <a:srgbClr val="002060"/>
                </a:solidFill>
                <a:latin typeface="Tw Cen MT" pitchFamily="34" charset="0"/>
              </a:rPr>
              <a:t>5</a:t>
            </a:r>
            <a:r>
              <a:rPr lang="ru-RU" dirty="0" smtClean="0">
                <a:solidFill>
                  <a:srgbClr val="002060"/>
                </a:solidFill>
                <a:latin typeface="Tw Cen MT" pitchFamily="34" charset="0"/>
              </a:rPr>
              <a:t>7</a:t>
            </a:r>
            <a:r>
              <a:rPr lang="en-US" dirty="0" smtClean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установок термоядерного синтеза (</a:t>
            </a:r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токамаки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сферомаки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стеллараторы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пинчи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10068120" imgH="7779960" progId="AcroExch.Document.7">
                  <p:embed/>
                </p:oleObj>
              </mc:Choice>
              <mc:Fallback>
                <p:oleObj name="Acrobat Document" r:id="rId4" imgW="10068120" imgH="7779960" progId="AcroExch.Document.7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4575" y="288925"/>
            <a:ext cx="7324725" cy="647700"/>
          </a:xfrm>
        </p:spPr>
        <p:txBody>
          <a:bodyPr rtlCol="0"/>
          <a:lstStyle/>
          <a:p>
            <a:pPr>
              <a:defRPr/>
            </a:pP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Монтаж  и ПНР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токамака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КТМ</a:t>
            </a:r>
          </a:p>
        </p:txBody>
      </p:sp>
      <p:pic>
        <p:nvPicPr>
          <p:cNvPr id="21" name="Picture 2" descr="E:\Temp\Токамак 16 07 10г\IMG_30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/>
          <a:srcRect/>
          <a:stretch/>
        </p:blipFill>
        <p:spPr bwMode="auto">
          <a:xfrm>
            <a:off x="72722" y="1071547"/>
            <a:ext cx="5090642" cy="221343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338" y="149225"/>
            <a:ext cx="911225" cy="565150"/>
            <a:chOff x="298" y="2986"/>
            <a:chExt cx="586" cy="421"/>
          </a:xfrm>
        </p:grpSpPr>
        <p:pic>
          <p:nvPicPr>
            <p:cNvPr id="2065" name="Picture 5" descr="Slidehhhhhhcop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8" y="2986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98" y="3236"/>
              <a:ext cx="586" cy="171"/>
            </a:xfrm>
            <a:prstGeom prst="rect">
              <a:avLst/>
            </a:prstGeom>
            <a:solidFill>
              <a:srgbClr val="55E0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4000" rIns="54000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rgbClr val="3A7C8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КТМ</a:t>
              </a:r>
              <a:endParaRPr lang="en-US" sz="1400">
                <a:solidFill>
                  <a:srgbClr val="3A7C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571472" y="3429000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Здание реакторного и лабораторного корпуса</a:t>
            </a:r>
            <a:endParaRPr lang="ru-RU" sz="1400" i="1" dirty="0">
              <a:latin typeface="Calibri" pitchFamily="34" charset="0"/>
            </a:endParaRP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5447106" y="3429000"/>
            <a:ext cx="3752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Облицовка графитом внутренней поверхности вакуумной камеры </a:t>
            </a:r>
            <a:endParaRPr lang="ru-RU" sz="1400" i="1" dirty="0">
              <a:latin typeface="Calibri" pitchFamily="34" charset="0"/>
            </a:endParaRP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198438" y="6211889"/>
            <a:ext cx="2587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>
                <a:latin typeface="Calibri" pitchFamily="34" charset="0"/>
              </a:rPr>
              <a:t>Система внешнего электроснабжения КТМ</a:t>
            </a: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3571868" y="6215082"/>
            <a:ext cx="2105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Система </a:t>
            </a:r>
            <a:r>
              <a:rPr lang="ru-RU" sz="1400" i="1" dirty="0" err="1" smtClean="0">
                <a:latin typeface="Calibri" pitchFamily="34" charset="0"/>
              </a:rPr>
              <a:t>предионизации</a:t>
            </a:r>
            <a:r>
              <a:rPr lang="ru-RU" sz="1400" i="1" dirty="0" smtClean="0">
                <a:latin typeface="Calibri" pitchFamily="34" charset="0"/>
              </a:rPr>
              <a:t> плазмы</a:t>
            </a:r>
            <a:endParaRPr lang="ru-RU" sz="1400" i="1" dirty="0">
              <a:latin typeface="Calibri" pitchFamily="34" charset="0"/>
            </a:endParaRPr>
          </a:p>
        </p:txBody>
      </p:sp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0050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Прямоугольник 22"/>
          <p:cNvSpPr>
            <a:spLocks noChangeArrowheads="1"/>
          </p:cNvSpPr>
          <p:nvPr/>
        </p:nvSpPr>
        <p:spPr bwMode="auto">
          <a:xfrm>
            <a:off x="5857875" y="6334780"/>
            <a:ext cx="3286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Вакуумная камера и </a:t>
            </a:r>
            <a:r>
              <a:rPr lang="ru-RU" sz="1400" i="1" dirty="0" err="1" smtClean="0">
                <a:latin typeface="Calibri" pitchFamily="34" charset="0"/>
              </a:rPr>
              <a:t>диверторная</a:t>
            </a:r>
            <a:r>
              <a:rPr lang="ru-RU" sz="1400" i="1" dirty="0" smtClean="0">
                <a:latin typeface="Calibri" pitchFamily="34" charset="0"/>
              </a:rPr>
              <a:t> область </a:t>
            </a:r>
            <a:endParaRPr lang="ru-RU" sz="1400" i="1" dirty="0">
              <a:latin typeface="Calibri" pitchFamily="34" charset="0"/>
            </a:endParaRPr>
          </a:p>
        </p:txBody>
      </p:sp>
      <p:pic>
        <p:nvPicPr>
          <p:cNvPr id="18" name="Picture 2" descr="E:\Documents\ ИТЭР\ КТМ\КТМ\КТМ_Графит_частичная облицовка _10.11.2009\0015.JPG"/>
          <p:cNvPicPr>
            <a:picLocks noChangeAspect="1" noChangeArrowheads="1"/>
          </p:cNvPicPr>
          <p:nvPr/>
        </p:nvPicPr>
        <p:blipFill rotWithShape="1">
          <a:blip r:embed="rId9" cstate="print"/>
          <a:srcRect/>
          <a:stretch/>
        </p:blipFill>
        <p:spPr bwMode="auto">
          <a:xfrm>
            <a:off x="5500694" y="1000108"/>
            <a:ext cx="3214710" cy="241209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9" name="Picture 7" descr="E:\Documents\ ИТЭР\ КТМ\КТМ\2009_08_14\IMG_086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4000504"/>
            <a:ext cx="287972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2" name="Picture 5" descr="E:\Documents\ ИТЭР\ КТМ\КТМ 2010\Фото 03.09.2010\CIMG39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4000504"/>
            <a:ext cx="2870193" cy="215264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\_Выставки\VII форум межрегионального сотрудничества РК и РФ (сентябрь, 2010)\КТМ\Фотоальбом\Фото\CIMG3908.JPG"/>
          <p:cNvPicPr>
            <a:picLocks noChangeAspect="1" noChangeArrowheads="1"/>
          </p:cNvPicPr>
          <p:nvPr/>
        </p:nvPicPr>
        <p:blipFill rotWithShape="1">
          <a:blip r:embed="rId2" cstate="print"/>
          <a:stretch/>
        </p:blipFill>
        <p:spPr bwMode="auto">
          <a:xfrm>
            <a:off x="713534" y="857232"/>
            <a:ext cx="3598862" cy="270033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76" name="Picture 4" descr="E:\Documents\_Выставки\VII форум межрегионального сотрудничества РК и РФ (сентябрь, 2010)\КТМ\Фотоальбом\Фото\CIMG3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0817" y="803275"/>
            <a:ext cx="3600450" cy="270033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77" name="Picture 5" descr="E:\Documents\_Выставки\VII форум межрегионального сотрудничества РК и РФ (сентябрь, 2010)\КТМ\Фотоальбом\Фото\CIMG39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" y="3860800"/>
            <a:ext cx="3600450" cy="270033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78" name="Picture 6" descr="E:\Documents\_Выставки\VII форум межрегионального сотрудничества РК и РФ (сентябрь, 2010)\КТМ\Фотоальбом\Фото\CIMG38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851275"/>
            <a:ext cx="3598863" cy="26987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Пуско-наладочные работы на КТМ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46063" y="785813"/>
            <a:ext cx="8647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sz="2000">
                <a:solidFill>
                  <a:srgbClr val="002060"/>
                </a:solidFill>
                <a:latin typeface="Arial Narrow" pitchFamily="34" charset="0"/>
              </a:rPr>
              <a:t>Запуск системы предионизации плазмы – 20 августа 2010 года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sz="2000">
                <a:solidFill>
                  <a:srgbClr val="002060"/>
                </a:solidFill>
                <a:latin typeface="Arial Narrow" pitchFamily="34" charset="0"/>
              </a:rPr>
              <a:t> 05 сентября 2010 года проведен </a:t>
            </a:r>
            <a:r>
              <a:rPr lang="ru-RU" sz="2000">
                <a:solidFill>
                  <a:srgbClr val="C00000"/>
                </a:solidFill>
                <a:latin typeface="Arial Narrow" pitchFamily="34" charset="0"/>
              </a:rPr>
              <a:t>пробный запуск токамака КТМ</a:t>
            </a:r>
            <a:r>
              <a:rPr lang="ru-RU" sz="2000">
                <a:latin typeface="Arial Narrow" pitchFamily="34" charset="0"/>
              </a:rPr>
              <a:t>, </a:t>
            </a:r>
            <a:r>
              <a:rPr lang="ru-RU" sz="2000">
                <a:solidFill>
                  <a:srgbClr val="002060"/>
                </a:solidFill>
                <a:latin typeface="Arial Narrow" pitchFamily="34" charset="0"/>
              </a:rPr>
              <a:t>на котором в вакуумной камере КТМ был получен в течение 40 мс плазменный шнур с максимальным током 25 кА </a:t>
            </a:r>
            <a:r>
              <a:rPr lang="ru-RU" sz="2000">
                <a:latin typeface="Arial Narrow" pitchFamily="34" charset="0"/>
              </a:rPr>
              <a:t>– </a:t>
            </a:r>
            <a:r>
              <a:rPr lang="ru-RU" sz="2000">
                <a:solidFill>
                  <a:srgbClr val="C00000"/>
                </a:solidFill>
                <a:latin typeface="Arial Narrow" pitchFamily="34" charset="0"/>
              </a:rPr>
              <a:t>«первая плазма»</a:t>
            </a:r>
            <a:endParaRPr lang="ru-RU" sz="2000">
              <a:latin typeface="Arial Narrow" pitchFamily="34" charset="0"/>
            </a:endParaRPr>
          </a:p>
        </p:txBody>
      </p:sp>
      <p:pic>
        <p:nvPicPr>
          <p:cNvPr id="9" name="Picture 2" descr="E:\Temp\Токамак 16 07 10г\IMG_3027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375632" y="2143116"/>
            <a:ext cx="2909080" cy="2111382"/>
          </a:xfrm>
          <a:prstGeom prst="rect">
            <a:avLst/>
          </a:prstGeom>
          <a:ln w="3175">
            <a:solidFill>
              <a:srgbClr val="00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Рисунок 10" descr="JAI_DataVideo#1(7_0"/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6643702" y="4000504"/>
            <a:ext cx="2286029" cy="2714644"/>
          </a:xfrm>
          <a:prstGeom prst="rect">
            <a:avLst/>
          </a:prstGeom>
          <a:ln w="3175">
            <a:solidFill>
              <a:srgbClr val="00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214438" y="285750"/>
            <a:ext cx="77866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1976438" algn="ctr"/>
                <a:tab pos="6999288" algn="ctr"/>
              </a:tabLst>
              <a:defRPr/>
            </a:pPr>
            <a:r>
              <a:rPr lang="ru-RU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ｺﾞｼｯｸE"/>
                <a:cs typeface="HGｺﾞｼｯｸE"/>
              </a:rPr>
              <a:t>Пробный пуск </a:t>
            </a:r>
            <a:r>
              <a:rPr lang="ru-RU" altLang="ja-JP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ｺﾞｼｯｸE"/>
                <a:cs typeface="HGｺﾞｼｯｸE"/>
              </a:rPr>
              <a:t>токамака</a:t>
            </a:r>
            <a:r>
              <a:rPr lang="ru-RU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ｺﾞｼｯｸE"/>
                <a:cs typeface="HGｺﾞｼｯｸE"/>
              </a:rPr>
              <a:t> КТМ</a:t>
            </a:r>
          </a:p>
        </p:txBody>
      </p:sp>
      <p:pic>
        <p:nvPicPr>
          <p:cNvPr id="10" name="Picture 3" descr="E:\Temp\plasm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143116"/>
            <a:ext cx="1928826" cy="199026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" name="Picture 2" descr="E:\Documents\ ИТЭР\ КТМ\КТМ\КТМ в печать\DSC0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750990"/>
            <a:ext cx="2619386" cy="196415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00430" y="2143116"/>
            <a:ext cx="2990863" cy="2243147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48897" y="4506299"/>
            <a:ext cx="2714644" cy="2208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Состояние дел по проекту КТМ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528" y="1143000"/>
            <a:ext cx="8568952" cy="5429250"/>
          </a:xfrm>
        </p:spPr>
        <p:txBody>
          <a:bodyPr>
            <a:normAutofit/>
          </a:bodyPr>
          <a:lstStyle/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1997</a:t>
            </a:r>
            <a:r>
              <a:rPr lang="ru-RU" sz="1800" dirty="0" smtClean="0">
                <a:solidFill>
                  <a:schemeClr val="hlink"/>
                </a:solidFill>
              </a:rPr>
              <a:t> </a:t>
            </a:r>
            <a:r>
              <a:rPr lang="ru-RU" sz="1800" b="1" dirty="0" smtClean="0"/>
              <a:t>– </a:t>
            </a:r>
            <a:r>
              <a:rPr lang="ru-RU" sz="1800" b="1" dirty="0" smtClean="0">
                <a:solidFill>
                  <a:srgbClr val="002060"/>
                </a:solidFill>
              </a:rPr>
              <a:t>обсуждение Президентом Н.А. Назарбаевым и Е.П. Велиховым предложений о проекте КТМ</a:t>
            </a: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1998, июль </a:t>
            </a:r>
            <a:r>
              <a:rPr lang="ru-RU" sz="1800" dirty="0" smtClean="0"/>
              <a:t>– </a:t>
            </a:r>
            <a:r>
              <a:rPr lang="ru-RU" sz="1800" b="1" dirty="0" smtClean="0">
                <a:solidFill>
                  <a:srgbClr val="002060"/>
                </a:solidFill>
              </a:rPr>
              <a:t>распоряжение Премьер-Министра о начале работ по проекту</a:t>
            </a:r>
            <a:endParaRPr lang="ru-RU" sz="1800" dirty="0" smtClean="0"/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1999-2003</a:t>
            </a:r>
            <a:r>
              <a:rPr lang="ru-RU" sz="1800" dirty="0" smtClean="0">
                <a:solidFill>
                  <a:schemeClr val="hlink"/>
                </a:solidFill>
              </a:rPr>
              <a:t> </a:t>
            </a:r>
            <a:r>
              <a:rPr lang="ru-RU" sz="1800" dirty="0" smtClean="0"/>
              <a:t>– </a:t>
            </a:r>
            <a:r>
              <a:rPr lang="ru-RU" sz="1800" b="1" dirty="0" smtClean="0">
                <a:solidFill>
                  <a:srgbClr val="002060"/>
                </a:solidFill>
              </a:rPr>
              <a:t>проектирование установки и основных систем КТМ</a:t>
            </a:r>
          </a:p>
          <a:p>
            <a:pPr marL="180975" indent="-180975" eaLnBrk="1" hangingPunct="1">
              <a:lnSpc>
                <a:spcPct val="7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2003-2007 </a:t>
            </a:r>
            <a:r>
              <a:rPr lang="ru-RU" sz="1800" b="1" dirty="0" smtClean="0"/>
              <a:t>– </a:t>
            </a:r>
            <a:r>
              <a:rPr lang="ru-RU" sz="1800" b="1" dirty="0" smtClean="0">
                <a:solidFill>
                  <a:srgbClr val="002060"/>
                </a:solidFill>
              </a:rPr>
              <a:t>изготовление установки КТМ</a:t>
            </a:r>
          </a:p>
          <a:p>
            <a:pPr marL="180975" indent="-180975" eaLnBrk="1" hangingPunct="1">
              <a:lnSpc>
                <a:spcPct val="7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2006-2007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– </a:t>
            </a:r>
            <a:r>
              <a:rPr lang="ru-RU" sz="1800" b="1" dirty="0" smtClean="0">
                <a:solidFill>
                  <a:srgbClr val="002060"/>
                </a:solidFill>
              </a:rPr>
              <a:t>завершение реконструкции лабораторного корпуса и реакторного зала</a:t>
            </a: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2007, декабрь </a:t>
            </a:r>
            <a:r>
              <a:rPr lang="ru-RU" sz="1800" dirty="0" smtClean="0">
                <a:solidFill>
                  <a:srgbClr val="002060"/>
                </a:solidFill>
              </a:rPr>
              <a:t>– </a:t>
            </a:r>
            <a:r>
              <a:rPr lang="ru-RU" sz="1800" b="1" dirty="0" smtClean="0">
                <a:solidFill>
                  <a:srgbClr val="002060"/>
                </a:solidFill>
              </a:rPr>
              <a:t>установка КТМ изготовлена на опытном заводе НИИЭФА 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им. Ефремова и доставлена в г. Курчатов</a:t>
            </a: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2008-2010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– </a:t>
            </a:r>
            <a:r>
              <a:rPr lang="ru-RU" sz="1800" b="1" dirty="0" smtClean="0">
                <a:solidFill>
                  <a:srgbClr val="002060"/>
                </a:solidFill>
              </a:rPr>
              <a:t>монтаж установки КТМ и всех систем на рабочем месте в ИАЭ НЯЦ РК</a:t>
            </a: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2010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– </a:t>
            </a:r>
            <a:r>
              <a:rPr lang="ru-RU" sz="1800" b="1" dirty="0" err="1" smtClean="0">
                <a:solidFill>
                  <a:srgbClr val="002060"/>
                </a:solidFill>
              </a:rPr>
              <a:t>посистемная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наладка, демонстрационный пуск</a:t>
            </a: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2011-2014 </a:t>
            </a:r>
            <a:r>
              <a:rPr lang="ru-RU" sz="1800" b="1" dirty="0" smtClean="0"/>
              <a:t>–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переработка ТЭО и пересчет ПСД, повторная </a:t>
            </a:r>
            <a:r>
              <a:rPr lang="ru-RU" sz="1800" b="1" dirty="0" err="1" smtClean="0">
                <a:solidFill>
                  <a:srgbClr val="002060"/>
                </a:solidFill>
              </a:rPr>
              <a:t>госэкспертиза</a:t>
            </a:r>
            <a:r>
              <a:rPr lang="ru-RU" sz="1800" b="1" dirty="0" smtClean="0">
                <a:solidFill>
                  <a:srgbClr val="002060"/>
                </a:solidFill>
              </a:rPr>
              <a:t> проекта, подготовка к физическому пуску</a:t>
            </a: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2016 - 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физический пуск</a:t>
            </a: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2017 </a:t>
            </a:r>
            <a:r>
              <a:rPr lang="ru-RU" sz="1800" b="1" dirty="0" smtClean="0">
                <a:solidFill>
                  <a:srgbClr val="002060"/>
                </a:solidFill>
              </a:rPr>
              <a:t> - сдача комплекса КТМ  в эксплуатацию</a:t>
            </a: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2017 и далее </a:t>
            </a:r>
            <a:r>
              <a:rPr lang="ru-RU" sz="1800" b="1" dirty="0" smtClean="0">
                <a:solidFill>
                  <a:srgbClr val="002060"/>
                </a:solidFill>
              </a:rPr>
              <a:t>– осуществление научной программы </a:t>
            </a:r>
            <a:r>
              <a:rPr lang="ru-RU" sz="1800" b="1" dirty="0" smtClean="0">
                <a:solidFill>
                  <a:srgbClr val="002060"/>
                </a:solidFill>
              </a:rPr>
              <a:t>исследований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80975" indent="-180975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80975" indent="-180975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0" y="-14288"/>
          <a:ext cx="9144000" cy="687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4" imgW="10068120" imgH="7779960" progId="AcroExch.Document.7">
                  <p:embed/>
                </p:oleObj>
              </mc:Choice>
              <mc:Fallback>
                <p:oleObj name="Acrobat Document" r:id="rId4" imgW="10068120" imgH="7779960" progId="AcroExch.Document.7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288"/>
                        <a:ext cx="9144000" cy="687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90538" y="0"/>
            <a:ext cx="822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Основные объекты и системы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стендового комплекса КТМ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(желтое –работы выполнены, белое – в стадии выполнения)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0038" y="1449388"/>
            <a:ext cx="176371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Площадка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комплекса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с инженерными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системами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116138" y="1439863"/>
            <a:ext cx="1584325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Здание КТМ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98888" y="1449388"/>
            <a:ext cx="1511300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Лабораторный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корпус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с пультовой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84800" y="1449388"/>
            <a:ext cx="1765300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Здание блока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электротехнических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устройств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00038" y="5627688"/>
            <a:ext cx="1763712" cy="900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ВЧ-нагрева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плазмы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224713" y="1449388"/>
            <a:ext cx="165576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Подстанция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КТМ 220</a:t>
            </a:r>
            <a:r>
              <a:rPr lang="en-US" sz="1400">
                <a:latin typeface="Tahoma" pitchFamily="34" charset="0"/>
                <a:cs typeface="Tahoma" pitchFamily="34" charset="0"/>
              </a:rPr>
              <a:t>/</a:t>
            </a:r>
            <a:r>
              <a:rPr lang="ru-RU" sz="1400">
                <a:latin typeface="Tahoma" pitchFamily="34" charset="0"/>
                <a:cs typeface="Tahoma" pitchFamily="34" charset="0"/>
              </a:rPr>
              <a:t>10 кВ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138363" y="5627688"/>
            <a:ext cx="1584325" cy="900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технологического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охлаждения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798888" y="5619750"/>
            <a:ext cx="1511300" cy="90011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 err="1">
                <a:latin typeface="Tahoma" pitchFamily="34" charset="0"/>
                <a:cs typeface="Tahoma" pitchFamily="34" charset="0"/>
              </a:rPr>
              <a:t>вакуумирования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/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и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газонапуска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224713" y="3535363"/>
            <a:ext cx="1655762" cy="8985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Подстанция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ПС №51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224713" y="4576763"/>
            <a:ext cx="165576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Подстанция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ПС №53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224713" y="5619750"/>
            <a:ext cx="1655762" cy="900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электропитания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токамака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384800" y="5619750"/>
            <a:ext cx="1765300" cy="90011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9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автоматизации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эксперимента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00038" y="3538538"/>
            <a:ext cx="176371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</a:rPr>
              <a:t>Транспортно-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перегрузочное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оборудование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00038" y="4583113"/>
            <a:ext cx="1763712" cy="900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</a:rPr>
              <a:t>Системы 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прогрева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</a:rPr>
              <a:t> кондиционирования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вакуумной камеры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00038" y="2493963"/>
            <a:ext cx="176371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Системы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физических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и технологических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диагностик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224713" y="2492375"/>
            <a:ext cx="1655762" cy="90011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Воздушная линия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электропередачи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220 кВ, </a:t>
            </a:r>
            <a:r>
              <a:rPr lang="en-US" sz="1400">
                <a:latin typeface="Tahoma" pitchFamily="34" charset="0"/>
                <a:cs typeface="Tahoma" pitchFamily="34" charset="0"/>
              </a:rPr>
              <a:t>L</a:t>
            </a:r>
            <a:r>
              <a:rPr lang="ru-RU" sz="1400">
                <a:latin typeface="Tahoma" pitchFamily="34" charset="0"/>
                <a:cs typeface="Tahoma" pitchFamily="34" charset="0"/>
              </a:rPr>
              <a:t> = 17 км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2644775" y="2881313"/>
            <a:ext cx="3854450" cy="2089150"/>
          </a:xfrm>
          <a:prstGeom prst="ellipse">
            <a:avLst/>
          </a:prstGeom>
          <a:solidFill>
            <a:schemeClr val="tx2"/>
          </a:solidFill>
          <a:ln w="2857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3005138" y="3205163"/>
            <a:ext cx="3133725" cy="1439862"/>
          </a:xfrm>
          <a:prstGeom prst="ellipse">
            <a:avLst/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0" name="Text Box 25"/>
          <p:cNvSpPr txBox="1">
            <a:spLocks noChangeArrowheads="1"/>
          </p:cNvSpPr>
          <p:nvPr/>
        </p:nvSpPr>
        <p:spPr bwMode="auto">
          <a:xfrm>
            <a:off x="3175000" y="3709988"/>
            <a:ext cx="2613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Установка КТМ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01613" y="147638"/>
            <a:ext cx="1042987" cy="744537"/>
            <a:chOff x="127" y="93"/>
            <a:chExt cx="657" cy="469"/>
          </a:xfrm>
        </p:grpSpPr>
        <p:pic>
          <p:nvPicPr>
            <p:cNvPr id="1053" name="Picture 7" descr="Slidehhhhhh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7" y="93"/>
              <a:ext cx="64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27" y="370"/>
              <a:ext cx="657" cy="192"/>
            </a:xfrm>
            <a:prstGeom prst="rect">
              <a:avLst/>
            </a:prstGeom>
            <a:solidFill>
              <a:srgbClr val="55E0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4000" rIns="54000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rgbClr val="3A7C8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КТМ</a:t>
              </a:r>
              <a:endParaRPr lang="en-US" sz="1400">
                <a:solidFill>
                  <a:srgbClr val="3A7C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143125" y="5643563"/>
            <a:ext cx="1584325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Система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 технологического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охлаждения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500063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Экспериментальная отработка методики запуска </a:t>
            </a:r>
            <a:r>
              <a:rPr lang="ru-RU" sz="1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токамака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КТМ, отработка режимов пробоя и получения плазменного разряда пониженных параметров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5072063"/>
            <a:ext cx="2928938" cy="928687"/>
          </a:xfrm>
        </p:spPr>
        <p:txBody>
          <a:bodyPr/>
          <a:lstStyle/>
          <a:p>
            <a:pPr marL="0" indent="180975" algn="just" eaLnBrk="1" hangingPunct="1">
              <a:buFont typeface="Arial" charset="0"/>
              <a:buNone/>
            </a:pPr>
            <a:r>
              <a:rPr lang="ru-RU" sz="1200" smtClean="0">
                <a:solidFill>
                  <a:srgbClr val="0070C0"/>
                </a:solidFill>
                <a:latin typeface="Arial" charset="0"/>
                <a:cs typeface="Arial" charset="0"/>
              </a:rPr>
              <a:t>Видеокадр  снятый с трекового патрубка медленной видеокамерой. (экспозиция 30 мс, частота 30 к/с, рабочий газ водород)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2"/>
          <a:srcRect l="16644" t="7530" r="26283" b="14157"/>
          <a:stretch>
            <a:fillRect/>
          </a:stretch>
        </p:blipFill>
        <p:spPr bwMode="auto">
          <a:xfrm>
            <a:off x="109538" y="2000250"/>
            <a:ext cx="2733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napshot20120717203606"/>
          <p:cNvPicPr>
            <a:picLocks noChangeAspect="1" noChangeArrowheads="1"/>
          </p:cNvPicPr>
          <p:nvPr/>
        </p:nvPicPr>
        <p:blipFill>
          <a:blip r:embed="rId3"/>
          <a:srcRect l="24370" r="21115" b="8461"/>
          <a:stretch>
            <a:fillRect/>
          </a:stretch>
        </p:blipFill>
        <p:spPr bwMode="auto">
          <a:xfrm>
            <a:off x="2928938" y="1285875"/>
            <a:ext cx="3211512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2928938" y="5357813"/>
            <a:ext cx="3286125" cy="92868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Видеокадр  снятый с экваториального патрубка медленной видеокамерой. </a:t>
            </a:r>
          </a:p>
          <a:p>
            <a:pPr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(экспозиция 30 мс, частота 30 к/с, рабочий газ аргон)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357563" y="1285875"/>
            <a:ext cx="5786437" cy="5214938"/>
            <a:chOff x="3357563" y="1285875"/>
            <a:chExt cx="5786437" cy="5214938"/>
          </a:xfrm>
        </p:grpSpPr>
        <p:grpSp>
          <p:nvGrpSpPr>
            <p:cNvPr id="3" name="Группа 20"/>
            <p:cNvGrpSpPr>
              <a:grpSpLocks/>
            </p:cNvGrpSpPr>
            <p:nvPr/>
          </p:nvGrpSpPr>
          <p:grpSpPr bwMode="auto">
            <a:xfrm>
              <a:off x="3357563" y="1285875"/>
              <a:ext cx="5786437" cy="4052888"/>
              <a:chOff x="3357563" y="1285875"/>
              <a:chExt cx="5786437" cy="4052888"/>
            </a:xfrm>
          </p:grpSpPr>
          <p:pic>
            <p:nvPicPr>
              <p:cNvPr id="9227" name="Рисунок 4"/>
              <p:cNvPicPr>
                <a:picLocks noChangeAspect="1" noChangeArrowheads="1"/>
              </p:cNvPicPr>
              <p:nvPr/>
            </p:nvPicPr>
            <p:blipFill>
              <a:blip r:embed="rId4"/>
              <a:srcRect l="7896" t="2216" r="12070" b="2769"/>
              <a:stretch>
                <a:fillRect/>
              </a:stretch>
            </p:blipFill>
            <p:spPr bwMode="auto">
              <a:xfrm>
                <a:off x="6357938" y="3357563"/>
                <a:ext cx="1314450" cy="1928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8" name="Рисунок 2"/>
              <p:cNvPicPr>
                <a:picLocks noChangeAspect="1" noChangeArrowheads="1"/>
              </p:cNvPicPr>
              <p:nvPr/>
            </p:nvPicPr>
            <p:blipFill>
              <a:blip r:embed="rId5"/>
              <a:srcRect l="8862" t="2193" r="11989" b="2406"/>
              <a:stretch>
                <a:fillRect/>
              </a:stretch>
            </p:blipFill>
            <p:spPr bwMode="auto">
              <a:xfrm>
                <a:off x="6357938" y="1285875"/>
                <a:ext cx="1308100" cy="192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9" name="Рисунок 3"/>
              <p:cNvPicPr>
                <a:picLocks noChangeAspect="1" noChangeArrowheads="1"/>
              </p:cNvPicPr>
              <p:nvPr/>
            </p:nvPicPr>
            <p:blipFill>
              <a:blip r:embed="rId6"/>
              <a:srcRect l="8308" t="2222" r="12631" b="2910"/>
              <a:stretch>
                <a:fillRect/>
              </a:stretch>
            </p:blipFill>
            <p:spPr bwMode="auto">
              <a:xfrm>
                <a:off x="7715250" y="1285875"/>
                <a:ext cx="1303338" cy="192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0" name="Рисунок 9"/>
              <p:cNvPicPr>
                <a:picLocks noChangeAspect="1" noChangeArrowheads="1"/>
              </p:cNvPicPr>
              <p:nvPr/>
            </p:nvPicPr>
            <p:blipFill>
              <a:blip r:embed="rId7"/>
              <a:srcRect l="8760" t="2606" r="12399" b="2606"/>
              <a:stretch>
                <a:fillRect/>
              </a:stretch>
            </p:blipFill>
            <p:spPr bwMode="auto">
              <a:xfrm>
                <a:off x="7715250" y="3357563"/>
                <a:ext cx="1314450" cy="1928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Группа 18"/>
              <p:cNvGrpSpPr>
                <a:grpSpLocks/>
              </p:cNvGrpSpPr>
              <p:nvPr/>
            </p:nvGrpSpPr>
            <p:grpSpPr bwMode="auto">
              <a:xfrm>
                <a:off x="3357563" y="2714625"/>
                <a:ext cx="3000375" cy="1285875"/>
                <a:chOff x="3357563" y="2714625"/>
                <a:chExt cx="3000375" cy="1285875"/>
              </a:xfrm>
            </p:grpSpPr>
            <p:sp>
              <p:nvSpPr>
                <p:cNvPr id="11" name="Прямоугольник 10"/>
                <p:cNvSpPr/>
                <p:nvPr/>
              </p:nvSpPr>
              <p:spPr bwMode="auto">
                <a:xfrm>
                  <a:off x="3357563" y="2714625"/>
                  <a:ext cx="928687" cy="128587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15" name="Прямая соединительная линия 14"/>
                <p:cNvCxnSpPr>
                  <a:stCxn id="11" idx="3"/>
                </p:cNvCxnSpPr>
                <p:nvPr/>
              </p:nvCxnSpPr>
              <p:spPr>
                <a:xfrm flipV="1">
                  <a:off x="4286250" y="3286125"/>
                  <a:ext cx="2071688" cy="7143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32" name="TextBox 16"/>
              <p:cNvSpPr txBox="1">
                <a:spLocks noChangeArrowheads="1"/>
              </p:cNvSpPr>
              <p:nvPr/>
            </p:nvSpPr>
            <p:spPr bwMode="auto">
              <a:xfrm>
                <a:off x="7215188" y="2928938"/>
                <a:ext cx="500062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№1</a:t>
                </a:r>
              </a:p>
            </p:txBody>
          </p:sp>
          <p:sp>
            <p:nvSpPr>
              <p:cNvPr id="9233" name="TextBox 17"/>
              <p:cNvSpPr txBox="1">
                <a:spLocks noChangeArrowheads="1"/>
              </p:cNvSpPr>
              <p:nvPr/>
            </p:nvSpPr>
            <p:spPr bwMode="auto">
              <a:xfrm>
                <a:off x="8643938" y="2928938"/>
                <a:ext cx="500062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№2</a:t>
                </a:r>
              </a:p>
            </p:txBody>
          </p:sp>
          <p:sp>
            <p:nvSpPr>
              <p:cNvPr id="9234" name="TextBox 18"/>
              <p:cNvSpPr txBox="1">
                <a:spLocks noChangeArrowheads="1"/>
              </p:cNvSpPr>
              <p:nvPr/>
            </p:nvSpPr>
            <p:spPr bwMode="auto">
              <a:xfrm>
                <a:off x="7215188" y="5000625"/>
                <a:ext cx="500062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№3</a:t>
                </a:r>
              </a:p>
            </p:txBody>
          </p:sp>
          <p:sp>
            <p:nvSpPr>
              <p:cNvPr id="9235" name="TextBox 19"/>
              <p:cNvSpPr txBox="1">
                <a:spLocks noChangeArrowheads="1"/>
              </p:cNvSpPr>
              <p:nvPr/>
            </p:nvSpPr>
            <p:spPr bwMode="auto">
              <a:xfrm>
                <a:off x="8643938" y="5000625"/>
                <a:ext cx="500062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№4</a:t>
                </a:r>
              </a:p>
            </p:txBody>
          </p:sp>
        </p:grpSp>
        <p:sp>
          <p:nvSpPr>
            <p:cNvPr id="9226" name="Содержимое 2"/>
            <p:cNvSpPr txBox="1">
              <a:spLocks/>
            </p:cNvSpPr>
            <p:nvPr/>
          </p:nvSpPr>
          <p:spPr bwMode="auto">
            <a:xfrm>
              <a:off x="6286500" y="5357813"/>
              <a:ext cx="28575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1200">
                  <a:solidFill>
                    <a:srgbClr val="0070C0"/>
                  </a:solidFill>
                  <a:cs typeface="Arial" charset="0"/>
                </a:rPr>
                <a:t>Видеокадры  с экваториального патрубка с быстрой видеокамеры, (экспозиция 1 мс, частота кадров 1000 к/с, рабочий газ водород)</a:t>
              </a:r>
            </a:p>
            <a:p>
              <a:pPr algn="ctr">
                <a:spcBef>
                  <a:spcPct val="20000"/>
                </a:spcBef>
                <a:buFont typeface="Arial" charset="0"/>
                <a:buNone/>
              </a:pPr>
              <a:endParaRPr lang="ru-RU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4" name="Содержимое 2"/>
          <p:cNvSpPr txBox="1">
            <a:spLocks/>
          </p:cNvSpPr>
          <p:nvPr/>
        </p:nvSpPr>
        <p:spPr bwMode="auto">
          <a:xfrm>
            <a:off x="1571604" y="857232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cs typeface="Arial" charset="0"/>
              </a:rPr>
              <a:t>Основные экспериментальные результаты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Текущее состояние дел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43063"/>
            <a:ext cx="4038600" cy="4911725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настоящий момент на комплексе КТМ реализуется научно-техническая программа по отработке методов и режимов запуска плазменного разряда. В рамках этой программы производится наладка физических и технологических диагностик комплекса, наладка средств сбора данных и управления, наладка основных и вспомогательных технологических систем –высоковакуумной откачки, охлаждения и электропитания. Данная работа очень важна с точки зрения ускорения подготовки комплекса к физическому пуску и, соответственно, вводу его в эксплуатацию.</a:t>
            </a:r>
            <a:endParaRPr lang="ru-RU" sz="4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5347" r="58661" b="17253"/>
          <a:stretch>
            <a:fillRect/>
          </a:stretch>
        </p:blipFill>
        <p:spPr bwMode="auto">
          <a:xfrm>
            <a:off x="4429124" y="1357298"/>
            <a:ext cx="2286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768" y="1714488"/>
            <a:ext cx="22860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Конфигурации рассеянных </a:t>
            </a:r>
            <a:r>
              <a:rPr lang="ru-RU" sz="14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полоидальных</a:t>
            </a:r>
            <a:r>
              <a:rPr lang="ru-RU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магнитных полей  в вакуумной камере </a:t>
            </a:r>
            <a:r>
              <a:rPr lang="ru-RU" sz="14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токамака</a:t>
            </a:r>
            <a:r>
              <a:rPr lang="ru-RU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КТМ для получения пробоя</a:t>
            </a:r>
            <a:endParaRPr lang="ru-RU" sz="1400" dirty="0"/>
          </a:p>
        </p:txBody>
      </p:sp>
      <p:pic>
        <p:nvPicPr>
          <p:cNvPr id="7" name="Picture 3" descr="Медленная видеокамера на экваториальном патрубке"/>
          <p:cNvPicPr>
            <a:picLocks noChangeAspect="1" noChangeArrowheads="1"/>
          </p:cNvPicPr>
          <p:nvPr/>
        </p:nvPicPr>
        <p:blipFill>
          <a:blip r:embed="rId3"/>
          <a:srcRect l="5814" t="12418" r="4594" b="7393"/>
          <a:stretch>
            <a:fillRect/>
          </a:stretch>
        </p:blipFill>
        <p:spPr bwMode="auto">
          <a:xfrm>
            <a:off x="4786314" y="4143380"/>
            <a:ext cx="2143140" cy="241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72264" y="5325273"/>
            <a:ext cx="22860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0070C0"/>
                </a:solidFill>
                <a:cs typeface="Arial" charset="0"/>
              </a:rPr>
              <a:t>Быстрая видеокамера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0070C0"/>
                </a:solidFill>
                <a:cs typeface="Arial" charset="0"/>
              </a:rPr>
              <a:t>(1000кадр/с) для диагностики плазмы</a:t>
            </a:r>
            <a:endParaRPr lang="ru-RU" sz="1400" dirty="0">
              <a:solidFill>
                <a:srgbClr val="0070C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1594</Words>
  <Application>Microsoft Office PowerPoint</Application>
  <PresentationFormat>Экран (4:3)</PresentationFormat>
  <Paragraphs>185</Paragraphs>
  <Slides>23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Acrobat Document</vt:lpstr>
      <vt:lpstr>Деятельность Рабочей группы «Совместная реализация проекта создания и осуществления программы научных исследований на специализированном токамаке КТМ»</vt:lpstr>
      <vt:lpstr>Презентация PowerPoint</vt:lpstr>
      <vt:lpstr>    Монтаж  и ПНР токамака КТМ</vt:lpstr>
      <vt:lpstr>Пуско-наладочные работы на КТМ</vt:lpstr>
      <vt:lpstr>Презентация PowerPoint</vt:lpstr>
      <vt:lpstr>Состояние дел по проекту КТМ</vt:lpstr>
      <vt:lpstr>Презентация PowerPoint</vt:lpstr>
      <vt:lpstr>Экспериментальная отработка методики запуска токамака КТМ, отработка режимов пробоя и получения плазменного разряда пониженных параметров  </vt:lpstr>
      <vt:lpstr> Текущее состояние дел</vt:lpstr>
      <vt:lpstr>Разработка системы визуализации плазменного шнура</vt:lpstr>
      <vt:lpstr>Разработка кода для расчета эволюции плазменного шнура</vt:lpstr>
      <vt:lpstr>Текущее состояние дел</vt:lpstr>
      <vt:lpstr>Презентация PowerPoint</vt:lpstr>
      <vt:lpstr>Международное сотрудничество</vt:lpstr>
      <vt:lpstr>Совместная РК-РФ программа НИР по подготовке и проведению физического пуска КТМ</vt:lpstr>
      <vt:lpstr>Цель совместной программы НИР КТМ в рамках программ АТОМ-СНГ</vt:lpstr>
      <vt:lpstr>Основные участники работ</vt:lpstr>
      <vt:lpstr>Совместные работы на КТМ в рамках Программы АТОМ-СНГ</vt:lpstr>
      <vt:lpstr> Работы в рамках Комиссия государств – участников СНГ по использованию атомной энергии в мирных целях (АТОМ-СНГ)  </vt:lpstr>
      <vt:lpstr>План работ РГ КТМ на 2015 год </vt:lpstr>
      <vt:lpstr>Значение проекта КТМ для мирового сообщества</vt:lpstr>
      <vt:lpstr>Оценка эффективности проекта КТМ</vt:lpstr>
      <vt:lpstr>Место КТМ в программах УТС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comp7</cp:lastModifiedBy>
  <cp:revision>42</cp:revision>
  <dcterms:created xsi:type="dcterms:W3CDTF">2014-10-27T03:48:48Z</dcterms:created>
  <dcterms:modified xsi:type="dcterms:W3CDTF">2014-10-27T12:34:28Z</dcterms:modified>
</cp:coreProperties>
</file>