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90" r:id="rId2"/>
    <p:sldId id="473" r:id="rId3"/>
    <p:sldId id="474" r:id="rId4"/>
    <p:sldId id="476" r:id="rId5"/>
    <p:sldId id="492" r:id="rId6"/>
    <p:sldId id="493" r:id="rId7"/>
    <p:sldId id="494" r:id="rId8"/>
    <p:sldId id="496" r:id="rId9"/>
    <p:sldId id="497" r:id="rId10"/>
    <p:sldId id="491" r:id="rId11"/>
    <p:sldId id="499" r:id="rId12"/>
    <p:sldId id="504" r:id="rId13"/>
    <p:sldId id="506" r:id="rId14"/>
    <p:sldId id="500" r:id="rId15"/>
    <p:sldId id="502" r:id="rId16"/>
    <p:sldId id="498" r:id="rId17"/>
    <p:sldId id="465" r:id="rId18"/>
    <p:sldId id="503" r:id="rId19"/>
    <p:sldId id="483" r:id="rId20"/>
    <p:sldId id="486" r:id="rId21"/>
    <p:sldId id="505" r:id="rId22"/>
    <p:sldId id="481" r:id="rId23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336600"/>
    <a:srgbClr val="CCCC00"/>
    <a:srgbClr val="FFFF99"/>
    <a:srgbClr val="CC0000"/>
    <a:srgbClr val="008000"/>
    <a:srgbClr val="FFFFCC"/>
    <a:srgbClr val="003399"/>
    <a:srgbClr val="FF0000"/>
    <a:srgbClr val="A9251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7" autoAdjust="0"/>
    <p:restoredTop sz="94660" autoAdjust="0"/>
  </p:normalViewPr>
  <p:slideViewPr>
    <p:cSldViewPr>
      <p:cViewPr>
        <p:scale>
          <a:sx n="90" d="100"/>
          <a:sy n="90" d="100"/>
        </p:scale>
        <p:origin x="-2244" y="-6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93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B1F1E1E-995B-4A03-9B7E-41C3192920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56E9E85-E930-4FB1-8E25-6B031BA606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15AED3-0585-4062-8635-BC2A21788B83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ru-RU" sz="1600" b="1" smtClean="0"/>
              <a:t>Слайд № 1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3B5311-8ABA-4AE4-8845-8560FBADE64D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15AED3-0585-4062-8635-BC2A21788B83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ru-RU" sz="1600" b="1" smtClean="0"/>
              <a:t>Слайд № 1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err="1" smtClean="0">
                <a:latin typeface="Times New Roman"/>
                <a:ea typeface="Calibri"/>
              </a:rPr>
              <a:t>Позитро́нно-эмиссио́нная</a:t>
            </a:r>
            <a:r>
              <a:rPr lang="ru-RU" sz="1200" b="1" dirty="0" smtClean="0">
                <a:latin typeface="Times New Roman"/>
                <a:ea typeface="Calibri"/>
              </a:rPr>
              <a:t> </a:t>
            </a:r>
            <a:r>
              <a:rPr lang="ru-RU" sz="1200" b="1" dirty="0" err="1" smtClean="0">
                <a:latin typeface="Times New Roman"/>
                <a:ea typeface="Calibri"/>
              </a:rPr>
              <a:t>томогра́фия</a:t>
            </a:r>
            <a:r>
              <a:rPr lang="ru-RU" sz="1200" dirty="0" smtClean="0">
                <a:latin typeface="Times New Roman"/>
                <a:ea typeface="Calibri"/>
              </a:rPr>
              <a:t> ( позитронная эмиссионная томография, </a:t>
            </a:r>
            <a:r>
              <a:rPr lang="ru-RU" sz="1200" i="1" dirty="0" smtClean="0">
                <a:latin typeface="Times New Roman"/>
                <a:ea typeface="Calibri"/>
              </a:rPr>
              <a:t>сокращ.</a:t>
            </a:r>
            <a:r>
              <a:rPr lang="ru-RU" sz="1200" dirty="0" smtClean="0">
                <a:latin typeface="Times New Roman"/>
                <a:ea typeface="Calibri"/>
              </a:rPr>
              <a:t> </a:t>
            </a:r>
            <a:r>
              <a:rPr lang="ru-RU" sz="1200" b="1" dirty="0" smtClean="0">
                <a:latin typeface="Times New Roman"/>
                <a:ea typeface="Calibri"/>
              </a:rPr>
              <a:t>ПЭТ</a:t>
            </a:r>
            <a:r>
              <a:rPr lang="ru-RU" sz="1200" dirty="0" smtClean="0">
                <a:latin typeface="Times New Roman"/>
                <a:ea typeface="Calibri"/>
              </a:rPr>
              <a:t>), она же </a:t>
            </a:r>
            <a:r>
              <a:rPr lang="ru-RU" sz="1200" b="1" dirty="0" err="1" smtClean="0">
                <a:latin typeface="Times New Roman"/>
                <a:ea typeface="Calibri"/>
              </a:rPr>
              <a:t>двухфотонная</a:t>
            </a:r>
            <a:r>
              <a:rPr lang="ru-RU" sz="1200" b="1" dirty="0" smtClean="0">
                <a:latin typeface="Times New Roman"/>
                <a:ea typeface="Calibri"/>
              </a:rPr>
              <a:t> эмиссионная томография</a:t>
            </a:r>
            <a:r>
              <a:rPr lang="ru-RU" sz="1200" dirty="0" smtClean="0">
                <a:latin typeface="Times New Roman"/>
                <a:ea typeface="Calibri"/>
              </a:rPr>
              <a:t> — </a:t>
            </a:r>
            <a:r>
              <a:rPr lang="ru-RU" sz="1200" dirty="0" err="1" smtClean="0">
                <a:latin typeface="Times New Roman"/>
                <a:ea typeface="Calibri"/>
              </a:rPr>
              <a:t>радионуклидный</a:t>
            </a:r>
            <a:r>
              <a:rPr lang="ru-RU" sz="1200" dirty="0" smtClean="0">
                <a:latin typeface="Times New Roman"/>
                <a:ea typeface="Calibri"/>
              </a:rPr>
              <a:t> </a:t>
            </a:r>
            <a:r>
              <a:rPr lang="ru-RU" sz="1200" dirty="0" err="1" smtClean="0">
                <a:latin typeface="Times New Roman"/>
                <a:ea typeface="Calibri"/>
              </a:rPr>
              <a:t>томографический</a:t>
            </a:r>
            <a:r>
              <a:rPr lang="ru-RU" sz="1200" dirty="0" smtClean="0">
                <a:latin typeface="Times New Roman"/>
                <a:ea typeface="Calibri"/>
              </a:rPr>
              <a:t> метод исследования внутренних органов человека или животного. Сегодня ПЭТ - наиболее информативный метод </a:t>
            </a:r>
            <a:r>
              <a:rPr lang="ru-RU" sz="1200" dirty="0" err="1" smtClean="0">
                <a:latin typeface="Times New Roman"/>
                <a:ea typeface="Calibri"/>
              </a:rPr>
              <a:t>радионуклидной</a:t>
            </a:r>
            <a:r>
              <a:rPr lang="ru-RU" sz="1200" dirty="0" smtClean="0">
                <a:latin typeface="Times New Roman"/>
                <a:ea typeface="Calibri"/>
              </a:rPr>
              <a:t> диагностики, обеспечивающий пространственное разрешение, возможность измерения абсолютной активности в исследуемом органе, количественную оценку физиологических процессов.</a:t>
            </a:r>
            <a:endParaRPr lang="ru-RU" sz="12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E6D39-6353-4A32-B798-CB5A02147981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Заседание проблемной комиссии № 1 НТС ФМБА 15 сентября 2010 г.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Заседание проблемной комиссии № 1 НТС ФМБА 15 сентября 2010 г.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32588" y="188913"/>
            <a:ext cx="2160587" cy="6048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0825" y="188913"/>
            <a:ext cx="6329363" cy="6048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Заседание проблемной комиссии № 1 НТС ФМБА 15 сентября 2010 г.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7777163" cy="7191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1125538"/>
            <a:ext cx="4244975" cy="5111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125538"/>
            <a:ext cx="4244975" cy="5111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Заседание проблемной комиссии № 1 НТС ФМБА 15 сентября 2010 г.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Заседание проблемной комиссии № 1 НТС ФМБА 15 сентября 2010 г.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Заседание проблемной комиссии № 1 НТС ФМБА 15 сентября 2010 г.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1125538"/>
            <a:ext cx="4244975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244975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Заседание проблемной комиссии № 1 НТС ФМБА 15 сентября 2010 г.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Заседание проблемной комиссии № 1 НТС ФМБА 15 сентября 2010 г.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Заседание проблемной комиссии № 1 НТС ФМБА 15 сентября 2010 г.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Заседание проблемной комиссии № 1 НТС ФМБА 15 сентября 2010 г.</a:t>
            </a: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Заседание проблемной комиссии № 1 НТС ФМБА 15 сентября 2010 г.</a:t>
            </a: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Заседание проблемной комиссии № 1 НТС ФМБА 15 сентября 2010 г.</a:t>
            </a: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9E7E9"/>
            </a:gs>
            <a:gs pos="100000">
              <a:srgbClr val="FFFF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7777163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125538"/>
            <a:ext cx="86423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288" y="6381750"/>
            <a:ext cx="84248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3399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r>
              <a:rPr lang="ru-RU" smtClean="0"/>
              <a:t>Заседание проблемной комиссии № 1 НТС ФМБА 15 сентября 2010 г.</a:t>
            </a:r>
            <a:endParaRPr lang="ru-RU"/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 flipV="1">
            <a:off x="323850" y="1052513"/>
            <a:ext cx="84963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 flipV="1">
            <a:off x="250825" y="6308725"/>
            <a:ext cx="85677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8439" name="Picture 15" descr="fmba new - ZASTAVKA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01013" y="0"/>
            <a:ext cx="1042987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rgbClr val="000099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rgbClr val="003399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CC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CC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http://www.reischmann-kibele.de/kunden-newsletter/molecularinsight.com/images/header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gi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0" y="1340768"/>
            <a:ext cx="71642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деятельности сектора «</a:t>
            </a:r>
            <a:r>
              <a:rPr lang="ru-RU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Радиофармацевтические</a:t>
            </a: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технологии»</a:t>
            </a:r>
            <a:endParaRPr lang="ru-RU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3707904" y="260648"/>
            <a:ext cx="52920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2400" b="1" dirty="0"/>
              <a:t> </a:t>
            </a:r>
            <a:endParaRPr lang="ru-RU" sz="2200" b="1" dirty="0">
              <a:solidFill>
                <a:srgbClr val="009900"/>
              </a:solidFill>
              <a:latin typeface="Tahoma" pitchFamily="34" charset="0"/>
            </a:endParaRP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0" y="4941168"/>
            <a:ext cx="6429388" cy="92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ru-RU" sz="1600" b="1" dirty="0"/>
              <a:t>123182 Москва, Россия, Живописная, 46                                            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ru-RU" sz="1600" b="1" dirty="0"/>
              <a:t>Тел.: (499) </a:t>
            </a:r>
            <a:r>
              <a:rPr lang="ru-RU" sz="1600" b="1" dirty="0" smtClean="0"/>
              <a:t>190 93 </a:t>
            </a:r>
            <a:r>
              <a:rPr lang="ru-RU" sz="1600" b="1" dirty="0"/>
              <a:t>88 Факс: (499) </a:t>
            </a:r>
            <a:r>
              <a:rPr lang="ru-RU" sz="1600" b="1" dirty="0" smtClean="0"/>
              <a:t>190 96 00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ru-RU" sz="1600" b="1" dirty="0" smtClean="0"/>
              <a:t> </a:t>
            </a:r>
            <a:r>
              <a:rPr lang="en-US" sz="1600" b="1" dirty="0"/>
              <a:t>E-mail: gkodina@yandex.ru</a:t>
            </a:r>
            <a:endParaRPr lang="ru-RU" sz="1600" b="1" dirty="0"/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0" y="3356992"/>
            <a:ext cx="493204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ru-RU" sz="2000" b="1" dirty="0">
                <a:solidFill>
                  <a:srgbClr val="003399"/>
                </a:solidFill>
                <a:latin typeface="Verdana" pitchFamily="34" charset="0"/>
              </a:rPr>
              <a:t>Г.Е. </a:t>
            </a:r>
            <a:r>
              <a:rPr lang="ru-RU" sz="2000" b="1" dirty="0" err="1" smtClean="0">
                <a:solidFill>
                  <a:srgbClr val="003399"/>
                </a:solidFill>
                <a:latin typeface="Verdana" pitchFamily="34" charset="0"/>
              </a:rPr>
              <a:t>Кодина</a:t>
            </a:r>
            <a:r>
              <a:rPr lang="ru-RU" sz="2000" b="1" dirty="0" smtClean="0">
                <a:solidFill>
                  <a:srgbClr val="003399"/>
                </a:solidFill>
                <a:latin typeface="Verdana" pitchFamily="34" charset="0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ru-RU" sz="1400" b="1" dirty="0" smtClean="0">
                <a:solidFill>
                  <a:srgbClr val="009900"/>
                </a:solidFill>
                <a:latin typeface="Tahoma" pitchFamily="34" charset="0"/>
              </a:rPr>
              <a:t>ФГБУ «Государственный научный центр Российской Федерации -Федеральный    медицинский      биофизический центр</a:t>
            </a:r>
          </a:p>
          <a:p>
            <a:pPr algn="l">
              <a:spcBef>
                <a:spcPts val="0"/>
              </a:spcBef>
            </a:pPr>
            <a:r>
              <a:rPr lang="ru-RU" sz="1400" b="1" dirty="0" smtClean="0">
                <a:solidFill>
                  <a:srgbClr val="009900"/>
                </a:solidFill>
                <a:latin typeface="Tahoma" pitchFamily="34" charset="0"/>
              </a:rPr>
              <a:t> им. А.И. </a:t>
            </a:r>
            <a:r>
              <a:rPr lang="ru-RU" sz="1400" b="1" dirty="0" err="1" smtClean="0">
                <a:solidFill>
                  <a:srgbClr val="009900"/>
                </a:solidFill>
                <a:latin typeface="Tahoma" pitchFamily="34" charset="0"/>
              </a:rPr>
              <a:t>Бурназяна</a:t>
            </a:r>
            <a:r>
              <a:rPr lang="ru-RU" sz="1400" b="1" dirty="0" smtClean="0">
                <a:solidFill>
                  <a:srgbClr val="009900"/>
                </a:solidFill>
                <a:latin typeface="Tahoma" pitchFamily="34" charset="0"/>
              </a:rPr>
              <a:t> ФМБА России</a:t>
            </a:r>
            <a:endParaRPr lang="ru-RU" sz="2000" b="1" dirty="0">
              <a:solidFill>
                <a:srgbClr val="003399"/>
              </a:solidFill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39633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Усть-Каменогорск,  Республика Казахстан, 19 ноября 2015 г.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Шестнадцатое заседание Комиссии государств – участников Содружества Независимых Государств</a:t>
            </a:r>
          </a:p>
          <a:p>
            <a:r>
              <a:rPr lang="ru-RU" sz="2000" b="1" dirty="0" smtClean="0"/>
              <a:t>по использованию атомной энергии в мирных целях</a:t>
            </a:r>
            <a:endParaRPr lang="ru-RU" sz="2000" b="1" dirty="0"/>
          </a:p>
        </p:txBody>
      </p:sp>
      <p:pic>
        <p:nvPicPr>
          <p:cNvPr id="9" name="Рисунок 8" descr="генератор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4131" y="1124744"/>
            <a:ext cx="2069869" cy="283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780928"/>
            <a:ext cx="2136775" cy="1800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Picture 7" descr="2006_06_06_12_03_33_7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9" y="4365104"/>
            <a:ext cx="3184525" cy="191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D:\Мои документы\Мои рисунки и фотографии\GIFS\Флаги\Россия 5.gif"/>
          <p:cNvPicPr>
            <a:picLocks noChangeAspect="1" noChangeArrowheads="1" noCrop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3143272" cy="1820488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  <a:softEdge rad="63500"/>
          </a:effectLst>
        </p:spPr>
      </p:pic>
      <p:pic>
        <p:nvPicPr>
          <p:cNvPr id="1026" name="Picture 2" descr="D:\Мои документы\Мои рисунки и фотографии\ФМБА\ФМБА - гербовый знак-2.jpg"/>
          <p:cNvPicPr>
            <a:picLocks noChangeAspect="1" noChangeArrowheads="1"/>
          </p:cNvPicPr>
          <p:nvPr/>
        </p:nvPicPr>
        <p:blipFill>
          <a:blip r:embed="rId4" cstate="print"/>
          <a:srcRect l="8312" r="7312"/>
          <a:stretch>
            <a:fillRect/>
          </a:stretch>
        </p:blipFill>
        <p:spPr bwMode="auto">
          <a:xfrm>
            <a:off x="683568" y="332656"/>
            <a:ext cx="1228460" cy="12061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0" y="1484784"/>
            <a:ext cx="385192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b="1" dirty="0">
                <a:solidFill>
                  <a:srgbClr val="FFFF00"/>
                </a:solidFill>
              </a:rPr>
              <a:t> </a:t>
            </a:r>
            <a:r>
              <a:rPr lang="ru-RU" sz="2000" b="1" dirty="0">
                <a:solidFill>
                  <a:srgbClr val="000099"/>
                </a:solidFill>
                <a:latin typeface="Tahoma" pitchFamily="34" charset="0"/>
              </a:rPr>
              <a:t>Федеральное  медико-биологическое агентство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0" y="2420888"/>
            <a:ext cx="6660232" cy="275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проекту межгосударственной целевой программы в области развития ядерной медицины: «Проведение доклинических и клинических исследований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радиофармпрепаратов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3059832" y="0"/>
            <a:ext cx="5076056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2400" b="1" dirty="0"/>
              <a:t> </a:t>
            </a:r>
            <a:r>
              <a:rPr lang="ru-RU" sz="2000" b="1" dirty="0" smtClean="0">
                <a:solidFill>
                  <a:srgbClr val="009900"/>
                </a:solidFill>
                <a:latin typeface="Tahoma" pitchFamily="34" charset="0"/>
              </a:rPr>
              <a:t>ФГБУ «Государственный научный центр Российской Федерации -Федеральный    медицинский      биофизический центр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009900"/>
                </a:solidFill>
                <a:latin typeface="Tahoma" pitchFamily="34" charset="0"/>
              </a:rPr>
              <a:t> </a:t>
            </a:r>
            <a:r>
              <a:rPr lang="ru-RU" sz="2000" b="1" dirty="0">
                <a:solidFill>
                  <a:srgbClr val="009900"/>
                </a:solidFill>
                <a:latin typeface="Tahoma" pitchFamily="34" charset="0"/>
              </a:rPr>
              <a:t>им. А.И. Бурназяна</a:t>
            </a:r>
          </a:p>
        </p:txBody>
      </p:sp>
      <p:pic>
        <p:nvPicPr>
          <p:cNvPr id="12" name="Picture 8" descr="Ris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1916832"/>
            <a:ext cx="2627784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62578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16е заседание Комиссии государств – участников СНГ по использованию атомной энергии в мирных целях, Усть-Каменогорск,  19 ноября 2015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76456" y="6488668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10</a:t>
            </a:r>
            <a:endParaRPr lang="ru-RU" sz="1800" dirty="0"/>
          </a:p>
        </p:txBody>
      </p:sp>
      <p:pic>
        <p:nvPicPr>
          <p:cNvPr id="10" name="Picture 5" descr="http://www.reischmann-kibele.de/kunden-newsletter/molecularinsight.com/images/header.jpg"/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179512" y="5301208"/>
            <a:ext cx="2156841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75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5538"/>
            <a:ext cx="9144000" cy="5111750"/>
          </a:xfrm>
        </p:spPr>
        <p:txBody>
          <a:bodyPr/>
          <a:lstStyle/>
          <a:p>
            <a:r>
              <a:rPr lang="ru-RU" sz="2400" dirty="0" smtClean="0"/>
              <a:t>На основании оценки современной ситуации следует </a:t>
            </a:r>
            <a:r>
              <a:rPr lang="ru-RU" sz="2400" dirty="0" smtClean="0"/>
              <a:t>признать возможным проведение работ по различным РФП, которые наиболее актуальны для каждого из государств - участников исследований, параллельно. </a:t>
            </a:r>
            <a:endParaRPr lang="ru-RU" sz="2400" dirty="0" smtClean="0"/>
          </a:p>
          <a:p>
            <a:r>
              <a:rPr lang="ru-RU" sz="2400" dirty="0" smtClean="0"/>
              <a:t>Материалы </a:t>
            </a:r>
            <a:r>
              <a:rPr lang="ru-RU" sz="2400" dirty="0" smtClean="0"/>
              <a:t>по доклиническим исследованиям РФП, которые производятся в Российской Федерации в течение нескольких лет могут быть переданы другим государствам – участникам СНГ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В ходе проведения консультаций в качестве объекта исследований выбран препарат для визуализации нейроэндокринных опухолей методом ПЭТ на основе генератора галлия-68 «</a:t>
            </a:r>
            <a:r>
              <a:rPr lang="ru-RU" sz="2400" baseline="30000" dirty="0" smtClean="0"/>
              <a:t>68</a:t>
            </a:r>
            <a:r>
              <a:rPr lang="ru-RU" sz="2400" dirty="0" smtClean="0"/>
              <a:t>Ga-DОТАТАТЕ».</a:t>
            </a:r>
            <a:endParaRPr lang="ru-RU" sz="24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532440" cy="719137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Оценка современной ситуации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2578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16е заседание Комиссии государств – участников СНГ по использованию атомной энергии в мирных целях, Усть-Каменогорск,  19 ноября 2015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76456" y="6488668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11</a:t>
            </a:r>
            <a:endParaRPr lang="ru-RU" sz="1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008112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Злокачественные новообразования: </a:t>
            </a:r>
            <a:r>
              <a:rPr lang="ru-RU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сверхэкспрессия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рецепторов</a:t>
            </a:r>
            <a:endParaRPr lang="ru-RU" sz="32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  <a:ea typeface="+mn-ea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932040" y="2132856"/>
          <a:ext cx="3672408" cy="4104456"/>
        </p:xfrm>
        <a:graphic>
          <a:graphicData uri="http://schemas.openxmlformats.org/presentationml/2006/ole">
            <p:oleObj spid="_x0000_s1026" name="Точечный рисунок" r:id="rId4" imgW="4334480" imgH="5942857" progId="PBrush">
              <p:embed/>
            </p:oleObj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283968" y="1052736"/>
            <a:ext cx="48600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/>
              <a:t>Стратегия мечения </a:t>
            </a:r>
            <a:r>
              <a:rPr lang="ru-RU" sz="2000" b="1" dirty="0" err="1"/>
              <a:t>биомолекул</a:t>
            </a:r>
            <a:r>
              <a:rPr lang="ru-RU" sz="2000" b="1" dirty="0"/>
              <a:t> с использованием </a:t>
            </a:r>
            <a:r>
              <a:rPr lang="ru-RU" sz="2000" b="1" dirty="0" err="1" smtClean="0"/>
              <a:t>бифукциональных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хелатирующих</a:t>
            </a:r>
            <a:r>
              <a:rPr lang="ru-RU" sz="2000" b="1" dirty="0" smtClean="0"/>
              <a:t> агентов</a:t>
            </a:r>
            <a:endParaRPr lang="ru-RU" sz="2000" b="1" dirty="0"/>
          </a:p>
        </p:txBody>
      </p:sp>
      <p:pic>
        <p:nvPicPr>
          <p:cNvPr id="8" name="Picture 17" descr="zl700905180700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93096"/>
            <a:ext cx="3096344" cy="203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773385" y="645789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/>
              <a:t>12</a:t>
            </a:r>
            <a:endParaRPr lang="ru-RU" sz="1800" dirty="0"/>
          </a:p>
        </p:txBody>
      </p:sp>
      <p:pic>
        <p:nvPicPr>
          <p:cNvPr id="11" name="Picture 11" descr="C:\Users\Тото\Desktop\Штуковин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132788" cy="30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03848" y="4293096"/>
            <a:ext cx="1728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baseline="30000" dirty="0" smtClean="0">
                <a:solidFill>
                  <a:srgbClr val="C00000"/>
                </a:solidFill>
              </a:rPr>
              <a:t>68</a:t>
            </a:r>
            <a:r>
              <a:rPr lang="en-US" sz="3600" b="1" dirty="0" smtClean="0">
                <a:solidFill>
                  <a:srgbClr val="C00000"/>
                </a:solidFill>
              </a:rPr>
              <a:t>Ga,</a:t>
            </a:r>
          </a:p>
          <a:p>
            <a:r>
              <a:rPr lang="en-US" sz="3600" b="1" baseline="30000" dirty="0" smtClean="0">
                <a:solidFill>
                  <a:srgbClr val="C00000"/>
                </a:solidFill>
              </a:rPr>
              <a:t>90</a:t>
            </a:r>
            <a:r>
              <a:rPr lang="en-US" sz="3600" b="1" dirty="0" smtClean="0">
                <a:solidFill>
                  <a:srgbClr val="C00000"/>
                </a:solidFill>
              </a:rPr>
              <a:t>Y,</a:t>
            </a:r>
          </a:p>
          <a:p>
            <a:r>
              <a:rPr lang="en-US" sz="3600" b="1" baseline="30000" dirty="0" smtClean="0">
                <a:solidFill>
                  <a:srgbClr val="C00000"/>
                </a:solidFill>
              </a:rPr>
              <a:t>177</a:t>
            </a:r>
            <a:r>
              <a:rPr lang="en-US" sz="3600" b="1" dirty="0" smtClean="0">
                <a:solidFill>
                  <a:srgbClr val="C00000"/>
                </a:solidFill>
              </a:rPr>
              <a:t>Lu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2578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16е заседание Комиссии государств – участников СНГ по использованию атомной энергии в мирных целях, Усть-Каменогорск,  19 ноября 2015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8101013" cy="719137"/>
          </a:xfrm>
        </p:spPr>
        <p:txBody>
          <a:bodyPr/>
          <a:lstStyle/>
          <a:p>
            <a:r>
              <a:rPr lang="ru-RU" sz="3000" b="1" dirty="0" smtClean="0"/>
              <a:t>РФП для ПЭТ на основе генератора галлия-68 «</a:t>
            </a:r>
            <a:r>
              <a:rPr lang="ru-RU" sz="3000" b="1" baseline="30000" dirty="0" smtClean="0"/>
              <a:t>68</a:t>
            </a:r>
            <a:r>
              <a:rPr lang="ru-RU" sz="3000" b="1" dirty="0" smtClean="0"/>
              <a:t>Ga-DОТАТАТЕ»</a:t>
            </a:r>
            <a:endParaRPr lang="ru-RU" sz="3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200" dirty="0" smtClean="0"/>
              <a:t>По оценкам специалистов только в России в ближайшие годы будет выявляться порядка 15000 новых пациентов с </a:t>
            </a:r>
            <a:r>
              <a:rPr lang="ru-RU" sz="2200" dirty="0" smtClean="0"/>
              <a:t>нейроэндокринными опухолями ежегодно</a:t>
            </a:r>
            <a:r>
              <a:rPr lang="ru-RU" sz="2200" dirty="0" smtClean="0"/>
              <a:t>. Лечение этих опухолей наиболее эффективно, в основном, с пептидными препаратами </a:t>
            </a:r>
            <a:r>
              <a:rPr lang="ru-RU" sz="2200" baseline="30000" dirty="0" smtClean="0"/>
              <a:t>90</a:t>
            </a:r>
            <a:r>
              <a:rPr lang="ru-RU" sz="2200" dirty="0" smtClean="0"/>
              <a:t>Y и/или </a:t>
            </a:r>
            <a:r>
              <a:rPr lang="ru-RU" sz="2200" baseline="30000" dirty="0" smtClean="0"/>
              <a:t>177</a:t>
            </a:r>
            <a:r>
              <a:rPr lang="ru-RU" sz="2200" dirty="0" smtClean="0"/>
              <a:t>Lu, а требуемые терапевтические дозы определяются </a:t>
            </a:r>
            <a:r>
              <a:rPr lang="ru-RU" sz="2200" dirty="0" err="1" smtClean="0"/>
              <a:t>идивидуально</a:t>
            </a:r>
            <a:r>
              <a:rPr lang="ru-RU" sz="2200" dirty="0" smtClean="0"/>
              <a:t> для каждого пациента по результатам ПЭТ с </a:t>
            </a:r>
            <a:r>
              <a:rPr lang="ru-RU" sz="2200" baseline="30000" dirty="0" smtClean="0"/>
              <a:t>68</a:t>
            </a:r>
            <a:r>
              <a:rPr lang="ru-RU" sz="2200" dirty="0" smtClean="0"/>
              <a:t>Gа. Поэтому актуальность работ по созданию технологий синтеза и испытаний РФП </a:t>
            </a:r>
            <a:r>
              <a:rPr lang="ru-RU" sz="2200" baseline="30000" dirty="0" smtClean="0"/>
              <a:t>68</a:t>
            </a:r>
            <a:r>
              <a:rPr lang="ru-RU" sz="2200" dirty="0" smtClean="0"/>
              <a:t>Gа, не вызывает сомнений. В мире количество опубликованных работ и патентов по препаратам </a:t>
            </a:r>
            <a:r>
              <a:rPr lang="ru-RU" sz="2200" baseline="30000" dirty="0" smtClean="0"/>
              <a:t>68</a:t>
            </a:r>
            <a:r>
              <a:rPr lang="en-US" sz="2200" dirty="0" err="1" smtClean="0"/>
              <a:t>Ga</a:t>
            </a:r>
            <a:r>
              <a:rPr lang="ru-RU" sz="2200" dirty="0" smtClean="0"/>
              <a:t> увеличивается ежегодно в геометрической прогрессии. Таким образом, планируемые исследования являются инновационными и актуальными для всех государств-участников СНГ.</a:t>
            </a:r>
            <a:endParaRPr lang="ru-RU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2578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16е заседание Комиссии государств – участников СНГ по использованию атомной энергии в мирных целях, Усть-Каменогорск,  19 ноября 2015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76456" y="6488668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13</a:t>
            </a:r>
            <a:endParaRPr lang="ru-RU" sz="1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8101013" cy="719137"/>
          </a:xfrm>
        </p:spPr>
        <p:txBody>
          <a:bodyPr/>
          <a:lstStyle/>
          <a:p>
            <a:r>
              <a:rPr lang="ru-RU" sz="3000" b="1" dirty="0" smtClean="0"/>
              <a:t>РФП для </a:t>
            </a:r>
            <a:r>
              <a:rPr lang="ru-RU" sz="3000" b="1" dirty="0" smtClean="0"/>
              <a:t>ПЭТ на основе генератора галлия-68 «</a:t>
            </a:r>
            <a:r>
              <a:rPr lang="ru-RU" sz="3000" b="1" baseline="30000" dirty="0" smtClean="0"/>
              <a:t>68</a:t>
            </a:r>
            <a:r>
              <a:rPr lang="ru-RU" sz="3000" b="1" dirty="0" smtClean="0"/>
              <a:t>Ga-DОТАТАТЕ»</a:t>
            </a:r>
            <a:endParaRPr lang="ru-RU" sz="3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35696" y="1052736"/>
            <a:ext cx="7308304" cy="1800200"/>
          </a:xfrm>
        </p:spPr>
        <p:txBody>
          <a:bodyPr/>
          <a:lstStyle/>
          <a:p>
            <a:r>
              <a:rPr lang="ru-RU" sz="2200" dirty="0" smtClean="0"/>
              <a:t>Основы </a:t>
            </a:r>
            <a:r>
              <a:rPr lang="ru-RU" sz="2200" dirty="0" smtClean="0"/>
              <a:t>технологии синтеза и методов контроля </a:t>
            </a:r>
            <a:r>
              <a:rPr lang="ru-RU" sz="2200" dirty="0" smtClean="0"/>
              <a:t>препарата </a:t>
            </a:r>
            <a:r>
              <a:rPr lang="ru-RU" sz="2200" dirty="0" smtClean="0"/>
              <a:t>разработаны в России (ФГБУ ГНЦ ФМБЦ им. А.И. </a:t>
            </a:r>
            <a:r>
              <a:rPr lang="ru-RU" sz="2200" dirty="0" err="1" smtClean="0"/>
              <a:t>Бурназяна</a:t>
            </a:r>
            <a:r>
              <a:rPr lang="ru-RU" sz="2200" dirty="0" smtClean="0"/>
              <a:t> ФМБА России в рамках </a:t>
            </a:r>
            <a:r>
              <a:rPr lang="ru-RU" sz="2200" dirty="0" smtClean="0"/>
              <a:t>государственных </a:t>
            </a:r>
            <a:r>
              <a:rPr lang="ru-RU" sz="2200" dirty="0" smtClean="0"/>
              <a:t>контрактов с </a:t>
            </a:r>
            <a:r>
              <a:rPr lang="ru-RU" sz="2200" dirty="0" err="1" smtClean="0"/>
              <a:t>Госкорпорацией</a:t>
            </a:r>
            <a:r>
              <a:rPr lang="ru-RU" sz="2200" dirty="0" smtClean="0"/>
              <a:t> «</a:t>
            </a:r>
            <a:r>
              <a:rPr lang="ru-RU" sz="2200" dirty="0" err="1" smtClean="0"/>
              <a:t>Росатом</a:t>
            </a:r>
            <a:r>
              <a:rPr lang="ru-RU" sz="2200" dirty="0" smtClean="0"/>
              <a:t>»).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2578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16е заседание Комиссии государств – участников СНГ по использованию атомной энергии в мирных целях, Усть-Каменогорск,  19 ноября 2015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76456" y="6488668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14</a:t>
            </a:r>
            <a:endParaRPr lang="ru-RU" sz="1800" dirty="0"/>
          </a:p>
        </p:txBody>
      </p:sp>
      <p:pic>
        <p:nvPicPr>
          <p:cNvPr id="7" name="Рисунок 11" descr="C:\Users\Тото\Desktop\IMG_140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1729463" cy="170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2492896"/>
            <a:ext cx="196215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7452320" y="4221088"/>
          <a:ext cx="1477640" cy="1656184"/>
        </p:xfrm>
        <a:graphic>
          <a:graphicData uri="http://schemas.openxmlformats.org/presentationml/2006/ole">
            <p:oleObj spid="_x0000_s2051" name="Фотография Photo Editor" r:id="rId5" imgW="1219370" imgH="1219370" progId="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2852936"/>
            <a:ext cx="75243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Blip>
                <a:blip r:embed="rId6"/>
              </a:buBlip>
            </a:pPr>
            <a:r>
              <a:rPr lang="ru-RU" sz="2200" dirty="0" smtClean="0">
                <a:solidFill>
                  <a:srgbClr val="000099"/>
                </a:solidFill>
                <a:latin typeface="+mn-lt"/>
              </a:rPr>
              <a:t> </a:t>
            </a:r>
            <a:r>
              <a:rPr lang="ru-RU" sz="2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</a:t>
            </a:r>
            <a:r>
              <a:rPr lang="ru-RU" sz="2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настоящее время аналогичные исследования проводятся в нескольких странах мира (Германия, США, Швейцария, Италия и др.). В коммерчески доступной лекарственной форме препарат пока отсутствует на мировом рынке, однако известно, что в конце 2014 г. с США препарат получил одобрение FDA со статусом </a:t>
            </a:r>
            <a:r>
              <a:rPr lang="ru-RU" sz="22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орфанного</a:t>
            </a:r>
            <a:r>
              <a:rPr lang="ru-RU" sz="2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(то есть возможна ускоренная регистрация, как крайне важного средства ограниченного применения). </a:t>
            </a:r>
          </a:p>
          <a:p>
            <a:endParaRPr lang="ru-RU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88640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проекте предполагается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7" descr="image00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5" y="3501008"/>
            <a:ext cx="219573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F:\PIC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412776"/>
            <a:ext cx="2627784" cy="176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773386" y="64578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/>
              <a:t>15</a:t>
            </a:r>
            <a:endParaRPr lang="ru-RU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124745"/>
            <a:ext cx="716428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3399"/>
                </a:solidFill>
              </a:rPr>
              <a:t>Подготовка и проведение доклинических исследований </a:t>
            </a:r>
            <a:r>
              <a:rPr lang="ru-RU" sz="2400" b="1" dirty="0" smtClean="0">
                <a:solidFill>
                  <a:srgbClr val="003399"/>
                </a:solidFill>
              </a:rPr>
              <a:t>РФП</a:t>
            </a:r>
            <a:r>
              <a:rPr lang="ru-RU" sz="2400" b="1" dirty="0" smtClean="0">
                <a:solidFill>
                  <a:srgbClr val="003399"/>
                </a:solidFill>
              </a:rPr>
              <a:t>, </a:t>
            </a:r>
            <a:r>
              <a:rPr lang="ru-RU" sz="2100" b="1" dirty="0" smtClean="0">
                <a:solidFill>
                  <a:srgbClr val="003399"/>
                </a:solidFill>
              </a:rPr>
              <a:t>актуального </a:t>
            </a:r>
            <a:r>
              <a:rPr lang="ru-RU" sz="2100" b="1" dirty="0" smtClean="0">
                <a:solidFill>
                  <a:srgbClr val="003399"/>
                </a:solidFill>
              </a:rPr>
              <a:t>для медицинских организаций государств-участников</a:t>
            </a:r>
          </a:p>
          <a:p>
            <a:r>
              <a:rPr lang="ru-RU" sz="2100" b="1" dirty="0" smtClean="0">
                <a:solidFill>
                  <a:srgbClr val="006600"/>
                </a:solidFill>
              </a:rPr>
              <a:t>Будет проведено </a:t>
            </a:r>
            <a:r>
              <a:rPr lang="ru-RU" sz="2100" b="1" dirty="0" smtClean="0">
                <a:solidFill>
                  <a:srgbClr val="006600"/>
                </a:solidFill>
              </a:rPr>
              <a:t>исследование препарата                     </a:t>
            </a:r>
            <a:r>
              <a:rPr lang="ru-RU" sz="2100" b="1" dirty="0" smtClean="0">
                <a:solidFill>
                  <a:srgbClr val="006600"/>
                </a:solidFill>
              </a:rPr>
              <a:t>по показателям:</a:t>
            </a:r>
          </a:p>
          <a:p>
            <a:pPr algn="l"/>
            <a:r>
              <a:rPr lang="ru-RU" sz="2100" b="1" dirty="0" err="1" smtClean="0">
                <a:solidFill>
                  <a:srgbClr val="006600"/>
                </a:solidFill>
              </a:rPr>
              <a:t>фармакокинетика</a:t>
            </a:r>
            <a:r>
              <a:rPr lang="ru-RU" sz="2100" b="1" dirty="0" smtClean="0">
                <a:solidFill>
                  <a:srgbClr val="006600"/>
                </a:solidFill>
              </a:rPr>
              <a:t>; специфичность; безопасность, </a:t>
            </a:r>
          </a:p>
          <a:p>
            <a:pPr algn="l">
              <a:spcAft>
                <a:spcPts val="600"/>
              </a:spcAft>
            </a:pPr>
            <a:r>
              <a:rPr lang="ru-RU" sz="2100" b="1" dirty="0" smtClean="0">
                <a:solidFill>
                  <a:srgbClr val="006600"/>
                </a:solidFill>
              </a:rPr>
              <a:t>прогнозируемые дозовые нагрузки на критические  органы и все тело; технология приготовления в условиях клиники; стоимость</a:t>
            </a:r>
          </a:p>
          <a:p>
            <a:pPr algn="l"/>
            <a:r>
              <a:rPr lang="ru-RU" sz="2400" b="1" dirty="0" smtClean="0">
                <a:solidFill>
                  <a:srgbClr val="C00000"/>
                </a:solidFill>
              </a:rPr>
              <a:t>В итоге </a:t>
            </a:r>
            <a:r>
              <a:rPr lang="ru-RU" sz="2200" b="1" dirty="0" smtClean="0">
                <a:solidFill>
                  <a:srgbClr val="006600"/>
                </a:solidFill>
              </a:rPr>
              <a:t>на основании полученных результатов:</a:t>
            </a:r>
          </a:p>
          <a:p>
            <a:pPr algn="l"/>
            <a:r>
              <a:rPr lang="ru-RU" sz="2100" b="1" dirty="0" smtClean="0">
                <a:solidFill>
                  <a:srgbClr val="006600"/>
                </a:solidFill>
              </a:rPr>
              <a:t>будут подготовлены документы, регламентируемые национальными Министерствами здравоохранения, для получения разрешения на клинические исследования и/или государственной регистрации</a:t>
            </a:r>
            <a:r>
              <a:rPr lang="ru-RU" sz="2200" b="1" dirty="0" smtClean="0">
                <a:solidFill>
                  <a:srgbClr val="006600"/>
                </a:solidFill>
              </a:rPr>
              <a:t> </a:t>
            </a:r>
            <a:endParaRPr lang="ru-RU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2578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16е заседание Комиссии государств – участников СНГ по использованию атомной энергии в мирных целях, Усть-Каменогорск,  19 ноября 2015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-18-02-14-15-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2795587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68Ga-oxabiphor-for-CM-with-block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1988" y="1557338"/>
            <a:ext cx="2132012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827584" y="5805264"/>
            <a:ext cx="81728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/>
              <a:t>ПЭТ ДЛЯ ЛАБОРАТОРНЫХ ЖИВОТНЫХ </a:t>
            </a:r>
            <a:r>
              <a:rPr lang="en-US" sz="2000" b="1" dirty="0"/>
              <a:t>GENESYS4 PET/X-RAY</a:t>
            </a:r>
            <a:r>
              <a:rPr lang="ru-RU" sz="2000" dirty="0"/>
              <a:t> 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068167" y="982663"/>
            <a:ext cx="426655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/>
              <a:t>5000 детектирующих элементов</a:t>
            </a:r>
          </a:p>
          <a:p>
            <a:r>
              <a:rPr lang="ru-RU" sz="2000" b="1" dirty="0"/>
              <a:t>Поле зрения</a:t>
            </a:r>
          </a:p>
          <a:p>
            <a:r>
              <a:rPr lang="ru-RU" sz="2000" b="1" dirty="0"/>
              <a:t>Аксиальное 9,5 см</a:t>
            </a:r>
          </a:p>
          <a:p>
            <a:r>
              <a:rPr lang="ru-RU" sz="2000" b="1" dirty="0" err="1"/>
              <a:t>Транзаксиальное</a:t>
            </a:r>
            <a:r>
              <a:rPr lang="ru-RU" sz="2000" b="1" dirty="0"/>
              <a:t> 4,4 см</a:t>
            </a:r>
          </a:p>
          <a:p>
            <a:r>
              <a:rPr lang="ru-RU" sz="2000" b="1" dirty="0" smtClean="0"/>
              <a:t>Разрешение </a:t>
            </a:r>
            <a:r>
              <a:rPr lang="ru-RU" sz="2000" b="1" dirty="0"/>
              <a:t>в центре поля</a:t>
            </a:r>
          </a:p>
          <a:p>
            <a:r>
              <a:rPr lang="ru-RU" sz="2000" b="1" dirty="0"/>
              <a:t>зрения 1,4 мм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203575" y="3079750"/>
            <a:ext cx="3460750" cy="2220913"/>
            <a:chOff x="3236" y="1867"/>
            <a:chExt cx="5527" cy="2900"/>
          </a:xfrm>
        </p:grpSpPr>
        <p:pic>
          <p:nvPicPr>
            <p:cNvPr id="21512" name="Рисунок 3" descr="68Ga-oxabiphor-for-CM-with-block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36" y="1867"/>
              <a:ext cx="5527" cy="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1513" name="AutoShape 8"/>
            <p:cNvCxnSpPr>
              <a:cxnSpLocks noChangeShapeType="1"/>
            </p:cNvCxnSpPr>
            <p:nvPr/>
          </p:nvCxnSpPr>
          <p:spPr bwMode="auto">
            <a:xfrm flipH="1">
              <a:off x="6929" y="3808"/>
              <a:ext cx="111" cy="24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21514" name="AutoShape 9"/>
            <p:cNvCxnSpPr>
              <a:cxnSpLocks noChangeShapeType="1"/>
            </p:cNvCxnSpPr>
            <p:nvPr/>
          </p:nvCxnSpPr>
          <p:spPr bwMode="auto">
            <a:xfrm>
              <a:off x="3236" y="3808"/>
              <a:ext cx="89" cy="24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0" y="0"/>
            <a:ext cx="8661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На сегодняшний день ФГБУ ГНЦ ФМБЦ им. А.И. </a:t>
            </a:r>
            <a:r>
              <a:rPr lang="ru-RU" sz="2000" b="1" dirty="0" err="1"/>
              <a:t>Бурназяна</a:t>
            </a:r>
            <a:r>
              <a:rPr lang="ru-RU" sz="2000" b="1" dirty="0"/>
              <a:t> обладает</a:t>
            </a:r>
          </a:p>
          <a:p>
            <a:pPr algn="ctr"/>
            <a:r>
              <a:rPr lang="ru-RU" sz="2000" b="1" dirty="0">
                <a:solidFill>
                  <a:srgbClr val="CC0000"/>
                </a:solidFill>
              </a:rPr>
              <a:t>ЕДИНСТВЕННЫМ</a:t>
            </a:r>
            <a:r>
              <a:rPr lang="ru-RU" sz="2000" b="1" dirty="0"/>
              <a:t> в России ПЭТ сканером для животных</a:t>
            </a:r>
          </a:p>
        </p:txBody>
      </p:sp>
      <p:grpSp>
        <p:nvGrpSpPr>
          <p:cNvPr id="11" name="Group 183"/>
          <p:cNvGrpSpPr>
            <a:grpSpLocks noChangeAspect="1"/>
          </p:cNvGrpSpPr>
          <p:nvPr/>
        </p:nvGrpSpPr>
        <p:grpSpPr bwMode="auto">
          <a:xfrm>
            <a:off x="179512" y="4077072"/>
            <a:ext cx="2776981" cy="1775206"/>
            <a:chOff x="2744" y="1842"/>
            <a:chExt cx="3016" cy="1928"/>
          </a:xfrm>
        </p:grpSpPr>
        <p:pic>
          <p:nvPicPr>
            <p:cNvPr id="12" name="Picture 127" descr="лабораторные животные / инбредные мыши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71" y="2614"/>
              <a:ext cx="1489" cy="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25" descr="лабораторные животные / аутбредные мыши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44" y="2840"/>
              <a:ext cx="1542" cy="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38" descr="лабораторные животные / нокаутные/трансгенные мыши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52" y="1842"/>
              <a:ext cx="1675" cy="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0" y="62578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16е заседание Комиссии государств – участников СНГ по использованию атомной энергии в мирных целях, Усть-Каменогорск,  19 ноября 2015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76456" y="6488668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16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068960"/>
            <a:ext cx="47160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2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Разработана, аттестована и утверждены в ФМБА </a:t>
            </a:r>
            <a:r>
              <a:rPr lang="ru-RU" sz="2000" b="1" dirty="0" smtClean="0">
                <a:solidFill>
                  <a:srgbClr val="663300"/>
                </a:solidFill>
              </a:rPr>
              <a:t>России Методика измерений радиохимической чистоты </a:t>
            </a:r>
            <a:r>
              <a:rPr lang="ru-RU" sz="2000" b="1" dirty="0" err="1" smtClean="0">
                <a:solidFill>
                  <a:srgbClr val="663300"/>
                </a:solidFill>
              </a:rPr>
              <a:t>радиофармацевтических</a:t>
            </a:r>
            <a:r>
              <a:rPr lang="ru-RU" sz="2000" b="1" dirty="0" smtClean="0">
                <a:solidFill>
                  <a:srgbClr val="663300"/>
                </a:solidFill>
              </a:rPr>
              <a:t> препаратов на основе </a:t>
            </a:r>
            <a:r>
              <a:rPr lang="ru-RU" sz="2000" b="1" baseline="30000" dirty="0" smtClean="0">
                <a:solidFill>
                  <a:srgbClr val="663300"/>
                </a:solidFill>
              </a:rPr>
              <a:t>68</a:t>
            </a:r>
            <a:r>
              <a:rPr lang="en-US" sz="2000" b="1" dirty="0" err="1" smtClean="0">
                <a:solidFill>
                  <a:srgbClr val="663300"/>
                </a:solidFill>
              </a:rPr>
              <a:t>Ga</a:t>
            </a:r>
            <a:r>
              <a:rPr lang="ru-RU" sz="2000" b="1" dirty="0" smtClean="0">
                <a:solidFill>
                  <a:srgbClr val="663300"/>
                </a:solidFill>
              </a:rPr>
              <a:t>. МУК 4.3.012 - 2012. Методические указания  по методам контроля», а также имеются аналогичные документы для РФП на основе других радионуклидов 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052736"/>
            <a:ext cx="3998214" cy="562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15616" y="260648"/>
            <a:ext cx="65527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Руководства по испытаниям</a:t>
            </a:r>
            <a:endParaRPr lang="ru-RU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Picture 17" descr="zl7009051807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077072"/>
            <a:ext cx="2822171" cy="19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745331" y="6457890"/>
            <a:ext cx="470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17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124744"/>
            <a:ext cx="56521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Разработаны, утверждены 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003399"/>
                </a:solidFill>
              </a:rPr>
              <a:t>Руководителем ФМБА России В.В. </a:t>
            </a:r>
            <a:r>
              <a:rPr lang="ru-RU" sz="2000" b="1" dirty="0" err="1" smtClean="0">
                <a:solidFill>
                  <a:srgbClr val="003399"/>
                </a:solidFill>
              </a:rPr>
              <a:t>Уйба</a:t>
            </a:r>
            <a:r>
              <a:rPr lang="ru-RU" sz="2000" b="1" dirty="0" smtClean="0">
                <a:solidFill>
                  <a:srgbClr val="003399"/>
                </a:solidFill>
              </a:rPr>
              <a:t> и одобрены Минздравом  России 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003399"/>
                </a:solidFill>
              </a:rPr>
              <a:t>Методические указания «Доклинические исследования радиофармацевтических препаратов для </a:t>
            </a:r>
            <a:r>
              <a:rPr lang="ru-RU" sz="2000" b="1" dirty="0" err="1" smtClean="0">
                <a:solidFill>
                  <a:srgbClr val="003399"/>
                </a:solidFill>
              </a:rPr>
              <a:t>позитронно-эмиссионной</a:t>
            </a:r>
            <a:r>
              <a:rPr lang="ru-RU" sz="2000" b="1" dirty="0" smtClean="0">
                <a:solidFill>
                  <a:srgbClr val="003399"/>
                </a:solidFill>
              </a:rPr>
              <a:t> томографии МУ 2.6.1.046»</a:t>
            </a:r>
            <a:endParaRPr lang="ru-RU" sz="2000" b="1" dirty="0">
              <a:solidFill>
                <a:srgbClr val="0033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2578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16е заседание Комиссии государств – участников СНГ по использованию атомной энергии в мирных целях, Усть-Каменогорск,  19 ноября 2015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810039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rgbClr val="C00000"/>
                </a:solidFill>
              </a:rPr>
              <a:t>Предполагаемый заказчик-координатор </a:t>
            </a:r>
            <a:r>
              <a:rPr lang="ru-RU" sz="2400" b="1" dirty="0" smtClean="0">
                <a:solidFill>
                  <a:srgbClr val="C00000"/>
                </a:solidFill>
              </a:rPr>
              <a:t>программы</a:t>
            </a:r>
            <a:r>
              <a:rPr lang="ru-RU" sz="2400" b="1" dirty="0" smtClean="0">
                <a:solidFill>
                  <a:srgbClr val="C00000"/>
                </a:solidFill>
              </a:rPr>
              <a:t>: </a:t>
            </a:r>
            <a:r>
              <a:rPr lang="ru-RU" sz="2400" b="1" dirty="0" smtClean="0">
                <a:solidFill>
                  <a:srgbClr val="C00000"/>
                </a:solidFill>
              </a:rPr>
              <a:t>-</a:t>
            </a:r>
            <a:r>
              <a:rPr lang="ru-RU" sz="2400" b="1" dirty="0" smtClean="0">
                <a:solidFill>
                  <a:srgbClr val="C00000"/>
                </a:solidFill>
              </a:rPr>
              <a:t> Государственная корпорация по атомной энергии «</a:t>
            </a:r>
            <a:r>
              <a:rPr lang="ru-RU" sz="2400" b="1" dirty="0" err="1" smtClean="0">
                <a:solidFill>
                  <a:srgbClr val="C00000"/>
                </a:solidFill>
              </a:rPr>
              <a:t>Росатом</a:t>
            </a:r>
            <a:r>
              <a:rPr lang="ru-RU" sz="2400" b="1" dirty="0" smtClean="0">
                <a:solidFill>
                  <a:srgbClr val="C00000"/>
                </a:solidFill>
              </a:rPr>
              <a:t>»</a:t>
            </a:r>
            <a:endParaRPr lang="ru-RU" sz="2400" b="1" dirty="0" smtClean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4744"/>
            <a:ext cx="9144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  <a:buBlip>
                <a:blip r:embed="rId2"/>
              </a:buBlip>
            </a:pPr>
            <a:r>
              <a:rPr lang="ru-RU" sz="1800" b="1" dirty="0" smtClean="0"/>
              <a:t> Предполагаемыми </a:t>
            </a:r>
            <a:r>
              <a:rPr lang="ru-RU" sz="1800" b="1" dirty="0" smtClean="0"/>
              <a:t>заказчиками целевой программы являются</a:t>
            </a:r>
            <a:endParaRPr lang="ru-RU" sz="1800" b="1" i="1" dirty="0" smtClean="0"/>
          </a:p>
          <a:p>
            <a:pPr algn="l">
              <a:spcAft>
                <a:spcPts val="600"/>
              </a:spcAft>
              <a:buFontTx/>
              <a:buChar char="-"/>
            </a:pPr>
            <a:r>
              <a:rPr lang="ru-RU" sz="1800" dirty="0" smtClean="0"/>
              <a:t> Министерства </a:t>
            </a:r>
            <a:r>
              <a:rPr lang="ru-RU" sz="1800" dirty="0" smtClean="0"/>
              <a:t>здравоохранения государств – участников СНГ (и/или ведомства, координирующие исследования в области мирного использования атомной энергии).  </a:t>
            </a:r>
          </a:p>
          <a:p>
            <a:pPr algn="l">
              <a:buBlip>
                <a:blip r:embed="rId2"/>
              </a:buBlip>
            </a:pPr>
            <a:r>
              <a:rPr lang="ru-RU" sz="1800" b="1" dirty="0" smtClean="0"/>
              <a:t> Предлагаемый </a:t>
            </a:r>
            <a:r>
              <a:rPr lang="ru-RU" sz="1800" b="1" dirty="0" smtClean="0"/>
              <a:t>основной разработчик проекта Концепции целевой программы </a:t>
            </a:r>
            <a:endParaRPr lang="ru-RU" sz="1800" b="1" dirty="0" smtClean="0"/>
          </a:p>
          <a:p>
            <a:pPr algn="l"/>
            <a:r>
              <a:rPr lang="ru-RU" sz="1800" dirty="0" smtClean="0"/>
              <a:t>-  Федеральное  </a:t>
            </a:r>
            <a:r>
              <a:rPr lang="ru-RU" sz="1800" dirty="0" smtClean="0"/>
              <a:t>государственное   бюджетное учреждение   «Государственный научный центр Российской Федерации - Федеральный  медицинский биофизический центр им. А.И. </a:t>
            </a:r>
            <a:r>
              <a:rPr lang="ru-RU" sz="1800" dirty="0" err="1" smtClean="0"/>
              <a:t>Бурназяна</a:t>
            </a:r>
            <a:r>
              <a:rPr lang="ru-RU" sz="1800" dirty="0" smtClean="0"/>
              <a:t>» ФМБА России;</a:t>
            </a:r>
            <a:endParaRPr lang="ru-RU" sz="1800" b="1" dirty="0" smtClean="0"/>
          </a:p>
          <a:p>
            <a:pPr algn="l">
              <a:buBlip>
                <a:blip r:embed="rId2"/>
              </a:buBlip>
            </a:pPr>
            <a:r>
              <a:rPr lang="ru-RU" sz="1800" b="1" dirty="0" smtClean="0"/>
              <a:t> </a:t>
            </a:r>
            <a:r>
              <a:rPr lang="ru-RU" sz="1800" b="1" dirty="0" smtClean="0"/>
              <a:t>разработчики :</a:t>
            </a:r>
          </a:p>
          <a:p>
            <a:pPr algn="l">
              <a:spcAft>
                <a:spcPts val="600"/>
              </a:spcAft>
            </a:pPr>
            <a:r>
              <a:rPr lang="ru-RU" sz="1800" b="1" dirty="0" smtClean="0"/>
              <a:t>- </a:t>
            </a:r>
            <a:r>
              <a:rPr lang="ru-RU" sz="1800" dirty="0" smtClean="0"/>
              <a:t>научные </a:t>
            </a:r>
            <a:r>
              <a:rPr lang="ru-RU" sz="1800" dirty="0" smtClean="0"/>
              <a:t>учреждения и медицинские центры государств – участников СНГ</a:t>
            </a:r>
            <a:r>
              <a:rPr lang="ru-RU" sz="1800" dirty="0" smtClean="0"/>
              <a:t>.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2578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16е заседание Комиссии государств – участников СНГ по использованию атомной энергии в мирных целях, Усть-Каменогорск,  19 ноября 2015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76456" y="6488668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18</a:t>
            </a:r>
            <a:endParaRPr lang="ru-RU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2051720" y="4365104"/>
            <a:ext cx="7092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Blip>
                <a:blip r:embed="rId2"/>
              </a:buBlip>
            </a:pPr>
            <a:r>
              <a:rPr lang="ru-RU" sz="1800" b="1" dirty="0" smtClean="0"/>
              <a:t>Ориентировочная стоимость разработки проекта программы </a:t>
            </a:r>
            <a:r>
              <a:rPr lang="ru-RU" sz="1800" dirty="0" smtClean="0"/>
              <a:t>составляет 1,2 млн. руб.  </a:t>
            </a:r>
          </a:p>
          <a:p>
            <a:pPr algn="l">
              <a:buBlip>
                <a:blip r:embed="rId2"/>
              </a:buBlip>
            </a:pPr>
            <a:r>
              <a:rPr lang="ru-RU" sz="1800" dirty="0" smtClean="0"/>
              <a:t> Предполагаемый заказчик-координатор программы, Государственная корпорация по атомной энергии «</a:t>
            </a:r>
            <a:r>
              <a:rPr lang="ru-RU" sz="1800" dirty="0" err="1" smtClean="0"/>
              <a:t>Росатом</a:t>
            </a:r>
            <a:r>
              <a:rPr lang="ru-RU" sz="1800" dirty="0" smtClean="0"/>
              <a:t>», рассматривает возможность осуществления  разработки проекта программы  за счет собственных средств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10" name="Picture 4" descr="wri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65104"/>
            <a:ext cx="1870234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73385" y="645789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/>
              <a:t>13</a:t>
            </a:r>
            <a:endParaRPr lang="ru-RU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8100392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solidFill>
                  <a:srgbClr val="C00000"/>
                </a:solidFill>
              </a:rPr>
              <a:t>Примерный перечень работ в рамках доклинических исследований, согласованных сторонами в ходе предварительных консультаций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" y="955040"/>
          <a:ext cx="9143999" cy="590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054"/>
                <a:gridCol w="4602993"/>
                <a:gridCol w="1512168"/>
                <a:gridCol w="864096"/>
                <a:gridCol w="864096"/>
                <a:gridCol w="899592"/>
              </a:tblGrid>
              <a:tr h="370840">
                <a:tc rowSpan="3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Планируемые работы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(ФЦП «ФАРМА-2020»)</a:t>
                      </a:r>
                      <a:endParaRPr lang="ru-RU" sz="20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 smtClean="0"/>
                        <a:t>Объем финансирования </a:t>
                      </a:r>
                      <a:r>
                        <a:rPr lang="ru-RU" sz="1400" dirty="0" smtClean="0"/>
                        <a:t>(тыс. руб.)</a:t>
                      </a:r>
                      <a:endParaRPr lang="ru-RU" sz="14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Всего </a:t>
                      </a:r>
                      <a:r>
                        <a:rPr lang="ru-RU" sz="1600" dirty="0" smtClean="0"/>
                        <a:t>2016 </a:t>
                      </a:r>
                      <a:r>
                        <a:rPr lang="ru-RU" sz="1600" dirty="0" smtClean="0"/>
                        <a:t>-2018 </a:t>
                      </a:r>
                      <a:endParaRPr lang="ru-RU" sz="1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В том числе</a:t>
                      </a:r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480"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2016</a:t>
                      </a:r>
                      <a:endParaRPr lang="ru-RU" sz="1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2017</a:t>
                      </a:r>
                      <a:endParaRPr lang="ru-RU" sz="1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2018</a:t>
                      </a:r>
                      <a:endParaRPr lang="ru-RU" sz="1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1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indent="-21590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Согласование планов и протоколов исследования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16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 </a:t>
                      </a:r>
                      <a:r>
                        <a:rPr lang="ru-RU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000</a:t>
                      </a:r>
                      <a:endParaRPr lang="ru-RU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 </a:t>
                      </a:r>
                      <a:r>
                        <a:rPr lang="ru-RU" sz="16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000</a:t>
                      </a:r>
                      <a:endParaRPr lang="ru-RU" sz="16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indent="-21590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Подготовительная стажировка участников исследований</a:t>
                      </a:r>
                      <a:endParaRPr lang="ru-RU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160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 </a:t>
                      </a:r>
                      <a:r>
                        <a:rPr lang="ru-RU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000</a:t>
                      </a:r>
                      <a:endParaRPr lang="ru-RU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 </a:t>
                      </a:r>
                      <a:r>
                        <a:rPr lang="ru-RU" sz="16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000</a:t>
                      </a:r>
                      <a:endParaRPr lang="ru-RU" sz="16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indent="-21590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Фармацевтическая разработка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160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  <a:r>
                        <a:rPr lang="ru-RU" sz="18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ru-RU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000</a:t>
                      </a:r>
                      <a:endParaRPr lang="ru-RU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  <a:r>
                        <a:rPr lang="ru-RU" sz="16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ru-RU" sz="16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000</a:t>
                      </a:r>
                      <a:endParaRPr lang="ru-RU" sz="16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indent="-21590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Исследования </a:t>
                      </a:r>
                      <a:r>
                        <a:rPr lang="ru-RU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функциональной пригодности </a:t>
                      </a:r>
                      <a:r>
                        <a:rPr lang="ru-RU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РФП</a:t>
                      </a:r>
                      <a:endParaRPr lang="ru-RU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160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  <a:r>
                        <a:rPr lang="ru-RU" sz="18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ru-RU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000</a:t>
                      </a:r>
                      <a:endParaRPr lang="ru-RU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  <a:r>
                        <a:rPr lang="ru-RU" sz="16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ru-RU" sz="16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000</a:t>
                      </a:r>
                      <a:endParaRPr lang="ru-RU" sz="16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indent="-21590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Исследования </a:t>
                      </a:r>
                      <a:r>
                        <a:rPr lang="ru-RU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общей и специфической токсичности (безопасности) </a:t>
                      </a:r>
                      <a:r>
                        <a:rPr lang="ru-RU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РФП</a:t>
                      </a:r>
                      <a:endParaRPr lang="ru-RU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160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  <a:r>
                        <a:rPr lang="ru-RU" sz="18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ru-RU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000</a:t>
                      </a:r>
                      <a:endParaRPr lang="ru-RU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8 </a:t>
                      </a:r>
                      <a:r>
                        <a:rPr lang="ru-RU" sz="16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000</a:t>
                      </a:r>
                      <a:endParaRPr lang="ru-RU" sz="16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2 000</a:t>
                      </a:r>
                      <a:endParaRPr lang="ru-RU" sz="16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indent="-21590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Оптимизация процесса получения </a:t>
                      </a:r>
                      <a:r>
                        <a:rPr lang="ru-RU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РФП в </a:t>
                      </a:r>
                      <a:r>
                        <a:rPr lang="ru-RU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условиях клиники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160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  <a:r>
                        <a:rPr lang="ru-RU" sz="18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ru-RU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000</a:t>
                      </a:r>
                      <a:endParaRPr lang="ru-RU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  <a:r>
                        <a:rPr lang="ru-RU" sz="16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ru-RU" sz="16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000</a:t>
                      </a:r>
                      <a:endParaRPr lang="ru-RU" sz="16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indent="-21590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Обобщение </a:t>
                      </a:r>
                      <a:r>
                        <a:rPr lang="ru-RU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результатов, </a:t>
                      </a:r>
                      <a:r>
                        <a:rPr lang="ru-RU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подготовка </a:t>
                      </a:r>
                      <a:r>
                        <a:rPr lang="ru-RU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НД для </a:t>
                      </a:r>
                      <a:r>
                        <a:rPr lang="ru-RU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организации </a:t>
                      </a:r>
                      <a:r>
                        <a:rPr lang="ru-RU" sz="16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мультицентровых</a:t>
                      </a:r>
                      <a:r>
                        <a:rPr lang="ru-RU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клинических исследований </a:t>
                      </a:r>
                      <a:r>
                        <a:rPr lang="ru-RU" sz="16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РФП</a:t>
                      </a:r>
                      <a:endParaRPr lang="ru-RU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160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r>
                        <a:rPr lang="ru-RU" sz="18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ru-RU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000</a:t>
                      </a:r>
                      <a:endParaRPr lang="ru-RU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2 000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8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indent="-21590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Организация международного форума по проблемам ядерной медицины и </a:t>
                      </a:r>
                      <a:r>
                        <a:rPr lang="ru-RU" sz="16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радиофармацевтики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в государствах – участниках СНГ </a:t>
                      </a:r>
                      <a:endParaRPr lang="ru-RU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160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r>
                        <a:rPr lang="ru-RU" sz="1800" b="1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000</a:t>
                      </a:r>
                      <a:endParaRPr lang="ru-RU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2 000</a:t>
                      </a:r>
                      <a:endParaRPr lang="ru-RU" sz="16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indent="-21590" algn="r"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ИТОГО</a:t>
                      </a:r>
                      <a:endParaRPr lang="ru-RU" sz="1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160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44</a:t>
                      </a:r>
                      <a:r>
                        <a:rPr lang="ru-RU" sz="18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ru-RU" sz="18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000</a:t>
                      </a:r>
                      <a:endParaRPr lang="ru-RU" sz="1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  <a:r>
                        <a:rPr lang="ru-RU" sz="16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ru-RU" sz="16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000</a:t>
                      </a:r>
                      <a:endParaRPr lang="ru-RU" sz="16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28</a:t>
                      </a:r>
                      <a:r>
                        <a:rPr lang="ru-RU" sz="16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ru-RU" sz="16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000</a:t>
                      </a:r>
                      <a:endParaRPr lang="ru-RU" sz="16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</a:t>
                      </a:r>
                      <a:r>
                        <a:rPr lang="ru-RU" sz="16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ru-RU" sz="1600" b="1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000</a:t>
                      </a:r>
                      <a:endParaRPr lang="ru-RU" sz="16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762000" y="1143000"/>
            <a:ext cx="7239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>
                <a:solidFill>
                  <a:srgbClr val="00CC00"/>
                </a:solidFill>
                <a:latin typeface="Times New Roman" pitchFamily="18" charset="0"/>
              </a:rPr>
              <a:t>ЯДЕРНАЯ МЕДИЦИНА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0" y="228600"/>
            <a:ext cx="762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Tahoma" pitchFamily="34" charset="0"/>
            </a:endParaRPr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0" y="0"/>
            <a:ext cx="815340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25000"/>
              </a:lnSpc>
              <a:spcBef>
                <a:spcPct val="50000"/>
              </a:spcBef>
            </a:pPr>
            <a:endParaRPr lang="ru-RU" sz="2800" b="1" i="1">
              <a:solidFill>
                <a:srgbClr val="CC0000"/>
              </a:solidFill>
            </a:endParaRPr>
          </a:p>
          <a:p>
            <a:pPr algn="just">
              <a:lnSpc>
                <a:spcPct val="25000"/>
              </a:lnSpc>
              <a:spcBef>
                <a:spcPts val="600"/>
              </a:spcBef>
            </a:pPr>
            <a:r>
              <a:rPr lang="ru-RU" sz="2800" b="1" i="1">
                <a:solidFill>
                  <a:srgbClr val="CC0000"/>
                </a:solidFill>
                <a:cs typeface="Times New Roman" pitchFamily="18" charset="0"/>
              </a:rPr>
              <a:t>На нужды ядерной медицины расходуется</a:t>
            </a:r>
            <a:endParaRPr lang="ru-RU" sz="2800" b="1" i="1">
              <a:solidFill>
                <a:srgbClr val="CC0000"/>
              </a:solidFill>
            </a:endParaRPr>
          </a:p>
          <a:p>
            <a:pPr algn="just">
              <a:lnSpc>
                <a:spcPct val="25000"/>
              </a:lnSpc>
              <a:spcBef>
                <a:spcPct val="50000"/>
              </a:spcBef>
            </a:pPr>
            <a:r>
              <a:rPr lang="ru-RU" sz="2800" b="1" i="1">
                <a:solidFill>
                  <a:srgbClr val="CC0000"/>
                </a:solidFill>
                <a:cs typeface="Times New Roman" pitchFamily="18" charset="0"/>
              </a:rPr>
              <a:t>более 50% годового производства </a:t>
            </a:r>
            <a:endParaRPr lang="ru-RU" sz="2800" b="1" i="1">
              <a:solidFill>
                <a:srgbClr val="CC0000"/>
              </a:solidFill>
            </a:endParaRPr>
          </a:p>
          <a:p>
            <a:pPr algn="just">
              <a:lnSpc>
                <a:spcPct val="25000"/>
              </a:lnSpc>
              <a:spcBef>
                <a:spcPct val="50000"/>
              </a:spcBef>
            </a:pPr>
            <a:r>
              <a:rPr lang="ru-RU" sz="2800" b="1" i="1">
                <a:solidFill>
                  <a:srgbClr val="CC0000"/>
                </a:solidFill>
                <a:cs typeface="Times New Roman" pitchFamily="18" charset="0"/>
              </a:rPr>
              <a:t>радионуклидов во всем мире.</a:t>
            </a:r>
            <a:endParaRPr lang="ru-RU" sz="2800" b="1">
              <a:solidFill>
                <a:srgbClr val="CC0000"/>
              </a:solidFill>
            </a:endParaRPr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228600" y="1905000"/>
            <a:ext cx="8763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1511" name="Text Box 9"/>
          <p:cNvSpPr txBox="1">
            <a:spLocks noChangeArrowheads="1"/>
          </p:cNvSpPr>
          <p:nvPr/>
        </p:nvSpPr>
        <p:spPr bwMode="auto">
          <a:xfrm>
            <a:off x="0" y="1828800"/>
            <a:ext cx="91440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ru-RU" sz="3200" b="1">
                <a:solidFill>
                  <a:srgbClr val="993300"/>
                </a:solidFill>
                <a:latin typeface="Times New Roman" pitchFamily="18" charset="0"/>
              </a:rPr>
              <a:t>Применение радионуклидных методов в диагностике и лечении заболеваний человека</a:t>
            </a:r>
            <a:endParaRPr lang="ru-RU">
              <a:solidFill>
                <a:srgbClr val="993300"/>
              </a:solidFill>
            </a:endParaRPr>
          </a:p>
        </p:txBody>
      </p:sp>
      <p:sp>
        <p:nvSpPr>
          <p:cNvPr id="21512" name="Text Box 10"/>
          <p:cNvSpPr txBox="1">
            <a:spLocks noChangeArrowheads="1"/>
          </p:cNvSpPr>
          <p:nvPr/>
        </p:nvSpPr>
        <p:spPr bwMode="auto">
          <a:xfrm>
            <a:off x="0" y="3124200"/>
            <a:ext cx="3124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000099"/>
                </a:solidFill>
                <a:latin typeface="Verdana" pitchFamily="34" charset="0"/>
              </a:rPr>
              <a:t>Аппаратура</a:t>
            </a:r>
          </a:p>
        </p:txBody>
      </p:sp>
      <p:sp>
        <p:nvSpPr>
          <p:cNvPr id="21513" name="Text Box 11"/>
          <p:cNvSpPr txBox="1">
            <a:spLocks noChangeArrowheads="1"/>
          </p:cNvSpPr>
          <p:nvPr/>
        </p:nvSpPr>
        <p:spPr bwMode="auto">
          <a:xfrm>
            <a:off x="4343400" y="4114800"/>
            <a:ext cx="480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FF0000"/>
                </a:solidFill>
                <a:latin typeface="Verdana" pitchFamily="34" charset="0"/>
              </a:rPr>
              <a:t>Радиофармацевтика</a:t>
            </a:r>
          </a:p>
        </p:txBody>
      </p:sp>
      <p:sp>
        <p:nvSpPr>
          <p:cNvPr id="21514" name="Text Box 12"/>
          <p:cNvSpPr txBox="1">
            <a:spLocks noChangeArrowheads="1"/>
          </p:cNvSpPr>
          <p:nvPr/>
        </p:nvSpPr>
        <p:spPr bwMode="auto">
          <a:xfrm>
            <a:off x="3429000" y="5334000"/>
            <a:ext cx="402332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300" b="1" dirty="0">
                <a:latin typeface="Verdana" pitchFamily="34" charset="0"/>
              </a:rPr>
              <a:t>Специализированная подготовка персонала</a:t>
            </a:r>
          </a:p>
        </p:txBody>
      </p:sp>
      <p:pic>
        <p:nvPicPr>
          <p:cNvPr id="21515" name="Picture 13" descr="D:\Documents and Settings\Tima1\Рабочий стол\ph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2636912"/>
            <a:ext cx="1874837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459163" y="3733800"/>
            <a:ext cx="6916738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7" name="Line 18"/>
          <p:cNvSpPr>
            <a:spLocks noChangeShapeType="1"/>
          </p:cNvSpPr>
          <p:nvPr/>
        </p:nvSpPr>
        <p:spPr bwMode="auto">
          <a:xfrm flipH="1">
            <a:off x="1905000" y="2590800"/>
            <a:ext cx="1219200" cy="6858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18" name="Line 20"/>
          <p:cNvSpPr>
            <a:spLocks noChangeShapeType="1"/>
          </p:cNvSpPr>
          <p:nvPr/>
        </p:nvSpPr>
        <p:spPr bwMode="auto">
          <a:xfrm>
            <a:off x="4191000" y="2590800"/>
            <a:ext cx="0" cy="2667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19" name="Line 21"/>
          <p:cNvSpPr>
            <a:spLocks noChangeShapeType="1"/>
          </p:cNvSpPr>
          <p:nvPr/>
        </p:nvSpPr>
        <p:spPr bwMode="auto">
          <a:xfrm>
            <a:off x="4876800" y="2590800"/>
            <a:ext cx="1600200" cy="160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21520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4725144"/>
            <a:ext cx="1601787" cy="1446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8815254" y="6396335"/>
            <a:ext cx="328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2</a:t>
            </a:r>
            <a:endParaRPr lang="ru-RU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62578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16е заседание Комиссии государств – участников СНГ по использованию атомной энергии в мирных целях, Усть-Каменогорск,  19 ноября 2015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244407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63688" y="1052736"/>
            <a:ext cx="73803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Статья 5</a:t>
            </a:r>
          </a:p>
          <a:p>
            <a:r>
              <a:rPr lang="ru-RU" sz="1800" b="1" dirty="0" smtClean="0"/>
              <a:t>Гармонизация государственных фармакопей государств-членов</a:t>
            </a:r>
          </a:p>
          <a:p>
            <a:pPr algn="l"/>
            <a:r>
              <a:rPr lang="ru-RU" sz="1800" dirty="0" smtClean="0"/>
              <a:t>1. Государства-члены принимают меры для установления фармакопейных требований Союза посредством последовательной гармонизации фармакопейных статей (общих и частных) государственных фармакопей государств-членов.</a:t>
            </a:r>
          </a:p>
          <a:p>
            <a:pPr algn="l"/>
            <a:r>
              <a:rPr lang="ru-RU" sz="1800" dirty="0" smtClean="0"/>
              <a:t>2. Гармонизация государственных фармакопей государств-членов проводится с использованием международного опыта гармонизации национальных фармакопейных требований в соответствии с концепцией, утверждаемой Комиссией</a:t>
            </a:r>
            <a:r>
              <a:rPr lang="ru-RU" sz="1800" dirty="0" smtClean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16е заседание Комиссии государств – участников СНГ по использованию атомной энергии в мирных целях, Усть-Каменогорск,  19 ноября 2015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76456" y="6488668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20</a:t>
            </a:r>
            <a:endParaRPr lang="ru-RU" sz="1800" dirty="0"/>
          </a:p>
        </p:txBody>
      </p:sp>
      <p:pic>
        <p:nvPicPr>
          <p:cNvPr id="9" name="Picture 4" descr="C:\Documents and Settings\Кодина\Мои документы\Отдел\Ученый Совет\ГФ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149080"/>
            <a:ext cx="1587911" cy="211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www.dari.kz/i_data/122032987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763688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0" y="4077072"/>
            <a:ext cx="75243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Статья 7</a:t>
            </a:r>
          </a:p>
          <a:p>
            <a:r>
              <a:rPr lang="ru-RU" sz="1800" b="1" dirty="0" smtClean="0"/>
              <a:t>Регистрация и экспертиза лекарственных средств</a:t>
            </a:r>
          </a:p>
          <a:p>
            <a:pPr algn="l"/>
            <a:r>
              <a:rPr lang="ru-RU" sz="1800" dirty="0" smtClean="0"/>
              <a:t>6. В рамках Союза регистрации не подлежат:</a:t>
            </a:r>
          </a:p>
          <a:p>
            <a:pPr algn="l"/>
            <a:r>
              <a:rPr lang="ru-RU" sz="1800" dirty="0" smtClean="0"/>
              <a:t>б) фармацевтические субстанции;</a:t>
            </a:r>
          </a:p>
          <a:p>
            <a:pPr algn="l"/>
            <a:r>
              <a:rPr lang="ru-RU" sz="1800" dirty="0" smtClean="0"/>
              <a:t>е) </a:t>
            </a:r>
            <a:r>
              <a:rPr lang="ru-RU" sz="1800" dirty="0" err="1" smtClean="0"/>
              <a:t>радиофармацевтические</a:t>
            </a:r>
            <a:r>
              <a:rPr lang="ru-RU" sz="1800" dirty="0" smtClean="0"/>
              <a:t> лекарственные препараты, изготовленные непосредственно в медицинских организациях в порядке, установленном уполномоченными органами государств-членов;</a:t>
            </a:r>
          </a:p>
          <a:p>
            <a:endParaRPr lang="ru-RU" sz="1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1029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75656" y="1916832"/>
            <a:ext cx="2161554" cy="175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SC0068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988840"/>
            <a:ext cx="2395718" cy="195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MG_0888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504" y="1916832"/>
            <a:ext cx="1266340" cy="1828800"/>
          </a:xfrm>
          <a:prstGeom prst="rect">
            <a:avLst/>
          </a:prstGeom>
        </p:spPr>
      </p:pic>
      <p:pic>
        <p:nvPicPr>
          <p:cNvPr id="8" name="Рисунок 7" descr="DSC01209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79912" y="1988840"/>
            <a:ext cx="2181730" cy="1777284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4293096"/>
            <a:ext cx="2502712" cy="202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7" cstate="print"/>
          <a:srcRect l="21666" t="13333" r="65001" b="73334"/>
          <a:stretch>
            <a:fillRect/>
          </a:stretch>
        </p:blipFill>
        <p:spPr bwMode="auto">
          <a:xfrm>
            <a:off x="0" y="1"/>
            <a:ext cx="2106738" cy="1875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9" y="0"/>
            <a:ext cx="7020272" cy="1340768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0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26.10 по 23.11.2015 г. проводится очередной цикл обучения специалистов государств-членов СНГ в области ядерной медицины и </a:t>
            </a:r>
            <a:r>
              <a:rPr lang="ru-RU" sz="2000" b="1" dirty="0" err="1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радиофармацевтики</a:t>
            </a:r>
            <a:endParaRPr lang="ru-RU" sz="2000" b="1" dirty="0" smtClean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06738" y="1195253"/>
            <a:ext cx="68764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Практические занятия и курсовые работы</a:t>
            </a:r>
            <a:endParaRPr lang="ru-RU" sz="2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717032"/>
            <a:ext cx="529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336600"/>
                </a:solidFill>
              </a:rPr>
              <a:t>Контроль качества РФП</a:t>
            </a:r>
            <a:endParaRPr lang="ru-RU" sz="2000" b="1" dirty="0">
              <a:solidFill>
                <a:srgbClr val="33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6097" y="3918003"/>
            <a:ext cx="357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Асептическое производство</a:t>
            </a:r>
            <a:endParaRPr lang="ru-RU" sz="1800" b="1" dirty="0"/>
          </a:p>
        </p:txBody>
      </p:sp>
      <p:pic>
        <p:nvPicPr>
          <p:cNvPr id="16" name="Рисунок 15" descr="IMG_103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4008" y="4221088"/>
            <a:ext cx="2599710" cy="211409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15816" y="6021288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Модули синтеза РФП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19" name="Рисунок 18" descr="Фото001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077072"/>
            <a:ext cx="2106846" cy="24969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16е заседание Комиссии государств – участников СНГ по использованию атомной энергии в мирных целях, Усть-Каменогорск,  19 ноября 2015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Номер слайда 3"/>
          <p:cNvSpPr txBox="1">
            <a:spLocks/>
          </p:cNvSpPr>
          <p:nvPr/>
        </p:nvSpPr>
        <p:spPr>
          <a:xfrm>
            <a:off x="8655810" y="6492875"/>
            <a:ext cx="48819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9DA0F1-2AD0-C94E-A07F-FAB66FF2F001}" type="slidenum"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2"/>
          <p:cNvSpPr txBox="1">
            <a:spLocks noChangeArrowheads="1"/>
          </p:cNvSpPr>
          <p:nvPr/>
        </p:nvSpPr>
        <p:spPr bwMode="auto">
          <a:xfrm>
            <a:off x="0" y="3140968"/>
            <a:ext cx="608416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9900"/>
                </a:solidFill>
                <a:latin typeface="Verdana" pitchFamily="34" charset="0"/>
                <a:cs typeface="+mn-cs"/>
              </a:rPr>
              <a:t> </a:t>
            </a:r>
            <a:r>
              <a:rPr lang="ru-RU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Спасибо за внимание</a:t>
            </a:r>
            <a:endParaRPr lang="ru-RU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508125" y="10223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>
              <a:latin typeface="Verdana" pitchFamily="34" charset="0"/>
            </a:endParaRPr>
          </a:p>
        </p:txBody>
      </p:sp>
      <p:sp>
        <p:nvSpPr>
          <p:cNvPr id="5126" name="Text Box 4"/>
          <p:cNvSpPr txBox="1">
            <a:spLocks noChangeArrowheads="1"/>
          </p:cNvSpPr>
          <p:nvPr/>
        </p:nvSpPr>
        <p:spPr bwMode="auto">
          <a:xfrm>
            <a:off x="746125" y="9461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>
              <a:latin typeface="Verdana" pitchFamily="34" charset="0"/>
            </a:endParaRPr>
          </a:p>
        </p:txBody>
      </p:sp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8670925" y="2603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>
              <a:latin typeface="Verdana" pitchFamily="34" charset="0"/>
            </a:endParaRPr>
          </a:p>
        </p:txBody>
      </p:sp>
      <p:sp>
        <p:nvSpPr>
          <p:cNvPr id="5128" name="Text Box 6"/>
          <p:cNvSpPr txBox="1">
            <a:spLocks noChangeArrowheads="1"/>
          </p:cNvSpPr>
          <p:nvPr/>
        </p:nvSpPr>
        <p:spPr bwMode="auto">
          <a:xfrm>
            <a:off x="5546725" y="30035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>
              <a:latin typeface="Verdana" pitchFamily="34" charset="0"/>
            </a:endParaRPr>
          </a:p>
        </p:txBody>
      </p:sp>
      <p:sp>
        <p:nvSpPr>
          <p:cNvPr id="5129" name="Text Box 7"/>
          <p:cNvSpPr txBox="1">
            <a:spLocks noChangeArrowheads="1"/>
          </p:cNvSpPr>
          <p:nvPr/>
        </p:nvSpPr>
        <p:spPr bwMode="auto">
          <a:xfrm>
            <a:off x="898525" y="54419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>
              <a:latin typeface="Verdana" pitchFamily="34" charset="0"/>
            </a:endParaRPr>
          </a:p>
        </p:txBody>
      </p:sp>
      <p:sp>
        <p:nvSpPr>
          <p:cNvPr id="5131" name="Text Box 9"/>
          <p:cNvSpPr txBox="1">
            <a:spLocks noChangeArrowheads="1"/>
          </p:cNvSpPr>
          <p:nvPr/>
        </p:nvSpPr>
        <p:spPr bwMode="auto">
          <a:xfrm>
            <a:off x="3641725" y="3365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>
              <a:latin typeface="Verdana" pitchFamily="34" charset="0"/>
            </a:endParaRPr>
          </a:p>
        </p:txBody>
      </p:sp>
      <p:pic>
        <p:nvPicPr>
          <p:cNvPr id="5132" name="Picture 10" descr="laborat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32656"/>
            <a:ext cx="24384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3" name="Text Box 11"/>
          <p:cNvSpPr txBox="1">
            <a:spLocks noChangeArrowheads="1"/>
          </p:cNvSpPr>
          <p:nvPr/>
        </p:nvSpPr>
        <p:spPr bwMode="auto">
          <a:xfrm>
            <a:off x="5394325" y="23939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>
              <a:latin typeface="Verdana" pitchFamily="34" charset="0"/>
            </a:endParaRPr>
          </a:p>
        </p:txBody>
      </p:sp>
      <p:sp>
        <p:nvSpPr>
          <p:cNvPr id="5134" name="Text Box 12"/>
          <p:cNvSpPr txBox="1">
            <a:spLocks noChangeArrowheads="1"/>
          </p:cNvSpPr>
          <p:nvPr/>
        </p:nvSpPr>
        <p:spPr bwMode="auto">
          <a:xfrm>
            <a:off x="822325" y="8699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>
              <a:latin typeface="Verdana" pitchFamily="34" charset="0"/>
            </a:endParaRPr>
          </a:p>
        </p:txBody>
      </p:sp>
      <p:sp>
        <p:nvSpPr>
          <p:cNvPr id="5135" name="Text Box 14"/>
          <p:cNvSpPr txBox="1">
            <a:spLocks noChangeArrowheads="1"/>
          </p:cNvSpPr>
          <p:nvPr/>
        </p:nvSpPr>
        <p:spPr bwMode="auto">
          <a:xfrm>
            <a:off x="5241925" y="6413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>
              <a:latin typeface="Verdana" pitchFamily="34" charset="0"/>
            </a:endParaRP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2574925" y="54419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>
              <a:latin typeface="Verdana" pitchFamily="34" charset="0"/>
            </a:endParaRPr>
          </a:p>
        </p:txBody>
      </p:sp>
      <p:sp>
        <p:nvSpPr>
          <p:cNvPr id="5137" name="Text Box 18"/>
          <p:cNvSpPr txBox="1">
            <a:spLocks noChangeArrowheads="1"/>
          </p:cNvSpPr>
          <p:nvPr/>
        </p:nvSpPr>
        <p:spPr bwMode="auto">
          <a:xfrm>
            <a:off x="7756525" y="54419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>
              <a:latin typeface="Verdana" pitchFamily="34" charset="0"/>
            </a:endParaRPr>
          </a:p>
        </p:txBody>
      </p:sp>
      <p:sp>
        <p:nvSpPr>
          <p:cNvPr id="5138" name="Text Box 20"/>
          <p:cNvSpPr txBox="1">
            <a:spLocks noChangeArrowheads="1"/>
          </p:cNvSpPr>
          <p:nvPr/>
        </p:nvSpPr>
        <p:spPr bwMode="auto">
          <a:xfrm>
            <a:off x="2041525" y="23939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800">
              <a:latin typeface="Verdana" pitchFamily="34" charset="0"/>
            </a:endParaRPr>
          </a:p>
        </p:txBody>
      </p:sp>
      <p:pic>
        <p:nvPicPr>
          <p:cNvPr id="5139" name="Picture 5" descr="DSC006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365104"/>
            <a:ext cx="3132137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 descr="station"/>
          <p:cNvPicPr>
            <a:picLocks noChangeAspect="1" noChangeArrowheads="1"/>
          </p:cNvPicPr>
          <p:nvPr/>
        </p:nvPicPr>
        <p:blipFill>
          <a:blip r:embed="rId4" cstate="print">
            <a:lum bright="14000" contrast="16000"/>
          </a:blip>
          <a:srcRect/>
          <a:stretch>
            <a:fillRect/>
          </a:stretch>
        </p:blipFill>
        <p:spPr bwMode="auto">
          <a:xfrm>
            <a:off x="0" y="764704"/>
            <a:ext cx="2637663" cy="198043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5" name="Рисунок 24" descr="PSS-Nicomp-380-ZL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5440" y="0"/>
            <a:ext cx="3718560" cy="24286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  <a:bevelB w="152400" h="50800" prst="softRound"/>
          </a:sp3d>
        </p:spPr>
      </p:pic>
      <p:pic>
        <p:nvPicPr>
          <p:cNvPr id="26" name="Рисунок 25" descr="технефит 30мин без разб..pn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2492896"/>
            <a:ext cx="2664000" cy="2016000"/>
          </a:xfrm>
          <a:prstGeom prst="rect">
            <a:avLst/>
          </a:prstGeom>
        </p:spPr>
      </p:pic>
      <p:pic>
        <p:nvPicPr>
          <p:cNvPr id="27" name="Picture 2" descr="img1006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4293096"/>
            <a:ext cx="3600450" cy="2394299"/>
          </a:xfrm>
          <a:prstGeom prst="rect">
            <a:avLst/>
          </a:prstGeom>
          <a:noFill/>
        </p:spPr>
      </p:pic>
      <p:sp>
        <p:nvSpPr>
          <p:cNvPr id="22" name="Номер слайда 3"/>
          <p:cNvSpPr txBox="1">
            <a:spLocks/>
          </p:cNvSpPr>
          <p:nvPr/>
        </p:nvSpPr>
        <p:spPr>
          <a:xfrm>
            <a:off x="8655810" y="6492875"/>
            <a:ext cx="48819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9DA0F1-2AD0-C94E-A07F-FAB66FF2F001}" type="slidenum"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5000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10"/>
          <p:cNvSpPr>
            <a:spLocks noChangeArrowheads="1"/>
          </p:cNvSpPr>
          <p:nvPr/>
        </p:nvSpPr>
        <p:spPr bwMode="gray">
          <a:xfrm>
            <a:off x="3214688" y="2354263"/>
            <a:ext cx="2538412" cy="2557462"/>
          </a:xfrm>
          <a:prstGeom prst="ellipse">
            <a:avLst/>
          </a:prstGeom>
          <a:noFill/>
          <a:ln w="9525">
            <a:solidFill>
              <a:srgbClr val="B2B2B2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505200" y="2660650"/>
            <a:ext cx="1944688" cy="1985963"/>
            <a:chOff x="635" y="1642"/>
            <a:chExt cx="1245" cy="1246"/>
          </a:xfrm>
        </p:grpSpPr>
        <p:sp>
          <p:nvSpPr>
            <p:cNvPr id="53" name="Oval 13"/>
            <p:cNvSpPr>
              <a:spLocks noChangeArrowheads="1"/>
            </p:cNvSpPr>
            <p:nvPr/>
          </p:nvSpPr>
          <p:spPr bwMode="gray">
            <a:xfrm>
              <a:off x="635" y="1642"/>
              <a:ext cx="1245" cy="1246"/>
            </a:xfrm>
            <a:prstGeom prst="ellipse">
              <a:avLst/>
            </a:prstGeom>
            <a:gradFill rotWithShape="1">
              <a:gsLst>
                <a:gs pos="0">
                  <a:srgbClr val="43B75C"/>
                </a:gs>
                <a:gs pos="100000">
                  <a:srgbClr val="C2D83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outerShdw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200" name="Oval 14"/>
            <p:cNvSpPr>
              <a:spLocks noChangeArrowheads="1"/>
            </p:cNvSpPr>
            <p:nvPr/>
          </p:nvSpPr>
          <p:spPr bwMode="gray">
            <a:xfrm>
              <a:off x="865" y="1880"/>
              <a:ext cx="797" cy="798"/>
            </a:xfrm>
            <a:prstGeom prst="ellipse">
              <a:avLst/>
            </a:prstGeom>
            <a:gradFill rotWithShape="1">
              <a:gsLst>
                <a:gs pos="0">
                  <a:srgbClr val="026C3F"/>
                </a:gs>
                <a:gs pos="100000">
                  <a:srgbClr val="43B75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6148" name="Oval 15"/>
          <p:cNvSpPr>
            <a:spLocks noChangeArrowheads="1"/>
          </p:cNvSpPr>
          <p:nvPr/>
        </p:nvSpPr>
        <p:spPr bwMode="auto">
          <a:xfrm>
            <a:off x="3057525" y="2190750"/>
            <a:ext cx="2868613" cy="2895600"/>
          </a:xfrm>
          <a:prstGeom prst="ellipse">
            <a:avLst/>
          </a:prstGeom>
          <a:noFill/>
          <a:ln w="19050">
            <a:solidFill>
              <a:srgbClr val="B2B2B2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149" name="Line 16"/>
          <p:cNvSpPr>
            <a:spLocks noChangeShapeType="1"/>
          </p:cNvSpPr>
          <p:nvPr/>
        </p:nvSpPr>
        <p:spPr bwMode="gray">
          <a:xfrm>
            <a:off x="2900363" y="3644900"/>
            <a:ext cx="3170237" cy="0"/>
          </a:xfrm>
          <a:prstGeom prst="line">
            <a:avLst/>
          </a:prstGeom>
          <a:noFill/>
          <a:ln w="12700">
            <a:solidFill>
              <a:srgbClr val="808080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0" name="Line 17"/>
          <p:cNvSpPr>
            <a:spLocks noChangeShapeType="1"/>
          </p:cNvSpPr>
          <p:nvPr/>
        </p:nvSpPr>
        <p:spPr bwMode="gray">
          <a:xfrm>
            <a:off x="4484688" y="1976438"/>
            <a:ext cx="0" cy="3333750"/>
          </a:xfrm>
          <a:prstGeom prst="line">
            <a:avLst/>
          </a:prstGeom>
          <a:noFill/>
          <a:ln w="12700">
            <a:solidFill>
              <a:srgbClr val="808080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1" name="Rectangle 21"/>
          <p:cNvSpPr>
            <a:spLocks noChangeArrowheads="1"/>
          </p:cNvSpPr>
          <p:nvPr/>
        </p:nvSpPr>
        <p:spPr bwMode="black">
          <a:xfrm>
            <a:off x="3563888" y="1412776"/>
            <a:ext cx="2088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55560"/>
                </a:solidFill>
                <a:latin typeface="Calibri" pitchFamily="34" charset="0"/>
              </a:rPr>
              <a:t> </a:t>
            </a:r>
            <a:r>
              <a:rPr lang="ru-RU" sz="2800" b="1" dirty="0">
                <a:solidFill>
                  <a:srgbClr val="455560"/>
                </a:solidFill>
                <a:latin typeface="Calibri" pitchFamily="34" charset="0"/>
              </a:rPr>
              <a:t>Онкология</a:t>
            </a:r>
            <a:endParaRPr lang="en-US" sz="2800" b="1" dirty="0">
              <a:solidFill>
                <a:srgbClr val="455560"/>
              </a:solidFill>
              <a:latin typeface="Calibri" pitchFamily="34" charset="0"/>
            </a:endParaRPr>
          </a:p>
        </p:txBody>
      </p:sp>
      <p:sp>
        <p:nvSpPr>
          <p:cNvPr id="6152" name="Rectangle 22"/>
          <p:cNvSpPr>
            <a:spLocks noChangeArrowheads="1"/>
          </p:cNvSpPr>
          <p:nvPr/>
        </p:nvSpPr>
        <p:spPr bwMode="black">
          <a:xfrm>
            <a:off x="6000750" y="3356992"/>
            <a:ext cx="31432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455560"/>
                </a:solidFill>
                <a:latin typeface="Calibri" pitchFamily="34" charset="0"/>
              </a:rPr>
              <a:t>  </a:t>
            </a:r>
            <a:r>
              <a:rPr lang="ru-RU" sz="2000" b="1" dirty="0">
                <a:solidFill>
                  <a:srgbClr val="455560"/>
                </a:solidFill>
                <a:latin typeface="Calibri" pitchFamily="34" charset="0"/>
              </a:rPr>
              <a:t>Урология и нефрология</a:t>
            </a:r>
            <a:endParaRPr lang="en-US" sz="2000" b="1" dirty="0">
              <a:solidFill>
                <a:srgbClr val="455560"/>
              </a:solidFill>
              <a:latin typeface="Calibri" pitchFamily="34" charset="0"/>
            </a:endParaRPr>
          </a:p>
        </p:txBody>
      </p:sp>
      <p:sp>
        <p:nvSpPr>
          <p:cNvPr id="6153" name="Rectangle 23"/>
          <p:cNvSpPr>
            <a:spLocks noChangeArrowheads="1"/>
          </p:cNvSpPr>
          <p:nvPr/>
        </p:nvSpPr>
        <p:spPr bwMode="black">
          <a:xfrm>
            <a:off x="6012160" y="2564904"/>
            <a:ext cx="1656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55560"/>
                </a:solidFill>
                <a:latin typeface="Calibri" pitchFamily="34" charset="0"/>
              </a:rPr>
              <a:t> </a:t>
            </a:r>
            <a:r>
              <a:rPr lang="ru-RU" sz="2000" b="1" dirty="0" err="1">
                <a:solidFill>
                  <a:srgbClr val="455560"/>
                </a:solidFill>
                <a:latin typeface="Calibri" pitchFamily="34" charset="0"/>
              </a:rPr>
              <a:t>Гепатология</a:t>
            </a:r>
            <a:r>
              <a:rPr lang="ru-RU" sz="2000" b="1" dirty="0">
                <a:solidFill>
                  <a:srgbClr val="455560"/>
                </a:solidFill>
                <a:latin typeface="Calibri" pitchFamily="34" charset="0"/>
              </a:rPr>
              <a:t> </a:t>
            </a:r>
            <a:endParaRPr lang="en-US" sz="2000" b="1" dirty="0">
              <a:solidFill>
                <a:srgbClr val="455560"/>
              </a:solidFill>
              <a:latin typeface="Calibri" pitchFamily="34" charset="0"/>
            </a:endParaRPr>
          </a:p>
        </p:txBody>
      </p:sp>
      <p:sp>
        <p:nvSpPr>
          <p:cNvPr id="6154" name="Rectangle 24"/>
          <p:cNvSpPr>
            <a:spLocks noChangeArrowheads="1"/>
          </p:cNvSpPr>
          <p:nvPr/>
        </p:nvSpPr>
        <p:spPr bwMode="black">
          <a:xfrm>
            <a:off x="5999162" y="4133850"/>
            <a:ext cx="21732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55560"/>
                </a:solidFill>
                <a:latin typeface="Calibri" pitchFamily="34" charset="0"/>
              </a:rPr>
              <a:t>Пульмонология</a:t>
            </a:r>
            <a:endParaRPr lang="en-US" sz="2000" b="1" dirty="0">
              <a:solidFill>
                <a:srgbClr val="455560"/>
              </a:solidFill>
              <a:latin typeface="Calibri" pitchFamily="34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gray">
          <a:xfrm>
            <a:off x="3491881" y="3205163"/>
            <a:ext cx="1924670" cy="862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8398" dir="1593903" algn="ctr" rotWithShape="0">
              <a:srgbClr val="455560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8F8F8"/>
                </a:solidFill>
                <a:latin typeface="+mj-lt"/>
                <a:cs typeface="+mn-cs"/>
              </a:rPr>
              <a:t>ЯДЕРНАЯ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8F8F8"/>
                </a:solidFill>
                <a:latin typeface="+mj-lt"/>
                <a:cs typeface="+mn-cs"/>
              </a:rPr>
              <a:t>МЕДИЦИНА</a:t>
            </a:r>
            <a:endParaRPr lang="en-US" sz="2000" b="1" dirty="0">
              <a:solidFill>
                <a:srgbClr val="F8F8F8"/>
              </a:solidFill>
              <a:latin typeface="+mj-lt"/>
              <a:cs typeface="+mn-cs"/>
            </a:endParaRPr>
          </a:p>
        </p:txBody>
      </p:sp>
      <p:sp>
        <p:nvSpPr>
          <p:cNvPr id="6157" name="Rectangle 23"/>
          <p:cNvSpPr>
            <a:spLocks noChangeArrowheads="1"/>
          </p:cNvSpPr>
          <p:nvPr/>
        </p:nvSpPr>
        <p:spPr bwMode="black">
          <a:xfrm>
            <a:off x="5500688" y="1919288"/>
            <a:ext cx="25997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455560"/>
                </a:solidFill>
                <a:latin typeface="Calibri" pitchFamily="34" charset="0"/>
              </a:rPr>
              <a:t>Кардиология</a:t>
            </a:r>
            <a:endParaRPr lang="en-US" sz="2800" b="1" dirty="0">
              <a:solidFill>
                <a:srgbClr val="455560"/>
              </a:solidFill>
              <a:latin typeface="Calibri" pitchFamily="34" charset="0"/>
            </a:endParaRPr>
          </a:p>
        </p:txBody>
      </p:sp>
      <p:sp>
        <p:nvSpPr>
          <p:cNvPr id="6158" name="Rectangle 23"/>
          <p:cNvSpPr>
            <a:spLocks noChangeArrowheads="1"/>
          </p:cNvSpPr>
          <p:nvPr/>
        </p:nvSpPr>
        <p:spPr bwMode="black">
          <a:xfrm>
            <a:off x="571500" y="2705100"/>
            <a:ext cx="25003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sz="2000" b="1" dirty="0">
                <a:solidFill>
                  <a:srgbClr val="455560"/>
                </a:solidFill>
                <a:latin typeface="Calibri" pitchFamily="34" charset="0"/>
              </a:rPr>
              <a:t>Травматология</a:t>
            </a:r>
            <a:endParaRPr lang="en-US" sz="2000" b="1" dirty="0">
              <a:solidFill>
                <a:srgbClr val="455560"/>
              </a:solidFill>
              <a:latin typeface="Calibri" pitchFamily="34" charset="0"/>
            </a:endParaRPr>
          </a:p>
        </p:txBody>
      </p:sp>
      <p:sp>
        <p:nvSpPr>
          <p:cNvPr id="6159" name="Rectangle 23"/>
          <p:cNvSpPr>
            <a:spLocks noChangeArrowheads="1"/>
          </p:cNvSpPr>
          <p:nvPr/>
        </p:nvSpPr>
        <p:spPr bwMode="black">
          <a:xfrm>
            <a:off x="928688" y="1785938"/>
            <a:ext cx="25003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sz="2400" b="1">
                <a:solidFill>
                  <a:srgbClr val="455560"/>
                </a:solidFill>
                <a:latin typeface="Calibri" pitchFamily="34" charset="0"/>
              </a:rPr>
              <a:t>Неврология и нейрохирургия</a:t>
            </a:r>
            <a:endParaRPr lang="en-US" sz="2400" b="1">
              <a:solidFill>
                <a:srgbClr val="455560"/>
              </a:solidFill>
              <a:latin typeface="Calibri" pitchFamily="34" charset="0"/>
            </a:endParaRPr>
          </a:p>
        </p:txBody>
      </p:sp>
      <p:sp>
        <p:nvSpPr>
          <p:cNvPr id="6160" name="Rectangle 23"/>
          <p:cNvSpPr>
            <a:spLocks noChangeArrowheads="1"/>
          </p:cNvSpPr>
          <p:nvPr/>
        </p:nvSpPr>
        <p:spPr bwMode="black">
          <a:xfrm>
            <a:off x="500063" y="4205288"/>
            <a:ext cx="25003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sz="2000" b="1" dirty="0">
                <a:solidFill>
                  <a:srgbClr val="455560"/>
                </a:solidFill>
                <a:latin typeface="Calibri" pitchFamily="34" charset="0"/>
              </a:rPr>
              <a:t>Педиатрия</a:t>
            </a:r>
            <a:endParaRPr lang="en-US" sz="2000" b="1" dirty="0">
              <a:solidFill>
                <a:srgbClr val="455560"/>
              </a:solidFill>
              <a:latin typeface="Calibri" pitchFamily="34" charset="0"/>
            </a:endParaRPr>
          </a:p>
        </p:txBody>
      </p:sp>
      <p:sp>
        <p:nvSpPr>
          <p:cNvPr id="6161" name="Rectangle 23"/>
          <p:cNvSpPr>
            <a:spLocks noChangeArrowheads="1"/>
          </p:cNvSpPr>
          <p:nvPr/>
        </p:nvSpPr>
        <p:spPr bwMode="black">
          <a:xfrm>
            <a:off x="1835696" y="4848225"/>
            <a:ext cx="18076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rgbClr val="455560"/>
                </a:solidFill>
                <a:latin typeface="Calibri" pitchFamily="34" charset="0"/>
              </a:rPr>
              <a:t>Аллергология </a:t>
            </a:r>
            <a:endParaRPr lang="en-US" sz="2000" b="1" dirty="0">
              <a:solidFill>
                <a:srgbClr val="455560"/>
              </a:solidFill>
              <a:latin typeface="Calibri" pitchFamily="34" charset="0"/>
            </a:endParaRPr>
          </a:p>
        </p:txBody>
      </p:sp>
      <p:sp>
        <p:nvSpPr>
          <p:cNvPr id="6162" name="Rectangle 23"/>
          <p:cNvSpPr>
            <a:spLocks noChangeArrowheads="1"/>
          </p:cNvSpPr>
          <p:nvPr/>
        </p:nvSpPr>
        <p:spPr bwMode="black">
          <a:xfrm>
            <a:off x="3635896" y="5348288"/>
            <a:ext cx="16504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rgbClr val="455560"/>
                </a:solidFill>
                <a:latin typeface="Calibri" pitchFamily="34" charset="0"/>
              </a:rPr>
              <a:t>Гематология</a:t>
            </a:r>
            <a:endParaRPr lang="en-US" sz="2000" b="1" dirty="0">
              <a:solidFill>
                <a:srgbClr val="455560"/>
              </a:solidFill>
              <a:latin typeface="Calibri" pitchFamily="34" charset="0"/>
            </a:endParaRPr>
          </a:p>
        </p:txBody>
      </p:sp>
      <p:sp>
        <p:nvSpPr>
          <p:cNvPr id="80" name="Oval 19"/>
          <p:cNvSpPr>
            <a:spLocks noChangeArrowheads="1"/>
          </p:cNvSpPr>
          <p:nvPr/>
        </p:nvSpPr>
        <p:spPr bwMode="gray">
          <a:xfrm>
            <a:off x="4214813" y="1928813"/>
            <a:ext cx="500062" cy="500062"/>
          </a:xfrm>
          <a:prstGeom prst="ellipse">
            <a:avLst/>
          </a:prstGeom>
          <a:gradFill rotWithShape="1">
            <a:gsLst>
              <a:gs pos="0">
                <a:srgbClr val="92D050"/>
              </a:gs>
              <a:gs pos="100000">
                <a:srgbClr val="026C3F"/>
              </a:gs>
            </a:gsLst>
            <a:lin ang="2700000" scaled="1"/>
          </a:gradFill>
          <a:ln w="12700">
            <a:solidFill>
              <a:srgbClr val="F8F8F8"/>
            </a:solidFill>
            <a:round/>
            <a:headEnd/>
            <a:tailEnd/>
          </a:ln>
          <a:effectLst>
            <a:outerShdw dist="35921" dir="2700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6164" name="Oval 20"/>
          <p:cNvSpPr>
            <a:spLocks noChangeArrowheads="1"/>
          </p:cNvSpPr>
          <p:nvPr/>
        </p:nvSpPr>
        <p:spPr bwMode="gray">
          <a:xfrm>
            <a:off x="4252913" y="1970088"/>
            <a:ext cx="415925" cy="417512"/>
          </a:xfrm>
          <a:prstGeom prst="ellipse">
            <a:avLst/>
          </a:prstGeom>
          <a:gradFill rotWithShape="1">
            <a:gsLst>
              <a:gs pos="0">
                <a:srgbClr val="00B050"/>
              </a:gs>
              <a:gs pos="100000">
                <a:srgbClr val="92D05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165" name="Rectangle 23"/>
          <p:cNvSpPr>
            <a:spLocks noChangeArrowheads="1"/>
          </p:cNvSpPr>
          <p:nvPr/>
        </p:nvSpPr>
        <p:spPr bwMode="black">
          <a:xfrm>
            <a:off x="428625" y="3419475"/>
            <a:ext cx="2357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sz="2000" b="1" dirty="0">
                <a:solidFill>
                  <a:srgbClr val="455560"/>
                </a:solidFill>
                <a:latin typeface="Calibri" pitchFamily="34" charset="0"/>
              </a:rPr>
              <a:t>Иммунология</a:t>
            </a:r>
            <a:endParaRPr lang="en-US" sz="2000" b="1" dirty="0">
              <a:solidFill>
                <a:srgbClr val="455560"/>
              </a:solidFill>
              <a:latin typeface="Calibri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460432" cy="642938"/>
          </a:xfrm>
        </p:spPr>
        <p:txBody>
          <a:bodyPr rtlCol="0">
            <a:normAutofit/>
          </a:bodyPr>
          <a:lstStyle/>
          <a:p>
            <a:pPr fontAlgn="auto">
              <a:lnSpc>
                <a:spcPct val="110000"/>
              </a:lnSpc>
              <a:spcAft>
                <a:spcPts val="1200"/>
              </a:spcAft>
              <a:defRPr/>
            </a:pPr>
            <a:r>
              <a:rPr lang="ru-RU" sz="2450" b="1" dirty="0" smtClean="0">
                <a:solidFill>
                  <a:srgbClr val="CC0000"/>
                </a:solidFill>
              </a:rPr>
              <a:t>СФЕРЫ ПРИМЕНЕНИЯ  ЯДЕРНОЙ МЕДИЦИНЫ</a:t>
            </a:r>
            <a:endParaRPr lang="ru-RU" sz="2450" b="1" dirty="0">
              <a:solidFill>
                <a:srgbClr val="CC0000"/>
              </a:solidFill>
            </a:endParaRPr>
          </a:p>
        </p:txBody>
      </p:sp>
      <p:sp>
        <p:nvSpPr>
          <p:cNvPr id="65" name="Oval 19"/>
          <p:cNvSpPr>
            <a:spLocks noChangeArrowheads="1"/>
          </p:cNvSpPr>
          <p:nvPr/>
        </p:nvSpPr>
        <p:spPr bwMode="gray">
          <a:xfrm>
            <a:off x="4962525" y="2173288"/>
            <a:ext cx="500063" cy="500062"/>
          </a:xfrm>
          <a:prstGeom prst="ellipse">
            <a:avLst/>
          </a:prstGeom>
          <a:gradFill rotWithShape="1">
            <a:gsLst>
              <a:gs pos="0">
                <a:srgbClr val="92D050"/>
              </a:gs>
              <a:gs pos="100000">
                <a:srgbClr val="026C3F"/>
              </a:gs>
            </a:gsLst>
            <a:lin ang="2700000" scaled="1"/>
          </a:gradFill>
          <a:ln w="12700">
            <a:solidFill>
              <a:srgbClr val="F8F8F8"/>
            </a:solidFill>
            <a:round/>
            <a:headEnd/>
            <a:tailEnd/>
          </a:ln>
          <a:effectLst>
            <a:outerShdw dist="35921" dir="2700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6168" name="Oval 20"/>
          <p:cNvSpPr>
            <a:spLocks noChangeArrowheads="1"/>
          </p:cNvSpPr>
          <p:nvPr/>
        </p:nvSpPr>
        <p:spPr bwMode="gray">
          <a:xfrm>
            <a:off x="5000625" y="2214563"/>
            <a:ext cx="415925" cy="415925"/>
          </a:xfrm>
          <a:prstGeom prst="ellipse">
            <a:avLst/>
          </a:prstGeom>
          <a:gradFill rotWithShape="1">
            <a:gsLst>
              <a:gs pos="0">
                <a:srgbClr val="00B050"/>
              </a:gs>
              <a:gs pos="100000">
                <a:srgbClr val="92D05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5" name="Oval 19"/>
          <p:cNvSpPr>
            <a:spLocks noChangeArrowheads="1"/>
          </p:cNvSpPr>
          <p:nvPr/>
        </p:nvSpPr>
        <p:spPr bwMode="gray">
          <a:xfrm>
            <a:off x="3462338" y="2244725"/>
            <a:ext cx="500062" cy="500063"/>
          </a:xfrm>
          <a:prstGeom prst="ellipse">
            <a:avLst/>
          </a:prstGeom>
          <a:gradFill rotWithShape="1">
            <a:gsLst>
              <a:gs pos="0">
                <a:srgbClr val="92D050"/>
              </a:gs>
              <a:gs pos="100000">
                <a:srgbClr val="026C3F"/>
              </a:gs>
            </a:gsLst>
            <a:lin ang="2700000" scaled="1"/>
          </a:gradFill>
          <a:ln w="12700">
            <a:solidFill>
              <a:srgbClr val="F8F8F8"/>
            </a:solidFill>
            <a:round/>
            <a:headEnd/>
            <a:tailEnd/>
          </a:ln>
          <a:effectLst>
            <a:outerShdw dist="35921" dir="2700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6170" name="Oval 20"/>
          <p:cNvSpPr>
            <a:spLocks noChangeArrowheads="1"/>
          </p:cNvSpPr>
          <p:nvPr/>
        </p:nvSpPr>
        <p:spPr bwMode="gray">
          <a:xfrm>
            <a:off x="3500438" y="2286000"/>
            <a:ext cx="415925" cy="415925"/>
          </a:xfrm>
          <a:prstGeom prst="ellipse">
            <a:avLst/>
          </a:prstGeom>
          <a:gradFill rotWithShape="1">
            <a:gsLst>
              <a:gs pos="0">
                <a:srgbClr val="00B050"/>
              </a:gs>
              <a:gs pos="100000">
                <a:srgbClr val="92D05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3" name="Группа 84"/>
          <p:cNvGrpSpPr>
            <a:grpSpLocks/>
          </p:cNvGrpSpPr>
          <p:nvPr/>
        </p:nvGrpSpPr>
        <p:grpSpPr bwMode="auto">
          <a:xfrm>
            <a:off x="5643563" y="2857500"/>
            <a:ext cx="252412" cy="255588"/>
            <a:chOff x="6034025" y="2672630"/>
            <a:chExt cx="500066" cy="500065"/>
          </a:xfrm>
        </p:grpSpPr>
        <p:sp>
          <p:nvSpPr>
            <p:cNvPr id="83" name="Oval 19"/>
            <p:cNvSpPr>
              <a:spLocks noChangeArrowheads="1"/>
            </p:cNvSpPr>
            <p:nvPr/>
          </p:nvSpPr>
          <p:spPr bwMode="gray">
            <a:xfrm>
              <a:off x="6034025" y="2672630"/>
              <a:ext cx="500066" cy="500065"/>
            </a:xfrm>
            <a:prstGeom prst="ellipse">
              <a:avLst/>
            </a:prstGeom>
            <a:gradFill rotWithShape="1">
              <a:gsLst>
                <a:gs pos="0">
                  <a:srgbClr val="92D050"/>
                </a:gs>
                <a:gs pos="100000">
                  <a:srgbClr val="026C3F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198" name="Oval 20"/>
            <p:cNvSpPr>
              <a:spLocks noChangeArrowheads="1"/>
            </p:cNvSpPr>
            <p:nvPr/>
          </p:nvSpPr>
          <p:spPr bwMode="gray">
            <a:xfrm>
              <a:off x="6072198" y="2714620"/>
              <a:ext cx="416085" cy="416085"/>
            </a:xfrm>
            <a:prstGeom prst="ellipse">
              <a:avLst/>
            </a:prstGeom>
            <a:gradFill rotWithShape="1">
              <a:gsLst>
                <a:gs pos="0">
                  <a:srgbClr val="00B050"/>
                </a:gs>
                <a:gs pos="100000">
                  <a:srgbClr val="92D05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4" name="Группа 85"/>
          <p:cNvGrpSpPr>
            <a:grpSpLocks/>
          </p:cNvGrpSpPr>
          <p:nvPr/>
        </p:nvGrpSpPr>
        <p:grpSpPr bwMode="auto">
          <a:xfrm>
            <a:off x="5786438" y="3500438"/>
            <a:ext cx="252412" cy="255587"/>
            <a:chOff x="6034025" y="2672630"/>
            <a:chExt cx="500066" cy="500065"/>
          </a:xfrm>
        </p:grpSpPr>
        <p:sp>
          <p:nvSpPr>
            <p:cNvPr id="87" name="Oval 19"/>
            <p:cNvSpPr>
              <a:spLocks noChangeArrowheads="1"/>
            </p:cNvSpPr>
            <p:nvPr/>
          </p:nvSpPr>
          <p:spPr bwMode="gray">
            <a:xfrm>
              <a:off x="6034025" y="2672630"/>
              <a:ext cx="500066" cy="500065"/>
            </a:xfrm>
            <a:prstGeom prst="ellipse">
              <a:avLst/>
            </a:prstGeom>
            <a:gradFill rotWithShape="1">
              <a:gsLst>
                <a:gs pos="0">
                  <a:srgbClr val="92D050"/>
                </a:gs>
                <a:gs pos="100000">
                  <a:srgbClr val="026C3F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196" name="Oval 20"/>
            <p:cNvSpPr>
              <a:spLocks noChangeArrowheads="1"/>
            </p:cNvSpPr>
            <p:nvPr/>
          </p:nvSpPr>
          <p:spPr bwMode="gray">
            <a:xfrm>
              <a:off x="6072198" y="2714620"/>
              <a:ext cx="416085" cy="416085"/>
            </a:xfrm>
            <a:prstGeom prst="ellipse">
              <a:avLst/>
            </a:prstGeom>
            <a:gradFill rotWithShape="1">
              <a:gsLst>
                <a:gs pos="0">
                  <a:srgbClr val="00B050"/>
                </a:gs>
                <a:gs pos="100000">
                  <a:srgbClr val="92D05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5" name="Группа 92"/>
          <p:cNvGrpSpPr>
            <a:grpSpLocks/>
          </p:cNvGrpSpPr>
          <p:nvPr/>
        </p:nvGrpSpPr>
        <p:grpSpPr bwMode="auto">
          <a:xfrm>
            <a:off x="5643563" y="4143375"/>
            <a:ext cx="252412" cy="255588"/>
            <a:chOff x="6034025" y="2672630"/>
            <a:chExt cx="500066" cy="500065"/>
          </a:xfrm>
        </p:grpSpPr>
        <p:sp>
          <p:nvSpPr>
            <p:cNvPr id="94" name="Oval 19"/>
            <p:cNvSpPr>
              <a:spLocks noChangeArrowheads="1"/>
            </p:cNvSpPr>
            <p:nvPr/>
          </p:nvSpPr>
          <p:spPr bwMode="gray">
            <a:xfrm>
              <a:off x="6034025" y="2672630"/>
              <a:ext cx="500066" cy="500065"/>
            </a:xfrm>
            <a:prstGeom prst="ellipse">
              <a:avLst/>
            </a:prstGeom>
            <a:gradFill rotWithShape="1">
              <a:gsLst>
                <a:gs pos="0">
                  <a:srgbClr val="92D050"/>
                </a:gs>
                <a:gs pos="100000">
                  <a:srgbClr val="026C3F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194" name="Oval 20"/>
            <p:cNvSpPr>
              <a:spLocks noChangeArrowheads="1"/>
            </p:cNvSpPr>
            <p:nvPr/>
          </p:nvSpPr>
          <p:spPr bwMode="gray">
            <a:xfrm>
              <a:off x="6072198" y="2714620"/>
              <a:ext cx="416085" cy="416085"/>
            </a:xfrm>
            <a:prstGeom prst="ellipse">
              <a:avLst/>
            </a:prstGeom>
            <a:gradFill rotWithShape="1">
              <a:gsLst>
                <a:gs pos="0">
                  <a:srgbClr val="00B050"/>
                </a:gs>
                <a:gs pos="100000">
                  <a:srgbClr val="92D05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6" name="Группа 95"/>
          <p:cNvGrpSpPr>
            <a:grpSpLocks/>
          </p:cNvGrpSpPr>
          <p:nvPr/>
        </p:nvGrpSpPr>
        <p:grpSpPr bwMode="auto">
          <a:xfrm>
            <a:off x="5214938" y="4714875"/>
            <a:ext cx="252412" cy="255588"/>
            <a:chOff x="6034025" y="2672630"/>
            <a:chExt cx="500066" cy="500065"/>
          </a:xfrm>
        </p:grpSpPr>
        <p:sp>
          <p:nvSpPr>
            <p:cNvPr id="97" name="Oval 19"/>
            <p:cNvSpPr>
              <a:spLocks noChangeArrowheads="1"/>
            </p:cNvSpPr>
            <p:nvPr/>
          </p:nvSpPr>
          <p:spPr bwMode="gray">
            <a:xfrm>
              <a:off x="6034025" y="2672630"/>
              <a:ext cx="500066" cy="500065"/>
            </a:xfrm>
            <a:prstGeom prst="ellipse">
              <a:avLst/>
            </a:prstGeom>
            <a:gradFill rotWithShape="1">
              <a:gsLst>
                <a:gs pos="0">
                  <a:srgbClr val="92D050"/>
                </a:gs>
                <a:gs pos="100000">
                  <a:srgbClr val="026C3F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192" name="Oval 20"/>
            <p:cNvSpPr>
              <a:spLocks noChangeArrowheads="1"/>
            </p:cNvSpPr>
            <p:nvPr/>
          </p:nvSpPr>
          <p:spPr bwMode="gray">
            <a:xfrm>
              <a:off x="6072198" y="2714620"/>
              <a:ext cx="416085" cy="416085"/>
            </a:xfrm>
            <a:prstGeom prst="ellipse">
              <a:avLst/>
            </a:prstGeom>
            <a:gradFill rotWithShape="1">
              <a:gsLst>
                <a:gs pos="0">
                  <a:srgbClr val="00B050"/>
                </a:gs>
                <a:gs pos="100000">
                  <a:srgbClr val="92D05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7" name="Группа 98"/>
          <p:cNvGrpSpPr>
            <a:grpSpLocks/>
          </p:cNvGrpSpPr>
          <p:nvPr/>
        </p:nvGrpSpPr>
        <p:grpSpPr bwMode="auto">
          <a:xfrm>
            <a:off x="4357688" y="5000625"/>
            <a:ext cx="252412" cy="255588"/>
            <a:chOff x="6034025" y="2672630"/>
            <a:chExt cx="500066" cy="500065"/>
          </a:xfrm>
        </p:grpSpPr>
        <p:sp>
          <p:nvSpPr>
            <p:cNvPr id="100" name="Oval 19"/>
            <p:cNvSpPr>
              <a:spLocks noChangeArrowheads="1"/>
            </p:cNvSpPr>
            <p:nvPr/>
          </p:nvSpPr>
          <p:spPr bwMode="gray">
            <a:xfrm>
              <a:off x="6034025" y="2672630"/>
              <a:ext cx="500066" cy="500065"/>
            </a:xfrm>
            <a:prstGeom prst="ellipse">
              <a:avLst/>
            </a:prstGeom>
            <a:gradFill rotWithShape="1">
              <a:gsLst>
                <a:gs pos="0">
                  <a:srgbClr val="92D050"/>
                </a:gs>
                <a:gs pos="100000">
                  <a:srgbClr val="026C3F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190" name="Oval 20"/>
            <p:cNvSpPr>
              <a:spLocks noChangeArrowheads="1"/>
            </p:cNvSpPr>
            <p:nvPr/>
          </p:nvSpPr>
          <p:spPr bwMode="gray">
            <a:xfrm>
              <a:off x="6072198" y="2714620"/>
              <a:ext cx="416085" cy="416085"/>
            </a:xfrm>
            <a:prstGeom prst="ellipse">
              <a:avLst/>
            </a:prstGeom>
            <a:gradFill rotWithShape="1">
              <a:gsLst>
                <a:gs pos="0">
                  <a:srgbClr val="00B050"/>
                </a:gs>
                <a:gs pos="100000">
                  <a:srgbClr val="92D05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9" name="Группа 101"/>
          <p:cNvGrpSpPr>
            <a:grpSpLocks/>
          </p:cNvGrpSpPr>
          <p:nvPr/>
        </p:nvGrpSpPr>
        <p:grpSpPr bwMode="auto">
          <a:xfrm>
            <a:off x="3643313" y="4786313"/>
            <a:ext cx="252412" cy="255587"/>
            <a:chOff x="6034025" y="2672630"/>
            <a:chExt cx="500066" cy="500065"/>
          </a:xfrm>
        </p:grpSpPr>
        <p:sp>
          <p:nvSpPr>
            <p:cNvPr id="103" name="Oval 19"/>
            <p:cNvSpPr>
              <a:spLocks noChangeArrowheads="1"/>
            </p:cNvSpPr>
            <p:nvPr/>
          </p:nvSpPr>
          <p:spPr bwMode="gray">
            <a:xfrm>
              <a:off x="6034025" y="2672630"/>
              <a:ext cx="500066" cy="500065"/>
            </a:xfrm>
            <a:prstGeom prst="ellipse">
              <a:avLst/>
            </a:prstGeom>
            <a:gradFill rotWithShape="1">
              <a:gsLst>
                <a:gs pos="0">
                  <a:srgbClr val="92D050"/>
                </a:gs>
                <a:gs pos="100000">
                  <a:srgbClr val="026C3F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188" name="Oval 20"/>
            <p:cNvSpPr>
              <a:spLocks noChangeArrowheads="1"/>
            </p:cNvSpPr>
            <p:nvPr/>
          </p:nvSpPr>
          <p:spPr bwMode="gray">
            <a:xfrm>
              <a:off x="6072198" y="2714620"/>
              <a:ext cx="416085" cy="416085"/>
            </a:xfrm>
            <a:prstGeom prst="ellipse">
              <a:avLst/>
            </a:prstGeom>
            <a:gradFill rotWithShape="1">
              <a:gsLst>
                <a:gs pos="0">
                  <a:srgbClr val="00B050"/>
                </a:gs>
                <a:gs pos="100000">
                  <a:srgbClr val="92D05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10" name="Группа 104"/>
          <p:cNvGrpSpPr>
            <a:grpSpLocks/>
          </p:cNvGrpSpPr>
          <p:nvPr/>
        </p:nvGrpSpPr>
        <p:grpSpPr bwMode="auto">
          <a:xfrm>
            <a:off x="3143250" y="4214813"/>
            <a:ext cx="252413" cy="255587"/>
            <a:chOff x="6034025" y="2672630"/>
            <a:chExt cx="500066" cy="500065"/>
          </a:xfrm>
        </p:grpSpPr>
        <p:sp>
          <p:nvSpPr>
            <p:cNvPr id="106" name="Oval 19"/>
            <p:cNvSpPr>
              <a:spLocks noChangeArrowheads="1"/>
            </p:cNvSpPr>
            <p:nvPr/>
          </p:nvSpPr>
          <p:spPr bwMode="gray">
            <a:xfrm>
              <a:off x="6034025" y="2672630"/>
              <a:ext cx="500066" cy="500065"/>
            </a:xfrm>
            <a:prstGeom prst="ellipse">
              <a:avLst/>
            </a:prstGeom>
            <a:gradFill rotWithShape="1">
              <a:gsLst>
                <a:gs pos="0">
                  <a:srgbClr val="92D050"/>
                </a:gs>
                <a:gs pos="100000">
                  <a:srgbClr val="026C3F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186" name="Oval 20"/>
            <p:cNvSpPr>
              <a:spLocks noChangeArrowheads="1"/>
            </p:cNvSpPr>
            <p:nvPr/>
          </p:nvSpPr>
          <p:spPr bwMode="gray">
            <a:xfrm>
              <a:off x="6072198" y="2714620"/>
              <a:ext cx="416085" cy="416085"/>
            </a:xfrm>
            <a:prstGeom prst="ellipse">
              <a:avLst/>
            </a:prstGeom>
            <a:gradFill rotWithShape="1">
              <a:gsLst>
                <a:gs pos="0">
                  <a:srgbClr val="00B050"/>
                </a:gs>
                <a:gs pos="100000">
                  <a:srgbClr val="92D05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11" name="Группа 107"/>
          <p:cNvGrpSpPr>
            <a:grpSpLocks/>
          </p:cNvGrpSpPr>
          <p:nvPr/>
        </p:nvGrpSpPr>
        <p:grpSpPr bwMode="auto">
          <a:xfrm>
            <a:off x="2928938" y="3500438"/>
            <a:ext cx="252412" cy="255587"/>
            <a:chOff x="6034025" y="2672630"/>
            <a:chExt cx="500066" cy="500065"/>
          </a:xfrm>
        </p:grpSpPr>
        <p:sp>
          <p:nvSpPr>
            <p:cNvPr id="109" name="Oval 19"/>
            <p:cNvSpPr>
              <a:spLocks noChangeArrowheads="1"/>
            </p:cNvSpPr>
            <p:nvPr/>
          </p:nvSpPr>
          <p:spPr bwMode="gray">
            <a:xfrm>
              <a:off x="6034025" y="2672630"/>
              <a:ext cx="500066" cy="500065"/>
            </a:xfrm>
            <a:prstGeom prst="ellipse">
              <a:avLst/>
            </a:prstGeom>
            <a:gradFill rotWithShape="1">
              <a:gsLst>
                <a:gs pos="0">
                  <a:srgbClr val="92D050"/>
                </a:gs>
                <a:gs pos="100000">
                  <a:srgbClr val="026C3F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184" name="Oval 20"/>
            <p:cNvSpPr>
              <a:spLocks noChangeArrowheads="1"/>
            </p:cNvSpPr>
            <p:nvPr/>
          </p:nvSpPr>
          <p:spPr bwMode="gray">
            <a:xfrm>
              <a:off x="6072198" y="2714620"/>
              <a:ext cx="416085" cy="416085"/>
            </a:xfrm>
            <a:prstGeom prst="ellipse">
              <a:avLst/>
            </a:prstGeom>
            <a:gradFill rotWithShape="1">
              <a:gsLst>
                <a:gs pos="0">
                  <a:srgbClr val="00B050"/>
                </a:gs>
                <a:gs pos="100000">
                  <a:srgbClr val="92D05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12" name="Группа 110"/>
          <p:cNvGrpSpPr>
            <a:grpSpLocks/>
          </p:cNvGrpSpPr>
          <p:nvPr/>
        </p:nvGrpSpPr>
        <p:grpSpPr bwMode="auto">
          <a:xfrm>
            <a:off x="3071813" y="2857500"/>
            <a:ext cx="252412" cy="255588"/>
            <a:chOff x="6034025" y="2672630"/>
            <a:chExt cx="500066" cy="500065"/>
          </a:xfrm>
        </p:grpSpPr>
        <p:sp>
          <p:nvSpPr>
            <p:cNvPr id="112" name="Oval 19"/>
            <p:cNvSpPr>
              <a:spLocks noChangeArrowheads="1"/>
            </p:cNvSpPr>
            <p:nvPr/>
          </p:nvSpPr>
          <p:spPr bwMode="gray">
            <a:xfrm>
              <a:off x="6034025" y="2672630"/>
              <a:ext cx="500066" cy="500065"/>
            </a:xfrm>
            <a:prstGeom prst="ellipse">
              <a:avLst/>
            </a:prstGeom>
            <a:gradFill rotWithShape="1">
              <a:gsLst>
                <a:gs pos="0">
                  <a:srgbClr val="92D050"/>
                </a:gs>
                <a:gs pos="100000">
                  <a:srgbClr val="026C3F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182" name="Oval 20"/>
            <p:cNvSpPr>
              <a:spLocks noChangeArrowheads="1"/>
            </p:cNvSpPr>
            <p:nvPr/>
          </p:nvSpPr>
          <p:spPr bwMode="gray">
            <a:xfrm>
              <a:off x="6072198" y="2714620"/>
              <a:ext cx="416085" cy="416085"/>
            </a:xfrm>
            <a:prstGeom prst="ellipse">
              <a:avLst/>
            </a:prstGeom>
            <a:gradFill rotWithShape="1">
              <a:gsLst>
                <a:gs pos="0">
                  <a:srgbClr val="00B050"/>
                </a:gs>
                <a:gs pos="100000">
                  <a:srgbClr val="92D05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5724128" y="4869160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455560"/>
                </a:solidFill>
                <a:latin typeface="Calibri" pitchFamily="34" charset="0"/>
              </a:rPr>
              <a:t>Эндокринология</a:t>
            </a:r>
            <a:endParaRPr lang="ru-RU" sz="2000" dirty="0"/>
          </a:p>
        </p:txBody>
      </p:sp>
      <p:sp>
        <p:nvSpPr>
          <p:cNvPr id="58" name="TextBox 57"/>
          <p:cNvSpPr txBox="1"/>
          <p:nvPr/>
        </p:nvSpPr>
        <p:spPr>
          <a:xfrm>
            <a:off x="8815254" y="6396335"/>
            <a:ext cx="328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3</a:t>
            </a:r>
            <a:endParaRPr lang="ru-RU" sz="1600" dirty="0"/>
          </a:p>
        </p:txBody>
      </p:sp>
      <p:sp>
        <p:nvSpPr>
          <p:cNvPr id="57" name="TextBox 56"/>
          <p:cNvSpPr txBox="1"/>
          <p:nvPr/>
        </p:nvSpPr>
        <p:spPr>
          <a:xfrm>
            <a:off x="0" y="62578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16е заседание Комиссии государств – участников СНГ по использованию атомной энергии в мирных целях, Усть-Каменогорск,  19 ноября 2015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145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2050"/>
          <p:cNvSpPr txBox="1">
            <a:spLocks noChangeArrowheads="1"/>
          </p:cNvSpPr>
          <p:nvPr/>
        </p:nvSpPr>
        <p:spPr bwMode="auto">
          <a:xfrm>
            <a:off x="0" y="116632"/>
            <a:ext cx="824440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РАДИОНУКЛИДЫ ДЛЯ ЯДЕРНОЙ МЕДИЦИНЫ</a:t>
            </a:r>
          </a:p>
        </p:txBody>
      </p:sp>
      <p:sp>
        <p:nvSpPr>
          <p:cNvPr id="129027" name="AutoShape 2051"/>
          <p:cNvSpPr>
            <a:spLocks noChangeArrowheads="1"/>
          </p:cNvSpPr>
          <p:nvPr/>
        </p:nvSpPr>
        <p:spPr bwMode="auto">
          <a:xfrm>
            <a:off x="2971800" y="762000"/>
            <a:ext cx="2895600" cy="8382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33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9028" name="Text Box 2052"/>
          <p:cNvSpPr txBox="1">
            <a:spLocks noChangeArrowheads="1"/>
          </p:cNvSpPr>
          <p:nvPr/>
        </p:nvSpPr>
        <p:spPr bwMode="auto">
          <a:xfrm>
            <a:off x="2971800" y="914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008000"/>
                </a:solidFill>
                <a:latin typeface="Verdana" pitchFamily="34" charset="0"/>
              </a:rPr>
              <a:t>ДИАГНОСТИКА</a:t>
            </a:r>
          </a:p>
        </p:txBody>
      </p:sp>
      <p:sp>
        <p:nvSpPr>
          <p:cNvPr id="129029" name="Text Box 2053"/>
          <p:cNvSpPr txBox="1">
            <a:spLocks noChangeArrowheads="1"/>
          </p:cNvSpPr>
          <p:nvPr/>
        </p:nvSpPr>
        <p:spPr bwMode="auto">
          <a:xfrm>
            <a:off x="533400" y="1676400"/>
            <a:ext cx="2782888" cy="1015663"/>
          </a:xfrm>
          <a:prstGeom prst="rect">
            <a:avLst/>
          </a:prstGeom>
          <a:solidFill>
            <a:srgbClr val="FFFF99"/>
          </a:solidFill>
          <a:ln w="2857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ru-RU" sz="2000" b="1" dirty="0">
                <a:solidFill>
                  <a:srgbClr val="000066"/>
                </a:solidFill>
                <a:cs typeface="Arial" pitchFamily="34" charset="0"/>
              </a:rPr>
              <a:t>ПЭТ (</a:t>
            </a:r>
            <a:r>
              <a:rPr lang="en-US" sz="2000" b="1" dirty="0">
                <a:solidFill>
                  <a:srgbClr val="000066"/>
                </a:solidFill>
                <a:cs typeface="Arial" pitchFamily="34" charset="0"/>
              </a:rPr>
              <a:t>PET</a:t>
            </a:r>
            <a:r>
              <a:rPr lang="ru-RU" sz="2000" b="1" dirty="0">
                <a:solidFill>
                  <a:srgbClr val="000066"/>
                </a:solidFill>
                <a:cs typeface="Arial" pitchFamily="34" charset="0"/>
              </a:rPr>
              <a:t>)</a:t>
            </a:r>
            <a:endParaRPr lang="en-US" sz="2000" b="1" dirty="0">
              <a:solidFill>
                <a:srgbClr val="000066"/>
              </a:solidFill>
              <a:cs typeface="Arial" pitchFamily="34" charset="0"/>
            </a:endParaRPr>
          </a:p>
          <a:p>
            <a:pPr eaLnBrk="0" hangingPunct="0"/>
            <a:r>
              <a:rPr lang="en-US" sz="2000" b="1" dirty="0" smtClean="0">
                <a:solidFill>
                  <a:srgbClr val="000066"/>
                </a:solidFill>
                <a:latin typeface="Symbol" pitchFamily="18" charset="2"/>
              </a:rPr>
              <a:t>b</a:t>
            </a:r>
            <a:r>
              <a:rPr lang="en-US" sz="2000" b="1" baseline="40000" dirty="0" smtClean="0">
                <a:solidFill>
                  <a:srgbClr val="000066"/>
                </a:solidFill>
                <a:cs typeface="Arial" pitchFamily="34" charset="0"/>
              </a:rPr>
              <a:t>+</a:t>
            </a:r>
            <a:r>
              <a:rPr lang="en-US" sz="2000" b="1" dirty="0" smtClean="0">
                <a:solidFill>
                  <a:srgbClr val="000066"/>
                </a:solidFill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0066"/>
                </a:solidFill>
                <a:cs typeface="Arial" pitchFamily="34" charset="0"/>
              </a:rPr>
              <a:t>- </a:t>
            </a:r>
            <a:r>
              <a:rPr lang="ru-RU" sz="2000" b="1" dirty="0">
                <a:solidFill>
                  <a:srgbClr val="000066"/>
                </a:solidFill>
                <a:cs typeface="Arial" pitchFamily="34" charset="0"/>
              </a:rPr>
              <a:t>излучатели</a:t>
            </a:r>
            <a:endParaRPr lang="en-US" sz="2000" b="1" dirty="0">
              <a:solidFill>
                <a:srgbClr val="000066"/>
              </a:solidFill>
              <a:cs typeface="Arial" pitchFamily="34" charset="0"/>
            </a:endParaRPr>
          </a:p>
          <a:p>
            <a:pPr eaLnBrk="0" hangingPunct="0"/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T</a:t>
            </a:r>
            <a:r>
              <a:rPr lang="en-US" sz="2000" b="1" baseline="-25000" dirty="0">
                <a:solidFill>
                  <a:srgbClr val="000066"/>
                </a:solidFill>
                <a:latin typeface="Arial" pitchFamily="34" charset="0"/>
              </a:rPr>
              <a:t>1/2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ru-RU" sz="2000" b="1" dirty="0">
                <a:solidFill>
                  <a:srgbClr val="000066"/>
                </a:solidFill>
                <a:latin typeface="Arial" pitchFamily="34" charset="0"/>
              </a:rPr>
              <a:t>от сек до час</a:t>
            </a:r>
            <a:endParaRPr lang="en-US" sz="2000" b="1" dirty="0">
              <a:latin typeface="Arial" pitchFamily="34" charset="0"/>
            </a:endParaRPr>
          </a:p>
        </p:txBody>
      </p:sp>
      <p:sp>
        <p:nvSpPr>
          <p:cNvPr id="129030" name="Text Box 2054"/>
          <p:cNvSpPr txBox="1">
            <a:spLocks noChangeArrowheads="1"/>
          </p:cNvSpPr>
          <p:nvPr/>
        </p:nvSpPr>
        <p:spPr bwMode="auto">
          <a:xfrm>
            <a:off x="5114587" y="1752600"/>
            <a:ext cx="3707490" cy="1015663"/>
          </a:xfrm>
          <a:prstGeom prst="rect">
            <a:avLst/>
          </a:prstGeom>
          <a:solidFill>
            <a:srgbClr val="FFFF99"/>
          </a:solidFill>
          <a:ln w="381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000" b="1" dirty="0">
                <a:solidFill>
                  <a:srgbClr val="000066"/>
                </a:solidFill>
                <a:cs typeface="Arial" pitchFamily="34" charset="0"/>
              </a:rPr>
              <a:t>ОФЭКТ (</a:t>
            </a:r>
            <a:r>
              <a:rPr lang="en-US" sz="2000" b="1" dirty="0">
                <a:solidFill>
                  <a:srgbClr val="000066"/>
                </a:solidFill>
                <a:cs typeface="Arial" pitchFamily="34" charset="0"/>
              </a:rPr>
              <a:t>SPECT</a:t>
            </a:r>
            <a:r>
              <a:rPr lang="ru-RU" sz="2000" b="1" dirty="0">
                <a:solidFill>
                  <a:srgbClr val="000066"/>
                </a:solidFill>
                <a:cs typeface="Arial" pitchFamily="34" charset="0"/>
              </a:rPr>
              <a:t>)</a:t>
            </a:r>
            <a:endParaRPr lang="en-US" sz="2000" b="1" dirty="0">
              <a:solidFill>
                <a:srgbClr val="000066"/>
              </a:solidFill>
              <a:cs typeface="Arial" pitchFamily="34" charset="0"/>
            </a:endParaRPr>
          </a:p>
          <a:p>
            <a:pPr eaLnBrk="0" hangingPunct="0"/>
            <a:r>
              <a:rPr lang="el-GR" sz="2000" b="1" dirty="0" smtClean="0">
                <a:solidFill>
                  <a:srgbClr val="000066"/>
                </a:solidFill>
                <a:cs typeface="Arial" pitchFamily="34" charset="0"/>
              </a:rPr>
              <a:t>γ</a:t>
            </a:r>
            <a:r>
              <a:rPr lang="en-US" sz="2000" b="1" dirty="0" smtClean="0">
                <a:solidFill>
                  <a:srgbClr val="000066"/>
                </a:solidFill>
                <a:cs typeface="Arial" pitchFamily="34" charset="0"/>
              </a:rPr>
              <a:t>- </a:t>
            </a:r>
            <a:r>
              <a:rPr lang="ru-RU" sz="2000" b="1" dirty="0">
                <a:solidFill>
                  <a:srgbClr val="000066"/>
                </a:solidFill>
                <a:cs typeface="Arial" pitchFamily="34" charset="0"/>
              </a:rPr>
              <a:t>излучатели</a:t>
            </a:r>
            <a:r>
              <a:rPr lang="en-US" sz="2000" b="1" dirty="0">
                <a:solidFill>
                  <a:srgbClr val="000066"/>
                </a:solidFill>
                <a:cs typeface="Arial" pitchFamily="34" charset="0"/>
              </a:rPr>
              <a:t>, 100 - 200 </a:t>
            </a:r>
            <a:r>
              <a:rPr lang="ru-RU" sz="2000" b="1" dirty="0">
                <a:solidFill>
                  <a:srgbClr val="000066"/>
                </a:solidFill>
                <a:cs typeface="Arial" pitchFamily="34" charset="0"/>
              </a:rPr>
              <a:t>кэВ</a:t>
            </a:r>
            <a:endParaRPr lang="en-US" sz="2000" b="1" dirty="0">
              <a:solidFill>
                <a:srgbClr val="000066"/>
              </a:solidFill>
              <a:cs typeface="Arial" pitchFamily="34" charset="0"/>
            </a:endParaRPr>
          </a:p>
          <a:p>
            <a:pPr eaLnBrk="0" hangingPunct="0"/>
            <a:r>
              <a:rPr lang="en-US" sz="2000" b="1" dirty="0">
                <a:solidFill>
                  <a:srgbClr val="000066"/>
                </a:solidFill>
                <a:cs typeface="Arial" pitchFamily="34" charset="0"/>
              </a:rPr>
              <a:t>T</a:t>
            </a:r>
            <a:r>
              <a:rPr lang="en-US" sz="2000" b="1" baseline="-25000" dirty="0">
                <a:solidFill>
                  <a:srgbClr val="000066"/>
                </a:solidFill>
                <a:cs typeface="Arial" pitchFamily="34" charset="0"/>
              </a:rPr>
              <a:t>1/2 </a:t>
            </a:r>
            <a:r>
              <a:rPr lang="ru-RU" sz="2000" b="1" dirty="0">
                <a:solidFill>
                  <a:srgbClr val="000066"/>
                </a:solidFill>
                <a:cs typeface="Arial" pitchFamily="34" charset="0"/>
              </a:rPr>
              <a:t>от мин до </a:t>
            </a:r>
            <a:r>
              <a:rPr lang="ru-RU" sz="2000" b="1" dirty="0" err="1">
                <a:solidFill>
                  <a:srgbClr val="000066"/>
                </a:solidFill>
                <a:cs typeface="Arial" pitchFamily="34" charset="0"/>
              </a:rPr>
              <a:t>сут</a:t>
            </a:r>
            <a:endParaRPr lang="en-US" sz="2000" b="1" baseline="-25000" dirty="0">
              <a:cs typeface="Arial" pitchFamily="34" charset="0"/>
            </a:endParaRPr>
          </a:p>
        </p:txBody>
      </p:sp>
      <p:sp>
        <p:nvSpPr>
          <p:cNvPr id="129031" name="AutoShape 2055"/>
          <p:cNvSpPr>
            <a:spLocks noChangeArrowheads="1"/>
          </p:cNvSpPr>
          <p:nvPr/>
        </p:nvSpPr>
        <p:spPr bwMode="auto">
          <a:xfrm>
            <a:off x="2267744" y="3501008"/>
            <a:ext cx="4343400" cy="685800"/>
          </a:xfrm>
          <a:prstGeom prst="roundRect">
            <a:avLst>
              <a:gd name="adj" fmla="val 16667"/>
            </a:avLst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9032" name="Text Box 2056"/>
          <p:cNvSpPr txBox="1">
            <a:spLocks noChangeArrowheads="1"/>
          </p:cNvSpPr>
          <p:nvPr/>
        </p:nvSpPr>
        <p:spPr bwMode="auto">
          <a:xfrm>
            <a:off x="2339752" y="3645024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/>
              <a:t>РАДИОНУКЛИДНАЯ ТЕРАПИЯ</a:t>
            </a:r>
          </a:p>
        </p:txBody>
      </p:sp>
      <p:sp>
        <p:nvSpPr>
          <p:cNvPr id="129033" name="Text Box 2057"/>
          <p:cNvSpPr txBox="1">
            <a:spLocks noChangeArrowheads="1"/>
          </p:cNvSpPr>
          <p:nvPr/>
        </p:nvSpPr>
        <p:spPr bwMode="auto">
          <a:xfrm>
            <a:off x="228600" y="4495800"/>
            <a:ext cx="1957388" cy="1044575"/>
          </a:xfrm>
          <a:prstGeom prst="rect">
            <a:avLst/>
          </a:prstGeom>
          <a:solidFill>
            <a:srgbClr val="FFFFCC"/>
          </a:solidFill>
          <a:ln w="38100">
            <a:solidFill>
              <a:srgbClr val="D6009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000066"/>
                </a:solidFill>
                <a:latin typeface="Symbol" pitchFamily="18" charset="2"/>
              </a:rPr>
              <a:t>b</a:t>
            </a:r>
            <a:r>
              <a:rPr lang="en-US" sz="2000" b="1" baseline="30000" dirty="0">
                <a:solidFill>
                  <a:srgbClr val="000066"/>
                </a:solidFill>
                <a:latin typeface="Symbol" pitchFamily="18" charset="2"/>
              </a:rPr>
              <a:t>- </a:t>
            </a:r>
            <a:r>
              <a:rPr lang="en-US" sz="2000" b="1" baseline="30000" dirty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- </a:t>
            </a:r>
            <a:r>
              <a:rPr lang="ru-RU" sz="2000" b="1" dirty="0">
                <a:solidFill>
                  <a:srgbClr val="000066"/>
                </a:solidFill>
                <a:latin typeface="Arial" pitchFamily="34" charset="0"/>
              </a:rPr>
              <a:t>излучатели</a:t>
            </a:r>
            <a:endParaRPr lang="en-US" sz="2000" b="1" dirty="0">
              <a:solidFill>
                <a:srgbClr val="000066"/>
              </a:solidFill>
              <a:latin typeface="Arial" pitchFamily="34" charset="0"/>
            </a:endParaRPr>
          </a:p>
          <a:p>
            <a:pPr eaLnBrk="0" hangingPunct="0"/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200 - 2000 </a:t>
            </a:r>
            <a:r>
              <a:rPr lang="ru-RU" sz="2000" b="1" dirty="0">
                <a:solidFill>
                  <a:srgbClr val="000066"/>
                </a:solidFill>
                <a:latin typeface="Arial" pitchFamily="34" charset="0"/>
              </a:rPr>
              <a:t>кэВ</a:t>
            </a:r>
            <a:endParaRPr lang="en-US" sz="2000" b="1" baseline="40000" dirty="0">
              <a:latin typeface="Symbol" pitchFamily="18" charset="2"/>
            </a:endParaRPr>
          </a:p>
        </p:txBody>
      </p:sp>
      <p:sp>
        <p:nvSpPr>
          <p:cNvPr id="129034" name="Text Box 2058"/>
          <p:cNvSpPr txBox="1">
            <a:spLocks noChangeArrowheads="1"/>
          </p:cNvSpPr>
          <p:nvPr/>
        </p:nvSpPr>
        <p:spPr bwMode="auto">
          <a:xfrm>
            <a:off x="3347864" y="4653136"/>
            <a:ext cx="2254250" cy="1044575"/>
          </a:xfrm>
          <a:prstGeom prst="rect">
            <a:avLst/>
          </a:prstGeom>
          <a:solidFill>
            <a:srgbClr val="FFFFCC"/>
          </a:solidFill>
          <a:ln w="38100">
            <a:solidFill>
              <a:srgbClr val="D60093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000066"/>
                </a:solidFill>
                <a:latin typeface="Symbol" pitchFamily="18" charset="2"/>
              </a:rPr>
              <a:t>a- </a:t>
            </a:r>
            <a:r>
              <a:rPr lang="ru-RU" sz="2000" b="1" dirty="0">
                <a:solidFill>
                  <a:srgbClr val="000066"/>
                </a:solidFill>
                <a:latin typeface="Arial" pitchFamily="34" charset="0"/>
              </a:rPr>
              <a:t>излучатели с</a:t>
            </a:r>
            <a:endParaRPr lang="en-US" sz="2000" b="1" dirty="0">
              <a:solidFill>
                <a:srgbClr val="000066"/>
              </a:solidFill>
              <a:latin typeface="Arial" pitchFamily="34" charset="0"/>
            </a:endParaRPr>
          </a:p>
          <a:p>
            <a:pPr eaLnBrk="0" hangingPunct="0"/>
            <a:r>
              <a:rPr lang="ru-RU" sz="2000" b="1" dirty="0">
                <a:solidFill>
                  <a:srgbClr val="000066"/>
                </a:solidFill>
                <a:latin typeface="Arial" pitchFamily="34" charset="0"/>
              </a:rPr>
              <a:t>высокой ЛПЭ</a:t>
            </a:r>
            <a:endParaRPr lang="en-US" sz="2000" b="1" dirty="0">
              <a:solidFill>
                <a:srgbClr val="000066"/>
              </a:solidFill>
              <a:latin typeface="Arial" pitchFamily="34" charset="0"/>
            </a:endParaRPr>
          </a:p>
          <a:p>
            <a:pPr eaLnBrk="0" hangingPunct="0"/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~ 100 </a:t>
            </a:r>
            <a:r>
              <a:rPr lang="ru-RU" sz="2000" b="1" dirty="0">
                <a:solidFill>
                  <a:srgbClr val="000066"/>
                </a:solidFill>
                <a:latin typeface="Arial" pitchFamily="34" charset="0"/>
              </a:rPr>
              <a:t>кэВ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</a:rPr>
              <a:t>/</a:t>
            </a:r>
            <a:r>
              <a:rPr lang="en-US" sz="2000" b="1" dirty="0">
                <a:solidFill>
                  <a:srgbClr val="000066"/>
                </a:solidFill>
                <a:latin typeface="Symbol" pitchFamily="18" charset="2"/>
              </a:rPr>
              <a:t>m</a:t>
            </a:r>
            <a:r>
              <a:rPr lang="ru-RU" sz="2000" b="1" dirty="0">
                <a:solidFill>
                  <a:srgbClr val="000066"/>
                </a:solidFill>
                <a:latin typeface="Arial" pitchFamily="34" charset="0"/>
              </a:rPr>
              <a:t>м</a:t>
            </a:r>
            <a:endParaRPr lang="en-US" sz="2000" b="1" dirty="0">
              <a:latin typeface="Symbol" pitchFamily="18" charset="2"/>
            </a:endParaRPr>
          </a:p>
        </p:txBody>
      </p:sp>
      <p:sp>
        <p:nvSpPr>
          <p:cNvPr id="129035" name="Text Box 2059"/>
          <p:cNvSpPr txBox="1">
            <a:spLocks noChangeArrowheads="1"/>
          </p:cNvSpPr>
          <p:nvPr/>
        </p:nvSpPr>
        <p:spPr bwMode="auto">
          <a:xfrm>
            <a:off x="6107732" y="4495801"/>
            <a:ext cx="2784748" cy="1015663"/>
          </a:xfrm>
          <a:prstGeom prst="rect">
            <a:avLst/>
          </a:prstGeom>
          <a:solidFill>
            <a:srgbClr val="FFFFCC"/>
          </a:solidFill>
          <a:ln w="25400">
            <a:solidFill>
              <a:srgbClr val="D6009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>
                <a:solidFill>
                  <a:srgbClr val="000066"/>
                </a:solidFill>
                <a:latin typeface="Arial" pitchFamily="34" charset="0"/>
              </a:rPr>
              <a:t>Радионуклиды, </a:t>
            </a:r>
          </a:p>
          <a:p>
            <a:pPr eaLnBrk="0" hangingPunct="0"/>
            <a:r>
              <a:rPr lang="ru-RU" sz="2000" b="1" dirty="0">
                <a:solidFill>
                  <a:srgbClr val="000066"/>
                </a:solidFill>
                <a:latin typeface="Arial" pitchFamily="34" charset="0"/>
              </a:rPr>
              <a:t>распадающиеся</a:t>
            </a:r>
          </a:p>
          <a:p>
            <a:pPr eaLnBrk="0" hangingPunct="0">
              <a:spcAft>
                <a:spcPts val="1800"/>
              </a:spcAft>
            </a:pPr>
            <a:r>
              <a:rPr lang="ru-RU" sz="2000" b="1" dirty="0">
                <a:solidFill>
                  <a:srgbClr val="000066"/>
                </a:solidFill>
                <a:latin typeface="Arial" pitchFamily="34" charset="0"/>
              </a:rPr>
              <a:t>ЭЗ или ВЭК</a:t>
            </a:r>
            <a:endParaRPr lang="en-US" sz="2000" b="1" dirty="0">
              <a:latin typeface="Arial" pitchFamily="34" charset="0"/>
            </a:endParaRPr>
          </a:p>
        </p:txBody>
      </p:sp>
      <p:cxnSp>
        <p:nvCxnSpPr>
          <p:cNvPr id="129036" name="AutoShape 2060"/>
          <p:cNvCxnSpPr>
            <a:cxnSpLocks noChangeShapeType="1"/>
          </p:cNvCxnSpPr>
          <p:nvPr/>
        </p:nvCxnSpPr>
        <p:spPr bwMode="auto">
          <a:xfrm rot="10800000" flipV="1">
            <a:off x="1905000" y="1143000"/>
            <a:ext cx="1046163" cy="561975"/>
          </a:xfrm>
          <a:prstGeom prst="bentConnector2">
            <a:avLst/>
          </a:prstGeom>
          <a:noFill/>
          <a:ln w="38100">
            <a:solidFill>
              <a:srgbClr val="008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29037" name="AutoShape 2061"/>
          <p:cNvCxnSpPr>
            <a:cxnSpLocks noChangeShapeType="1"/>
          </p:cNvCxnSpPr>
          <p:nvPr/>
        </p:nvCxnSpPr>
        <p:spPr bwMode="auto">
          <a:xfrm>
            <a:off x="5867400" y="1219200"/>
            <a:ext cx="850900" cy="504825"/>
          </a:xfrm>
          <a:prstGeom prst="bentConnector2">
            <a:avLst/>
          </a:prstGeom>
          <a:noFill/>
          <a:ln w="38100">
            <a:solidFill>
              <a:srgbClr val="008000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29038" name="AutoShape 2062"/>
          <p:cNvCxnSpPr>
            <a:cxnSpLocks noChangeShapeType="1"/>
          </p:cNvCxnSpPr>
          <p:nvPr/>
        </p:nvCxnSpPr>
        <p:spPr bwMode="auto">
          <a:xfrm rot="10800000" flipV="1">
            <a:off x="1115616" y="3933056"/>
            <a:ext cx="1163638" cy="552450"/>
          </a:xfrm>
          <a:prstGeom prst="bentConnector2">
            <a:avLst/>
          </a:prstGeom>
          <a:noFill/>
          <a:ln w="38100">
            <a:solidFill>
              <a:srgbClr val="D60093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29039" name="Line 2063"/>
          <p:cNvSpPr>
            <a:spLocks noChangeShapeType="1"/>
          </p:cNvSpPr>
          <p:nvPr/>
        </p:nvSpPr>
        <p:spPr bwMode="auto">
          <a:xfrm>
            <a:off x="4355976" y="4149080"/>
            <a:ext cx="0" cy="533400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cxnSp>
        <p:nvCxnSpPr>
          <p:cNvPr id="129040" name="AutoShape 2064"/>
          <p:cNvCxnSpPr>
            <a:cxnSpLocks noChangeShapeType="1"/>
          </p:cNvCxnSpPr>
          <p:nvPr/>
        </p:nvCxnSpPr>
        <p:spPr bwMode="auto">
          <a:xfrm>
            <a:off x="6588224" y="3933056"/>
            <a:ext cx="855663" cy="558800"/>
          </a:xfrm>
          <a:prstGeom prst="bentConnector2">
            <a:avLst/>
          </a:prstGeom>
          <a:noFill/>
          <a:ln w="38100">
            <a:solidFill>
              <a:srgbClr val="D60093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29042" name="Text Box 2066"/>
          <p:cNvSpPr txBox="1">
            <a:spLocks noChangeArrowheads="1"/>
          </p:cNvSpPr>
          <p:nvPr/>
        </p:nvSpPr>
        <p:spPr bwMode="auto">
          <a:xfrm>
            <a:off x="4953000" y="2895600"/>
            <a:ext cx="396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900" b="1" baseline="30000" dirty="0">
                <a:solidFill>
                  <a:srgbClr val="0070C0"/>
                </a:solidFill>
                <a:latin typeface="Arial" pitchFamily="34" charset="0"/>
              </a:rPr>
              <a:t>201</a:t>
            </a:r>
            <a:r>
              <a:rPr lang="en-US" sz="2900" b="1" dirty="0">
                <a:solidFill>
                  <a:srgbClr val="0070C0"/>
                </a:solidFill>
                <a:latin typeface="Arial" pitchFamily="34" charset="0"/>
              </a:rPr>
              <a:t>Tl</a:t>
            </a:r>
            <a:r>
              <a:rPr lang="ru-RU" sz="2900" b="1" dirty="0">
                <a:solidFill>
                  <a:srgbClr val="0070C0"/>
                </a:solidFill>
                <a:latin typeface="Arial" pitchFamily="34" charset="0"/>
              </a:rPr>
              <a:t>, </a:t>
            </a:r>
            <a:r>
              <a:rPr lang="en-US" sz="2900" b="1" baseline="30000" dirty="0">
                <a:solidFill>
                  <a:srgbClr val="0070C0"/>
                </a:solidFill>
                <a:latin typeface="Arial" pitchFamily="34" charset="0"/>
              </a:rPr>
              <a:t>123</a:t>
            </a:r>
            <a:r>
              <a:rPr lang="en-US" sz="2900" b="1" dirty="0">
                <a:solidFill>
                  <a:srgbClr val="0070C0"/>
                </a:solidFill>
                <a:latin typeface="Arial" pitchFamily="34" charset="0"/>
              </a:rPr>
              <a:t>I</a:t>
            </a:r>
            <a:r>
              <a:rPr lang="ru-RU" sz="2900" b="1" dirty="0">
                <a:solidFill>
                  <a:srgbClr val="0070C0"/>
                </a:solidFill>
                <a:latin typeface="Arial" pitchFamily="34" charset="0"/>
              </a:rPr>
              <a:t>, </a:t>
            </a:r>
            <a:r>
              <a:rPr lang="en-US" sz="2900" b="1" baseline="30000" dirty="0">
                <a:solidFill>
                  <a:srgbClr val="0070C0"/>
                </a:solidFill>
                <a:latin typeface="Arial" pitchFamily="34" charset="0"/>
              </a:rPr>
              <a:t>111</a:t>
            </a:r>
            <a:r>
              <a:rPr lang="en-US" sz="2900" b="1" dirty="0">
                <a:solidFill>
                  <a:srgbClr val="0070C0"/>
                </a:solidFill>
                <a:latin typeface="Arial" pitchFamily="34" charset="0"/>
              </a:rPr>
              <a:t>In</a:t>
            </a:r>
            <a:r>
              <a:rPr lang="ru-RU" sz="2900" b="1" dirty="0">
                <a:solidFill>
                  <a:srgbClr val="0070C0"/>
                </a:solidFill>
                <a:latin typeface="Arial" pitchFamily="34" charset="0"/>
              </a:rPr>
              <a:t>,</a:t>
            </a:r>
            <a:r>
              <a:rPr lang="ru-RU" sz="2900" b="1" baseline="30000" dirty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900" b="1" baseline="30000" dirty="0">
                <a:solidFill>
                  <a:srgbClr val="0070C0"/>
                </a:solidFill>
                <a:latin typeface="Arial" pitchFamily="34" charset="0"/>
              </a:rPr>
              <a:t>67</a:t>
            </a:r>
            <a:r>
              <a:rPr lang="en-US" sz="2900" b="1" dirty="0">
                <a:solidFill>
                  <a:srgbClr val="0070C0"/>
                </a:solidFill>
                <a:latin typeface="Arial" pitchFamily="34" charset="0"/>
              </a:rPr>
              <a:t>Ga</a:t>
            </a:r>
            <a:endParaRPr lang="ru-RU" sz="2900" b="1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129043" name="Text Box 2067"/>
          <p:cNvSpPr txBox="1">
            <a:spLocks noChangeArrowheads="1"/>
          </p:cNvSpPr>
          <p:nvPr/>
        </p:nvSpPr>
        <p:spPr bwMode="auto">
          <a:xfrm>
            <a:off x="6705600" y="1058863"/>
            <a:ext cx="2438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99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/</a:t>
            </a:r>
            <a:r>
              <a:rPr lang="en-US" sz="3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99m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Tc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</a:rPr>
              <a:t>  </a:t>
            </a:r>
          </a:p>
        </p:txBody>
      </p:sp>
      <p:sp>
        <p:nvSpPr>
          <p:cNvPr id="129044" name="Text Box 2068"/>
          <p:cNvSpPr txBox="1">
            <a:spLocks noChangeArrowheads="1"/>
          </p:cNvSpPr>
          <p:nvPr/>
        </p:nvSpPr>
        <p:spPr bwMode="auto">
          <a:xfrm>
            <a:off x="533400" y="1058863"/>
            <a:ext cx="1219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baseline="300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  <a:r>
              <a:rPr lang="ru-RU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</a:t>
            </a:r>
          </a:p>
        </p:txBody>
      </p:sp>
      <p:sp>
        <p:nvSpPr>
          <p:cNvPr id="129045" name="Text Box 2069"/>
          <p:cNvSpPr txBox="1">
            <a:spLocks noChangeArrowheads="1"/>
          </p:cNvSpPr>
          <p:nvPr/>
        </p:nvSpPr>
        <p:spPr bwMode="auto">
          <a:xfrm>
            <a:off x="152400" y="2743200"/>
            <a:ext cx="396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900" b="1" baseline="30000" dirty="0">
                <a:solidFill>
                  <a:srgbClr val="0070C0"/>
                </a:solidFill>
                <a:latin typeface="Arial" pitchFamily="34" charset="0"/>
              </a:rPr>
              <a:t>11</a:t>
            </a:r>
            <a:r>
              <a:rPr lang="ru-RU" sz="2900" b="1" dirty="0">
                <a:solidFill>
                  <a:srgbClr val="0070C0"/>
                </a:solidFill>
                <a:latin typeface="Arial" pitchFamily="34" charset="0"/>
              </a:rPr>
              <a:t>С, </a:t>
            </a:r>
            <a:r>
              <a:rPr lang="ru-RU" sz="2900" b="1" baseline="30000" dirty="0">
                <a:solidFill>
                  <a:srgbClr val="0070C0"/>
                </a:solidFill>
                <a:latin typeface="Arial" pitchFamily="34" charset="0"/>
              </a:rPr>
              <a:t>13</a:t>
            </a:r>
            <a:r>
              <a:rPr lang="ru-RU" sz="2900" b="1" dirty="0">
                <a:solidFill>
                  <a:srgbClr val="0070C0"/>
                </a:solidFill>
                <a:latin typeface="Arial" pitchFamily="34" charset="0"/>
              </a:rPr>
              <a:t>N, </a:t>
            </a:r>
            <a:r>
              <a:rPr lang="ru-RU" sz="2900" b="1" baseline="30000" dirty="0">
                <a:solidFill>
                  <a:srgbClr val="0070C0"/>
                </a:solidFill>
                <a:latin typeface="Arial" pitchFamily="34" charset="0"/>
              </a:rPr>
              <a:t>15</a:t>
            </a:r>
            <a:r>
              <a:rPr lang="ru-RU" sz="2900" b="1" dirty="0">
                <a:solidFill>
                  <a:srgbClr val="0070C0"/>
                </a:solidFill>
                <a:latin typeface="Arial" pitchFamily="34" charset="0"/>
              </a:rPr>
              <a:t>О,</a:t>
            </a:r>
            <a:r>
              <a:rPr lang="ru-RU" sz="29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68</a:t>
            </a:r>
            <a:r>
              <a:rPr lang="ru-RU" sz="2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Ge/</a:t>
            </a:r>
            <a:r>
              <a:rPr lang="ru-RU" sz="29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68</a:t>
            </a:r>
            <a:r>
              <a:rPr lang="ru-RU" sz="2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Ga</a:t>
            </a:r>
          </a:p>
        </p:txBody>
      </p:sp>
      <p:sp>
        <p:nvSpPr>
          <p:cNvPr id="129046" name="Text Box 2070"/>
          <p:cNvSpPr txBox="1">
            <a:spLocks noChangeArrowheads="1"/>
          </p:cNvSpPr>
          <p:nvPr/>
        </p:nvSpPr>
        <p:spPr bwMode="auto">
          <a:xfrm>
            <a:off x="0" y="3861048"/>
            <a:ext cx="1219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baseline="300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131</a:t>
            </a:r>
            <a:r>
              <a:rPr lang="ru-RU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I</a:t>
            </a:r>
          </a:p>
        </p:txBody>
      </p:sp>
      <p:sp>
        <p:nvSpPr>
          <p:cNvPr id="129048" name="Text Box 2072"/>
          <p:cNvSpPr txBox="1">
            <a:spLocks noChangeArrowheads="1"/>
          </p:cNvSpPr>
          <p:nvPr/>
        </p:nvSpPr>
        <p:spPr bwMode="auto">
          <a:xfrm>
            <a:off x="0" y="5589240"/>
            <a:ext cx="334786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200" b="1" baseline="30000" dirty="0">
                <a:solidFill>
                  <a:srgbClr val="003399"/>
                </a:solidFill>
              </a:rPr>
              <a:t>32</a:t>
            </a:r>
            <a:r>
              <a:rPr lang="ru-RU" sz="2200" b="1" dirty="0">
                <a:solidFill>
                  <a:srgbClr val="003399"/>
                </a:solidFill>
              </a:rPr>
              <a:t>Р, </a:t>
            </a:r>
            <a:r>
              <a:rPr lang="ru-RU" sz="2200" b="1" baseline="30000" dirty="0">
                <a:solidFill>
                  <a:srgbClr val="003399"/>
                </a:solidFill>
              </a:rPr>
              <a:t>90</a:t>
            </a:r>
            <a:r>
              <a:rPr lang="ru-RU" sz="2200" b="1" dirty="0">
                <a:solidFill>
                  <a:srgbClr val="003399"/>
                </a:solidFill>
                <a:cs typeface="Tahoma" pitchFamily="34" charset="0"/>
              </a:rPr>
              <a:t>Sr/</a:t>
            </a:r>
            <a:r>
              <a:rPr lang="ru-RU" sz="2200" b="1" baseline="30000" dirty="0">
                <a:solidFill>
                  <a:srgbClr val="003399"/>
                </a:solidFill>
                <a:cs typeface="Tahoma" pitchFamily="34" charset="0"/>
              </a:rPr>
              <a:t>90</a:t>
            </a:r>
            <a:r>
              <a:rPr lang="ru-RU" sz="2200" b="1" dirty="0">
                <a:solidFill>
                  <a:srgbClr val="003399"/>
                </a:solidFill>
                <a:cs typeface="Tahoma" pitchFamily="34" charset="0"/>
              </a:rPr>
              <a:t>Y, </a:t>
            </a:r>
            <a:r>
              <a:rPr lang="ru-RU" sz="2200" b="1" baseline="30000" dirty="0">
                <a:solidFill>
                  <a:srgbClr val="003399"/>
                </a:solidFill>
                <a:cs typeface="Tahoma" pitchFamily="34" charset="0"/>
              </a:rPr>
              <a:t>89</a:t>
            </a:r>
            <a:r>
              <a:rPr lang="ru-RU" sz="2200" b="1" dirty="0">
                <a:solidFill>
                  <a:srgbClr val="003399"/>
                </a:solidFill>
                <a:cs typeface="Tahoma" pitchFamily="34" charset="0"/>
              </a:rPr>
              <a:t>Sr</a:t>
            </a:r>
            <a:r>
              <a:rPr lang="ru-RU" sz="2200" b="1" dirty="0" smtClean="0">
                <a:solidFill>
                  <a:srgbClr val="003399"/>
                </a:solidFill>
                <a:cs typeface="Tahoma" pitchFamily="34" charset="0"/>
              </a:rPr>
              <a:t>, </a:t>
            </a:r>
            <a:r>
              <a:rPr lang="ru-RU" sz="2200" b="1" baseline="30000" dirty="0" smtClean="0">
                <a:solidFill>
                  <a:srgbClr val="003399"/>
                </a:solidFill>
                <a:cs typeface="Tahoma" pitchFamily="34" charset="0"/>
              </a:rPr>
              <a:t>153</a:t>
            </a:r>
            <a:r>
              <a:rPr lang="ru-RU" sz="2200" b="1" dirty="0" smtClean="0">
                <a:solidFill>
                  <a:srgbClr val="003399"/>
                </a:solidFill>
                <a:cs typeface="Tahoma" pitchFamily="34" charset="0"/>
              </a:rPr>
              <a:t>Sm, </a:t>
            </a:r>
            <a:r>
              <a:rPr lang="ru-RU" sz="2200" b="1" baseline="30000" dirty="0">
                <a:solidFill>
                  <a:srgbClr val="003399"/>
                </a:solidFill>
                <a:cs typeface="Tahoma" pitchFamily="34" charset="0"/>
              </a:rPr>
              <a:t>188</a:t>
            </a:r>
            <a:r>
              <a:rPr lang="ru-RU" sz="2200" b="1" dirty="0">
                <a:solidFill>
                  <a:srgbClr val="003399"/>
                </a:solidFill>
                <a:cs typeface="Tahoma" pitchFamily="34" charset="0"/>
              </a:rPr>
              <a:t>W/</a:t>
            </a:r>
            <a:r>
              <a:rPr lang="ru-RU" sz="2200" b="1" baseline="30000" dirty="0">
                <a:solidFill>
                  <a:srgbClr val="003399"/>
                </a:solidFill>
                <a:cs typeface="Tahoma" pitchFamily="34" charset="0"/>
              </a:rPr>
              <a:t>188</a:t>
            </a:r>
            <a:r>
              <a:rPr lang="ru-RU" sz="2200" b="1" dirty="0">
                <a:solidFill>
                  <a:srgbClr val="003399"/>
                </a:solidFill>
                <a:cs typeface="Tahoma" pitchFamily="34" charset="0"/>
              </a:rPr>
              <a:t>Re, </a:t>
            </a:r>
            <a:r>
              <a:rPr lang="ru-RU" sz="2200" b="1" baseline="30000" dirty="0" smtClean="0">
                <a:solidFill>
                  <a:srgbClr val="003399"/>
                </a:solidFill>
                <a:cs typeface="Tahoma" pitchFamily="34" charset="0"/>
              </a:rPr>
              <a:t>177</a:t>
            </a:r>
            <a:r>
              <a:rPr lang="ru-RU" sz="2200" b="1" dirty="0" smtClean="0">
                <a:solidFill>
                  <a:srgbClr val="003399"/>
                </a:solidFill>
                <a:cs typeface="Tahoma" pitchFamily="34" charset="0"/>
              </a:rPr>
              <a:t>Lu </a:t>
            </a:r>
            <a:endParaRPr lang="ru-RU" sz="2200" b="1" dirty="0">
              <a:solidFill>
                <a:srgbClr val="003399"/>
              </a:solidFill>
              <a:cs typeface="Tahoma" pitchFamily="34" charset="0"/>
            </a:endParaRPr>
          </a:p>
        </p:txBody>
      </p:sp>
      <p:sp>
        <p:nvSpPr>
          <p:cNvPr id="129049" name="Text Box 2073"/>
          <p:cNvSpPr txBox="1">
            <a:spLocks noChangeArrowheads="1"/>
          </p:cNvSpPr>
          <p:nvPr/>
        </p:nvSpPr>
        <p:spPr bwMode="auto">
          <a:xfrm>
            <a:off x="3347864" y="5805264"/>
            <a:ext cx="2286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baseline="30000" dirty="0">
                <a:solidFill>
                  <a:srgbClr val="003399"/>
                </a:solidFill>
              </a:rPr>
              <a:t>225</a:t>
            </a:r>
            <a:r>
              <a:rPr lang="ru-RU" sz="2800" b="1" dirty="0">
                <a:solidFill>
                  <a:srgbClr val="003399"/>
                </a:solidFill>
              </a:rPr>
              <a:t>Ас/</a:t>
            </a:r>
            <a:r>
              <a:rPr lang="ru-RU" sz="2800" b="1" baseline="30000" dirty="0">
                <a:solidFill>
                  <a:srgbClr val="003399"/>
                </a:solidFill>
              </a:rPr>
              <a:t>213</a:t>
            </a:r>
            <a:r>
              <a:rPr lang="ru-RU" sz="2800" b="1" dirty="0">
                <a:solidFill>
                  <a:srgbClr val="003399"/>
                </a:solidFill>
                <a:cs typeface="Tahoma" pitchFamily="34" charset="0"/>
              </a:rPr>
              <a:t>Bi</a:t>
            </a:r>
          </a:p>
        </p:txBody>
      </p:sp>
      <p:sp>
        <p:nvSpPr>
          <p:cNvPr id="129050" name="Text Box 2074"/>
          <p:cNvSpPr txBox="1">
            <a:spLocks noChangeArrowheads="1"/>
          </p:cNvSpPr>
          <p:nvPr/>
        </p:nvSpPr>
        <p:spPr bwMode="auto">
          <a:xfrm>
            <a:off x="6172200" y="5562600"/>
            <a:ext cx="2792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baseline="30000" dirty="0">
                <a:solidFill>
                  <a:schemeClr val="bg1"/>
                </a:solidFill>
              </a:rPr>
              <a:t> </a:t>
            </a:r>
            <a:r>
              <a:rPr lang="en-US" sz="2400" b="1" baseline="30000" dirty="0">
                <a:solidFill>
                  <a:srgbClr val="003399"/>
                </a:solidFill>
              </a:rPr>
              <a:t>111</a:t>
            </a:r>
            <a:r>
              <a:rPr lang="en-US" sz="2400" b="1" dirty="0">
                <a:solidFill>
                  <a:srgbClr val="003399"/>
                </a:solidFill>
              </a:rPr>
              <a:t>In</a:t>
            </a:r>
            <a:r>
              <a:rPr lang="ru-RU" sz="2400" b="1" dirty="0">
                <a:solidFill>
                  <a:srgbClr val="003399"/>
                </a:solidFill>
              </a:rPr>
              <a:t>,</a:t>
            </a:r>
            <a:r>
              <a:rPr lang="ru-RU" sz="2400" b="1" baseline="30000" dirty="0">
                <a:solidFill>
                  <a:srgbClr val="003399"/>
                </a:solidFill>
              </a:rPr>
              <a:t> </a:t>
            </a:r>
            <a:r>
              <a:rPr lang="en-US" sz="2400" b="1" baseline="30000" dirty="0">
                <a:solidFill>
                  <a:srgbClr val="003399"/>
                </a:solidFill>
              </a:rPr>
              <a:t>67</a:t>
            </a:r>
            <a:r>
              <a:rPr lang="en-US" sz="2400" b="1" dirty="0">
                <a:solidFill>
                  <a:srgbClr val="003399"/>
                </a:solidFill>
              </a:rPr>
              <a:t>Ga</a:t>
            </a:r>
            <a:r>
              <a:rPr lang="ru-RU" sz="2400" b="1" dirty="0">
                <a:solidFill>
                  <a:srgbClr val="003399"/>
                </a:solidFill>
              </a:rPr>
              <a:t>, </a:t>
            </a:r>
            <a:r>
              <a:rPr lang="ru-RU" sz="2400" b="1" baseline="30000" dirty="0">
                <a:solidFill>
                  <a:srgbClr val="003399"/>
                </a:solidFill>
              </a:rPr>
              <a:t>165</a:t>
            </a:r>
            <a:r>
              <a:rPr lang="ru-RU" sz="2400" b="1" dirty="0">
                <a:solidFill>
                  <a:srgbClr val="003399"/>
                </a:solidFill>
              </a:rPr>
              <a:t>Er</a:t>
            </a:r>
          </a:p>
        </p:txBody>
      </p:sp>
      <p:sp>
        <p:nvSpPr>
          <p:cNvPr id="129052" name="Text Box 2076"/>
          <p:cNvSpPr txBox="1">
            <a:spLocks noChangeArrowheads="1"/>
          </p:cNvSpPr>
          <p:nvPr/>
        </p:nvSpPr>
        <p:spPr bwMode="auto">
          <a:xfrm>
            <a:off x="7391400" y="3886200"/>
            <a:ext cx="1066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baseline="300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125</a:t>
            </a:r>
            <a:r>
              <a:rPr lang="ru-RU" sz="32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815254" y="6488668"/>
            <a:ext cx="328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4</a:t>
            </a:r>
            <a:endParaRPr lang="ru-RU" sz="1800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16е заседание Комиссии государств – участников СНГ по использованию атомной энергии в мирных целях, Усть-Каменогорск,  19 ноября 2015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2578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16е заседание Комиссии государств – участников СНГ по использованию атомной энергии в мирных целях, Усть-Каменогорск,  19 ноября 2015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6632"/>
            <a:ext cx="810039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0" b="1" dirty="0" smtClean="0"/>
              <a:t>Из ПРОТОКОЛА пятнадцатого заседания Комиссии государств – участников Содружества Независимых Государств по использованию атомной энергии в мирных целях, Минск, 12 ноября 2014 г.:</a:t>
            </a:r>
            <a:endParaRPr lang="ru-RU" sz="175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24744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1" dirty="0" smtClean="0"/>
              <a:t>6. О развитии ядерной медицины в государствах – участниках СНГ</a:t>
            </a:r>
          </a:p>
          <a:p>
            <a:pPr algn="l">
              <a:spcAft>
                <a:spcPts val="600"/>
              </a:spcAft>
            </a:pPr>
            <a:r>
              <a:rPr lang="ru-RU" sz="2000" dirty="0" smtClean="0"/>
              <a:t>6.2.  Рабочей группе подготовить: 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- предложения о разработке программы совместных доклинических </a:t>
            </a:r>
          </a:p>
          <a:p>
            <a:pPr algn="l">
              <a:spcAft>
                <a:spcPts val="600"/>
              </a:spcAft>
            </a:pPr>
            <a:r>
              <a:rPr lang="ru-RU" sz="2000" dirty="0" smtClean="0"/>
              <a:t>исследований перспективных </a:t>
            </a:r>
            <a:r>
              <a:rPr lang="ru-RU" sz="2000" dirty="0" err="1" smtClean="0"/>
              <a:t>радиофармпрепаратов</a:t>
            </a:r>
            <a:r>
              <a:rPr lang="ru-RU" sz="2000" dirty="0" smtClean="0"/>
              <a:t> государств – участников СНГ. </a:t>
            </a:r>
          </a:p>
          <a:p>
            <a:pPr algn="l">
              <a:spcAft>
                <a:spcPts val="600"/>
              </a:spcAft>
            </a:pPr>
            <a:r>
              <a:rPr lang="ru-RU" sz="2000" b="1" dirty="0" smtClean="0"/>
              <a:t> </a:t>
            </a:r>
            <a:r>
              <a:rPr lang="ru-RU" sz="2000" dirty="0" smtClean="0"/>
              <a:t>6.3.  Просить Исполнительный комитет СНГ обратиться в правительства государств – участников СНГ с просьбой о назначении в состав Рабочей группы экспертов по направлению «</a:t>
            </a:r>
            <a:r>
              <a:rPr lang="ru-RU" sz="2000" b="1" dirty="0" err="1" smtClean="0"/>
              <a:t>Радиофармацевтические</a:t>
            </a:r>
            <a:r>
              <a:rPr lang="ru-RU" sz="2000" b="1" dirty="0" smtClean="0"/>
              <a:t> технологии</a:t>
            </a:r>
            <a:r>
              <a:rPr lang="ru-RU" sz="2000" dirty="0" smtClean="0"/>
              <a:t>».</a:t>
            </a:r>
          </a:p>
          <a:p>
            <a:pPr algn="l"/>
            <a:r>
              <a:rPr lang="ru-RU" sz="2000" b="1" dirty="0" smtClean="0"/>
              <a:t>Состав Сектора «</a:t>
            </a:r>
            <a:r>
              <a:rPr lang="ru-RU" sz="2000" b="1" dirty="0" err="1" smtClean="0"/>
              <a:t>Радиофармацевтические</a:t>
            </a:r>
            <a:r>
              <a:rPr lang="ru-RU" sz="2000" b="1" dirty="0" smtClean="0"/>
              <a:t> технологии» </a:t>
            </a:r>
            <a:r>
              <a:rPr lang="ru-RU" sz="2000" dirty="0" smtClean="0"/>
              <a:t>Рабочей группы «Модернизация и развитие радиационной терапии и ядерной медицины» был сформирован в </a:t>
            </a:r>
            <a:r>
              <a:rPr lang="en-US" sz="2000" dirty="0" smtClean="0"/>
              <a:t>I</a:t>
            </a:r>
            <a:r>
              <a:rPr lang="ru-RU" sz="2000" dirty="0" smtClean="0"/>
              <a:t> квартале 2015 г., заседание сектора было проведено 08 апреля 2015 г. с утверждением плана работы на 2015 г.</a:t>
            </a:r>
          </a:p>
          <a:p>
            <a:pPr algn="l"/>
            <a:r>
              <a:rPr lang="ru-RU" sz="2000" b="1" dirty="0" smtClean="0"/>
              <a:t>Однако: </a:t>
            </a:r>
            <a:r>
              <a:rPr lang="ru-RU" sz="2000" dirty="0" smtClean="0"/>
              <a:t>до настоящего времени нет связи с представителями Армении и Таджикистана по направлению деятельности сектора.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5254" y="6488668"/>
            <a:ext cx="328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5</a:t>
            </a:r>
            <a:endParaRPr lang="ru-RU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52736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Организация участия представителей государств – участников  СНГ в работе Международной научно-практической конференции </a:t>
            </a:r>
          </a:p>
          <a:p>
            <a:r>
              <a:rPr lang="ru-RU" sz="2000" dirty="0" smtClean="0"/>
              <a:t>«Радиофарма-2015» и проведении круглого стола на тему: </a:t>
            </a:r>
            <a:r>
              <a:rPr lang="ru-RU" sz="2000" b="1" dirty="0" smtClean="0"/>
              <a:t>«Обращение </a:t>
            </a:r>
            <a:r>
              <a:rPr lang="ru-RU" sz="2000" b="1" dirty="0" err="1" smtClean="0"/>
              <a:t>радиофармацевтических</a:t>
            </a:r>
            <a:r>
              <a:rPr lang="ru-RU" sz="2000" b="1" dirty="0" smtClean="0"/>
              <a:t> препаратов в свете введения Соглашения о единых принципах и правилах обращения лекарственных средств в рамках Евразийского экономического союза» </a:t>
            </a:r>
            <a:r>
              <a:rPr lang="ru-RU" sz="2000" dirty="0" smtClean="0"/>
              <a:t>одно из мероприятий Плана работы</a:t>
            </a:r>
            <a:r>
              <a:rPr lang="ru-RU" sz="2000" b="1" dirty="0" smtClean="0"/>
              <a:t> </a:t>
            </a:r>
            <a:r>
              <a:rPr lang="ru-RU" sz="2000" dirty="0" smtClean="0"/>
              <a:t>Сектора «</a:t>
            </a:r>
            <a:r>
              <a:rPr lang="ru-RU" sz="2000" dirty="0" err="1" smtClean="0"/>
              <a:t>Радиофармацевтические</a:t>
            </a:r>
            <a:r>
              <a:rPr lang="ru-RU" sz="2000" dirty="0" smtClean="0"/>
              <a:t> технологии». В составе участников -более 50 специалистов Республик Армения, Беларусь, Казахстан и </a:t>
            </a:r>
            <a:r>
              <a:rPr lang="ru-RU" sz="2000" dirty="0" err="1" smtClean="0"/>
              <a:t>Кыргызской</a:t>
            </a:r>
            <a:r>
              <a:rPr lang="ru-RU" sz="2000" dirty="0" smtClean="0"/>
              <a:t> Республики, Узбекистана и Российской Федерации </a:t>
            </a:r>
            <a:endParaRPr lang="ru-RU" sz="2000" dirty="0"/>
          </a:p>
        </p:txBody>
      </p:sp>
      <p:pic>
        <p:nvPicPr>
          <p:cNvPr id="4" name="Рисунок 3" descr="IMG_43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" y="5"/>
            <a:ext cx="1095375" cy="1095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0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I Научно-практическая международная конференция</a:t>
            </a:r>
            <a:endParaRPr lang="ru-RU" sz="1600" dirty="0" smtClean="0"/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«АКТУАЛЬНЫЕ ПРОБЛЕМЫ РАЗРАБОТКИ, ПРОИЗВОДСТВА И ПРИМЕНЕНИЯ РАДИОФАРМАЦЕВТИЧЕСКИХ ПРЕПАРАТОВ» -  «РАДИОФАРМА-2015» 17-19 июня 2015 г., г. Москва</a:t>
            </a:r>
            <a:endParaRPr lang="ru-RU" sz="2000" dirty="0"/>
          </a:p>
        </p:txBody>
      </p:sp>
      <p:pic>
        <p:nvPicPr>
          <p:cNvPr id="6" name="Рисунок 5" descr="E:\Радиофарма\Фото 19.06\DSC_061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005065"/>
            <a:ext cx="3527506" cy="234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63888" y="4005064"/>
            <a:ext cx="51845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u="sng" dirty="0" err="1" smtClean="0">
                <a:solidFill>
                  <a:srgbClr val="000099"/>
                </a:solidFill>
              </a:rPr>
              <a:t>Джаканова</a:t>
            </a:r>
            <a:r>
              <a:rPr lang="ru-RU" sz="1800" u="sng" dirty="0" smtClean="0">
                <a:solidFill>
                  <a:srgbClr val="000099"/>
                </a:solidFill>
              </a:rPr>
              <a:t> М.Т.</a:t>
            </a:r>
            <a:r>
              <a:rPr lang="ru-RU" sz="1800" dirty="0" smtClean="0">
                <a:solidFill>
                  <a:srgbClr val="000099"/>
                </a:solidFill>
              </a:rPr>
              <a:t> «АКТУАЛЬНЫЕ ПРОБЛЕМЫ ПРОИЗВОДСТВА И ПРИМЕНЕНИЯ РАДИОФАРМАЦЕВТИЧЕСКИХ ПРЕПАРАТОВ В КАЗАХСТАНЕ»</a:t>
            </a:r>
          </a:p>
          <a:p>
            <a:r>
              <a:rPr lang="ru-RU" sz="2000" i="1" dirty="0" smtClean="0">
                <a:solidFill>
                  <a:srgbClr val="000099"/>
                </a:solidFill>
              </a:rPr>
              <a:t>Отдел </a:t>
            </a:r>
            <a:r>
              <a:rPr lang="ru-RU" sz="2000" i="1" dirty="0" err="1" smtClean="0">
                <a:solidFill>
                  <a:srgbClr val="000099"/>
                </a:solidFill>
              </a:rPr>
              <a:t>радиофармпрепаратов</a:t>
            </a:r>
            <a:r>
              <a:rPr lang="ru-RU" sz="2000" i="1" dirty="0" smtClean="0">
                <a:solidFill>
                  <a:srgbClr val="000099"/>
                </a:solidFill>
              </a:rPr>
              <a:t>, АО Республиканский диагностический центр, Астана, Казахстан</a:t>
            </a:r>
            <a:r>
              <a:rPr lang="ru-RU" sz="2000" dirty="0" smtClean="0">
                <a:solidFill>
                  <a:srgbClr val="000099"/>
                </a:solidFill>
              </a:rPr>
              <a:t> 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2578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16е заседание Комиссии государств – участников СНГ по использованию атомной энергии в мирных целях, Усть-Каменогорск,  19 ноября 2015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15254" y="6488668"/>
            <a:ext cx="328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6</a:t>
            </a:r>
            <a:endParaRPr lang="ru-RU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43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" y="5"/>
            <a:ext cx="1095375" cy="1095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0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I Научно-практическая международная конференция</a:t>
            </a:r>
            <a:endParaRPr lang="ru-RU" sz="1600" dirty="0" smtClean="0"/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«АКТУАЛЬНЫЕ ПРОБЛЕМЫ РАЗРАБОТКИ, ПРОИЗВОДСТВА И ПРИМЕНЕНИЯ РАДИОФАРМАЦЕВТИЧЕСКИХ ПРЕПАРАТОВ» -  «РАДИОФАРМА-2015» 17-19 июня 2015 г., г. Москва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2578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16е заседание Комиссии государств – участников СНГ по использованию атомной энергии в мирных целях, Усть-Каменогорск,  19 ноября 2015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E:\Радиофарма\Фото 19.06\DSC_06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3561144" cy="2365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Радиофарма\Фото 19.06\DSC_06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124744"/>
            <a:ext cx="3725498" cy="247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Радиофарма\Фото 19.06\DSC_057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3645024"/>
            <a:ext cx="3887613" cy="25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372200" y="3717032"/>
            <a:ext cx="262778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u="sng" dirty="0" err="1" smtClean="0"/>
              <a:t>Аветисян</a:t>
            </a:r>
            <a:r>
              <a:rPr lang="ru-RU" sz="1400" u="sng" dirty="0" smtClean="0"/>
              <a:t> А.Э.</a:t>
            </a:r>
            <a:r>
              <a:rPr lang="ru-RU" sz="1400" dirty="0" smtClean="0"/>
              <a:t> «РАЗВИТИЕ МЕТОДИКИ ПРЯМОГО ПОЛУЧЕНИЯ ТЕХНЕЦИЯ-99m НА ЦИКЛОТРОНЕ С18 В ЕРЕВАНСКОМ ФИЗИЧЕСКОМ ИНСТИТУТЕ»</a:t>
            </a:r>
          </a:p>
          <a:p>
            <a:r>
              <a:rPr lang="ru-RU" sz="1400" i="1" dirty="0" smtClean="0"/>
              <a:t>Национальная научная лаборатория им. А.Алиханяна (Ереванский Физический Институт), Ереван, Армения</a:t>
            </a:r>
            <a:endParaRPr lang="ru-RU" sz="1400" dirty="0" smtClean="0"/>
          </a:p>
          <a:p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645024"/>
            <a:ext cx="25557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u="sng" dirty="0" smtClean="0"/>
              <a:t>Рахимов А.С.</a:t>
            </a:r>
            <a:r>
              <a:rPr lang="ru-RU" sz="1500" dirty="0" smtClean="0"/>
              <a:t> «РАЗРАБОТКА  НОВОЙ КОНЦЕПЦИИ  РАДИО-ФАРМПРЕПАРАТОВ ДЛЯ ПОДАВЛЕНИЯ РАКА КАК </a:t>
            </a:r>
          </a:p>
          <a:p>
            <a:r>
              <a:rPr lang="ru-RU" sz="1500" dirty="0" smtClean="0"/>
              <a:t>МЕМБРАННОЙ БОЛЕЗНИ»</a:t>
            </a:r>
          </a:p>
          <a:p>
            <a:r>
              <a:rPr lang="ru-RU" sz="1500" i="1" dirty="0" smtClean="0"/>
              <a:t>НИИЭТФ </a:t>
            </a:r>
            <a:r>
              <a:rPr lang="ru-RU" sz="1500" i="1" dirty="0" err="1" smtClean="0"/>
              <a:t>КазНУ</a:t>
            </a:r>
            <a:r>
              <a:rPr lang="ru-RU" sz="1500" i="1" dirty="0" smtClean="0"/>
              <a:t> им. </a:t>
            </a:r>
            <a:r>
              <a:rPr lang="ru-RU" sz="1500" i="1" dirty="0" err="1" smtClean="0"/>
              <a:t>Aль-Фараби</a:t>
            </a:r>
            <a:r>
              <a:rPr lang="ru-RU" sz="1500" i="1" dirty="0" smtClean="0"/>
              <a:t>, </a:t>
            </a:r>
            <a:r>
              <a:rPr lang="ru-RU" sz="1500" i="1" dirty="0" err="1" smtClean="0"/>
              <a:t>г.Алматы</a:t>
            </a:r>
            <a:r>
              <a:rPr lang="ru-RU" sz="1500" i="1" dirty="0" smtClean="0"/>
              <a:t>, Республика Казахстан</a:t>
            </a:r>
            <a:r>
              <a:rPr lang="ru-RU" sz="1500" dirty="0" smtClean="0"/>
              <a:t> </a:t>
            </a:r>
            <a:endParaRPr lang="ru-RU" sz="1500" dirty="0"/>
          </a:p>
        </p:txBody>
      </p:sp>
      <p:sp>
        <p:nvSpPr>
          <p:cNvPr id="14" name="TextBox 13"/>
          <p:cNvSpPr txBox="1"/>
          <p:nvPr/>
        </p:nvSpPr>
        <p:spPr>
          <a:xfrm>
            <a:off x="6660232" y="1052736"/>
            <a:ext cx="2483768" cy="263149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1500" u="sng" dirty="0" err="1" smtClean="0"/>
              <a:t>Бринкевич</a:t>
            </a:r>
            <a:r>
              <a:rPr lang="ru-RU" sz="1500" u="sng" dirty="0" smtClean="0"/>
              <a:t> С.Д.,</a:t>
            </a:r>
            <a:r>
              <a:rPr lang="ru-RU" sz="1500" dirty="0" smtClean="0"/>
              <a:t> Чиж Г.В. «ОПЫТ СОЗДАНИЯ ЦЕНТРА ПОЗИТРОННО-ЭМИССИОННОЙ ТОМОГРАФИИ В РЕСПУБЛИКЕ БЕЛАРУСЬ»</a:t>
            </a:r>
          </a:p>
          <a:p>
            <a:r>
              <a:rPr lang="ru-RU" sz="1500" i="1" dirty="0" smtClean="0"/>
              <a:t>РНПЦ онкологии и медицинской радиологии им. Н.Н. Александрова, Минск, Беларусь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8815254" y="6488668"/>
            <a:ext cx="328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7</a:t>
            </a:r>
            <a:endParaRPr lang="ru-RU" sz="1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43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" y="5"/>
            <a:ext cx="1095375" cy="1095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0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I Научно-практическая международная конференция</a:t>
            </a:r>
            <a:endParaRPr lang="ru-RU" sz="1600" dirty="0" smtClean="0"/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«АКТУАЛЬНЫЕ ПРОБЛЕМЫ РАЗРАБОТКИ, ПРОИЗВОДСТВА И ПРИМЕНЕНИЯ РАДИОФАРМАЦЕВТИЧЕСКИХ ПРЕПАРАТОВ» -  «РАДИОФАРМА-2015» 17-19 июня 2015 г., г. Москва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2578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16е заседание Комиссии государств – участников СНГ по использованию атомной энергии в мирных целях, Усть-Каменогорск,  19 ноября 2015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C:\Users\Dmitry Dubinkin\Desktop\1\MIP-560x372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08920"/>
            <a:ext cx="53340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l="1935" r="3238" b="5501"/>
          <a:stretch>
            <a:fillRect/>
          </a:stretch>
        </p:blipFill>
        <p:spPr bwMode="auto">
          <a:xfrm rot="5400000">
            <a:off x="5116095" y="2884906"/>
            <a:ext cx="3217495" cy="358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0" y="1124744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результате обсуждения на заседаниях круглого стола уточнена современная ситуация с обеспечением </a:t>
            </a:r>
          </a:p>
          <a:p>
            <a:r>
              <a:rPr lang="ru-RU" sz="2400" dirty="0" smtClean="0"/>
              <a:t>медицинских организаций государств – участников СНГ </a:t>
            </a:r>
            <a:r>
              <a:rPr lang="ru-RU" sz="2400" dirty="0" err="1" smtClean="0"/>
              <a:t>радиофармацевтическими</a:t>
            </a:r>
            <a:r>
              <a:rPr lang="ru-RU" sz="2400" dirty="0" smtClean="0"/>
              <a:t> препаратами и выработана окончательная версия инициативного предложения по разработке </a:t>
            </a:r>
            <a:r>
              <a:rPr lang="ru-RU" sz="2400" b="1" dirty="0" smtClean="0">
                <a:solidFill>
                  <a:srgbClr val="000099"/>
                </a:solidFill>
              </a:rPr>
              <a:t>«Межгосударственной целевой программы совместных доклинических исследований перспективных </a:t>
            </a:r>
            <a:r>
              <a:rPr lang="ru-RU" sz="2400" b="1" dirty="0" err="1" smtClean="0">
                <a:solidFill>
                  <a:srgbClr val="000099"/>
                </a:solidFill>
              </a:rPr>
              <a:t>радиофармпрепаратов</a:t>
            </a:r>
            <a:r>
              <a:rPr lang="ru-RU" sz="2400" b="1" dirty="0" smtClean="0">
                <a:solidFill>
                  <a:srgbClr val="000099"/>
                </a:solidFill>
              </a:rPr>
              <a:t> государств – участников СНГ»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15254" y="6488668"/>
            <a:ext cx="328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8</a:t>
            </a:r>
            <a:endParaRPr lang="ru-RU" sz="1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532440" cy="719137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Оценка современной ситуации</a:t>
            </a:r>
          </a:p>
        </p:txBody>
      </p:sp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250825" y="5516563"/>
            <a:ext cx="842486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*Точных данных нет, основное количество – в Украине</a:t>
            </a:r>
          </a:p>
          <a:p>
            <a:r>
              <a:rPr lang="ru-RU" sz="1400" b="1"/>
              <a:t>** Номенклатура была  практически одинаковой во всей республиках </a:t>
            </a:r>
          </a:p>
          <a:p>
            <a:r>
              <a:rPr lang="ru-RU" sz="1400" b="1"/>
              <a:t>***Современная ситуация меняется ежемесячно</a:t>
            </a:r>
            <a:endParaRPr lang="ru-RU" sz="120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908721"/>
          <a:ext cx="9036496" cy="5835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9632"/>
                <a:gridCol w="723989"/>
                <a:gridCol w="1322414"/>
                <a:gridCol w="1212213"/>
                <a:gridCol w="1129562"/>
                <a:gridCol w="964260"/>
                <a:gridCol w="1102012"/>
                <a:gridCol w="1322414"/>
              </a:tblGrid>
              <a:tr h="326808">
                <a:tc rowSpan="3">
                  <a:txBody>
                    <a:bodyPr/>
                    <a:lstStyle/>
                    <a:p>
                      <a:pPr algn="ctr"/>
                      <a:endParaRPr lang="ru-RU" b="1" dirty="0" smtClean="0"/>
                    </a:p>
                    <a:p>
                      <a:pPr algn="ctr"/>
                      <a:r>
                        <a:rPr lang="ru-RU" b="1" dirty="0" smtClean="0"/>
                        <a:t>Страна</a:t>
                      </a:r>
                      <a:endParaRPr lang="ru-RU" b="1" dirty="0"/>
                    </a:p>
                  </a:txBody>
                  <a:tcPr>
                    <a:solidFill>
                      <a:srgbClr val="00009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b="1" dirty="0" smtClean="0"/>
                    </a:p>
                    <a:p>
                      <a:pPr algn="ctr"/>
                      <a:r>
                        <a:rPr lang="ru-RU" b="1" dirty="0" smtClean="0"/>
                        <a:t>Год</a:t>
                      </a:r>
                      <a:endParaRPr lang="ru-RU" b="1" dirty="0"/>
                    </a:p>
                  </a:txBody>
                  <a:tcPr>
                    <a:solidFill>
                      <a:srgbClr val="00009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Количество отделений (центров)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ru-RU" b="1" dirty="0" smtClean="0"/>
                    </a:p>
                    <a:p>
                      <a:pPr algn="ctr"/>
                      <a:r>
                        <a:rPr lang="ru-RU" b="1" dirty="0" err="1" smtClean="0"/>
                        <a:t>Примен</a:t>
                      </a:r>
                      <a:r>
                        <a:rPr lang="ru-RU" b="1" smtClean="0"/>
                        <a:t>. РФП</a:t>
                      </a:r>
                      <a:endParaRPr lang="ru-RU" b="1" dirty="0"/>
                    </a:p>
                  </a:txBody>
                  <a:tcPr>
                    <a:solidFill>
                      <a:srgbClr val="000099"/>
                    </a:solidFill>
                  </a:tcPr>
                </a:tc>
              </a:tr>
              <a:tr h="326808">
                <a:tc v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РНД</a:t>
                      </a:r>
                      <a:endParaRPr lang="ru-RU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ПЭТ /сканеров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РНТ/коек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</a:tr>
              <a:tr h="32680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Всего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действ.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Всего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дейст</a:t>
                      </a:r>
                      <a:r>
                        <a:rPr lang="ru-RU" sz="1600" dirty="0" smtClean="0"/>
                        <a:t>.</a:t>
                      </a:r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674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n-lt"/>
                          <a:ea typeface="Times New Roman"/>
                          <a:cs typeface="Times New Roman"/>
                        </a:rPr>
                        <a:t>СССР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1990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~ 650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&gt;</a:t>
                      </a:r>
                      <a:r>
                        <a:rPr lang="ru-RU" sz="1400" b="1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20/2000</a:t>
                      </a:r>
                      <a:endParaRPr lang="ru-RU" sz="1400" b="1" dirty="0"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~ </a:t>
                      </a:r>
                      <a:r>
                        <a:rPr lang="ru-RU" sz="1400" b="1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20</a:t>
                      </a:r>
                      <a:endParaRPr lang="ru-RU" sz="1400" b="1" dirty="0"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</a:tr>
              <a:tr h="267412">
                <a:tc row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+mn-lt"/>
                          <a:ea typeface="Times New Roman"/>
                          <a:cs typeface="Times New Roman"/>
                        </a:rPr>
                        <a:t>Россия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*</a:t>
                      </a:r>
                      <a:endParaRPr lang="ru-RU" sz="105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1990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313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7/~200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~ </a:t>
                      </a:r>
                      <a:r>
                        <a:rPr lang="ru-RU" sz="1400" b="1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20</a:t>
                      </a:r>
                      <a:endParaRPr lang="ru-RU" sz="1400" b="1" dirty="0"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</a:tr>
              <a:tr h="3268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2014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217</a:t>
                      </a:r>
                      <a:endParaRPr lang="ru-RU" sz="1400" b="1" dirty="0"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66/95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25/40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18/229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12/119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40-50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highlight>
                          <a:srgbClr val="00FFFF"/>
                        </a:highlight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67412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b="1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Times New Roman"/>
                          <a:cs typeface="Times New Roman"/>
                        </a:rPr>
                        <a:t>Армения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1990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~ </a:t>
                      </a: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endParaRPr lang="ru-RU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68580" marR="68580" marT="0" marB="0"/>
                </a:tc>
              </a:tr>
              <a:tr h="3311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2014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lang="ru-RU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5-7</a:t>
                      </a:r>
                      <a:endParaRPr lang="ru-RU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67412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b="1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Times New Roman"/>
                          <a:cs typeface="Times New Roman"/>
                        </a:rPr>
                        <a:t>Беларусь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1990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2/20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~ </a:t>
                      </a: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endParaRPr lang="ru-RU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674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2014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3/5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</a:t>
                      </a:r>
                      <a:r>
                        <a:rPr lang="ru-RU" sz="12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ПЭТ-центр 2 отд. (план. открыть в </a:t>
                      </a:r>
                      <a:r>
                        <a:rPr lang="ru-RU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2015г</a:t>
                      </a:r>
                      <a:r>
                        <a:rPr lang="ru-RU" sz="12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.)и</a:t>
                      </a:r>
                      <a:endParaRPr lang="ru-RU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2/38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2/28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</a:t>
                      </a:r>
                    </a:p>
                  </a:txBody>
                  <a:tcPr marL="68580" marR="68580" marT="0" marB="0"/>
                </a:tc>
              </a:tr>
              <a:tr h="326808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Times New Roman"/>
                          <a:cs typeface="Times New Roman"/>
                        </a:rPr>
                        <a:t>Казахстан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1990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1/5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1/5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~ 20**</a:t>
                      </a:r>
                    </a:p>
                  </a:txBody>
                  <a:tcPr marL="68580" marR="68580" marT="0" marB="0"/>
                </a:tc>
              </a:tr>
              <a:tr h="2674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2014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(5 в 2015г)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2/3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68580" marR="68580" marT="0" marB="0"/>
                </a:tc>
              </a:tr>
              <a:tr h="267412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latin typeface="+mn-lt"/>
                          <a:ea typeface="Times New Roman"/>
                          <a:cs typeface="Times New Roman"/>
                        </a:rPr>
                        <a:t>Кыргыз-стан</a:t>
                      </a:r>
                      <a:endParaRPr lang="ru-RU" sz="1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1990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~ 20**</a:t>
                      </a:r>
                    </a:p>
                  </a:txBody>
                  <a:tcPr marL="68580" marR="68580" marT="0" marB="0"/>
                </a:tc>
              </a:tr>
              <a:tr h="56830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2014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</a:t>
                      </a:r>
                      <a:r>
                        <a:rPr lang="ru-RU" sz="12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12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откр</a:t>
                      </a:r>
                      <a:r>
                        <a:rPr lang="ru-RU" sz="12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в </a:t>
                      </a:r>
                      <a:r>
                        <a:rPr lang="ru-RU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2015 г.)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</a:t>
                      </a:r>
                      <a:r>
                        <a:rPr lang="ru-RU" sz="12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персп</a:t>
                      </a:r>
                      <a:r>
                        <a:rPr lang="ru-RU" sz="12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</a:t>
                      </a:r>
                      <a:r>
                        <a:rPr lang="ru-RU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(</a:t>
                      </a:r>
                      <a:r>
                        <a:rPr lang="ru-RU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</a:t>
                      </a:r>
                      <a:r>
                        <a:rPr lang="ru-RU" sz="12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пер-спективе</a:t>
                      </a:r>
                      <a:r>
                        <a:rPr lang="ru-RU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 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(2-5)</a:t>
                      </a:r>
                    </a:p>
                  </a:txBody>
                  <a:tcPr marL="68580" marR="68580" marT="0" marB="0"/>
                </a:tc>
              </a:tr>
              <a:tr h="267412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Таджи-кистан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1990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~ </a:t>
                      </a: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endParaRPr lang="ru-RU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674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2014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48335" algn="l"/>
                          <a:tab pos="1062355" algn="l"/>
                          <a:tab pos="6409055" algn="l"/>
                        </a:tabLs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815254" y="6488668"/>
            <a:ext cx="328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9</a:t>
            </a:r>
            <a:endParaRPr lang="ru-RU" sz="1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5483</TotalTime>
  <Words>2150</Words>
  <Application>Microsoft Office PowerPoint</Application>
  <PresentationFormat>Экран (4:3)</PresentationFormat>
  <Paragraphs>356</Paragraphs>
  <Slides>22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Оформление по умолчанию</vt:lpstr>
      <vt:lpstr>Точечный рисунок</vt:lpstr>
      <vt:lpstr>Фотография Photo Editor</vt:lpstr>
      <vt:lpstr>Слайд 1</vt:lpstr>
      <vt:lpstr>Слайд 2</vt:lpstr>
      <vt:lpstr>СФЕРЫ ПРИМЕНЕНИЯ  ЯДЕРНОЙ МЕДИЦИНЫ</vt:lpstr>
      <vt:lpstr>Слайд 4</vt:lpstr>
      <vt:lpstr>Слайд 5</vt:lpstr>
      <vt:lpstr>Слайд 6</vt:lpstr>
      <vt:lpstr>Слайд 7</vt:lpstr>
      <vt:lpstr>Слайд 8</vt:lpstr>
      <vt:lpstr>Оценка современной ситуации</vt:lpstr>
      <vt:lpstr>Слайд 10</vt:lpstr>
      <vt:lpstr>Оценка современной ситуации</vt:lpstr>
      <vt:lpstr>Злокачественные новообразования: сверхэкспрессия рецепторов</vt:lpstr>
      <vt:lpstr>РФП для ПЭТ на основе генератора галлия-68 «68Ga-DОТАТАТЕ»</vt:lpstr>
      <vt:lpstr>РФП для ПЭТ на основе генератора галлия-68 «68Ga-DОТАТАТЕ»</vt:lpstr>
      <vt:lpstr>Слайд 15</vt:lpstr>
      <vt:lpstr>Слайд 16</vt:lpstr>
      <vt:lpstr>Слайд 17</vt:lpstr>
      <vt:lpstr>Слайд 18</vt:lpstr>
      <vt:lpstr>Слайд 19</vt:lpstr>
      <vt:lpstr>Слайд 20</vt:lpstr>
      <vt:lpstr>С 26.10 по 23.11.2015 г. проводится очередной цикл обучения специалистов государств-членов СНГ в области ядерной медицины и радиофармацевтики</vt:lpstr>
      <vt:lpstr>Слайд 22</vt:lpstr>
    </vt:vector>
  </TitlesOfParts>
  <Company>FMBC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Nataliya Shandala</dc:creator>
  <cp:lastModifiedBy>Кодина</cp:lastModifiedBy>
  <cp:revision>390</cp:revision>
  <dcterms:created xsi:type="dcterms:W3CDTF">2007-05-03T11:36:54Z</dcterms:created>
  <dcterms:modified xsi:type="dcterms:W3CDTF">2015-11-15T11:36:37Z</dcterms:modified>
</cp:coreProperties>
</file>