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16" r:id="rId2"/>
    <p:sldId id="513" r:id="rId3"/>
    <p:sldId id="514" r:id="rId4"/>
    <p:sldId id="515" r:id="rId5"/>
    <p:sldId id="517" r:id="rId6"/>
    <p:sldId id="518" r:id="rId7"/>
    <p:sldId id="519" r:id="rId8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006600"/>
    <a:srgbClr val="008000"/>
    <a:srgbClr val="336600"/>
    <a:srgbClr val="FFCCCC"/>
    <a:srgbClr val="FF99CC"/>
    <a:srgbClr val="003399"/>
    <a:srgbClr val="CC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24" autoAdjust="0"/>
    <p:restoredTop sz="94660" autoAdjust="0"/>
  </p:normalViewPr>
  <p:slideViewPr>
    <p:cSldViewPr>
      <p:cViewPr varScale="1">
        <p:scale>
          <a:sx n="70" d="100"/>
          <a:sy n="70" d="100"/>
        </p:scale>
        <p:origin x="-705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9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1F1E1E-995B-4A03-9B7E-41C319292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690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6E9E85-E930-4FB1-8E25-6B031BA606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279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Заседание проблемной комиссии № 1 НТС ФМБА 15 сентября 2010 г.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Заседание проблемной комиссии № 1 НТС ФМБА 15 сентября 2010 г.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32588" y="188913"/>
            <a:ext cx="2160587" cy="6048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825" y="188913"/>
            <a:ext cx="6329363" cy="6048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Заседание проблемной комиссии № 1 НТС ФМБА 15 сентября 2010 г.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7777163" cy="7191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25" y="1125538"/>
            <a:ext cx="4244975" cy="5111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125538"/>
            <a:ext cx="4244975" cy="5111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Заседание проблемной комиссии № 1 НТС ФМБА 15 сентября 2010 г.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Заседание проблемной комиссии № 1 НТС ФМБА 15 сентября 2010 г.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Заседание проблемной комиссии № 1 НТС ФМБА 15 сентября 2010 г.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25" y="1125538"/>
            <a:ext cx="4244975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244975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Заседание проблемной комиссии № 1 НТС ФМБА 15 сентября 2010 г.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Заседание проблемной комиссии № 1 НТС ФМБА 15 сентября 2010 г.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Заседание проблемной комиссии № 1 НТС ФМБА 15 сентября 2010 г.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Заседание проблемной комиссии № 1 НТС ФМБА 15 сентября 2010 г.</a:t>
            </a: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Заседание проблемной комиссии № 1 НТС ФМБА 15 сентября 2010 г.</a:t>
            </a: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Заседание проблемной комиссии № 1 НТС ФМБА 15 сентября 2010 г.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9E7E9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88913"/>
            <a:ext cx="777716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25538"/>
            <a:ext cx="864235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6381750"/>
            <a:ext cx="84248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003399"/>
                </a:solidFill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ru-RU" smtClean="0"/>
              <a:t>Заседание проблемной комиссии № 1 НТС ФМБА 15 сентября 2010 г.</a:t>
            </a:r>
            <a:endParaRPr lang="ru-RU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 flipV="1">
            <a:off x="323850" y="1052513"/>
            <a:ext cx="84963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 flipV="1">
            <a:off x="250825" y="6308725"/>
            <a:ext cx="85677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8439" name="Picture 15" descr="fmba new - ZASTAVKA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01013" y="0"/>
            <a:ext cx="1042987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CC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268760"/>
            <a:ext cx="856895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ИНИЦИАТИВНОЕ ПРЕДЛОЖЕНИЕ</a:t>
            </a:r>
          </a:p>
          <a:p>
            <a:endParaRPr lang="ru-RU" sz="2000" b="1" dirty="0" smtClean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000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по применению технологии </a:t>
            </a:r>
            <a:endParaRPr lang="ru-RU" sz="2000" b="1" dirty="0" smtClean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генераторного </a:t>
            </a:r>
            <a:r>
              <a:rPr lang="ru-RU" sz="2000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метода получения препарата иттрия-90 и созданию производств </a:t>
            </a:r>
            <a:endParaRPr lang="ru-RU" sz="2000" b="1" dirty="0" smtClean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медицинской </a:t>
            </a:r>
            <a:r>
              <a:rPr lang="ru-RU" sz="2000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продукции на его основе 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в государствах-членах СНГ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35596" y="4725144"/>
            <a:ext cx="7344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 статусе разработки концепции</a:t>
            </a:r>
            <a:endParaRPr lang="ru-RU" sz="20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66" y="5357056"/>
            <a:ext cx="7023154" cy="1491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ru-RU" sz="1600" b="1" dirty="0" smtClean="0">
                <a:solidFill>
                  <a:srgbClr val="00487E"/>
                </a:solidFill>
              </a:rPr>
              <a:t>Дубинкин Дмитрий Олегович</a:t>
            </a:r>
          </a:p>
          <a:p>
            <a:pPr algn="l">
              <a:lnSpc>
                <a:spcPct val="130000"/>
              </a:lnSpc>
            </a:pPr>
            <a:r>
              <a:rPr lang="ru-RU" sz="1400" dirty="0" err="1">
                <a:solidFill>
                  <a:srgbClr val="00487E"/>
                </a:solidFill>
              </a:rPr>
              <a:t>к</a:t>
            </a:r>
            <a:r>
              <a:rPr lang="ru-RU" sz="1400" dirty="0" err="1" smtClean="0">
                <a:solidFill>
                  <a:srgbClr val="00487E"/>
                </a:solidFill>
              </a:rPr>
              <a:t>.х.н</a:t>
            </a:r>
            <a:r>
              <a:rPr lang="ru-RU" sz="1400" dirty="0" smtClean="0">
                <a:solidFill>
                  <a:srgbClr val="00487E"/>
                </a:solidFill>
              </a:rPr>
              <a:t> по спец. «Радиохимия»</a:t>
            </a:r>
          </a:p>
          <a:p>
            <a:pPr algn="l">
              <a:lnSpc>
                <a:spcPct val="130000"/>
              </a:lnSpc>
            </a:pPr>
            <a:endParaRPr lang="ru-RU" sz="300" dirty="0" smtClean="0">
              <a:solidFill>
                <a:srgbClr val="00487E"/>
              </a:solidFill>
            </a:endParaRPr>
          </a:p>
          <a:p>
            <a:pPr algn="l"/>
            <a:r>
              <a:rPr lang="ru-RU" sz="1400" dirty="0" smtClean="0">
                <a:solidFill>
                  <a:srgbClr val="00487E"/>
                </a:solidFill>
              </a:rPr>
              <a:t>Советник </a:t>
            </a:r>
            <a:r>
              <a:rPr lang="ru-RU" sz="1400" dirty="0">
                <a:solidFill>
                  <a:srgbClr val="00487E"/>
                </a:solidFill>
              </a:rPr>
              <a:t>директора ФГУП «Федеральный центр по проектированию и </a:t>
            </a:r>
          </a:p>
          <a:p>
            <a:pPr algn="l"/>
            <a:r>
              <a:rPr lang="ru-RU" sz="1400" dirty="0">
                <a:solidFill>
                  <a:srgbClr val="00487E"/>
                </a:solidFill>
              </a:rPr>
              <a:t>развитию объектов ядерной медицины» ФМБА России </a:t>
            </a:r>
            <a:endParaRPr lang="ru-RU" sz="1400" dirty="0" smtClean="0">
              <a:solidFill>
                <a:srgbClr val="00487E"/>
              </a:solidFill>
            </a:endParaRPr>
          </a:p>
          <a:p>
            <a:pPr algn="l"/>
            <a:endParaRPr lang="ru-RU" sz="300" dirty="0" smtClean="0">
              <a:solidFill>
                <a:srgbClr val="00487E"/>
              </a:solidFill>
            </a:endParaRPr>
          </a:p>
          <a:p>
            <a:pPr lvl="0" algn="l"/>
            <a:r>
              <a:rPr lang="ru-RU" sz="1400" dirty="0">
                <a:solidFill>
                  <a:srgbClr val="00487E"/>
                </a:solidFill>
              </a:rPr>
              <a:t>Эксперт </a:t>
            </a:r>
            <a:r>
              <a:rPr lang="ru-RU" sz="1400" dirty="0" smtClean="0">
                <a:solidFill>
                  <a:srgbClr val="00487E"/>
                </a:solidFill>
              </a:rPr>
              <a:t>РАН</a:t>
            </a:r>
          </a:p>
        </p:txBody>
      </p:sp>
    </p:spTree>
    <p:extLst>
      <p:ext uri="{BB962C8B-B14F-4D97-AF65-F5344CB8AC3E}">
        <p14:creationId xmlns:p14="http://schemas.microsoft.com/office/powerpoint/2010/main" val="1432670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5663586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ru-RU" sz="21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Актуальность</a:t>
            </a:r>
          </a:p>
          <a:p>
            <a:pPr algn="l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ru-RU" sz="1800" dirty="0"/>
              <a:t>На сегодняшний день в России и странах СНГ не существует эффективных методов лечения рака печени, и почти не проводится операций по ее пересадке. При этом только в России ежегодно диагностируется около 7 000 случаев первичного рака печени и 130 000 случаев метастатического рака печени</a:t>
            </a:r>
            <a:r>
              <a:rPr lang="ru-RU" sz="1800" dirty="0" smtClean="0"/>
              <a:t>.</a:t>
            </a:r>
          </a:p>
          <a:p>
            <a:pPr algn="l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sz="1800" dirty="0" smtClean="0"/>
              <a:t>Y-90 </a:t>
            </a:r>
            <a:r>
              <a:rPr lang="ru-RU" sz="1800" dirty="0" smtClean="0"/>
              <a:t>входит в состав линейки популярных изотопов для </a:t>
            </a:r>
            <a:r>
              <a:rPr lang="ru-RU" sz="1800" dirty="0" err="1" smtClean="0"/>
              <a:t>тераностики</a:t>
            </a:r>
            <a:r>
              <a:rPr lang="ru-RU" sz="1800" dirty="0" smtClean="0"/>
              <a:t>. Во всем мире, в </a:t>
            </a:r>
            <a:r>
              <a:rPr lang="ru-RU" sz="1800" dirty="0" err="1" smtClean="0"/>
              <a:t>т.ч</a:t>
            </a:r>
            <a:r>
              <a:rPr lang="ru-RU" sz="1800" dirty="0" smtClean="0"/>
              <a:t>. и в России в клиническую практику внедряется препарат </a:t>
            </a:r>
            <a:r>
              <a:rPr lang="en-US" sz="1800" dirty="0" smtClean="0"/>
              <a:t>Ga-68/Lu-177/Y-90 DOTATOC </a:t>
            </a:r>
            <a:r>
              <a:rPr lang="ru-RU" sz="1800" dirty="0" smtClean="0"/>
              <a:t>для </a:t>
            </a:r>
            <a:r>
              <a:rPr lang="ru-RU" sz="1800" dirty="0"/>
              <a:t>д</a:t>
            </a:r>
            <a:r>
              <a:rPr lang="ru-RU" sz="1800" dirty="0" smtClean="0"/>
              <a:t>иагностики и терапии нейроэндокринных опухолей </a:t>
            </a:r>
          </a:p>
          <a:p>
            <a:pPr algn="l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ru-RU" sz="1800" dirty="0" smtClean="0"/>
              <a:t>В России </a:t>
            </a:r>
            <a:r>
              <a:rPr lang="ru-RU" sz="1800" dirty="0"/>
              <a:t>и странах </a:t>
            </a:r>
            <a:r>
              <a:rPr lang="ru-RU" sz="1800" dirty="0" smtClean="0"/>
              <a:t>СНГ имеется технологический задел для получения медицинских препаратов с </a:t>
            </a:r>
            <a:r>
              <a:rPr lang="en-US" sz="1800" dirty="0" smtClean="0"/>
              <a:t>Y-90</a:t>
            </a:r>
            <a:r>
              <a:rPr lang="ru-RU" sz="1800" dirty="0" smtClean="0"/>
              <a:t> по реакторной и генераторной технологиям</a:t>
            </a:r>
            <a:endParaRPr lang="ru-RU" sz="1800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6300192" y="1869780"/>
            <a:ext cx="2798550" cy="3501008"/>
            <a:chOff x="4955196" y="1447800"/>
            <a:chExt cx="3044638" cy="4511675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8184" y="1447800"/>
              <a:ext cx="1771650" cy="2667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112" y="2514956"/>
              <a:ext cx="1878012" cy="2582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http://secure-ecsd.elsevier.com/covers/80/Tango2/largest/9780124077225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5196" y="3429000"/>
              <a:ext cx="1981200" cy="2530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Группа 9"/>
          <p:cNvGrpSpPr/>
          <p:nvPr/>
        </p:nvGrpSpPr>
        <p:grpSpPr>
          <a:xfrm>
            <a:off x="6026802" y="116632"/>
            <a:ext cx="2984370" cy="1257366"/>
            <a:chOff x="3542398" y="2348880"/>
            <a:chExt cx="2984370" cy="1257366"/>
          </a:xfrm>
        </p:grpSpPr>
        <p:pic>
          <p:nvPicPr>
            <p:cNvPr id="8" name="Picture 1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542398" y="2348880"/>
              <a:ext cx="2984370" cy="1024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Прямоугольник 8"/>
            <p:cNvSpPr/>
            <p:nvPr/>
          </p:nvSpPr>
          <p:spPr>
            <a:xfrm>
              <a:off x="4788024" y="3206136"/>
              <a:ext cx="1705035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36000" rIns="36000">
              <a:spAutoFit/>
            </a:bodyPr>
            <a:lstStyle/>
            <a:p>
              <a:pPr marL="381000" indent="-381000" algn="r">
                <a:spcBef>
                  <a:spcPct val="20000"/>
                </a:spcBef>
                <a:buClr>
                  <a:srgbClr val="CC9900"/>
                </a:buClr>
                <a:buSzPct val="70000"/>
              </a:pPr>
              <a:r>
                <a:rPr lang="ru-RU" sz="1000" b="1" i="1" dirty="0" smtClean="0">
                  <a:cs typeface="Arial" pitchFamily="34" charset="0"/>
                </a:rPr>
                <a:t>          </a:t>
              </a:r>
              <a:r>
                <a:rPr lang="en-GB" sz="1000" b="1" i="1" dirty="0" smtClean="0">
                  <a:cs typeface="Arial" pitchFamily="34" charset="0"/>
                </a:rPr>
                <a:t>30-</a:t>
              </a:r>
              <a:r>
                <a:rPr lang="ru-RU" sz="1000" b="1" i="1" dirty="0" smtClean="0">
                  <a:cs typeface="Arial" pitchFamily="34" charset="0"/>
                </a:rPr>
                <a:t>микронные</a:t>
              </a:r>
              <a:r>
                <a:rPr lang="ru-RU" sz="1000" b="1" i="1" dirty="0">
                  <a:cs typeface="Arial" pitchFamily="34" charset="0"/>
                </a:rPr>
                <a:t> </a:t>
              </a:r>
              <a:r>
                <a:rPr lang="ru-RU" sz="1000" b="1" i="1" dirty="0" smtClean="0">
                  <a:cs typeface="Arial" pitchFamily="34" charset="0"/>
                </a:rPr>
                <a:t>микросферы с </a:t>
              </a:r>
              <a:r>
                <a:rPr lang="en-US" sz="1000" b="1" i="1" dirty="0" smtClean="0">
                  <a:cs typeface="Arial" pitchFamily="34" charset="0"/>
                </a:rPr>
                <a:t>Y-90</a:t>
              </a:r>
              <a:endParaRPr lang="en-GB" sz="1000" b="1" i="1" dirty="0"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5496" y="5733256"/>
            <a:ext cx="914501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400" b="1" u="sng" dirty="0" smtClean="0">
                <a:solidFill>
                  <a:srgbClr val="C00000"/>
                </a:solidFill>
              </a:rPr>
              <a:t>Инициативное предложение одобрено </a:t>
            </a:r>
            <a:r>
              <a:rPr lang="ru-RU" sz="2400" b="1" dirty="0" smtClean="0">
                <a:solidFill>
                  <a:srgbClr val="C00000"/>
                </a:solidFill>
              </a:rPr>
              <a:t>– </a:t>
            </a:r>
          </a:p>
          <a:p>
            <a:pPr algn="l"/>
            <a:r>
              <a:rPr lang="ru-RU" sz="1700" dirty="0" smtClean="0"/>
              <a:t>п</a:t>
            </a:r>
            <a:r>
              <a:rPr lang="ru-RU" sz="1700" dirty="0"/>
              <a:t>. 11.3.1 Протокола 17-го заседания Комиссии </a:t>
            </a:r>
            <a:r>
              <a:rPr lang="ru-RU" sz="1700" dirty="0" smtClean="0"/>
              <a:t>государств-участников СНГ                     по </a:t>
            </a:r>
            <a:r>
              <a:rPr lang="ru-RU" sz="1700" dirty="0"/>
              <a:t>использованию  атомной энергии в мирных целях от 12.10.2016 г., г. Ереван, Армения</a:t>
            </a:r>
          </a:p>
        </p:txBody>
      </p:sp>
    </p:spTree>
    <p:extLst>
      <p:ext uri="{BB962C8B-B14F-4D97-AF65-F5344CB8AC3E}">
        <p14:creationId xmlns:p14="http://schemas.microsoft.com/office/powerpoint/2010/main" val="364299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772816"/>
            <a:ext cx="2915816" cy="248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39552" y="44624"/>
            <a:ext cx="8424936" cy="936104"/>
          </a:xfrm>
          <a:prstGeom prst="rect">
            <a:avLst/>
          </a:prstGeom>
        </p:spPr>
        <p:txBody>
          <a:bodyPr rtlCol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9pPr>
          </a:lstStyle>
          <a:p>
            <a:pPr algn="r" fontAlgn="auto">
              <a:spcAft>
                <a:spcPts val="600"/>
              </a:spcAft>
              <a:defRPr/>
            </a:pPr>
            <a:endParaRPr lang="ru-RU" sz="2000" b="1" dirty="0">
              <a:solidFill>
                <a:srgbClr val="000099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36020" y="44624"/>
            <a:ext cx="4944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задачи концепции </a:t>
            </a:r>
            <a:endParaRPr lang="ru-RU" sz="24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268760"/>
            <a:ext cx="622818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l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0099"/>
                </a:solidFill>
              </a:rPr>
              <a:t>Анализ </a:t>
            </a:r>
            <a:r>
              <a:rPr lang="ru-RU" sz="1600" b="1" dirty="0">
                <a:solidFill>
                  <a:srgbClr val="000099"/>
                </a:solidFill>
              </a:rPr>
              <a:t>имеющейся инфраструктуры и кадрового потенциала государств-участников СНГ для </a:t>
            </a:r>
            <a:r>
              <a:rPr lang="ru-RU" sz="1600" b="1" dirty="0" smtClean="0">
                <a:solidFill>
                  <a:srgbClr val="000099"/>
                </a:solidFill>
              </a:rPr>
              <a:t>перспектив размещения </a:t>
            </a:r>
            <a:r>
              <a:rPr lang="ru-RU" sz="1600" b="1" dirty="0">
                <a:solidFill>
                  <a:srgbClr val="000099"/>
                </a:solidFill>
              </a:rPr>
              <a:t>производственных площадок по выпуску медицинской продукции на основе генераторного </a:t>
            </a:r>
            <a:r>
              <a:rPr lang="ru-RU" sz="1600" b="1" dirty="0" smtClean="0">
                <a:solidFill>
                  <a:srgbClr val="000099"/>
                </a:solidFill>
              </a:rPr>
              <a:t>Y-90</a:t>
            </a:r>
          </a:p>
          <a:p>
            <a:pPr marL="171450" indent="-171450" algn="l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0099"/>
                </a:solidFill>
              </a:rPr>
              <a:t>Анализ </a:t>
            </a:r>
            <a:r>
              <a:rPr lang="ru-RU" sz="1600" b="1" dirty="0">
                <a:solidFill>
                  <a:srgbClr val="000099"/>
                </a:solidFill>
              </a:rPr>
              <a:t>текущего статуса технологии производства </a:t>
            </a:r>
            <a:r>
              <a:rPr lang="ru-RU" sz="1600" b="1" dirty="0" smtClean="0">
                <a:solidFill>
                  <a:srgbClr val="000099"/>
                </a:solidFill>
              </a:rPr>
              <a:t>Y-90 </a:t>
            </a:r>
            <a:r>
              <a:rPr lang="ru-RU" sz="1600" b="1" dirty="0">
                <a:solidFill>
                  <a:srgbClr val="000099"/>
                </a:solidFill>
              </a:rPr>
              <a:t>генераторным способом в СНГ и определение необходимых мер по усовершенствованию технологи для удовлетворения </a:t>
            </a:r>
            <a:r>
              <a:rPr lang="ru-RU" sz="1600" b="1" dirty="0" smtClean="0">
                <a:solidFill>
                  <a:srgbClr val="000099"/>
                </a:solidFill>
              </a:rPr>
              <a:t>коммерческого спроса и  современных </a:t>
            </a:r>
            <a:r>
              <a:rPr lang="ru-RU" sz="1600" b="1" dirty="0">
                <a:solidFill>
                  <a:srgbClr val="000099"/>
                </a:solidFill>
              </a:rPr>
              <a:t>требований по  качеству </a:t>
            </a:r>
            <a:r>
              <a:rPr lang="ru-RU" sz="1600" b="1" dirty="0" smtClean="0">
                <a:solidFill>
                  <a:srgbClr val="000099"/>
                </a:solidFill>
              </a:rPr>
              <a:t>продукции</a:t>
            </a:r>
          </a:p>
          <a:p>
            <a:pPr marL="171450" indent="-171450" algn="l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0099"/>
                </a:solidFill>
              </a:rPr>
              <a:t>Оценка </a:t>
            </a:r>
            <a:r>
              <a:rPr lang="ru-RU" sz="1600" b="1" dirty="0">
                <a:solidFill>
                  <a:srgbClr val="000099"/>
                </a:solidFill>
              </a:rPr>
              <a:t>конкурентной среды с учётом функционирующих и создаваемых площадок в </a:t>
            </a:r>
            <a:r>
              <a:rPr lang="ru-RU" sz="1600" b="1" dirty="0" smtClean="0">
                <a:solidFill>
                  <a:srgbClr val="000099"/>
                </a:solidFill>
              </a:rPr>
              <a:t>РФ (</a:t>
            </a:r>
            <a:r>
              <a:rPr lang="ru-RU" sz="1600" b="1" dirty="0" err="1" smtClean="0">
                <a:solidFill>
                  <a:srgbClr val="000099"/>
                </a:solidFill>
              </a:rPr>
              <a:t>Росатом</a:t>
            </a:r>
            <a:r>
              <a:rPr lang="ru-RU" sz="1600" b="1" dirty="0" smtClean="0">
                <a:solidFill>
                  <a:srgbClr val="000099"/>
                </a:solidFill>
              </a:rPr>
              <a:t>, ФМБА) в </a:t>
            </a:r>
            <a:r>
              <a:rPr lang="ru-RU" sz="1600" b="1" dirty="0">
                <a:solidFill>
                  <a:srgbClr val="000099"/>
                </a:solidFill>
              </a:rPr>
              <a:t>перспективе взаимодействия с площадками </a:t>
            </a:r>
            <a:r>
              <a:rPr lang="ru-RU" sz="1600" b="1" dirty="0" smtClean="0">
                <a:solidFill>
                  <a:srgbClr val="000099"/>
                </a:solidFill>
              </a:rPr>
              <a:t>СНГ</a:t>
            </a:r>
            <a:endParaRPr lang="ru-RU" sz="1600" b="1" dirty="0">
              <a:solidFill>
                <a:srgbClr val="000099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620688"/>
            <a:ext cx="9144000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l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b="1" dirty="0">
                <a:solidFill>
                  <a:srgbClr val="000099"/>
                </a:solidFill>
              </a:rPr>
              <a:t>Обоснование социально-экономической необходимости реализации </a:t>
            </a:r>
            <a:r>
              <a:rPr lang="ru-RU" sz="1600" b="1" dirty="0" smtClean="0">
                <a:solidFill>
                  <a:srgbClr val="000099"/>
                </a:solidFill>
              </a:rPr>
              <a:t>проекта</a:t>
            </a:r>
          </a:p>
          <a:p>
            <a:pPr marL="171450" indent="-171450" algn="l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0099"/>
                </a:solidFill>
              </a:rPr>
              <a:t>Определение </a:t>
            </a:r>
            <a:r>
              <a:rPr lang="ru-RU" sz="1600" b="1" dirty="0">
                <a:solidFill>
                  <a:srgbClr val="000099"/>
                </a:solidFill>
              </a:rPr>
              <a:t>функционала участников проекта среди государств-участников </a:t>
            </a:r>
            <a:r>
              <a:rPr lang="ru-RU" sz="1600" b="1" dirty="0" smtClean="0">
                <a:solidFill>
                  <a:srgbClr val="000099"/>
                </a:solidFill>
              </a:rPr>
              <a:t>СНГ</a:t>
            </a:r>
            <a:endParaRPr lang="ru-RU" sz="1600" b="1" dirty="0">
              <a:solidFill>
                <a:srgbClr val="000099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437112"/>
            <a:ext cx="9144000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l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0099"/>
                </a:solidFill>
              </a:rPr>
              <a:t>Определение </a:t>
            </a:r>
            <a:r>
              <a:rPr lang="ru-RU" sz="1600" b="1" dirty="0">
                <a:solidFill>
                  <a:srgbClr val="000099"/>
                </a:solidFill>
              </a:rPr>
              <a:t>потребностей в продукции среди радиологических учреждений </a:t>
            </a:r>
            <a:r>
              <a:rPr lang="ru-RU" sz="1600" b="1" dirty="0" smtClean="0">
                <a:solidFill>
                  <a:srgbClr val="000099"/>
                </a:solidFill>
              </a:rPr>
              <a:t>СНГ</a:t>
            </a:r>
          </a:p>
          <a:p>
            <a:pPr marL="171450" indent="-171450" algn="l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0099"/>
                </a:solidFill>
              </a:rPr>
              <a:t>Оценка потенциальной </a:t>
            </a:r>
            <a:r>
              <a:rPr lang="ru-RU" sz="1600" b="1" dirty="0">
                <a:solidFill>
                  <a:srgbClr val="000099"/>
                </a:solidFill>
              </a:rPr>
              <a:t>номенклатуры и перспективной мощности производства продукции с Y-90 в зависимости от </a:t>
            </a:r>
            <a:r>
              <a:rPr lang="ru-RU" sz="1600" b="1" dirty="0" smtClean="0">
                <a:solidFill>
                  <a:srgbClr val="000099"/>
                </a:solidFill>
              </a:rPr>
              <a:t>текущего </a:t>
            </a:r>
            <a:r>
              <a:rPr lang="ru-RU" sz="1600" b="1" dirty="0">
                <a:solidFill>
                  <a:srgbClr val="000099"/>
                </a:solidFill>
              </a:rPr>
              <a:t>статуса исследовательских работ и внедрения в медицинскую практику на мировом </a:t>
            </a:r>
            <a:r>
              <a:rPr lang="ru-RU" sz="1600" b="1" dirty="0" smtClean="0">
                <a:solidFill>
                  <a:srgbClr val="000099"/>
                </a:solidFill>
              </a:rPr>
              <a:t>уровне.</a:t>
            </a:r>
          </a:p>
          <a:p>
            <a:pPr marL="171450" indent="-171450" algn="l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0099"/>
                </a:solidFill>
              </a:rPr>
              <a:t>Формирование </a:t>
            </a:r>
            <a:r>
              <a:rPr lang="ru-RU" sz="1600" b="1" dirty="0">
                <a:solidFill>
                  <a:srgbClr val="000099"/>
                </a:solidFill>
              </a:rPr>
              <a:t>этапов выполнения проекта, с анализом  административных аспектов и технико-экономических показателей для их </a:t>
            </a:r>
            <a:r>
              <a:rPr lang="ru-RU" sz="1600" b="1" dirty="0" smtClean="0">
                <a:solidFill>
                  <a:srgbClr val="000099"/>
                </a:solidFill>
              </a:rPr>
              <a:t>реализации</a:t>
            </a:r>
          </a:p>
          <a:p>
            <a:pPr marL="171450" indent="-171450" algn="l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0099"/>
                </a:solidFill>
              </a:rPr>
              <a:t>Предварительная </a:t>
            </a:r>
            <a:r>
              <a:rPr lang="ru-RU" sz="1600" b="1" dirty="0">
                <a:solidFill>
                  <a:srgbClr val="000099"/>
                </a:solidFill>
              </a:rPr>
              <a:t>оценка стоимости и определение путей финансирования </a:t>
            </a:r>
            <a:r>
              <a:rPr lang="ru-RU" sz="1600" b="1" dirty="0" smtClean="0">
                <a:solidFill>
                  <a:srgbClr val="000099"/>
                </a:solidFill>
              </a:rPr>
              <a:t>проекта</a:t>
            </a:r>
            <a:endParaRPr lang="ru-RU" sz="1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13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76672"/>
            <a:ext cx="8647336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Этапы проекта</a:t>
            </a:r>
            <a:endParaRPr lang="ru-RU" sz="20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 algn="l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b="1" dirty="0">
                <a:solidFill>
                  <a:srgbClr val="000099"/>
                </a:solidFill>
              </a:rPr>
              <a:t>Отработка стабильности и воспроизводимости технологии коммерческого производства иттрия-90 генераторным </a:t>
            </a:r>
            <a:r>
              <a:rPr lang="ru-RU" sz="1600" b="1" dirty="0" smtClean="0">
                <a:solidFill>
                  <a:srgbClr val="000099"/>
                </a:solidFill>
              </a:rPr>
              <a:t>способом</a:t>
            </a:r>
          </a:p>
          <a:p>
            <a:pPr marL="285750" indent="-285750" algn="l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dirty="0">
                <a:solidFill>
                  <a:srgbClr val="000099"/>
                </a:solidFill>
              </a:rPr>
              <a:t>Выполнение НИОКР по разработке и регистрации продукции с </a:t>
            </a:r>
            <a:r>
              <a:rPr lang="en-US" sz="1600" b="1" dirty="0">
                <a:solidFill>
                  <a:srgbClr val="000099"/>
                </a:solidFill>
              </a:rPr>
              <a:t>Y-90</a:t>
            </a:r>
            <a:r>
              <a:rPr lang="ru-RU" sz="1600" b="1" dirty="0">
                <a:solidFill>
                  <a:srgbClr val="000099"/>
                </a:solidFill>
              </a:rPr>
              <a:t> в странах СНГ – по результатам разработанной концепции</a:t>
            </a:r>
          </a:p>
          <a:p>
            <a:pPr algn="l">
              <a:spcAft>
                <a:spcPts val="0"/>
              </a:spcAft>
            </a:pPr>
            <a:r>
              <a:rPr lang="ru-RU" sz="1600" i="1" dirty="0"/>
              <a:t>	</a:t>
            </a:r>
            <a:r>
              <a:rPr lang="ru-RU" sz="1600" i="1" dirty="0" smtClean="0">
                <a:solidFill>
                  <a:srgbClr val="006600"/>
                </a:solidFill>
              </a:rPr>
              <a:t>Предполагается, что стоимость </a:t>
            </a:r>
            <a:r>
              <a:rPr lang="ru-RU" sz="1600" i="1" dirty="0" err="1" smtClean="0">
                <a:solidFill>
                  <a:srgbClr val="006600"/>
                </a:solidFill>
              </a:rPr>
              <a:t>микроисточников</a:t>
            </a:r>
            <a:r>
              <a:rPr lang="ru-RU" sz="1600" i="1" dirty="0" smtClean="0">
                <a:solidFill>
                  <a:srgbClr val="006600"/>
                </a:solidFill>
              </a:rPr>
              <a:t> по лечению рака</a:t>
            </a:r>
          </a:p>
          <a:p>
            <a:pPr algn="l">
              <a:spcAft>
                <a:spcPts val="600"/>
              </a:spcAft>
            </a:pPr>
            <a:r>
              <a:rPr lang="ru-RU" sz="1600" i="1" dirty="0">
                <a:solidFill>
                  <a:srgbClr val="006600"/>
                </a:solidFill>
              </a:rPr>
              <a:t> </a:t>
            </a:r>
            <a:r>
              <a:rPr lang="ru-RU" sz="1600" i="1" dirty="0" smtClean="0">
                <a:solidFill>
                  <a:srgbClr val="006600"/>
                </a:solidFill>
              </a:rPr>
              <a:t>               печени будет составлять </a:t>
            </a:r>
            <a:r>
              <a:rPr lang="ru-RU" sz="1600" b="1" i="1" dirty="0" smtClean="0">
                <a:solidFill>
                  <a:srgbClr val="C00000"/>
                </a:solidFill>
              </a:rPr>
              <a:t>не более 60 % </a:t>
            </a:r>
            <a:r>
              <a:rPr lang="ru-RU" sz="1600" i="1" dirty="0" smtClean="0">
                <a:solidFill>
                  <a:srgbClr val="006600"/>
                </a:solidFill>
              </a:rPr>
              <a:t>от зарубежных аналогов</a:t>
            </a:r>
            <a:endParaRPr lang="ru-RU" sz="1600" i="1" dirty="0">
              <a:solidFill>
                <a:srgbClr val="006600"/>
              </a:solidFill>
            </a:endParaRPr>
          </a:p>
          <a:p>
            <a:pPr marL="285750" indent="-285750" algn="l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dirty="0">
                <a:solidFill>
                  <a:srgbClr val="000099"/>
                </a:solidFill>
              </a:rPr>
              <a:t>Комплекс мероприятий по организации производственных площадей в соответствии с требованиями </a:t>
            </a:r>
            <a:r>
              <a:rPr lang="en-US" sz="1600" b="1" dirty="0">
                <a:solidFill>
                  <a:srgbClr val="000099"/>
                </a:solidFill>
              </a:rPr>
              <a:t>GMP</a:t>
            </a:r>
            <a:endParaRPr lang="ru-RU" sz="1600" b="1" dirty="0">
              <a:solidFill>
                <a:srgbClr val="000099"/>
              </a:solidFill>
            </a:endParaRPr>
          </a:p>
          <a:p>
            <a:pPr marL="742950" lvl="1" indent="-285750" algn="l">
              <a:buFont typeface="Arial" pitchFamily="34" charset="0"/>
              <a:buChar char="•"/>
            </a:pPr>
            <a:r>
              <a:rPr lang="ru-RU" sz="1600" dirty="0">
                <a:solidFill>
                  <a:srgbClr val="006600"/>
                </a:solidFill>
              </a:rPr>
              <a:t>Проектирование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ru-RU" sz="1600" dirty="0">
                <a:solidFill>
                  <a:srgbClr val="006600"/>
                </a:solidFill>
              </a:rPr>
              <a:t>Строительство/реконструкция производственного комплекса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ru-RU" sz="1600" dirty="0">
                <a:solidFill>
                  <a:srgbClr val="006600"/>
                </a:solidFill>
              </a:rPr>
              <a:t>Оснащение оборудованием и </a:t>
            </a:r>
            <a:r>
              <a:rPr lang="ru-RU" sz="1600" dirty="0" err="1">
                <a:solidFill>
                  <a:srgbClr val="006600"/>
                </a:solidFill>
              </a:rPr>
              <a:t>пусконаладка</a:t>
            </a:r>
            <a:endParaRPr lang="ru-RU" sz="1600" dirty="0">
              <a:solidFill>
                <a:srgbClr val="006600"/>
              </a:solidFill>
            </a:endParaRPr>
          </a:p>
          <a:p>
            <a:pPr marL="742950" lvl="1" indent="-285750" algn="l">
              <a:buFont typeface="Arial" pitchFamily="34" charset="0"/>
              <a:buChar char="•"/>
            </a:pPr>
            <a:r>
              <a:rPr lang="ru-RU" sz="1600" dirty="0" err="1">
                <a:solidFill>
                  <a:srgbClr val="006600"/>
                </a:solidFill>
              </a:rPr>
              <a:t>Валидация</a:t>
            </a:r>
            <a:r>
              <a:rPr lang="ru-RU" sz="1600" dirty="0">
                <a:solidFill>
                  <a:srgbClr val="006600"/>
                </a:solidFill>
              </a:rPr>
              <a:t> производств по требованиям </a:t>
            </a:r>
            <a:r>
              <a:rPr lang="en-US" sz="1600" dirty="0">
                <a:solidFill>
                  <a:srgbClr val="006600"/>
                </a:solidFill>
              </a:rPr>
              <a:t>GMP</a:t>
            </a:r>
            <a:endParaRPr lang="ru-RU" sz="1600" dirty="0">
              <a:solidFill>
                <a:srgbClr val="006600"/>
              </a:solidFill>
            </a:endParaRPr>
          </a:p>
          <a:p>
            <a:pPr marL="742950" lvl="1" indent="-285750" algn="l">
              <a:buFont typeface="Arial" pitchFamily="34" charset="0"/>
              <a:buChar char="•"/>
            </a:pPr>
            <a:r>
              <a:rPr lang="ru-RU" sz="1600" dirty="0">
                <a:solidFill>
                  <a:srgbClr val="006600"/>
                </a:solidFill>
              </a:rPr>
              <a:t>Получение разрешительной документации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ru-RU" sz="1600" dirty="0">
                <a:solidFill>
                  <a:srgbClr val="006600"/>
                </a:solidFill>
              </a:rPr>
              <a:t>Подготовка  персонала</a:t>
            </a:r>
          </a:p>
          <a:p>
            <a:pPr marL="285750" indent="-285750" algn="l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1600" b="1" dirty="0">
                <a:solidFill>
                  <a:srgbClr val="000099"/>
                </a:solidFill>
              </a:rPr>
              <a:t>Реализация мероприятий по маркетингу и внедрению продукции в клиническую практику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5301208"/>
            <a:ext cx="8647336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Стоимость реализации проекта</a:t>
            </a:r>
            <a:endParaRPr lang="ru-RU" sz="20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1600" i="1" dirty="0">
                <a:solidFill>
                  <a:srgbClr val="006600"/>
                </a:solidFill>
              </a:rPr>
              <a:t>Затраты на реализацию проекта </a:t>
            </a:r>
            <a:r>
              <a:rPr lang="ru-RU" sz="1600" i="1" dirty="0" smtClean="0">
                <a:solidFill>
                  <a:srgbClr val="006600"/>
                </a:solidFill>
              </a:rPr>
              <a:t>зависят </a:t>
            </a:r>
            <a:r>
              <a:rPr lang="ru-RU" sz="1600" i="1" dirty="0">
                <a:solidFill>
                  <a:srgbClr val="006600"/>
                </a:solidFill>
              </a:rPr>
              <a:t>от номенклатуры разрабатываемой продукции и количества производственных </a:t>
            </a:r>
            <a:r>
              <a:rPr lang="ru-RU" sz="1600" i="1" dirty="0" smtClean="0">
                <a:solidFill>
                  <a:srgbClr val="006600"/>
                </a:solidFill>
              </a:rPr>
              <a:t>точек. Предварительная оценка выполняется на </a:t>
            </a:r>
            <a:r>
              <a:rPr lang="ru-RU" sz="1600" i="1" dirty="0">
                <a:solidFill>
                  <a:srgbClr val="006600"/>
                </a:solidFill>
              </a:rPr>
              <a:t>этапе подготовке концепции и детальной проработке дорожной карты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327093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352" y="908720"/>
            <a:ext cx="8647336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ru-RU" sz="1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Базовая площадка</a:t>
            </a:r>
            <a:endParaRPr lang="ru-RU" sz="18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 algn="l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0099"/>
                </a:solidFill>
              </a:rPr>
              <a:t>Проект радиофармацевтического комплекса АО «</a:t>
            </a:r>
            <a:r>
              <a:rPr lang="ru-RU" sz="1600" b="1" dirty="0" err="1" smtClean="0">
                <a:solidFill>
                  <a:srgbClr val="000099"/>
                </a:solidFill>
              </a:rPr>
              <a:t>Русатом</a:t>
            </a:r>
            <a:r>
              <a:rPr lang="ru-RU" sz="1600" b="1" dirty="0" smtClean="0">
                <a:solidFill>
                  <a:srgbClr val="000099"/>
                </a:solidFill>
              </a:rPr>
              <a:t> </a:t>
            </a:r>
            <a:r>
              <a:rPr lang="ru-RU" sz="1600" b="1" dirty="0" err="1" smtClean="0">
                <a:solidFill>
                  <a:srgbClr val="000099"/>
                </a:solidFill>
              </a:rPr>
              <a:t>Хелскеа</a:t>
            </a:r>
            <a:r>
              <a:rPr lang="ru-RU" sz="1600" b="1" dirty="0" smtClean="0">
                <a:solidFill>
                  <a:srgbClr val="000099"/>
                </a:solidFill>
              </a:rPr>
              <a:t>»/ ВО «Изотоп»</a:t>
            </a:r>
          </a:p>
          <a:p>
            <a:pPr marL="742950" lvl="1" indent="-285750" algn="l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dirty="0"/>
              <a:t>Расширение производственной номенклатуры на территории НИФХИ им. Карпова, г. </a:t>
            </a:r>
            <a:r>
              <a:rPr lang="ru-RU" sz="1600" dirty="0" smtClean="0"/>
              <a:t>Обнинск</a:t>
            </a:r>
          </a:p>
          <a:p>
            <a:pPr marL="742950" lvl="1" indent="-285750" algn="l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dirty="0" smtClean="0"/>
              <a:t>Препараты с </a:t>
            </a:r>
            <a:r>
              <a:rPr lang="en-US" sz="1600" dirty="0" smtClean="0"/>
              <a:t>Y</a:t>
            </a:r>
            <a:r>
              <a:rPr lang="ru-RU" sz="1600" dirty="0" smtClean="0"/>
              <a:t>-90</a:t>
            </a:r>
            <a:r>
              <a:rPr lang="en-US" sz="1600" dirty="0" smtClean="0"/>
              <a:t> </a:t>
            </a:r>
            <a:r>
              <a:rPr lang="ru-RU" sz="1600" dirty="0" smtClean="0"/>
              <a:t>включены в номенклатуру проекта - не требуется создание отдельной инфраструктуры с комплексом </a:t>
            </a:r>
            <a:r>
              <a:rPr lang="en-US" sz="1600" dirty="0" smtClean="0"/>
              <a:t>GMP </a:t>
            </a:r>
            <a:r>
              <a:rPr lang="ru-RU" sz="1600" dirty="0" smtClean="0"/>
              <a:t>требований</a:t>
            </a:r>
          </a:p>
          <a:p>
            <a:pPr marL="742950" lvl="1" indent="-285750" algn="l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dirty="0" smtClean="0"/>
              <a:t>Препараты </a:t>
            </a:r>
            <a:r>
              <a:rPr lang="ru-RU" sz="1600" dirty="0"/>
              <a:t>с </a:t>
            </a:r>
            <a:r>
              <a:rPr lang="en-US" sz="1600" dirty="0"/>
              <a:t>Y</a:t>
            </a:r>
            <a:r>
              <a:rPr lang="ru-RU" sz="1600" dirty="0"/>
              <a:t>-90</a:t>
            </a:r>
            <a:r>
              <a:rPr lang="en-US" sz="1600" dirty="0"/>
              <a:t> </a:t>
            </a:r>
            <a:r>
              <a:rPr lang="ru-RU" sz="1600" dirty="0" smtClean="0"/>
              <a:t>в силу достаточного периода полураспада </a:t>
            </a:r>
            <a:r>
              <a:rPr lang="en-US" sz="1600" dirty="0" smtClean="0"/>
              <a:t>(T</a:t>
            </a:r>
            <a:r>
              <a:rPr lang="en-US" sz="1600" baseline="-25000" dirty="0" smtClean="0"/>
              <a:t>1/2</a:t>
            </a:r>
            <a:r>
              <a:rPr lang="en-US" sz="1600" dirty="0" smtClean="0"/>
              <a:t>=</a:t>
            </a:r>
            <a:r>
              <a:rPr lang="ru-RU" sz="1600" dirty="0"/>
              <a:t> 64,2 </a:t>
            </a:r>
            <a:r>
              <a:rPr lang="ru-RU" sz="1600" dirty="0" smtClean="0"/>
              <a:t>ч) могут поставляться по всей территории стран СНГ.                                                        </a:t>
            </a:r>
            <a:r>
              <a:rPr lang="ru-RU" sz="1600" i="1" dirty="0" smtClean="0"/>
              <a:t>Вопрос </a:t>
            </a:r>
            <a:r>
              <a:rPr lang="ru-RU" sz="1600" i="1" dirty="0" err="1" smtClean="0"/>
              <a:t>Госрегистрации</a:t>
            </a:r>
            <a:r>
              <a:rPr lang="ru-RU" sz="1600" i="1" dirty="0" smtClean="0"/>
              <a:t> препаратов и соответствующих финансовых затрат требует отдельной проработки.</a:t>
            </a:r>
          </a:p>
          <a:p>
            <a:pPr marL="742950" lvl="1" indent="-285750" algn="l">
              <a:buFont typeface="Arial" pitchFamily="34" charset="0"/>
              <a:buChar char="•"/>
            </a:pPr>
            <a:endParaRPr lang="ru-RU" sz="1600" dirty="0">
              <a:solidFill>
                <a:srgbClr val="006600"/>
              </a:solidFill>
            </a:endParaRPr>
          </a:p>
          <a:p>
            <a:pPr marL="0" lvl="1" algn="l">
              <a:spcAft>
                <a:spcPts val="600"/>
              </a:spcAft>
            </a:pPr>
            <a:r>
              <a:rPr lang="ru-RU" sz="1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Перспективные площадки </a:t>
            </a:r>
            <a:r>
              <a:rPr lang="ru-RU" sz="1600" b="1" dirty="0" smtClean="0">
                <a:solidFill>
                  <a:srgbClr val="000099"/>
                </a:solidFill>
              </a:rPr>
              <a:t>(наличие </a:t>
            </a:r>
            <a:r>
              <a:rPr lang="ru-RU" sz="1600" b="1" dirty="0" err="1" smtClean="0">
                <a:solidFill>
                  <a:srgbClr val="000099"/>
                </a:solidFill>
              </a:rPr>
              <a:t>ифраструктуры</a:t>
            </a:r>
            <a:r>
              <a:rPr lang="ru-RU" sz="1600" b="1" dirty="0" smtClean="0">
                <a:solidFill>
                  <a:srgbClr val="000099"/>
                </a:solidFill>
              </a:rPr>
              <a:t> и компетенций)</a:t>
            </a:r>
          </a:p>
          <a:p>
            <a:pPr marL="742950" lvl="1" indent="-285750" algn="l">
              <a:buFont typeface="Wingdings" pitchFamily="2" charset="2"/>
              <a:buChar char="Ø"/>
            </a:pPr>
            <a:r>
              <a:rPr lang="ru-RU" sz="1800" b="1" u="sng" dirty="0">
                <a:solidFill>
                  <a:srgbClr val="000099"/>
                </a:solidFill>
              </a:rPr>
              <a:t>Беларусь</a:t>
            </a:r>
            <a:r>
              <a:rPr lang="en-US" sz="1800" b="1" u="sng" dirty="0">
                <a:solidFill>
                  <a:srgbClr val="000099"/>
                </a:solidFill>
              </a:rPr>
              <a:t> </a:t>
            </a:r>
            <a:r>
              <a:rPr lang="en-US" sz="1600" dirty="0"/>
              <a:t>–</a:t>
            </a:r>
            <a:r>
              <a:rPr lang="en-US" sz="1800" dirty="0" smtClean="0">
                <a:solidFill>
                  <a:srgbClr val="006600"/>
                </a:solidFill>
              </a:rPr>
              <a:t> </a:t>
            </a:r>
            <a:r>
              <a:rPr lang="ru-RU" sz="1600" dirty="0"/>
              <a:t>в рамках проекта Центр ядерных исследований на базе Государственного научного учреждения «Объединенный институт энергетических и ядерных исследований — Сосны» Национальной академии наук Беларуси</a:t>
            </a:r>
          </a:p>
          <a:p>
            <a:pPr marL="742950" lvl="1" indent="-285750" algn="l">
              <a:buFont typeface="Wingdings" pitchFamily="2" charset="2"/>
              <a:buChar char="Ø"/>
            </a:pPr>
            <a:r>
              <a:rPr lang="ru-RU" sz="1800" b="1" u="sng" dirty="0">
                <a:solidFill>
                  <a:srgbClr val="000099"/>
                </a:solidFill>
              </a:rPr>
              <a:t>Казахстан</a:t>
            </a:r>
            <a:r>
              <a:rPr lang="en-US" sz="1800" dirty="0">
                <a:solidFill>
                  <a:srgbClr val="006600"/>
                </a:solidFill>
              </a:rPr>
              <a:t> </a:t>
            </a:r>
            <a:r>
              <a:rPr lang="en-US" sz="1800" dirty="0"/>
              <a:t>–</a:t>
            </a:r>
            <a:r>
              <a:rPr lang="en-US" sz="1800" dirty="0" smtClean="0">
                <a:solidFill>
                  <a:srgbClr val="006600"/>
                </a:solidFill>
              </a:rPr>
              <a:t> </a:t>
            </a:r>
            <a:r>
              <a:rPr lang="ru-RU" sz="1600" dirty="0" smtClean="0"/>
              <a:t>РГП </a:t>
            </a:r>
            <a:r>
              <a:rPr lang="ru-RU" sz="1600" dirty="0"/>
              <a:t>«Институт ядерной физики» МЭ РК</a:t>
            </a:r>
          </a:p>
          <a:p>
            <a:pPr marL="742950" lvl="1" indent="-285750" algn="l">
              <a:buFont typeface="Wingdings" pitchFamily="2" charset="2"/>
              <a:buChar char="Ø"/>
            </a:pPr>
            <a:endParaRPr lang="ru-RU" sz="1600" dirty="0">
              <a:solidFill>
                <a:srgbClr val="006600"/>
              </a:solidFill>
            </a:endParaRPr>
          </a:p>
          <a:p>
            <a:pPr marL="742950" lvl="1" indent="-285750" algn="l">
              <a:buFont typeface="Wingdings" pitchFamily="2" charset="2"/>
              <a:buChar char="Ø"/>
            </a:pPr>
            <a:r>
              <a:rPr lang="ru-RU" sz="1800" b="1" u="sng" dirty="0">
                <a:solidFill>
                  <a:srgbClr val="000099"/>
                </a:solidFill>
              </a:rPr>
              <a:t>Армения</a:t>
            </a:r>
            <a:r>
              <a:rPr lang="en-US" sz="1800" dirty="0">
                <a:solidFill>
                  <a:srgbClr val="006600"/>
                </a:solidFill>
              </a:rPr>
              <a:t> </a:t>
            </a:r>
            <a:r>
              <a:rPr lang="en-US" sz="1800" dirty="0"/>
              <a:t>–</a:t>
            </a:r>
            <a:r>
              <a:rPr lang="en-US" sz="1800" dirty="0" smtClean="0">
                <a:solidFill>
                  <a:srgbClr val="006600"/>
                </a:solidFill>
              </a:rPr>
              <a:t> </a:t>
            </a:r>
            <a:r>
              <a:rPr lang="ru-RU" sz="1600" dirty="0"/>
              <a:t>Ереванский Физический Институт - Национальная научная лаборатория им. </a:t>
            </a:r>
            <a:r>
              <a:rPr lang="ru-RU" sz="1600" dirty="0" err="1"/>
              <a:t>А.Алиханяна</a:t>
            </a:r>
            <a:endParaRPr lang="ru-RU" sz="1600" dirty="0"/>
          </a:p>
          <a:p>
            <a:pPr marL="285750" lvl="1" indent="-285750" algn="l">
              <a:spcAft>
                <a:spcPts val="600"/>
              </a:spcAft>
              <a:buFont typeface="Wingdings" pitchFamily="2" charset="2"/>
              <a:buChar char="Ø"/>
            </a:pPr>
            <a:endParaRPr lang="ru-RU" sz="1600" b="1" dirty="0">
              <a:solidFill>
                <a:srgbClr val="006600"/>
              </a:solidFill>
            </a:endParaRPr>
          </a:p>
          <a:p>
            <a:pPr marL="285750" lvl="1" indent="-285750" algn="l">
              <a:spcAft>
                <a:spcPts val="600"/>
              </a:spcAft>
              <a:buFont typeface="Wingdings" pitchFamily="2" charset="2"/>
              <a:buChar char="Ø"/>
            </a:pPr>
            <a:endParaRPr lang="ru-RU" sz="1600" b="1" dirty="0">
              <a:solidFill>
                <a:srgbClr val="000099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9552" y="44624"/>
            <a:ext cx="8424936" cy="576064"/>
          </a:xfrm>
          <a:prstGeom prst="rect">
            <a:avLst/>
          </a:prstGeom>
        </p:spPr>
        <p:txBody>
          <a:bodyPr rtlCol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9pPr>
          </a:lstStyle>
          <a:p>
            <a:pPr algn="r" fontAlgn="auto">
              <a:spcAft>
                <a:spcPts val="600"/>
              </a:spcAft>
              <a:defRPr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 производственной площадки </a:t>
            </a:r>
          </a:p>
        </p:txBody>
      </p:sp>
    </p:spTree>
    <p:extLst>
      <p:ext uri="{BB962C8B-B14F-4D97-AF65-F5344CB8AC3E}">
        <p14:creationId xmlns:p14="http://schemas.microsoft.com/office/powerpoint/2010/main" val="380423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578" y="608184"/>
            <a:ext cx="8830421" cy="963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ru-RU" sz="1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Первичная продукция</a:t>
            </a:r>
            <a:endParaRPr lang="ru-RU" sz="18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 algn="l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0099"/>
                </a:solidFill>
              </a:rPr>
              <a:t>Раствор </a:t>
            </a:r>
            <a:r>
              <a:rPr lang="en-US" sz="1600" b="1" dirty="0" smtClean="0">
                <a:solidFill>
                  <a:srgbClr val="000099"/>
                </a:solidFill>
              </a:rPr>
              <a:t>Y</a:t>
            </a:r>
            <a:r>
              <a:rPr lang="ru-RU" sz="1600" b="1" dirty="0" smtClean="0">
                <a:solidFill>
                  <a:srgbClr val="000099"/>
                </a:solidFill>
              </a:rPr>
              <a:t>-90</a:t>
            </a:r>
            <a:r>
              <a:rPr lang="en-US" sz="1600" b="1" dirty="0" smtClean="0">
                <a:solidFill>
                  <a:srgbClr val="000099"/>
                </a:solidFill>
              </a:rPr>
              <a:t> </a:t>
            </a:r>
            <a:r>
              <a:rPr lang="ru-RU" sz="1600" b="1" dirty="0" smtClean="0">
                <a:solidFill>
                  <a:srgbClr val="000099"/>
                </a:solidFill>
              </a:rPr>
              <a:t>в качестве активной фармацевтической субстанции, </a:t>
            </a:r>
            <a:r>
              <a:rPr lang="ru-RU" sz="1600" b="1" dirty="0">
                <a:solidFill>
                  <a:srgbClr val="000099"/>
                </a:solidFill>
              </a:rPr>
              <a:t>для приготовления </a:t>
            </a:r>
            <a:r>
              <a:rPr lang="ru-RU" sz="1600" b="1" dirty="0" smtClean="0">
                <a:solidFill>
                  <a:srgbClr val="000099"/>
                </a:solidFill>
              </a:rPr>
              <a:t>РФП</a:t>
            </a:r>
            <a:endParaRPr lang="ru-RU" sz="1600" b="1" dirty="0">
              <a:solidFill>
                <a:srgbClr val="000099"/>
              </a:solidFill>
            </a:endParaRPr>
          </a:p>
          <a:p>
            <a:pPr marL="742950" lvl="1" indent="-285750" algn="l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6600"/>
                </a:solidFill>
              </a:rPr>
              <a:t>Применение непосредственно </a:t>
            </a:r>
            <a:r>
              <a:rPr lang="ru-RU" sz="1600" dirty="0">
                <a:solidFill>
                  <a:srgbClr val="006600"/>
                </a:solidFill>
              </a:rPr>
              <a:t>на производственной площадке для производства на его основе </a:t>
            </a:r>
            <a:r>
              <a:rPr lang="ru-RU" sz="1600" dirty="0" smtClean="0">
                <a:solidFill>
                  <a:srgbClr val="006600"/>
                </a:solidFill>
              </a:rPr>
              <a:t>РФП в </a:t>
            </a:r>
            <a:r>
              <a:rPr lang="ru-RU" sz="1600" dirty="0">
                <a:solidFill>
                  <a:srgbClr val="006600"/>
                </a:solidFill>
              </a:rPr>
              <a:t>готовой форме и микросфер;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6600"/>
                </a:solidFill>
              </a:rPr>
              <a:t>Поставки </a:t>
            </a:r>
            <a:r>
              <a:rPr lang="ru-RU" sz="1600" dirty="0">
                <a:solidFill>
                  <a:srgbClr val="006600"/>
                </a:solidFill>
              </a:rPr>
              <a:t>в </a:t>
            </a:r>
            <a:r>
              <a:rPr lang="ru-RU" sz="1600" dirty="0" smtClean="0">
                <a:solidFill>
                  <a:srgbClr val="006600"/>
                </a:solidFill>
              </a:rPr>
              <a:t>клиники </a:t>
            </a:r>
            <a:r>
              <a:rPr lang="ru-RU" sz="1600" dirty="0">
                <a:solidFill>
                  <a:srgbClr val="006600"/>
                </a:solidFill>
              </a:rPr>
              <a:t>СНГ (в первую очередь Россия, Беларусь, Казахстан, …) для изготовления на месте РФП с применением </a:t>
            </a:r>
            <a:r>
              <a:rPr lang="ru-RU" sz="1600" dirty="0" err="1">
                <a:solidFill>
                  <a:srgbClr val="006600"/>
                </a:solidFill>
              </a:rPr>
              <a:t>лиофилизатов</a:t>
            </a:r>
            <a:r>
              <a:rPr lang="ru-RU" sz="1600" dirty="0">
                <a:solidFill>
                  <a:srgbClr val="006600"/>
                </a:solidFill>
              </a:rPr>
              <a:t>;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ru-RU" sz="1600" dirty="0">
                <a:solidFill>
                  <a:srgbClr val="006600"/>
                </a:solidFill>
              </a:rPr>
              <a:t>В перспективе возможны поставки в зарубежные фармацевтические компании осуществляющие производства инъекционных форм РФП. </a:t>
            </a:r>
            <a:endParaRPr lang="ru-RU" sz="1600" dirty="0" smtClean="0">
              <a:solidFill>
                <a:srgbClr val="006600"/>
              </a:solidFill>
            </a:endParaRPr>
          </a:p>
          <a:p>
            <a:pPr marL="742950" lvl="1" indent="-285750" algn="l">
              <a:buFont typeface="Arial" pitchFamily="34" charset="0"/>
              <a:buChar char="•"/>
            </a:pPr>
            <a:endParaRPr lang="ru-RU" sz="1600" dirty="0">
              <a:solidFill>
                <a:srgbClr val="006600"/>
              </a:solidFill>
            </a:endParaRPr>
          </a:p>
          <a:p>
            <a:pPr marL="285750" lvl="1" indent="-285750" algn="l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b="1" baseline="30000" dirty="0" smtClean="0">
                <a:solidFill>
                  <a:srgbClr val="000099"/>
                </a:solidFill>
              </a:rPr>
              <a:t>90</a:t>
            </a:r>
            <a:r>
              <a:rPr lang="ru-RU" sz="1600" b="1" dirty="0" smtClean="0">
                <a:solidFill>
                  <a:srgbClr val="000099"/>
                </a:solidFill>
              </a:rPr>
              <a:t>Y-</a:t>
            </a:r>
            <a:r>
              <a:rPr lang="en-US" sz="1600" b="1" dirty="0" smtClean="0">
                <a:solidFill>
                  <a:srgbClr val="000099"/>
                </a:solidFill>
              </a:rPr>
              <a:t>DOTATOC</a:t>
            </a:r>
            <a:r>
              <a:rPr lang="ru-RU" sz="1600" b="1" dirty="0" smtClean="0">
                <a:solidFill>
                  <a:srgbClr val="000099"/>
                </a:solidFill>
              </a:rPr>
              <a:t> (</a:t>
            </a:r>
            <a:r>
              <a:rPr lang="en-US" sz="1600" b="1" dirty="0" smtClean="0">
                <a:solidFill>
                  <a:srgbClr val="000099"/>
                </a:solidFill>
              </a:rPr>
              <a:t>DOTATATE </a:t>
            </a:r>
            <a:r>
              <a:rPr lang="ru-RU" sz="1600" b="1" dirty="0" smtClean="0">
                <a:solidFill>
                  <a:srgbClr val="000099"/>
                </a:solidFill>
              </a:rPr>
              <a:t>и др. аналоги </a:t>
            </a:r>
            <a:r>
              <a:rPr lang="ru-RU" sz="1600" b="1" dirty="0" err="1" smtClean="0">
                <a:solidFill>
                  <a:srgbClr val="000099"/>
                </a:solidFill>
              </a:rPr>
              <a:t>октреотида</a:t>
            </a:r>
            <a:r>
              <a:rPr lang="ru-RU" sz="1600" b="1" dirty="0" smtClean="0">
                <a:solidFill>
                  <a:srgbClr val="000099"/>
                </a:solidFill>
              </a:rPr>
              <a:t>) - </a:t>
            </a:r>
            <a:r>
              <a:rPr lang="ru-RU" sz="1600" dirty="0">
                <a:solidFill>
                  <a:srgbClr val="006600"/>
                </a:solidFill>
              </a:rPr>
              <a:t>терапия нейроэндокринных опухолей. Наиболее актуальный РФП. </a:t>
            </a:r>
            <a:r>
              <a:rPr lang="ru-RU" sz="1600" dirty="0" err="1">
                <a:solidFill>
                  <a:srgbClr val="006600"/>
                </a:solidFill>
              </a:rPr>
              <a:t>Тераностика</a:t>
            </a:r>
            <a:r>
              <a:rPr lang="ru-RU" sz="1600" dirty="0">
                <a:solidFill>
                  <a:srgbClr val="006600"/>
                </a:solidFill>
              </a:rPr>
              <a:t> </a:t>
            </a:r>
            <a:r>
              <a:rPr lang="en-US" sz="1600" dirty="0" smtClean="0">
                <a:solidFill>
                  <a:srgbClr val="006600"/>
                </a:solidFill>
              </a:rPr>
              <a:t>Ga-68/Lu-177/Y-90</a:t>
            </a:r>
            <a:endParaRPr lang="ru-RU" sz="1600" dirty="0" smtClean="0">
              <a:solidFill>
                <a:srgbClr val="006600"/>
              </a:solidFill>
            </a:endParaRPr>
          </a:p>
          <a:p>
            <a:pPr marL="0" lvl="1" algn="l">
              <a:spcAft>
                <a:spcPts val="600"/>
              </a:spcAft>
            </a:pPr>
            <a:r>
              <a:rPr lang="ru-RU" sz="1600" dirty="0" smtClean="0">
                <a:solidFill>
                  <a:srgbClr val="006600"/>
                </a:solidFill>
              </a:rPr>
              <a:t>Потенциальный НИОКР ФМБЦ </a:t>
            </a:r>
            <a:r>
              <a:rPr lang="ru-RU" sz="1600" dirty="0" err="1" smtClean="0">
                <a:solidFill>
                  <a:srgbClr val="006600"/>
                </a:solidFill>
              </a:rPr>
              <a:t>им.Бурназяна</a:t>
            </a:r>
            <a:r>
              <a:rPr lang="ru-RU" sz="1600" dirty="0" smtClean="0">
                <a:solidFill>
                  <a:srgbClr val="006600"/>
                </a:solidFill>
              </a:rPr>
              <a:t>/ Завод «</a:t>
            </a:r>
            <a:r>
              <a:rPr lang="ru-RU" sz="1600" dirty="0" err="1" smtClean="0">
                <a:solidFill>
                  <a:srgbClr val="006600"/>
                </a:solidFill>
              </a:rPr>
              <a:t>Медрадиопрепарат</a:t>
            </a:r>
            <a:r>
              <a:rPr lang="ru-RU" sz="1600" dirty="0" smtClean="0">
                <a:solidFill>
                  <a:srgbClr val="006600"/>
                </a:solidFill>
              </a:rPr>
              <a:t>» ФМБА России</a:t>
            </a:r>
            <a:endParaRPr lang="en-US" sz="1600" dirty="0" smtClean="0">
              <a:solidFill>
                <a:srgbClr val="006600"/>
              </a:solidFill>
            </a:endParaRPr>
          </a:p>
          <a:p>
            <a:pPr marL="285750" lvl="1" indent="-285750" algn="l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b="1" baseline="30000" dirty="0">
                <a:solidFill>
                  <a:srgbClr val="000099"/>
                </a:solidFill>
              </a:rPr>
              <a:t>90</a:t>
            </a:r>
            <a:r>
              <a:rPr lang="ru-RU" sz="1600" b="1" dirty="0">
                <a:solidFill>
                  <a:srgbClr val="000099"/>
                </a:solidFill>
              </a:rPr>
              <a:t>Y-Зевалин</a:t>
            </a:r>
            <a:r>
              <a:rPr lang="en-US" sz="1600" dirty="0" smtClean="0"/>
              <a:t> – </a:t>
            </a:r>
            <a:r>
              <a:rPr lang="ru-RU" sz="1600" dirty="0" smtClean="0"/>
              <a:t>продукт одобрен </a:t>
            </a:r>
            <a:r>
              <a:rPr lang="en-US" sz="1600" dirty="0" smtClean="0"/>
              <a:t>FDA </a:t>
            </a:r>
            <a:r>
              <a:rPr lang="ru-RU" sz="1600" dirty="0" smtClean="0"/>
              <a:t>к медицинскому применению (?)</a:t>
            </a:r>
          </a:p>
          <a:p>
            <a:pPr marL="285750" lvl="1" indent="-285750" algn="l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b="1" baseline="30000" dirty="0" smtClean="0">
                <a:solidFill>
                  <a:srgbClr val="000099"/>
                </a:solidFill>
              </a:rPr>
              <a:t>90</a:t>
            </a:r>
            <a:r>
              <a:rPr lang="ru-RU" sz="1600" b="1" dirty="0" smtClean="0">
                <a:solidFill>
                  <a:srgbClr val="000099"/>
                </a:solidFill>
              </a:rPr>
              <a:t>Y-</a:t>
            </a:r>
            <a:r>
              <a:rPr lang="ru-RU" sz="1600" b="1" dirty="0">
                <a:solidFill>
                  <a:srgbClr val="000099"/>
                </a:solidFill>
              </a:rPr>
              <a:t>микросферы</a:t>
            </a:r>
            <a:r>
              <a:rPr lang="ru-RU" sz="1600" dirty="0" smtClean="0"/>
              <a:t> - </a:t>
            </a:r>
            <a:r>
              <a:rPr lang="ru-RU" sz="1600" dirty="0"/>
              <a:t>(полимерные и микросферы альбумина</a:t>
            </a:r>
            <a:r>
              <a:rPr lang="ru-RU" sz="1600" dirty="0" smtClean="0"/>
              <a:t>), лечение </a:t>
            </a:r>
            <a:r>
              <a:rPr lang="ru-RU" sz="1600" dirty="0"/>
              <a:t>рака </a:t>
            </a:r>
            <a:r>
              <a:rPr lang="ru-RU" sz="1600" dirty="0" smtClean="0"/>
              <a:t>печени</a:t>
            </a:r>
            <a:endParaRPr lang="ru-RU" sz="1600" dirty="0"/>
          </a:p>
          <a:p>
            <a:pPr marL="285750" lvl="1" indent="-285750" algn="l">
              <a:spcAft>
                <a:spcPts val="600"/>
              </a:spcAft>
              <a:buFont typeface="Wingdings" pitchFamily="2" charset="2"/>
              <a:buChar char="Ø"/>
            </a:pPr>
            <a:endParaRPr lang="ru-RU" sz="1800" b="1" dirty="0" smtClean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lvl="1" algn="l">
              <a:spcAft>
                <a:spcPts val="600"/>
              </a:spcAft>
            </a:pPr>
            <a:r>
              <a:rPr lang="ru-RU" sz="1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Перспективная </a:t>
            </a:r>
            <a:r>
              <a:rPr lang="ru-RU" sz="1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продукция</a:t>
            </a:r>
          </a:p>
          <a:p>
            <a:pPr marL="285750" lvl="1" indent="-285750" algn="l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b="1" baseline="30000" dirty="0">
                <a:solidFill>
                  <a:srgbClr val="000099"/>
                </a:solidFill>
              </a:rPr>
              <a:t>90</a:t>
            </a:r>
            <a:r>
              <a:rPr lang="ru-RU" sz="1600" b="1" dirty="0">
                <a:solidFill>
                  <a:srgbClr val="000099"/>
                </a:solidFill>
              </a:rPr>
              <a:t>Y-</a:t>
            </a:r>
            <a:r>
              <a:rPr lang="ru-RU" sz="1600" b="1" dirty="0" smtClean="0">
                <a:solidFill>
                  <a:srgbClr val="000099"/>
                </a:solidFill>
              </a:rPr>
              <a:t>моноклональное </a:t>
            </a:r>
            <a:r>
              <a:rPr lang="ru-RU" sz="1600" b="1" dirty="0">
                <a:solidFill>
                  <a:srgbClr val="000099"/>
                </a:solidFill>
              </a:rPr>
              <a:t>антитело к </a:t>
            </a:r>
            <a:r>
              <a:rPr lang="en-US" sz="1600" b="1" dirty="0">
                <a:solidFill>
                  <a:srgbClr val="000099"/>
                </a:solidFill>
              </a:rPr>
              <a:t>CD</a:t>
            </a:r>
            <a:r>
              <a:rPr lang="ru-RU" sz="1600" b="1" dirty="0">
                <a:solidFill>
                  <a:srgbClr val="000099"/>
                </a:solidFill>
              </a:rPr>
              <a:t>-20</a:t>
            </a:r>
          </a:p>
          <a:p>
            <a:pPr marL="285750" lvl="1" indent="-285750" algn="l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b="1" baseline="30000" dirty="0">
                <a:solidFill>
                  <a:srgbClr val="000099"/>
                </a:solidFill>
              </a:rPr>
              <a:t>90</a:t>
            </a:r>
            <a:r>
              <a:rPr lang="ru-RU" sz="1600" b="1" dirty="0">
                <a:solidFill>
                  <a:srgbClr val="000099"/>
                </a:solidFill>
              </a:rPr>
              <a:t>Y-</a:t>
            </a:r>
            <a:r>
              <a:rPr lang="ru-RU" sz="1600" b="1" dirty="0" smtClean="0">
                <a:solidFill>
                  <a:srgbClr val="000099"/>
                </a:solidFill>
              </a:rPr>
              <a:t>моноклональное </a:t>
            </a:r>
            <a:r>
              <a:rPr lang="ru-RU" sz="1600" b="1" dirty="0">
                <a:solidFill>
                  <a:srgbClr val="000099"/>
                </a:solidFill>
              </a:rPr>
              <a:t>антитело к </a:t>
            </a:r>
            <a:r>
              <a:rPr lang="en-US" sz="1600" b="1" dirty="0">
                <a:solidFill>
                  <a:srgbClr val="000099"/>
                </a:solidFill>
              </a:rPr>
              <a:t>HER</a:t>
            </a:r>
            <a:r>
              <a:rPr lang="ru-RU" sz="1600" b="1" dirty="0">
                <a:solidFill>
                  <a:srgbClr val="000099"/>
                </a:solidFill>
              </a:rPr>
              <a:t>-2</a:t>
            </a:r>
            <a:r>
              <a:rPr lang="en-US" sz="1600" b="1" dirty="0" smtClean="0">
                <a:solidFill>
                  <a:srgbClr val="000099"/>
                </a:solidFill>
              </a:rPr>
              <a:t>new</a:t>
            </a:r>
            <a:endParaRPr lang="ru-RU" sz="1600" b="1" dirty="0" smtClean="0">
              <a:solidFill>
                <a:srgbClr val="000099"/>
              </a:solidFill>
            </a:endParaRPr>
          </a:p>
          <a:p>
            <a:pPr marL="285750" lvl="1" indent="-285750" algn="l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0099"/>
                </a:solidFill>
              </a:rPr>
              <a:t>и др.</a:t>
            </a:r>
            <a:endParaRPr lang="ru-RU" sz="1600" b="1" dirty="0">
              <a:solidFill>
                <a:srgbClr val="000099"/>
              </a:solidFill>
            </a:endParaRPr>
          </a:p>
          <a:p>
            <a:pPr marL="285750" lvl="1" indent="-285750" algn="l">
              <a:spcAft>
                <a:spcPts val="600"/>
              </a:spcAft>
              <a:buFont typeface="Wingdings" pitchFamily="2" charset="2"/>
              <a:buChar char="Ø"/>
            </a:pPr>
            <a:endParaRPr lang="ru-RU" sz="16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lvl="1" indent="-285750" algn="l">
              <a:spcAft>
                <a:spcPts val="600"/>
              </a:spcAft>
              <a:buFont typeface="Wingdings" pitchFamily="2" charset="2"/>
              <a:buChar char="Ø"/>
            </a:pPr>
            <a:endParaRPr lang="ru-RU" sz="1600" dirty="0"/>
          </a:p>
          <a:p>
            <a:pPr marL="285750" lvl="1" indent="-285750" algn="l">
              <a:spcAft>
                <a:spcPts val="600"/>
              </a:spcAft>
              <a:buFont typeface="Wingdings" pitchFamily="2" charset="2"/>
              <a:buChar char="Ø"/>
            </a:pPr>
            <a:endParaRPr lang="ru-RU" sz="1600" dirty="0">
              <a:solidFill>
                <a:srgbClr val="006600"/>
              </a:solidFill>
            </a:endParaRPr>
          </a:p>
          <a:p>
            <a:pPr marL="285750" lvl="1" indent="-285750" algn="l">
              <a:spcAft>
                <a:spcPts val="600"/>
              </a:spcAft>
              <a:buFont typeface="Wingdings" pitchFamily="2" charset="2"/>
              <a:buChar char="Ø"/>
            </a:pPr>
            <a:endParaRPr lang="ru-RU" sz="1600" b="1" dirty="0" smtClean="0">
              <a:solidFill>
                <a:srgbClr val="000099"/>
              </a:solidFill>
            </a:endParaRPr>
          </a:p>
          <a:p>
            <a:pPr marL="742950" lvl="1" indent="-285750" algn="l">
              <a:buFont typeface="Arial" pitchFamily="34" charset="0"/>
              <a:buChar char="•"/>
            </a:pPr>
            <a:r>
              <a:rPr lang="ru-RU" sz="1800" b="1" u="sng" dirty="0" smtClean="0">
                <a:solidFill>
                  <a:srgbClr val="006600"/>
                </a:solidFill>
              </a:rPr>
              <a:t>Беларусь</a:t>
            </a:r>
            <a:r>
              <a:rPr lang="en-US" sz="1800" dirty="0" smtClean="0">
                <a:solidFill>
                  <a:srgbClr val="006600"/>
                </a:solidFill>
              </a:rPr>
              <a:t> – </a:t>
            </a:r>
            <a:r>
              <a:rPr lang="ru-RU" sz="1600" dirty="0"/>
              <a:t>в рамках проекта Центр ядерных исследований на базе Государственного научного учреждения «Объединенный институт энергетических и ядерных исследований — Сосны» Национальной академии наук Беларуси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ru-RU" sz="1800" b="1" u="sng" dirty="0" smtClean="0">
                <a:solidFill>
                  <a:srgbClr val="006600"/>
                </a:solidFill>
              </a:rPr>
              <a:t>Казахстан</a:t>
            </a:r>
            <a:r>
              <a:rPr lang="en-US" sz="1800" dirty="0">
                <a:solidFill>
                  <a:srgbClr val="006600"/>
                </a:solidFill>
              </a:rPr>
              <a:t> – </a:t>
            </a:r>
            <a:r>
              <a:rPr lang="ru-RU" sz="1600" dirty="0" smtClean="0"/>
              <a:t>РГП </a:t>
            </a:r>
            <a:r>
              <a:rPr lang="ru-RU" sz="1600" dirty="0"/>
              <a:t>«Институт ядерной физики» МЭ РК</a:t>
            </a:r>
          </a:p>
          <a:p>
            <a:pPr marL="742950" lvl="1" indent="-285750" algn="l">
              <a:buFont typeface="Arial" pitchFamily="34" charset="0"/>
              <a:buChar char="•"/>
            </a:pPr>
            <a:endParaRPr lang="ru-RU" sz="1600" dirty="0">
              <a:solidFill>
                <a:srgbClr val="006600"/>
              </a:solidFill>
            </a:endParaRPr>
          </a:p>
          <a:p>
            <a:pPr marL="742950" lvl="1" indent="-285750" algn="l">
              <a:buFont typeface="Arial" pitchFamily="34" charset="0"/>
              <a:buChar char="•"/>
            </a:pPr>
            <a:r>
              <a:rPr lang="ru-RU" sz="1800" b="1" u="sng" dirty="0" smtClean="0">
                <a:solidFill>
                  <a:srgbClr val="006600"/>
                </a:solidFill>
              </a:rPr>
              <a:t>Армения</a:t>
            </a:r>
            <a:r>
              <a:rPr lang="en-US" sz="1800" dirty="0">
                <a:solidFill>
                  <a:srgbClr val="006600"/>
                </a:solidFill>
              </a:rPr>
              <a:t> – </a:t>
            </a:r>
            <a:r>
              <a:rPr lang="ru-RU" sz="1600" dirty="0"/>
              <a:t>Ереванский Физический Институт - Национальная научная лаборатория им. </a:t>
            </a:r>
            <a:r>
              <a:rPr lang="ru-RU" sz="1600" dirty="0" err="1"/>
              <a:t>А.Алиханяна</a:t>
            </a:r>
            <a:endParaRPr lang="ru-RU" sz="1600" dirty="0"/>
          </a:p>
          <a:p>
            <a:pPr marL="285750" lvl="1" indent="-285750" algn="l">
              <a:spcAft>
                <a:spcPts val="600"/>
              </a:spcAft>
              <a:buFont typeface="Wingdings" pitchFamily="2" charset="2"/>
              <a:buChar char="Ø"/>
            </a:pPr>
            <a:endParaRPr lang="ru-RU" sz="1600" b="1" dirty="0">
              <a:solidFill>
                <a:srgbClr val="006600"/>
              </a:solidFill>
            </a:endParaRPr>
          </a:p>
          <a:p>
            <a:pPr marL="285750" lvl="1" indent="-285750" algn="l">
              <a:spcAft>
                <a:spcPts val="600"/>
              </a:spcAft>
              <a:buFont typeface="Wingdings" pitchFamily="2" charset="2"/>
              <a:buChar char="Ø"/>
            </a:pPr>
            <a:endParaRPr lang="ru-RU" sz="1600" b="1" dirty="0">
              <a:solidFill>
                <a:srgbClr val="000099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9552" y="44624"/>
            <a:ext cx="8424936" cy="576064"/>
          </a:xfrm>
          <a:prstGeom prst="rect">
            <a:avLst/>
          </a:prstGeom>
        </p:spPr>
        <p:txBody>
          <a:bodyPr rtlCol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9pPr>
          </a:lstStyle>
          <a:p>
            <a:pPr algn="r" fontAlgn="auto">
              <a:spcAft>
                <a:spcPts val="600"/>
              </a:spcAft>
              <a:defRPr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Номенклатура продукции</a:t>
            </a:r>
          </a:p>
        </p:txBody>
      </p:sp>
    </p:spTree>
    <p:extLst>
      <p:ext uri="{BB962C8B-B14F-4D97-AF65-F5344CB8AC3E}">
        <p14:creationId xmlns:p14="http://schemas.microsoft.com/office/powerpoint/2010/main" val="66696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44624"/>
            <a:ext cx="8424936" cy="576064"/>
          </a:xfrm>
          <a:prstGeom prst="rect">
            <a:avLst/>
          </a:prstGeom>
        </p:spPr>
        <p:txBody>
          <a:bodyPr rtlCol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9pPr>
          </a:lstStyle>
          <a:p>
            <a:pPr algn="r" fontAlgn="auto">
              <a:spcAft>
                <a:spcPts val="600"/>
              </a:spcAft>
              <a:defRPr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Потребности в продукции с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Y-90</a:t>
            </a:r>
            <a:endParaRPr lang="ru-RU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320246"/>
              </p:ext>
            </p:extLst>
          </p:nvPr>
        </p:nvGraphicFramePr>
        <p:xfrm>
          <a:off x="1619672" y="980728"/>
          <a:ext cx="5544616" cy="3108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2822"/>
                <a:gridCol w="1773650"/>
                <a:gridCol w="1928144"/>
              </a:tblGrid>
              <a:tr h="24616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Страна</a:t>
                      </a:r>
                    </a:p>
                  </a:txBody>
                  <a:tcPr marL="47365" marR="473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 charset="0"/>
                        </a:rPr>
                        <a:t>Отделений РНТ/ «Активных»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 charset="0"/>
                        </a:rPr>
                        <a:t> коек </a:t>
                      </a:r>
                    </a:p>
                  </a:txBody>
                  <a:tcPr marL="47365" marR="4736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 charset="0"/>
                        </a:rPr>
                        <a:t>Всего</a:t>
                      </a:r>
                    </a:p>
                  </a:txBody>
                  <a:tcPr marL="47365" marR="473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 charset="0"/>
                        </a:rPr>
                        <a:t>Действ.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7365" marR="47365" marT="0" marB="0" anchor="ctr"/>
                </a:tc>
              </a:tr>
              <a:tr h="409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Россия</a:t>
                      </a:r>
                      <a:endParaRPr lang="ru-RU" sz="1400" u="none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7365" marR="4736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22/253</a:t>
                      </a:r>
                      <a:endParaRPr lang="ru-RU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365" marR="4736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14/144</a:t>
                      </a:r>
                      <a:endParaRPr lang="ru-RU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365" marR="47365" marT="0" marB="0" anchor="ctr"/>
                </a:tc>
              </a:tr>
              <a:tr h="409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Армения</a:t>
                      </a:r>
                      <a:endParaRPr lang="ru-RU" sz="1400" u="none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7365" marR="473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(?)</a:t>
                      </a:r>
                    </a:p>
                  </a:txBody>
                  <a:tcPr marL="47365" marR="4736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Беларусь</a:t>
                      </a:r>
                      <a:endParaRPr lang="ru-RU" sz="1400" u="none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7365" marR="473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2/38</a:t>
                      </a:r>
                    </a:p>
                  </a:txBody>
                  <a:tcPr marL="47365" marR="473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2/28</a:t>
                      </a:r>
                    </a:p>
                  </a:txBody>
                  <a:tcPr marL="47365" marR="47365" marT="0" marB="0" anchor="ctr"/>
                </a:tc>
              </a:tr>
              <a:tr h="402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Казахстан</a:t>
                      </a:r>
                      <a:endParaRPr lang="ru-RU" sz="1400" u="none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7365" marR="4736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3/(?)</a:t>
                      </a:r>
                    </a:p>
                  </a:txBody>
                  <a:tcPr marL="47365" marR="4736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365" marR="47365" marT="0" marB="0" anchor="ctr"/>
                </a:tc>
              </a:tr>
              <a:tr h="356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Киргизстан</a:t>
                      </a:r>
                      <a:endParaRPr lang="ru-RU" sz="1400" u="none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7365" marR="473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7365" marR="4736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4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Таджикистан</a:t>
                      </a:r>
                      <a:endParaRPr lang="ru-RU" sz="1400" u="none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7365" marR="473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(?)</a:t>
                      </a:r>
                    </a:p>
                  </a:txBody>
                  <a:tcPr marL="47365" marR="4736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179443"/>
              </p:ext>
            </p:extLst>
          </p:nvPr>
        </p:nvGraphicFramePr>
        <p:xfrm>
          <a:off x="251520" y="4869160"/>
          <a:ext cx="8286810" cy="1261813"/>
        </p:xfrm>
        <a:graphic>
          <a:graphicData uri="http://schemas.openxmlformats.org/drawingml/2006/table">
            <a:tbl>
              <a:tblPr/>
              <a:tblGrid>
                <a:gridCol w="3570204"/>
                <a:gridCol w="786101"/>
                <a:gridCol w="786101"/>
                <a:gridCol w="786101"/>
                <a:gridCol w="786101"/>
                <a:gridCol w="786101"/>
                <a:gridCol w="786101"/>
              </a:tblGrid>
              <a:tr h="286453">
                <a:tc gridSpan="7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3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 Cyr"/>
                        </a:rPr>
                        <a:t>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 Cyr"/>
                        </a:rPr>
                        <a:t>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 Cyr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 Cyr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 Cyr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 Cyr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46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 Cyr"/>
                        </a:rPr>
                        <a:t>Потребность в РИП, дозы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latin typeface="Arial Cyr"/>
                        </a:rPr>
                        <a:t>      100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latin typeface="Arial Cyr"/>
                        </a:rPr>
                        <a:t>      200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latin typeface="Arial Cyr"/>
                        </a:rPr>
                        <a:t>      109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Arial Cyr"/>
                        </a:rPr>
                        <a:t>      514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 Cyr"/>
                        </a:rPr>
                        <a:t>Активность дозы, ГБк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latin typeface="Arial Cyr"/>
                        </a:rPr>
                        <a:t>       0,1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latin typeface="Arial Cyr"/>
                        </a:rPr>
                        <a:t>       4,0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latin typeface="Arial Cyr"/>
                        </a:rPr>
                        <a:t>       4,0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Arial Cyr"/>
                        </a:rPr>
                        <a:t>       4,0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3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latin typeface="Arial Cyr"/>
                        </a:rPr>
                        <a:t>Потребность в РИП, ГБк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latin typeface="Arial Cyr"/>
                        </a:rPr>
                        <a:t>10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latin typeface="Arial Cyr"/>
                        </a:rPr>
                        <a:t>10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latin typeface="Arial Cyr"/>
                        </a:rPr>
                        <a:t>800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latin typeface="Arial Cyr"/>
                        </a:rPr>
                        <a:t>434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latin typeface="Arial Cyr"/>
                        </a:rPr>
                        <a:t>2055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95536" y="4365104"/>
            <a:ext cx="6668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rgbClr val="000099"/>
                </a:solidFill>
              </a:rPr>
              <a:t>Оценка </a:t>
            </a:r>
            <a:r>
              <a:rPr lang="ru-RU" sz="1800" b="1" dirty="0" err="1" smtClean="0">
                <a:solidFill>
                  <a:srgbClr val="000099"/>
                </a:solidFill>
              </a:rPr>
              <a:t>Росатом</a:t>
            </a:r>
            <a:r>
              <a:rPr lang="ru-RU" sz="1800" b="1" dirty="0" smtClean="0">
                <a:solidFill>
                  <a:srgbClr val="000099"/>
                </a:solidFill>
              </a:rPr>
              <a:t>/ФМБА в 2011 г. потребностей </a:t>
            </a:r>
            <a:r>
              <a:rPr lang="en-US" sz="1800" b="1" dirty="0" smtClean="0">
                <a:solidFill>
                  <a:srgbClr val="000099"/>
                </a:solidFill>
              </a:rPr>
              <a:t>Y-90 </a:t>
            </a:r>
            <a:r>
              <a:rPr lang="ru-RU" sz="1800" b="1" dirty="0" smtClean="0">
                <a:solidFill>
                  <a:srgbClr val="000099"/>
                </a:solidFill>
              </a:rPr>
              <a:t>в РФ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6426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7167</TotalTime>
  <Words>799</Words>
  <Application>Microsoft Office PowerPoint</Application>
  <PresentationFormat>Экран (4:3)</PresentationFormat>
  <Paragraphs>134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Nataliya Shandala</dc:creator>
  <cp:lastModifiedBy>Dmitry Dubinkin</cp:lastModifiedBy>
  <cp:revision>474</cp:revision>
  <dcterms:created xsi:type="dcterms:W3CDTF">2007-05-03T11:36:54Z</dcterms:created>
  <dcterms:modified xsi:type="dcterms:W3CDTF">2017-04-20T10:59:05Z</dcterms:modified>
</cp:coreProperties>
</file>