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7" r:id="rId3"/>
    <p:sldId id="288" r:id="rId4"/>
    <p:sldId id="289" r:id="rId5"/>
    <p:sldId id="290" r:id="rId6"/>
    <p:sldId id="292" r:id="rId7"/>
    <p:sldId id="291" r:id="rId8"/>
    <p:sldId id="274" r:id="rId9"/>
    <p:sldId id="275" r:id="rId10"/>
    <p:sldId id="284" r:id="rId11"/>
    <p:sldId id="293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F7"/>
    <a:srgbClr val="A3A3F3"/>
    <a:srgbClr val="7777ED"/>
    <a:srgbClr val="4B2C98"/>
    <a:srgbClr val="B2A7F7"/>
    <a:srgbClr val="5D45ED"/>
    <a:srgbClr val="E6C8F8"/>
    <a:srgbClr val="D1C8F8"/>
    <a:srgbClr val="3B2688"/>
    <a:srgbClr val="1B2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8621" autoAdjust="0"/>
  </p:normalViewPr>
  <p:slideViewPr>
    <p:cSldViewPr snapToGrid="0">
      <p:cViewPr varScale="1">
        <p:scale>
          <a:sx n="121" d="100"/>
          <a:sy n="121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F8FE-5FDE-45B5-90EF-B0845E5009F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F1FEE-F75F-4D83-AFBC-3B705AAC2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0DC6A5-7C47-41B2-9D91-CF150C8F365A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77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74" cy="17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68" tIns="45234" rIns="90468" bIns="45234"/>
          <a:lstStyle>
            <a:lvl1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508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7207B7-0824-4A31-8509-0729B0597914}" type="slidenum">
              <a:rPr lang="ru-RU" altLang="ru-RU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3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5380A-638C-456C-B5CC-CA45E884E0E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01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51275" y="9378951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352AC3B-798A-4275-A294-67952E6405E2}" type="slidenum">
              <a:rPr lang="ru-RU" altLang="ru-RU" sz="1200">
                <a:latin typeface="Calibri" pitchFamily="34" charset="0"/>
              </a:rPr>
              <a:pPr algn="r" eaLnBrk="1" hangingPunct="1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0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9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2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6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E548-BA8A-46DA-B1BD-2E5DEE7B17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81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9F23-1D73-429C-ADC7-0D69453753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6DF7-2E65-4EEE-9C2C-322B77B90435}" type="datetime1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5FB8-F61B-49D6-A245-765E8C9C8B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04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FF94-52E6-4A70-A448-622FC5117DF6}" type="datetime1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83E02-CDAF-46B7-B784-44E9FED24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7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7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1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7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8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8C3E-46DD-446F-B9BB-FDC67BAD1446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7677-DE39-421B-9696-70BC81DF6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739900" y="5734051"/>
            <a:ext cx="89281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alt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«Государственный научный центр РФ -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Физико-энергетический институт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А.И.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Лейпунского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8407"/>
            <a:ext cx="12237339" cy="60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2286000" y="1524001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РАДИОИЗОТОПНЫЙ ГЕНЕРАТОР РЕНИЯ-188 ГРЕН-1 ПРОИЗВОДСТВА АО 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«ГНЦ РФ-ФЭИ» ДЛЯ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РАДИОНУКЛИДНОЙ ТЕРАПИИ</a:t>
            </a:r>
            <a:endParaRPr lang="ru-RU" altLang="ru-RU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240" y="0"/>
            <a:ext cx="8531524" cy="58477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2688"/>
                </a:solidFill>
              </a:rPr>
              <a:t>Перспективы развития </a:t>
            </a:r>
            <a:r>
              <a:rPr lang="en-US" sz="3200" b="1" dirty="0" smtClean="0">
                <a:solidFill>
                  <a:srgbClr val="3B2688"/>
                </a:solidFill>
                <a:cs typeface="Rod" pitchFamily="49" charset="-79"/>
              </a:rPr>
              <a:t>Re-188</a:t>
            </a:r>
            <a:endParaRPr lang="ru-RU" sz="3200" dirty="0">
              <a:solidFill>
                <a:srgbClr val="3B268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237" y="731807"/>
            <a:ext cx="758261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Новые РФП:</a:t>
            </a:r>
          </a:p>
          <a:p>
            <a:pPr>
              <a:spcBef>
                <a:spcPts val="600"/>
              </a:spcBef>
            </a:pPr>
            <a:r>
              <a:rPr lang="ru-RU" sz="2400" baseline="30000" dirty="0" smtClean="0">
                <a:solidFill>
                  <a:srgbClr val="002060"/>
                </a:solidFill>
              </a:rPr>
              <a:t>188</a:t>
            </a:r>
            <a:r>
              <a:rPr lang="en-US" sz="2400" dirty="0" smtClean="0">
                <a:solidFill>
                  <a:srgbClr val="002060"/>
                </a:solidFill>
              </a:rPr>
              <a:t>Re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DMSA </a:t>
            </a:r>
            <a:r>
              <a:rPr lang="ru-RU" sz="2400" dirty="0" smtClean="0">
                <a:solidFill>
                  <a:srgbClr val="002060"/>
                </a:solidFill>
              </a:rPr>
              <a:t>–лечение медуллярного рака щитовидной железы</a:t>
            </a:r>
          </a:p>
          <a:p>
            <a:pPr>
              <a:spcBef>
                <a:spcPts val="600"/>
              </a:spcBef>
            </a:pPr>
            <a:r>
              <a:rPr lang="ru-RU" sz="2400" baseline="30000" dirty="0" smtClean="0">
                <a:solidFill>
                  <a:srgbClr val="002060"/>
                </a:solidFill>
              </a:rPr>
              <a:t>188</a:t>
            </a:r>
            <a:r>
              <a:rPr lang="en-US" sz="2400" dirty="0" smtClean="0">
                <a:solidFill>
                  <a:srgbClr val="002060"/>
                </a:solidFill>
              </a:rPr>
              <a:t>Re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</a:rPr>
              <a:t>трастузумаб</a:t>
            </a:r>
            <a:r>
              <a:rPr lang="ru-RU" sz="2400" dirty="0" smtClean="0">
                <a:solidFill>
                  <a:srgbClr val="002060"/>
                </a:solidFill>
              </a:rPr>
              <a:t> – лечение рака молочной железы</a:t>
            </a:r>
          </a:p>
          <a:p>
            <a:pPr>
              <a:spcBef>
                <a:spcPts val="600"/>
              </a:spcBef>
            </a:pPr>
            <a:r>
              <a:rPr lang="ru-RU" sz="2400" baseline="30000" dirty="0" smtClean="0">
                <a:solidFill>
                  <a:srgbClr val="002060"/>
                </a:solidFill>
              </a:rPr>
              <a:t>188</a:t>
            </a:r>
            <a:r>
              <a:rPr lang="en-US" sz="2400" dirty="0" smtClean="0">
                <a:solidFill>
                  <a:srgbClr val="002060"/>
                </a:solidFill>
              </a:rPr>
              <a:t>Re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PSMA </a:t>
            </a:r>
            <a:r>
              <a:rPr lang="ru-RU" sz="2400" dirty="0" smtClean="0">
                <a:solidFill>
                  <a:srgbClr val="002060"/>
                </a:solidFill>
              </a:rPr>
              <a:t>– лечение рака предстательной железы</a:t>
            </a:r>
          </a:p>
          <a:p>
            <a:pPr>
              <a:lnSpc>
                <a:spcPct val="50000"/>
              </a:lnSpc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Новые схемы лечения:</a:t>
            </a:r>
          </a:p>
          <a:p>
            <a:pPr>
              <a:spcBef>
                <a:spcPts val="600"/>
              </a:spcBef>
            </a:pPr>
            <a:r>
              <a:rPr lang="ru-RU" sz="2400" baseline="30000" dirty="0" smtClean="0">
                <a:solidFill>
                  <a:srgbClr val="002060"/>
                </a:solidFill>
              </a:rPr>
              <a:t>188</a:t>
            </a:r>
            <a:r>
              <a:rPr lang="en-US" sz="2400" dirty="0" smtClean="0">
                <a:solidFill>
                  <a:srgbClr val="002060"/>
                </a:solidFill>
              </a:rPr>
              <a:t>Re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smtClean="0">
                <a:solidFill>
                  <a:srgbClr val="002060"/>
                </a:solidFill>
              </a:rPr>
              <a:t>HEDP</a:t>
            </a:r>
            <a:r>
              <a:rPr lang="ru-RU" sz="2400" dirty="0" smtClean="0">
                <a:solidFill>
                  <a:srgbClr val="002060"/>
                </a:solidFill>
              </a:rPr>
              <a:t> 1 </a:t>
            </a:r>
            <a:r>
              <a:rPr lang="ru-RU" sz="2400" dirty="0" err="1" smtClean="0">
                <a:solidFill>
                  <a:srgbClr val="002060"/>
                </a:solidFill>
              </a:rPr>
              <a:t>ГБк</a:t>
            </a:r>
            <a:r>
              <a:rPr lang="ru-RU" sz="2400" dirty="0" smtClean="0">
                <a:solidFill>
                  <a:srgbClr val="002060"/>
                </a:solidFill>
              </a:rPr>
              <a:t> 1р/6-8 недель – лечение больных с множественными костными метастазами</a:t>
            </a:r>
          </a:p>
          <a:p>
            <a:pPr>
              <a:spcBef>
                <a:spcPts val="600"/>
              </a:spcBef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cs typeface="Rod" pitchFamily="49" charset="-79"/>
              </a:rPr>
              <a:t>Новые области применения: </a:t>
            </a:r>
            <a:br>
              <a:rPr lang="ru-RU" sz="2400" b="1" dirty="0">
                <a:solidFill>
                  <a:srgbClr val="002060"/>
                </a:solidFill>
                <a:cs typeface="Rod" pitchFamily="49" charset="-79"/>
              </a:rPr>
            </a:br>
            <a:r>
              <a:rPr lang="en-US" sz="2400" dirty="0">
                <a:solidFill>
                  <a:srgbClr val="002060"/>
                </a:solidFill>
                <a:cs typeface="Rod" pitchFamily="49" charset="-79"/>
              </a:rPr>
              <a:t>Re-188</a:t>
            </a: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Rod" pitchFamily="49" charset="-79"/>
              </a:rPr>
              <a:t>липосомы</a:t>
            </a: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 при метастазах солидных опухолей </a:t>
            </a:r>
            <a:endParaRPr lang="en-US" sz="2400" dirty="0">
              <a:solidFill>
                <a:srgbClr val="002060"/>
              </a:solidFill>
              <a:cs typeface="Rod" pitchFamily="49" charset="-79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Накожные аппликации </a:t>
            </a:r>
            <a:r>
              <a:rPr lang="ru-RU" sz="2400" dirty="0" err="1">
                <a:solidFill>
                  <a:srgbClr val="002060"/>
                </a:solidFill>
                <a:cs typeface="Rod" pitchFamily="49" charset="-79"/>
              </a:rPr>
              <a:t>перрената</a:t>
            </a: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Rod" pitchFamily="49" charset="-79"/>
              </a:rPr>
              <a:t>Re-188</a:t>
            </a: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 при раке кожи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cs typeface="Rod" pitchFamily="49" charset="-79"/>
              </a:rPr>
              <a:t> и келоидах</a:t>
            </a:r>
          </a:p>
          <a:p>
            <a:pPr>
              <a:spcBef>
                <a:spcPts val="600"/>
              </a:spcBef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31522" y="3371248"/>
            <a:ext cx="3702327" cy="3163090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599" y="763049"/>
            <a:ext cx="3705250" cy="263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9443" cy="17849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altLang="ru-RU" sz="3200" b="1" i="1" dirty="0">
                <a:solidFill>
                  <a:srgbClr val="FF0000"/>
                </a:solidFill>
              </a:rPr>
              <a:t>С широким внедрением в </a:t>
            </a:r>
            <a:r>
              <a:rPr lang="ru-RU" altLang="ru-RU" sz="3200" b="1" i="1" dirty="0" err="1">
                <a:solidFill>
                  <a:srgbClr val="FF0000"/>
                </a:solidFill>
              </a:rPr>
              <a:t>радионуклидную</a:t>
            </a:r>
            <a:r>
              <a:rPr lang="ru-RU" altLang="ru-RU" sz="3200" b="1" i="1" dirty="0">
                <a:solidFill>
                  <a:srgbClr val="FF0000"/>
                </a:solidFill>
              </a:rPr>
              <a:t> терапию </a:t>
            </a:r>
            <a:r>
              <a:rPr lang="en-US" altLang="ru-RU" sz="3200" b="1" i="1" dirty="0">
                <a:solidFill>
                  <a:srgbClr val="FF0000"/>
                </a:solidFill>
              </a:rPr>
              <a:t>Re-188</a:t>
            </a:r>
            <a:r>
              <a:rPr lang="ru-RU" altLang="ru-RU" sz="3200" b="1" i="1" dirty="0">
                <a:solidFill>
                  <a:srgbClr val="FF0000"/>
                </a:solidFill>
              </a:rPr>
              <a:t> </a:t>
            </a:r>
            <a:br>
              <a:rPr lang="ru-RU" altLang="ru-RU" sz="3200" b="1" i="1" dirty="0">
                <a:solidFill>
                  <a:srgbClr val="FF0000"/>
                </a:solidFill>
              </a:rPr>
            </a:br>
            <a:r>
              <a:rPr lang="ru-RU" altLang="ru-RU" sz="3200" b="1" i="1" dirty="0">
                <a:solidFill>
                  <a:srgbClr val="FF0000"/>
                </a:solidFill>
              </a:rPr>
              <a:t>возможна революция, подобная той, что произошла в диагностике с внедрением </a:t>
            </a:r>
            <a:r>
              <a:rPr lang="en-US" altLang="ru-RU" sz="3200" b="1" i="1" dirty="0">
                <a:solidFill>
                  <a:srgbClr val="FF0000"/>
                </a:solidFill>
              </a:rPr>
              <a:t>T</a:t>
            </a:r>
            <a:r>
              <a:rPr lang="ru-RU" altLang="ru-RU" sz="3200" b="1" i="1" dirty="0">
                <a:solidFill>
                  <a:srgbClr val="FF0000"/>
                </a:solidFill>
              </a:rPr>
              <a:t>с-99</a:t>
            </a:r>
            <a:r>
              <a:rPr lang="en-US" altLang="ru-RU" sz="3200" b="1" i="1" dirty="0">
                <a:solidFill>
                  <a:srgbClr val="FF0000"/>
                </a:solidFill>
              </a:rPr>
              <a:t>m</a:t>
            </a:r>
            <a:r>
              <a:rPr lang="ru-RU" altLang="ru-RU" sz="3200" b="1" i="1" dirty="0">
                <a:solidFill>
                  <a:srgbClr val="FF0000"/>
                </a:solidFill>
              </a:rPr>
              <a:t>.</a:t>
            </a:r>
            <a:endParaRPr lang="ru-RU" sz="3200" b="1" i="1" dirty="0"/>
          </a:p>
        </p:txBody>
      </p:sp>
      <p:pic>
        <p:nvPicPr>
          <p:cNvPr id="1026" name="Picture 2" descr="http://en-i.ru/Atom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1957570"/>
            <a:ext cx="9371612" cy="48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0362" y="6191045"/>
            <a:ext cx="485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ru-RU" altLang="ru-RU" sz="2800" b="1" dirty="0">
                <a:solidFill>
                  <a:srgbClr val="2D3874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220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12192000" cy="46355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181901"/>
                </a:solidFill>
                <a:effectLst/>
              </a:rPr>
              <a:t>Генератор Вольфрам-188/Рений-188 (W-188/Re-188)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6368" y="1287767"/>
            <a:ext cx="7824158" cy="3877357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Основные производители :</a:t>
            </a:r>
          </a:p>
          <a:p>
            <a:pPr>
              <a:lnSpc>
                <a:spcPct val="90000"/>
              </a:lnSpc>
            </a:pPr>
            <a:r>
              <a:rPr lang="en-GB" altLang="ru-RU" sz="2400" dirty="0" smtClean="0">
                <a:solidFill>
                  <a:srgbClr val="003B58"/>
                </a:solidFill>
                <a:effectLst/>
              </a:rPr>
              <a:t>Oak Ridge National Laboratory</a:t>
            </a:r>
            <a:r>
              <a:rPr lang="ru-RU" altLang="ru-RU" sz="2400" dirty="0">
                <a:solidFill>
                  <a:srgbClr val="003B58"/>
                </a:solidFill>
              </a:rPr>
              <a:t> 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(</a:t>
            </a:r>
            <a:r>
              <a:rPr lang="en-GB" altLang="ru-RU" sz="2400" dirty="0" smtClean="0">
                <a:solidFill>
                  <a:srgbClr val="003B58"/>
                </a:solidFill>
                <a:effectLst/>
              </a:rPr>
              <a:t>ORNL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) (США), 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IT</a:t>
            </a:r>
            <a:r>
              <a:rPr lang="en-US" altLang="ru-RU" sz="2400" dirty="0" smtClean="0">
                <a:solidFill>
                  <a:srgbClr val="003B58"/>
                </a:solidFill>
                <a:effectLst/>
              </a:rPr>
              <a:t>G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 (Германия), </a:t>
            </a:r>
          </a:p>
          <a:p>
            <a:pPr>
              <a:lnSpc>
                <a:spcPct val="90000"/>
              </a:lnSpc>
            </a:pPr>
            <a:r>
              <a:rPr lang="de-DE" altLang="ru-RU" sz="2400" dirty="0" err="1" smtClean="0">
                <a:solidFill>
                  <a:srgbClr val="003B58"/>
                </a:solidFill>
                <a:effectLst/>
              </a:rPr>
              <a:t>IReFleurus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 (Бельгия), 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3B58"/>
                </a:solidFill>
              </a:rPr>
              <a:t>«ФЦ по проектированию и развитию объектов ядерной медицины» ФМБА России, Москва (экстракционный генератор), </a:t>
            </a:r>
          </a:p>
          <a:p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 АО «ГНЦ РФ –</a:t>
            </a:r>
            <a:r>
              <a:rPr lang="ru-RU" altLang="ru-RU" sz="2400" dirty="0" smtClean="0">
                <a:solidFill>
                  <a:srgbClr val="003B58"/>
                </a:solidFill>
              </a:rPr>
              <a:t> 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ФЭИ» Обнинск (</a:t>
            </a:r>
            <a:r>
              <a:rPr lang="ru-RU" altLang="ru-RU" sz="2400" dirty="0" err="1" smtClean="0">
                <a:solidFill>
                  <a:srgbClr val="003B58"/>
                </a:solidFill>
                <a:effectLst/>
              </a:rPr>
              <a:t>хроматографический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 генератор</a:t>
            </a:r>
            <a:r>
              <a:rPr lang="en-US" altLang="ru-RU" sz="2400" dirty="0" smtClean="0">
                <a:solidFill>
                  <a:srgbClr val="003B58"/>
                </a:solidFill>
                <a:effectLst/>
              </a:rPr>
              <a:t>)</a:t>
            </a:r>
            <a:r>
              <a:rPr lang="ru-RU" altLang="ru-RU" sz="2400" dirty="0" smtClean="0">
                <a:solidFill>
                  <a:srgbClr val="003B58"/>
                </a:solidFill>
                <a:effectLst/>
              </a:rPr>
              <a:t>.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rgbClr val="003B58"/>
                </a:solidFill>
                <a:effectLst/>
              </a:rPr>
              <a:t/>
            </a:r>
            <a:br>
              <a:rPr lang="ru-RU" altLang="ru-RU" sz="2400" b="1" dirty="0" smtClean="0">
                <a:solidFill>
                  <a:srgbClr val="003B58"/>
                </a:solidFill>
                <a:effectLst/>
              </a:rPr>
            </a:br>
            <a:endParaRPr lang="ru-RU" altLang="ru-RU" sz="2400" b="1" dirty="0" smtClean="0">
              <a:solidFill>
                <a:srgbClr val="003B58"/>
              </a:solidFill>
              <a:effectLst/>
            </a:endParaRPr>
          </a:p>
        </p:txBody>
      </p:sp>
      <p:pic>
        <p:nvPicPr>
          <p:cNvPr id="7" name="Picture 7" descr="ГРЕН%20в%20новой%20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526" y="1199074"/>
            <a:ext cx="4083322" cy="41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5097" y="759126"/>
            <a:ext cx="1198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2000" dirty="0" smtClean="0">
                <a:solidFill>
                  <a:srgbClr val="CC0000"/>
                </a:solidFill>
                <a:latin typeface="Arial" pitchFamily="34" charset="0"/>
              </a:rPr>
              <a:t>Генератор </a:t>
            </a:r>
            <a:r>
              <a:rPr lang="ru-RU" altLang="ru-RU" sz="2000" baseline="30000" dirty="0" smtClean="0">
                <a:solidFill>
                  <a:srgbClr val="CC0000"/>
                </a:solidFill>
                <a:latin typeface="Arial" pitchFamily="34" charset="0"/>
              </a:rPr>
              <a:t>188</a:t>
            </a:r>
            <a:r>
              <a:rPr lang="en-US" altLang="ru-RU" sz="2000" dirty="0" smtClean="0">
                <a:solidFill>
                  <a:srgbClr val="CC0000"/>
                </a:solidFill>
                <a:latin typeface="Arial" pitchFamily="34" charset="0"/>
              </a:rPr>
              <a:t>W</a:t>
            </a:r>
            <a:r>
              <a:rPr lang="ru-RU" altLang="ru-RU" sz="2000" dirty="0" smtClean="0">
                <a:solidFill>
                  <a:srgbClr val="CC0000"/>
                </a:solidFill>
                <a:latin typeface="Arial" pitchFamily="34" charset="0"/>
              </a:rPr>
              <a:t>/</a:t>
            </a:r>
            <a:r>
              <a:rPr lang="ru-RU" altLang="ru-RU" sz="2000" baseline="30000" dirty="0" smtClean="0">
                <a:solidFill>
                  <a:srgbClr val="CC0000"/>
                </a:solidFill>
                <a:latin typeface="Arial" pitchFamily="34" charset="0"/>
              </a:rPr>
              <a:t>188</a:t>
            </a:r>
            <a:r>
              <a:rPr lang="en-US" altLang="ru-RU" sz="2000" dirty="0" smtClean="0">
                <a:solidFill>
                  <a:srgbClr val="CC0000"/>
                </a:solidFill>
                <a:latin typeface="Arial" pitchFamily="34" charset="0"/>
              </a:rPr>
              <a:t>Re</a:t>
            </a:r>
            <a:r>
              <a:rPr lang="ru-RU" altLang="ru-RU" sz="2000" dirty="0" smtClean="0">
                <a:solidFill>
                  <a:srgbClr val="CC0000"/>
                </a:solidFill>
                <a:latin typeface="Arial" pitchFamily="34" charset="0"/>
              </a:rPr>
              <a:t>  является </a:t>
            </a:r>
            <a:r>
              <a:rPr lang="ru-RU" altLang="ru-RU" sz="2400" dirty="0" smtClean="0">
                <a:solidFill>
                  <a:srgbClr val="CC0000"/>
                </a:solidFill>
                <a:latin typeface="Arial" pitchFamily="34" charset="0"/>
              </a:rPr>
              <a:t>первым</a:t>
            </a:r>
            <a:r>
              <a:rPr lang="ru-RU" altLang="ru-RU" sz="2000" dirty="0" smtClean="0">
                <a:solidFill>
                  <a:srgbClr val="CC0000"/>
                </a:solidFill>
                <a:latin typeface="Arial" pitchFamily="34" charset="0"/>
              </a:rPr>
              <a:t> в мире радиоизотопным генератором для терапии</a:t>
            </a:r>
            <a:r>
              <a:rPr lang="ru-RU" altLang="ru-RU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096" y="4926227"/>
            <a:ext cx="11792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003B58"/>
                </a:solidFill>
              </a:rPr>
              <a:t> </a:t>
            </a:r>
            <a:r>
              <a:rPr lang="ru-RU" altLang="ru-RU" sz="2400" dirty="0" smtClean="0">
                <a:solidFill>
                  <a:srgbClr val="003B58"/>
                </a:solidFill>
              </a:rPr>
              <a:t>   </a:t>
            </a:r>
          </a:p>
          <a:p>
            <a:pPr algn="just"/>
            <a:r>
              <a:rPr lang="ru-RU" altLang="ru-RU" sz="2400" dirty="0" smtClean="0">
                <a:solidFill>
                  <a:srgbClr val="003B58"/>
                </a:solidFill>
              </a:rPr>
              <a:t>     Начиная с 2004 года ГНЦ РФ – ФЭИ </a:t>
            </a:r>
            <a:r>
              <a:rPr lang="ru-RU" altLang="ru-RU" sz="2400" dirty="0" smtClean="0">
                <a:solidFill>
                  <a:srgbClr val="003B58"/>
                </a:solidFill>
              </a:rPr>
              <a:t>поставляет </a:t>
            </a:r>
            <a:endParaRPr lang="ru-RU" altLang="ru-RU" sz="2400" dirty="0" smtClean="0">
              <a:solidFill>
                <a:srgbClr val="003B58"/>
              </a:solidFill>
            </a:endParaRPr>
          </a:p>
          <a:p>
            <a:pPr algn="just"/>
            <a:r>
              <a:rPr lang="ru-RU" altLang="ru-RU" sz="2400" dirty="0" smtClean="0">
                <a:solidFill>
                  <a:srgbClr val="003B58"/>
                </a:solidFill>
              </a:rPr>
              <a:t>генераторы в медицинские и научно-исследовательские учреждения </a:t>
            </a:r>
          </a:p>
          <a:p>
            <a:pPr algn="just"/>
            <a:r>
              <a:rPr lang="ru-RU" altLang="ru-RU" sz="2400" b="1" dirty="0" smtClean="0">
                <a:solidFill>
                  <a:srgbClr val="003B58"/>
                </a:solidFill>
              </a:rPr>
              <a:t>России, Германии, Италии, Нидерланды,  Ирана, Ю.Кореи, Китая и Индии.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C38643-CB2E-4250-923A-823C3958B9B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435" name="Rectangle 8"/>
          <p:cNvSpPr>
            <a:spLocks noGrp="1"/>
          </p:cNvSpPr>
          <p:nvPr>
            <p:ph type="title"/>
          </p:nvPr>
        </p:nvSpPr>
        <p:spPr>
          <a:xfrm>
            <a:off x="963084" y="571500"/>
            <a:ext cx="8422216" cy="336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4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Описание генератора</a:t>
            </a: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88</a:t>
            </a:r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baseline="30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188</a:t>
            </a:r>
            <a:r>
              <a:rPr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ru-RU" sz="24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ГРЕН-1  </a:t>
            </a:r>
            <a:r>
              <a:rPr lang="ru-RU" sz="2500" b="1" i="1" dirty="0" smtClean="0">
                <a:solidFill>
                  <a:srgbClr val="003399"/>
                </a:solidFill>
              </a:rPr>
              <a:t/>
            </a:r>
            <a:br>
              <a:rPr lang="ru-RU" sz="2500" b="1" i="1" dirty="0" smtClean="0">
                <a:solidFill>
                  <a:srgbClr val="003399"/>
                </a:solidFill>
              </a:rPr>
            </a:br>
            <a:endParaRPr lang="ru-RU" sz="4000" dirty="0" smtClean="0"/>
          </a:p>
        </p:txBody>
      </p:sp>
      <p:sp>
        <p:nvSpPr>
          <p:cNvPr id="7172" name="Rectangle 5"/>
          <p:cNvSpPr>
            <a:spLocks noGrp="1"/>
          </p:cNvSpPr>
          <p:nvPr>
            <p:ph type="body" sz="half" idx="1"/>
          </p:nvPr>
        </p:nvSpPr>
        <p:spPr>
          <a:xfrm>
            <a:off x="381000" y="1600201"/>
            <a:ext cx="6477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000" smtClean="0"/>
              <a:t> </a:t>
            </a:r>
            <a:endParaRPr lang="ru-RU" altLang="ru-RU" sz="2200" smtClean="0">
              <a:latin typeface="Arial" pitchFamily="34" charset="0"/>
            </a:endParaRP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194732" y="999067"/>
            <a:ext cx="11438467" cy="69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80000"/>
              </a:lnSpc>
              <a:buFontTx/>
              <a:buChar char="•"/>
              <a:tabLst>
                <a:tab pos="2514600" algn="l"/>
              </a:tabLst>
            </a:pPr>
            <a:endParaRPr lang="ru-RU" altLang="ru-RU" b="1" i="1" dirty="0">
              <a:solidFill>
                <a:srgbClr val="CC0000"/>
              </a:solidFill>
              <a:cs typeface="Arial" pitchFamily="34" charset="0"/>
            </a:endParaRPr>
          </a:p>
          <a:p>
            <a:pPr marL="271463" indent="-271463" algn="just"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  <a:tabLst>
                <a:tab pos="2514600" algn="l"/>
              </a:tabLst>
            </a:pPr>
            <a:r>
              <a:rPr lang="ru-RU" altLang="ru-RU" b="1" i="1" dirty="0">
                <a:solidFill>
                  <a:srgbClr val="CC0000"/>
                </a:solidFill>
                <a:cs typeface="Arial" pitchFamily="34" charset="0"/>
              </a:rPr>
              <a:t>Устройство </a:t>
            </a:r>
            <a:r>
              <a:rPr lang="en-US" altLang="ru-RU" b="1" i="1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генератор выполнен в виде </a:t>
            </a: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компактного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переносного </a:t>
            </a:r>
            <a:endParaRPr lang="ru-RU" alt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77800" indent="93663"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устройства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с внутренней </a:t>
            </a: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свинцовой защитой, внутри </a:t>
            </a: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которого </a:t>
            </a: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расположена </a:t>
            </a:r>
            <a:endParaRPr lang="ru-RU" altLang="ru-RU" dirty="0">
              <a:solidFill>
                <a:srgbClr val="002060"/>
              </a:solidFill>
              <a:cs typeface="Arial" pitchFamily="34" charset="0"/>
            </a:endParaRPr>
          </a:p>
          <a:p>
            <a:pPr marL="177800" indent="93663"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стеклянная </a:t>
            </a:r>
            <a:r>
              <a:rPr lang="en-US" alt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колонка, заполненная </a:t>
            </a:r>
            <a:r>
              <a:rPr lang="ru-RU" altLang="ru-RU" dirty="0" err="1" smtClean="0">
                <a:solidFill>
                  <a:srgbClr val="002060"/>
                </a:solidFill>
                <a:cs typeface="Arial" pitchFamily="34" charset="0"/>
              </a:rPr>
              <a:t>хроматографическим</a:t>
            </a:r>
            <a:r>
              <a:rPr lang="en-US" alt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оксидом алюминия, </a:t>
            </a:r>
            <a:endParaRPr lang="ru-RU" alt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77800" indent="93663"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котором адсорбирован </a:t>
            </a:r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материнский 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радионуклид </a:t>
            </a:r>
            <a:r>
              <a:rPr lang="ru-RU" altLang="ru-RU" b="1" baseline="30000" dirty="0">
                <a:solidFill>
                  <a:srgbClr val="002060"/>
                </a:solidFill>
                <a:cs typeface="Arial" pitchFamily="34" charset="0"/>
              </a:rPr>
              <a:t>188</a:t>
            </a:r>
            <a:r>
              <a:rPr lang="en-US" altLang="ru-RU" b="1" dirty="0">
                <a:solidFill>
                  <a:srgbClr val="002060"/>
                </a:solidFill>
                <a:cs typeface="Arial" pitchFamily="34" charset="0"/>
              </a:rPr>
              <a:t>W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, в результате </a:t>
            </a:r>
            <a:endParaRPr lang="ru-RU" altLang="ru-RU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77800" indent="93663"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 err="1" smtClean="0">
                <a:solidFill>
                  <a:srgbClr val="002060"/>
                </a:solidFill>
                <a:cs typeface="Arial" pitchFamily="34" charset="0"/>
              </a:rPr>
              <a:t>β</a:t>
            </a:r>
            <a:r>
              <a:rPr lang="ru-RU" altLang="ru-RU" baseline="30000" dirty="0" err="1" smtClean="0">
                <a:solidFill>
                  <a:srgbClr val="002060"/>
                </a:solidFill>
                <a:cs typeface="Arial" pitchFamily="34" charset="0"/>
              </a:rPr>
              <a:t>- 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распада образуется дочерний</a:t>
            </a:r>
            <a:r>
              <a:rPr lang="en-US" altLang="ru-RU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радионуклид </a:t>
            </a:r>
            <a:r>
              <a:rPr lang="ru-RU" altLang="ru-RU" b="1" baseline="30000" dirty="0">
                <a:solidFill>
                  <a:srgbClr val="002060"/>
                </a:solidFill>
                <a:cs typeface="Arial" pitchFamily="34" charset="0"/>
              </a:rPr>
              <a:t>188</a:t>
            </a:r>
            <a:r>
              <a:rPr lang="en-US" altLang="ru-RU" b="1" dirty="0">
                <a:solidFill>
                  <a:srgbClr val="002060"/>
                </a:solidFill>
                <a:cs typeface="Arial" pitchFamily="34" charset="0"/>
              </a:rPr>
              <a:t>Re</a:t>
            </a:r>
            <a:r>
              <a:rPr lang="ru-RU" altLang="ru-RU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altLang="ru-RU" dirty="0">
                <a:solidFill>
                  <a:srgbClr val="3B2688"/>
                </a:solidFill>
                <a:cs typeface="Arial" pitchFamily="34" charset="0"/>
              </a:rPr>
              <a:t> </a:t>
            </a:r>
            <a:endParaRPr lang="en-US" altLang="ru-RU" dirty="0">
              <a:solidFill>
                <a:srgbClr val="3B2688"/>
              </a:solidFill>
              <a:cs typeface="Arial" pitchFamily="34" charset="0"/>
            </a:endParaRPr>
          </a:p>
          <a:p>
            <a:pPr marL="342900" indent="-342900" algn="just" eaLnBrk="1" hangingPunct="1">
              <a:lnSpc>
                <a:spcPct val="50000"/>
              </a:lnSpc>
              <a:tabLst>
                <a:tab pos="2514600" algn="l"/>
              </a:tabLst>
            </a:pPr>
            <a:endParaRPr lang="ru-RU" altLang="ru-RU" dirty="0">
              <a:cs typeface="Arial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  <a:tabLst>
                <a:tab pos="2514600" algn="l"/>
              </a:tabLst>
            </a:pP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Конструкция с</a:t>
            </a:r>
            <a:r>
              <a:rPr lang="en-US" altLang="ru-RU" b="1" i="1" dirty="0">
                <a:solidFill>
                  <a:srgbClr val="C00000"/>
                </a:solidFill>
                <a:cs typeface="Arial" pitchFamily="34" charset="0"/>
              </a:rPr>
              <a:t>    </a:t>
            </a: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 двумя иглами</a:t>
            </a: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ru-RU" altLang="ru-RU" dirty="0" smtClean="0">
                <a:cs typeface="Arial" pitchFamily="34" charset="0"/>
              </a:rPr>
              <a:t>-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>
                <a:cs typeface="Arial" pitchFamily="34" charset="0"/>
              </a:rPr>
              <a:t> </a:t>
            </a:r>
            <a:r>
              <a:rPr lang="ru-RU" altLang="ru-RU" dirty="0" smtClean="0">
                <a:cs typeface="Arial" pitchFamily="34" charset="0"/>
              </a:rPr>
              <a:t>    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для линии элюента и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элюата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  <a:tabLst>
                <a:tab pos="2514600" algn="l"/>
              </a:tabLst>
            </a:pPr>
            <a:r>
              <a:rPr lang="ru-RU" altLang="ru-RU" b="1" i="1" dirty="0" smtClean="0">
                <a:solidFill>
                  <a:srgbClr val="C00000"/>
                </a:solidFill>
                <a:cs typeface="Arial" pitchFamily="34" charset="0"/>
              </a:rPr>
              <a:t>Сухая </a:t>
            </a: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сорбционная колонка</a:t>
            </a: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dirty="0">
                <a:cs typeface="Arial" pitchFamily="34" charset="0"/>
              </a:rPr>
              <a:t>–</a:t>
            </a:r>
            <a:r>
              <a:rPr lang="en-US" altLang="ru-RU" dirty="0">
                <a:cs typeface="Arial" pitchFamily="34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обеспечивает 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высокую радиохимическую чистоту 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элюата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buFontTx/>
              <a:buChar char="•"/>
              <a:tabLst>
                <a:tab pos="2514600" algn="l"/>
              </a:tabLst>
            </a:pP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Фиксированный объем </a:t>
            </a:r>
            <a:r>
              <a:rPr lang="ru-RU" altLang="ru-RU" b="1" i="1" dirty="0" err="1">
                <a:solidFill>
                  <a:srgbClr val="C00000"/>
                </a:solidFill>
                <a:cs typeface="Arial" pitchFamily="34" charset="0"/>
              </a:rPr>
              <a:t>элюата</a:t>
            </a: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позволяет 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снизить дозовую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нагрузку на медицинский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персонал.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514600" algn="l"/>
              </a:tabLst>
            </a:pP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Номинал генератора </a:t>
            </a:r>
            <a:r>
              <a:rPr lang="ru-RU" altLang="ru-RU" i="1" dirty="0">
                <a:solidFill>
                  <a:schemeClr val="accent2"/>
                </a:solidFill>
                <a:cs typeface="Arial" pitchFamily="34" charset="0"/>
              </a:rPr>
              <a:t>– </a:t>
            </a:r>
            <a:endParaRPr lang="ru-RU" altLang="ru-RU" i="1" dirty="0" smtClean="0">
              <a:solidFill>
                <a:schemeClr val="accent2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514600" algn="l"/>
              </a:tabLst>
            </a:pPr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от  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100 </a:t>
            </a:r>
            <a:r>
              <a:rPr lang="ru-RU" altLang="ru-RU" b="1" dirty="0" err="1">
                <a:solidFill>
                  <a:srgbClr val="002060"/>
                </a:solidFill>
                <a:cs typeface="Arial" pitchFamily="34" charset="0"/>
              </a:rPr>
              <a:t>мКи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 до 1000 </a:t>
            </a:r>
            <a:r>
              <a:rPr lang="ru-RU" altLang="ru-RU" b="1" dirty="0" err="1">
                <a:solidFill>
                  <a:srgbClr val="002060"/>
                </a:solidFill>
                <a:cs typeface="Arial" pitchFamily="34" charset="0"/>
              </a:rPr>
              <a:t>мКи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на дату поставки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514600" algn="l"/>
              </a:tabLst>
            </a:pP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Объемная активность </a:t>
            </a:r>
            <a:r>
              <a:rPr lang="ru-RU" altLang="ru-RU" b="1" dirty="0" err="1" smtClean="0">
                <a:solidFill>
                  <a:srgbClr val="C00000"/>
                </a:solidFill>
                <a:cs typeface="Arial" pitchFamily="34" charset="0"/>
              </a:rPr>
              <a:t>элюата</a:t>
            </a:r>
            <a:r>
              <a:rPr lang="ru-RU" altLang="ru-RU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cs typeface="Arial" pitchFamily="34" charset="0"/>
              </a:rPr>
              <a:t>      </a:t>
            </a:r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100 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– 200 </a:t>
            </a:r>
            <a:r>
              <a:rPr lang="ru-RU" altLang="ru-RU" b="1" dirty="0" err="1">
                <a:solidFill>
                  <a:srgbClr val="002060"/>
                </a:solidFill>
                <a:cs typeface="Arial" pitchFamily="34" charset="0"/>
              </a:rPr>
              <a:t>мКи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b="1" baseline="30000" dirty="0">
                <a:solidFill>
                  <a:srgbClr val="002060"/>
                </a:solidFill>
                <a:cs typeface="Arial" pitchFamily="34" charset="0"/>
              </a:rPr>
              <a:t>188</a:t>
            </a:r>
            <a:r>
              <a:rPr lang="en-US" altLang="ru-RU" b="1" dirty="0">
                <a:solidFill>
                  <a:srgbClr val="002060"/>
                </a:solidFill>
                <a:cs typeface="Arial" pitchFamily="34" charset="0"/>
              </a:rPr>
              <a:t>Re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/мл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514600" algn="l"/>
              </a:tabLst>
            </a:pP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Назначенный срок службы генератора </a:t>
            </a:r>
            <a:endParaRPr lang="ru-RU" altLang="ru-RU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2514600" algn="l"/>
              </a:tabLst>
            </a:pPr>
            <a:r>
              <a:rPr lang="ru-RU" altLang="ru-RU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b="1" i="1" dirty="0" smtClean="0">
                <a:solidFill>
                  <a:srgbClr val="C00000"/>
                </a:solidFill>
                <a:cs typeface="Arial" pitchFamily="34" charset="0"/>
              </a:rPr>
              <a:t>      </a:t>
            </a:r>
            <a:r>
              <a:rPr lang="ru-RU" altLang="ru-RU" b="1" i="1" dirty="0" smtClean="0">
                <a:solidFill>
                  <a:srgbClr val="002060"/>
                </a:solidFill>
                <a:cs typeface="Arial" pitchFamily="34" charset="0"/>
              </a:rPr>
              <a:t>составляет</a:t>
            </a:r>
            <a:r>
              <a:rPr lang="ru-RU" altLang="ru-RU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cs typeface="Arial" pitchFamily="34" charset="0"/>
              </a:rPr>
              <a:t>от  40 до 200 </a:t>
            </a:r>
            <a:r>
              <a:rPr lang="ru-RU" altLang="ru-RU" b="1" dirty="0" smtClean="0">
                <a:solidFill>
                  <a:srgbClr val="002060"/>
                </a:solidFill>
                <a:cs typeface="Arial" pitchFamily="34" charset="0"/>
              </a:rPr>
              <a:t>суток</a:t>
            </a:r>
            <a:endParaRPr lang="en-US" altLang="ru-RU" b="1" dirty="0">
              <a:solidFill>
                <a:srgbClr val="002060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2514600" algn="l"/>
              </a:tabLst>
            </a:pPr>
            <a:endParaRPr lang="en-US" altLang="ru-RU" sz="1700" b="1" dirty="0"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2514600" algn="l"/>
              </a:tabLst>
            </a:pPr>
            <a:endParaRPr lang="ru-RU" altLang="ru-RU" sz="1700" b="1" dirty="0">
              <a:cs typeface="Arial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2514600" algn="l"/>
              </a:tabLst>
            </a:pPr>
            <a:endParaRPr lang="ru-RU" altLang="ru-RU" sz="1700" b="1" dirty="0">
              <a:cs typeface="Arial" pitchFamily="34" charset="0"/>
            </a:endParaRPr>
          </a:p>
          <a:p>
            <a:pPr marL="342900" indent="-342900" eaLnBrk="1" hangingPunct="1">
              <a:tabLst>
                <a:tab pos="2514600" algn="l"/>
              </a:tabLst>
            </a:pPr>
            <a:r>
              <a:rPr lang="ru-RU" altLang="ru-RU" sz="1700" b="1" dirty="0"/>
              <a:t>  </a:t>
            </a:r>
          </a:p>
        </p:txBody>
      </p:sp>
      <p:pic>
        <p:nvPicPr>
          <p:cNvPr id="7174" name="Рисунок 1" descr="дизайн генератора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8172294" y="1446742"/>
            <a:ext cx="3759200" cy="52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92" y="2834996"/>
            <a:ext cx="2848759" cy="399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89151" y="274638"/>
            <a:ext cx="8830733" cy="949325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Arial" pitchFamily="34" charset="0"/>
              </a:rPr>
              <a:t> Технические характеристики генератора</a:t>
            </a:r>
            <a:br>
              <a:rPr lang="ru-RU" altLang="ru-RU" sz="24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ru-RU" altLang="ru-RU" sz="2400" b="1" dirty="0" smtClean="0">
                <a:solidFill>
                  <a:srgbClr val="000099"/>
                </a:solidFill>
                <a:latin typeface="Arial" pitchFamily="34" charset="0"/>
              </a:rPr>
              <a:t>рения-188 ГРЕН-1</a:t>
            </a:r>
            <a:endParaRPr lang="ru-RU" altLang="ru-RU" sz="2000" dirty="0" smtClean="0"/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1"/>
          </p:nvPr>
        </p:nvSpPr>
        <p:spPr>
          <a:xfrm>
            <a:off x="336429" y="1362075"/>
            <a:ext cx="5765987" cy="49037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ko-KR" sz="1800" i="1" dirty="0" smtClean="0">
                <a:latin typeface="Arial" pitchFamily="34" charset="0"/>
              </a:rPr>
              <a:t>Вес генератора  - не более 15,0 кг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1800" i="1" dirty="0" smtClean="0">
                <a:latin typeface="Arial" pitchFamily="34" charset="0"/>
              </a:rPr>
              <a:t>Максимальная эквивалентная доза на поверхности упаковки - не более 60 </a:t>
            </a:r>
            <a:r>
              <a:rPr lang="ru-RU" altLang="ko-KR" sz="1800" i="1" dirty="0" err="1" smtClean="0">
                <a:latin typeface="Arial" pitchFamily="34" charset="0"/>
              </a:rPr>
              <a:t>мкЗв</a:t>
            </a:r>
            <a:r>
              <a:rPr lang="ru-RU" altLang="ko-KR" sz="1800" i="1" dirty="0" smtClean="0">
                <a:latin typeface="Arial" pitchFamily="34" charset="0"/>
              </a:rPr>
              <a:t>/ч*</a:t>
            </a:r>
            <a:r>
              <a:rPr lang="ru-RU" altLang="ko-KR" sz="1800" i="1" dirty="0" err="1" smtClean="0">
                <a:latin typeface="Arial" pitchFamily="34" charset="0"/>
              </a:rPr>
              <a:t>ГБк</a:t>
            </a:r>
            <a:endParaRPr lang="ru-RU" altLang="ko-KR" sz="1800" i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ko-KR" sz="1800" i="1" dirty="0" smtClean="0">
                <a:latin typeface="Arial" pitchFamily="34" charset="0"/>
              </a:rPr>
              <a:t>Выход рения-188 - не менее 80%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ko-KR" sz="1800" i="1" dirty="0" smtClean="0">
                <a:latin typeface="Arial" pitchFamily="34" charset="0"/>
              </a:rPr>
              <a:t>Радиохимическая   чистота   не менее 99,5%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ko-KR" sz="1800" i="1" dirty="0" smtClean="0">
                <a:latin typeface="Arial" pitchFamily="34" charset="0"/>
              </a:rPr>
              <a:t>Отношение активности вольфрама-188 в </a:t>
            </a:r>
            <a:r>
              <a:rPr lang="ru-RU" altLang="ko-KR" sz="1800" i="1" dirty="0" err="1" smtClean="0">
                <a:latin typeface="Arial" pitchFamily="34" charset="0"/>
              </a:rPr>
              <a:t>элюате</a:t>
            </a:r>
            <a:r>
              <a:rPr lang="ru-RU" altLang="ko-KR" sz="1800" i="1" dirty="0" smtClean="0">
                <a:latin typeface="Arial" pitchFamily="34" charset="0"/>
              </a:rPr>
              <a:t> к активности рения-188 не более 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altLang="ru-RU" sz="1800" i="1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 %</a:t>
            </a:r>
            <a:endParaRPr lang="ru-RU" altLang="ko-KR" sz="1800" i="1" dirty="0" smtClean="0">
              <a:latin typeface="Arial" pitchFamily="34" charset="0"/>
            </a:endParaRPr>
          </a:p>
          <a:p>
            <a:pPr eaLnBrk="1" hangingPunct="1"/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Содержание других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радионуклидных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 примесей – не более 10</a:t>
            </a:r>
            <a:r>
              <a:rPr lang="ru-RU" altLang="ru-RU" sz="1800" i="1" baseline="300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% от активности дочернего радионуклида</a:t>
            </a:r>
            <a:endParaRPr lang="en-US" altLang="ru-RU" sz="18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Содержание химических примесей                       не более  5 мкг/мл,</a:t>
            </a:r>
          </a:p>
          <a:p>
            <a:pPr eaLnBrk="1" hangingPunct="1"/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Элюат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  является стерильным и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апирогенным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Из генератора номинальной активностью          500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мКи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 можно получить не менее 100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800" i="1" u="sng" dirty="0" err="1" smtClean="0">
                <a:latin typeface="Arial" pitchFamily="34" charset="0"/>
                <a:cs typeface="Arial" pitchFamily="34" charset="0"/>
              </a:rPr>
              <a:t>ерапевти-ческих</a:t>
            </a:r>
            <a:r>
              <a:rPr lang="ru-RU" altLang="ru-RU" sz="1800" i="1" u="sng" dirty="0" smtClean="0">
                <a:latin typeface="Arial" pitchFamily="34" charset="0"/>
                <a:cs typeface="Arial" pitchFamily="34" charset="0"/>
              </a:rPr>
              <a:t> доз (1 доза - 4 ГБк</a:t>
            </a:r>
            <a:r>
              <a:rPr lang="ru-RU" altLang="ru-RU" sz="1800" i="1" u="sng" dirty="0"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i="1" u="sng" dirty="0" smtClean="0">
                <a:latin typeface="Arial" pitchFamily="34" charset="0"/>
                <a:cs typeface="Arial" pitchFamily="34" charset="0"/>
              </a:rPr>
              <a:t> в течение 150 суток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, получая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элюат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 через каждые 3 </a:t>
            </a:r>
            <a:r>
              <a:rPr lang="ru-RU" altLang="ru-RU" sz="1800" i="1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altLang="ru-RU" sz="18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244" name="Содержимое 16"/>
          <p:cNvSpPr>
            <a:spLocks noGrp="1"/>
          </p:cNvSpPr>
          <p:nvPr>
            <p:ph sz="quarter" idx="3"/>
          </p:nvPr>
        </p:nvSpPr>
        <p:spPr>
          <a:xfrm>
            <a:off x="6360585" y="3898900"/>
            <a:ext cx="5640916" cy="285908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Комплект поставки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Генератор рения-188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Набор флаконов для элюирования и сохранения стерильности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Защитный медицинский контейнер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Охранная тара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Кривая элюирования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Техническое описание и инструкция по эксплуатации</a:t>
            </a:r>
          </a:p>
          <a:p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аспорт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2947AC-8FF7-4888-8E85-6A653C42A07E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10248" name="Picture 76" descr="Буфер обмена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8604" y="1147313"/>
            <a:ext cx="4614614" cy="26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6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C5C5F7"/>
            </a:gs>
            <a:gs pos="0">
              <a:srgbClr val="4B2C9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F2F38D-0800-499A-9DD4-CA92995EE55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2357967" y="188913"/>
            <a:ext cx="81661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Показатели качества элюата </a:t>
            </a:r>
            <a:br>
              <a:rPr lang="ru-RU" altLang="ru-RU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из генератора - </a:t>
            </a:r>
            <a:r>
              <a:rPr lang="en-US" alt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188W/188Re</a:t>
            </a:r>
            <a:r>
              <a:rPr lang="ru-RU" alt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(ГРЕН-1)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39264"/>
              </p:ext>
            </p:extLst>
          </p:nvPr>
        </p:nvGraphicFramePr>
        <p:xfrm>
          <a:off x="414867" y="1235075"/>
          <a:ext cx="11068071" cy="5302569"/>
        </p:xfrm>
        <a:graphic>
          <a:graphicData uri="http://schemas.openxmlformats.org/drawingml/2006/table">
            <a:tbl>
              <a:tblPr firstRow="1" firstCol="1" bandRow="1"/>
              <a:tblGrid>
                <a:gridCol w="1794154"/>
                <a:gridCol w="1490928"/>
                <a:gridCol w="1486729"/>
                <a:gridCol w="1469928"/>
                <a:gridCol w="1448092"/>
                <a:gridCol w="1699238"/>
                <a:gridCol w="1679002"/>
              </a:tblGrid>
              <a:tr h="147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Номинал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Сорбционный материал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элюента,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элюата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Радиохимическая чистота,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Относительное содержание вольфрама-188,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«ГНЦ РФ-ФЭИ»,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– 37,0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1*10</a:t>
                      </a:r>
                      <a:r>
                        <a:rPr lang="ru-RU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ORNL, TN, USA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– 37,0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IDB, Holland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– 18,5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 –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POLATOM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Польша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– 37,0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 – 7,0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0,5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IRE, Belgium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– 37,0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Оксид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алюминия</a:t>
                      </a: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 – 6,0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99,0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808" marR="76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98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2191999" cy="908050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3B2688"/>
                </a:solidFill>
                <a:effectLst/>
              </a:rPr>
              <a:t>Почему </a:t>
            </a:r>
            <a:r>
              <a:rPr lang="ru-RU" altLang="ru-RU" sz="4000" b="1" dirty="0" smtClean="0">
                <a:solidFill>
                  <a:srgbClr val="3B2688"/>
                </a:solidFill>
                <a:effectLst/>
              </a:rPr>
              <a:t>перспективен генератор </a:t>
            </a:r>
            <a:r>
              <a:rPr lang="en-US" altLang="ru-RU" sz="4000" b="1" dirty="0" smtClean="0">
                <a:solidFill>
                  <a:srgbClr val="3B2688"/>
                </a:solidFill>
              </a:rPr>
              <a:t>Re-188</a:t>
            </a:r>
            <a:r>
              <a:rPr lang="ru-RU" altLang="ru-RU" sz="4000" b="1" dirty="0" smtClean="0">
                <a:solidFill>
                  <a:srgbClr val="3B2688"/>
                </a:solidFill>
                <a:effectLst/>
              </a:rPr>
              <a:t>?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5765" y="981075"/>
            <a:ext cx="12192000" cy="5876925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>
            <a:normAutofit fontScale="25000" lnSpcReduction="20000"/>
          </a:bodyPr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ru-RU" altLang="ru-RU" i="1" baseline="30000" dirty="0" smtClean="0">
              <a:solidFill>
                <a:srgbClr val="002060"/>
              </a:solidFill>
            </a:endParaRP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600" b="1" i="1" baseline="30000" dirty="0" smtClean="0">
                <a:solidFill>
                  <a:srgbClr val="002060"/>
                </a:solidFill>
              </a:rPr>
              <a:t>188</a:t>
            </a:r>
            <a:r>
              <a:rPr lang="en-US" altLang="ru-RU" sz="5600" b="1" i="1" dirty="0" smtClean="0">
                <a:solidFill>
                  <a:srgbClr val="002060"/>
                </a:solidFill>
              </a:rPr>
              <a:t>Re</a:t>
            </a:r>
            <a:r>
              <a:rPr lang="ru-RU" altLang="ru-RU" sz="5600" b="1" i="1" dirty="0" smtClean="0">
                <a:solidFill>
                  <a:srgbClr val="002060"/>
                </a:solidFill>
              </a:rPr>
              <a:t> получается из </a:t>
            </a:r>
            <a:r>
              <a:rPr lang="ru-RU" altLang="ru-RU" sz="5600" b="1" i="1" dirty="0" err="1" smtClean="0">
                <a:solidFill>
                  <a:srgbClr val="002060"/>
                </a:solidFill>
              </a:rPr>
              <a:t>радиозотопного</a:t>
            </a:r>
            <a:r>
              <a:rPr lang="ru-RU" altLang="ru-RU" sz="5600" b="1" i="1" dirty="0" smtClean="0">
                <a:solidFill>
                  <a:srgbClr val="002060"/>
                </a:solidFill>
              </a:rPr>
              <a:t> генератора </a:t>
            </a:r>
            <a:r>
              <a:rPr lang="ru-RU" altLang="ru-RU" sz="5600" b="1" baseline="30000" dirty="0" smtClean="0">
                <a:solidFill>
                  <a:srgbClr val="000066"/>
                </a:solidFill>
                <a:cs typeface="Times New Roman" pitchFamily="18" charset="0"/>
              </a:rPr>
              <a:t>188</a:t>
            </a:r>
            <a:r>
              <a:rPr lang="en-US" altLang="ru-RU" sz="5600" b="1" dirty="0" smtClean="0">
                <a:solidFill>
                  <a:srgbClr val="000066"/>
                </a:solidFill>
                <a:cs typeface="Times New Roman" pitchFamily="18" charset="0"/>
              </a:rPr>
              <a:t>W</a:t>
            </a:r>
            <a:r>
              <a:rPr lang="ru-RU" altLang="ru-RU" sz="5600" b="1" dirty="0" smtClean="0">
                <a:solidFill>
                  <a:srgbClr val="000066"/>
                </a:solidFill>
                <a:cs typeface="Times New Roman" pitchFamily="18" charset="0"/>
              </a:rPr>
              <a:t>/</a:t>
            </a:r>
            <a:r>
              <a:rPr lang="ru-RU" altLang="ru-RU" sz="5600" b="1" baseline="30000" dirty="0" smtClean="0">
                <a:solidFill>
                  <a:srgbClr val="000066"/>
                </a:solidFill>
                <a:cs typeface="Times New Roman" pitchFamily="18" charset="0"/>
              </a:rPr>
              <a:t> 188 </a:t>
            </a:r>
            <a:r>
              <a:rPr lang="en-US" altLang="ru-RU" sz="5600" b="1" i="1" dirty="0" smtClean="0">
                <a:solidFill>
                  <a:srgbClr val="000066"/>
                </a:solidFill>
                <a:cs typeface="Times New Roman" pitchFamily="18" charset="0"/>
              </a:rPr>
              <a:t>Re</a:t>
            </a:r>
            <a:r>
              <a:rPr lang="ru-RU" altLang="ru-RU" sz="5600" b="1" i="1" dirty="0" smtClean="0">
                <a:solidFill>
                  <a:srgbClr val="002060"/>
                </a:solidFill>
              </a:rPr>
              <a:t>.</a:t>
            </a:r>
            <a:endParaRPr lang="ru-RU" altLang="ru-RU" sz="5600" b="1" i="1" dirty="0" smtClean="0">
              <a:solidFill>
                <a:srgbClr val="000066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5600" b="1" i="1" dirty="0" err="1" smtClean="0">
                <a:solidFill>
                  <a:srgbClr val="3B2688"/>
                </a:solidFill>
              </a:rPr>
              <a:t>Радиозотоп</a:t>
            </a:r>
            <a:r>
              <a:rPr lang="ru-RU" altLang="ru-RU" sz="5600" b="1" i="1" dirty="0" smtClean="0">
                <a:solidFill>
                  <a:srgbClr val="3B2688"/>
                </a:solidFill>
              </a:rPr>
              <a:t> </a:t>
            </a:r>
            <a:r>
              <a:rPr lang="ru-RU" altLang="ru-RU" sz="5600" b="1" i="1" baseline="30000" dirty="0" smtClean="0">
                <a:solidFill>
                  <a:srgbClr val="3B2688"/>
                </a:solidFill>
              </a:rPr>
              <a:t>188</a:t>
            </a:r>
            <a:r>
              <a:rPr lang="en-US" altLang="ru-RU" sz="5600" b="1" i="1" dirty="0" smtClean="0">
                <a:solidFill>
                  <a:srgbClr val="3B2688"/>
                </a:solidFill>
              </a:rPr>
              <a:t>Re</a:t>
            </a:r>
            <a:r>
              <a:rPr lang="ru-RU" altLang="ru-RU" sz="5600" b="1" i="1" dirty="0" smtClean="0">
                <a:solidFill>
                  <a:srgbClr val="3B2688"/>
                </a:solidFill>
              </a:rPr>
              <a:t>  используется в </a:t>
            </a:r>
            <a:r>
              <a:rPr lang="ru-RU" altLang="ru-RU" sz="5600" b="1" i="1" dirty="0" err="1" smtClean="0">
                <a:solidFill>
                  <a:srgbClr val="3B2688"/>
                </a:solidFill>
              </a:rPr>
              <a:t>радионуклидной</a:t>
            </a:r>
            <a:r>
              <a:rPr lang="ru-RU" altLang="ru-RU" sz="5600" b="1" i="1" dirty="0" smtClean="0">
                <a:solidFill>
                  <a:srgbClr val="3B2688"/>
                </a:solidFill>
              </a:rPr>
              <a:t> терапии</a:t>
            </a:r>
            <a:r>
              <a:rPr lang="ru-RU" altLang="ru-RU" sz="5600" b="1" dirty="0" smtClean="0">
                <a:solidFill>
                  <a:srgbClr val="3B2688"/>
                </a:solidFill>
              </a:rPr>
              <a:t> для синтеза 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5600" b="1" dirty="0" smtClean="0">
                <a:solidFill>
                  <a:srgbClr val="3B2688"/>
                </a:solidFill>
              </a:rPr>
              <a:t>терапевтических РФП благодаря своим положительным ядерно-физическим</a:t>
            </a: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 sz="5600" b="1" dirty="0" smtClean="0">
                <a:solidFill>
                  <a:srgbClr val="3B2688"/>
                </a:solidFill>
              </a:rPr>
              <a:t>характеристикам:  </a:t>
            </a:r>
          </a:p>
          <a:p>
            <a:pPr marL="609600" indent="-609600" algn="ctr">
              <a:lnSpc>
                <a:spcPct val="80000"/>
              </a:lnSpc>
              <a:buNone/>
            </a:pPr>
            <a:endParaRPr lang="ru-RU" altLang="ru-RU" b="1" dirty="0" smtClean="0">
              <a:solidFill>
                <a:srgbClr val="3B2688"/>
              </a:solidFill>
              <a:latin typeface="Tahoma" pitchFamily="34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Короткий</a:t>
            </a:r>
            <a:r>
              <a:rPr lang="ru-RU" altLang="ru-RU" sz="6400" dirty="0" smtClean="0">
                <a:solidFill>
                  <a:srgbClr val="000066"/>
                </a:solidFill>
                <a:effectLst/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период полураспада (17 часов) делает его безопасным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              для пациентов, персонала и окружающей среды;</a:t>
            </a:r>
          </a:p>
          <a:p>
            <a:pPr marL="609600" indent="-609600">
              <a:lnSpc>
                <a:spcPct val="80000"/>
              </a:lnSpc>
            </a:pPr>
            <a:endParaRPr lang="ru-RU" altLang="ru-RU" sz="6400" b="1" dirty="0" smtClean="0">
              <a:solidFill>
                <a:srgbClr val="000066"/>
              </a:solidFill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6400" b="1" dirty="0" err="1" smtClean="0">
                <a:solidFill>
                  <a:srgbClr val="000066"/>
                </a:solidFill>
                <a:effectLst/>
              </a:rPr>
              <a:t>ß-излучение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с энергией 2,11 </a:t>
            </a:r>
            <a:r>
              <a:rPr lang="en-US" altLang="ru-RU" sz="6400" b="1" dirty="0" smtClean="0">
                <a:solidFill>
                  <a:srgbClr val="000066"/>
                </a:solidFill>
                <a:effectLst/>
              </a:rPr>
              <a:t>M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эВ позволяет достичь высоких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поглощенных доз в патологических очагах;</a:t>
            </a:r>
          </a:p>
          <a:p>
            <a:pPr marL="609600" indent="-609600">
              <a:lnSpc>
                <a:spcPct val="80000"/>
              </a:lnSpc>
            </a:pPr>
            <a:endParaRPr lang="ru-RU" altLang="ru-RU" sz="6400" b="1" dirty="0" smtClean="0">
              <a:solidFill>
                <a:srgbClr val="000066"/>
              </a:solidFill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Наличие гамма-излучения с энергией 155 кэВ (близкий к энергии </a:t>
            </a:r>
            <a:r>
              <a:rPr lang="ru-RU" altLang="ru-RU" sz="6400" b="1" baseline="30000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99</a:t>
            </a:r>
            <a:r>
              <a:rPr lang="en-US" altLang="ru-RU" sz="6400" b="1" baseline="30000" dirty="0" err="1" smtClean="0">
                <a:solidFill>
                  <a:srgbClr val="000066"/>
                </a:solidFill>
                <a:effectLst/>
                <a:cs typeface="Times New Roman" pitchFamily="18" charset="0"/>
              </a:rPr>
              <a:t>m</a:t>
            </a:r>
            <a:r>
              <a:rPr lang="en-US" altLang="ru-RU" sz="6400" b="1" dirty="0" err="1" smtClean="0">
                <a:solidFill>
                  <a:srgbClr val="000066"/>
                </a:solidFill>
                <a:effectLst/>
              </a:rPr>
              <a:t>Tc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позволяет получать изображение с помощью гамма-камеры;</a:t>
            </a:r>
          </a:p>
          <a:p>
            <a:pPr marL="609600" indent="-609600">
              <a:lnSpc>
                <a:spcPct val="80000"/>
              </a:lnSpc>
            </a:pPr>
            <a:endParaRPr lang="ru-RU" altLang="ru-RU" sz="6400" b="1" dirty="0" smtClean="0">
              <a:solidFill>
                <a:srgbClr val="000066"/>
              </a:solidFill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Период полураспада материнского радионуклида </a:t>
            </a:r>
            <a:r>
              <a:rPr lang="ru-RU" altLang="ru-RU" sz="6400" b="1" baseline="30000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188</a:t>
            </a:r>
            <a:r>
              <a:rPr lang="en-US" altLang="ru-RU" sz="6400" b="1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W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 равный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69,4суткам, что позволяет использовать один генератор </a:t>
            </a:r>
            <a:r>
              <a:rPr lang="ru-RU" altLang="ru-RU" sz="6400" b="1" baseline="30000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188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Re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 до 6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месяцев и более;</a:t>
            </a:r>
          </a:p>
          <a:p>
            <a:pPr marL="609600" indent="-609600">
              <a:lnSpc>
                <a:spcPct val="80000"/>
              </a:lnSpc>
            </a:pPr>
            <a:endParaRPr lang="ru-RU" altLang="ru-RU" sz="6400" b="1" dirty="0" smtClean="0">
              <a:solidFill>
                <a:srgbClr val="000066"/>
              </a:solidFill>
              <a:effectLst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Возможность транспортирования и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размещения генератора на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базе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профильных медицинских учреждений и приготовления РФП в клиниках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6400" b="1" dirty="0">
                <a:solidFill>
                  <a:srgbClr val="000066"/>
                </a:solidFill>
              </a:rPr>
              <a:t> </a:t>
            </a:r>
            <a:r>
              <a:rPr lang="ru-RU" altLang="ru-RU" sz="6400" b="1" dirty="0" smtClean="0">
                <a:solidFill>
                  <a:srgbClr val="000066"/>
                </a:solidFill>
              </a:rPr>
              <a:t>           </a:t>
            </a:r>
            <a:r>
              <a:rPr lang="ru-RU" altLang="ru-RU" sz="6400" b="1" dirty="0" smtClean="0">
                <a:solidFill>
                  <a:srgbClr val="000066"/>
                </a:solidFill>
                <a:effectLst/>
              </a:rPr>
              <a:t> по мере необходимости.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6400" b="1" dirty="0" smtClean="0">
                <a:solidFill>
                  <a:srgbClr val="000066"/>
                </a:solidFill>
                <a:effectLst/>
                <a:cs typeface="Times New Roman" pitchFamily="18" charset="0"/>
              </a:rPr>
              <a:t>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69937"/>
            <a:ext cx="18573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13" y="3898352"/>
            <a:ext cx="17145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5" y="3628423"/>
            <a:ext cx="17303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 descr="Лицензия МТ - 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75" y="1989137"/>
            <a:ext cx="2036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Генератор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02" y="791888"/>
            <a:ext cx="1773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87" y="1043606"/>
            <a:ext cx="1858713" cy="26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8F6FE"/>
            </a:gs>
            <a:gs pos="55000">
              <a:srgbClr val="D9CB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963554" y="163629"/>
            <a:ext cx="7724959" cy="8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 b="1" dirty="0">
                <a:solidFill>
                  <a:srgbClr val="003274"/>
                </a:solidFill>
              </a:rPr>
              <a:t>Область применения препаратов на основе генераторного радионуклида рений-188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845550" y="4449763"/>
            <a:ext cx="1612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86" y="3052609"/>
            <a:ext cx="311562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131090"/>
            <a:ext cx="2034758" cy="145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6" y="2264050"/>
            <a:ext cx="1979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545" y="2635525"/>
            <a:ext cx="1971675" cy="32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805250"/>
            <a:ext cx="24574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44" y="4555537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8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03" y="5182284"/>
            <a:ext cx="3203137" cy="160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9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49" y="4915524"/>
            <a:ext cx="2879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770022" y="1050927"/>
            <a:ext cx="13430778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 dirty="0">
                <a:solidFill>
                  <a:srgbClr val="FF0000"/>
                </a:solidFill>
              </a:rPr>
              <a:t>Назначение:</a:t>
            </a:r>
            <a:r>
              <a:rPr lang="ru-RU" altLang="ru-RU" sz="2000" b="1" i="1" dirty="0"/>
              <a:t> </a:t>
            </a:r>
            <a:r>
              <a:rPr lang="ru-RU" altLang="ru-RU" sz="2000" b="1" i="1" dirty="0">
                <a:solidFill>
                  <a:srgbClr val="0000CC"/>
                </a:solidFill>
              </a:rPr>
              <a:t>терапия метастазов костей, ревматоидного артрита, 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 dirty="0">
                <a:solidFill>
                  <a:srgbClr val="0000CC"/>
                </a:solidFill>
              </a:rPr>
              <a:t>неонкологических заболеваний суставов с  выраженным </a:t>
            </a:r>
            <a:r>
              <a:rPr lang="ru-RU" altLang="ru-RU" sz="2000" b="1" i="1" dirty="0" smtClean="0">
                <a:solidFill>
                  <a:srgbClr val="0000CC"/>
                </a:solidFill>
              </a:rPr>
              <a:t>болевым синдромом;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 dirty="0" smtClean="0">
                <a:solidFill>
                  <a:srgbClr val="0000CC"/>
                </a:solidFill>
              </a:rPr>
              <a:t> </a:t>
            </a:r>
            <a:r>
              <a:rPr lang="ru-RU" altLang="ru-RU" sz="2000" b="1" i="1" dirty="0">
                <a:solidFill>
                  <a:srgbClr val="0000CC"/>
                </a:solidFill>
              </a:rPr>
              <a:t>рака </a:t>
            </a:r>
            <a:r>
              <a:rPr lang="ru-RU" altLang="ru-RU" sz="2000" b="1" i="1" dirty="0" smtClean="0">
                <a:solidFill>
                  <a:srgbClr val="0000CC"/>
                </a:solidFill>
              </a:rPr>
              <a:t>почек, печени,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 dirty="0" smtClean="0">
                <a:solidFill>
                  <a:srgbClr val="0000CC"/>
                </a:solidFill>
              </a:rPr>
              <a:t> молочной и предстательной желез, </a:t>
            </a:r>
            <a:r>
              <a:rPr lang="ru-RU" altLang="ru-RU" sz="2000" b="1" i="1" dirty="0" err="1" smtClean="0">
                <a:solidFill>
                  <a:srgbClr val="0000CC"/>
                </a:solidFill>
              </a:rPr>
              <a:t>радиосиновэктомия</a:t>
            </a:r>
            <a:r>
              <a:rPr lang="ru-RU" altLang="ru-RU" sz="2000" b="1" i="1" dirty="0" smtClean="0">
                <a:solidFill>
                  <a:srgbClr val="0000CC"/>
                </a:solidFill>
              </a:rPr>
              <a:t> коленного сустава. 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</a:rPr>
              <a:t>В перспективе</a:t>
            </a:r>
            <a:r>
              <a:rPr lang="ru-RU" altLang="ru-RU" sz="2000" b="1" i="1" dirty="0" smtClean="0">
                <a:solidFill>
                  <a:srgbClr val="0000CC"/>
                </a:solidFill>
              </a:rPr>
              <a:t>:    терапия рака щитовидной железы, рака кожи и келоиды,                             </a:t>
            </a:r>
            <a:endParaRPr lang="ru-RU" alt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15" name="Picture 17" descr="IMG_619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92" y="3544296"/>
            <a:ext cx="4212953" cy="27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5109" y="3191323"/>
            <a:ext cx="265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Рак кожи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http://svetnsk.ru/foto18.png?i=3264&amp;k=opuholi-parashchitovidnih-zhelez-fot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4" y="3052609"/>
            <a:ext cx="2397813" cy="1440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332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8F6FE"/>
            </a:gs>
            <a:gs pos="49000">
              <a:srgbClr val="D9CB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9668" y="172528"/>
            <a:ext cx="11072642" cy="431321"/>
          </a:xfrm>
        </p:spPr>
        <p:txBody>
          <a:bodyPr/>
          <a:lstStyle/>
          <a:p>
            <a:pPr algn="ctr"/>
            <a:r>
              <a:rPr lang="ru-RU" altLang="ru-RU" sz="2200" b="1" i="1" dirty="0" smtClean="0">
                <a:solidFill>
                  <a:srgbClr val="0033CC"/>
                </a:solidFill>
              </a:rPr>
              <a:t> Разработанные РФП на основе </a:t>
            </a:r>
            <a:r>
              <a:rPr lang="ru-RU" altLang="ru-RU" sz="2200" b="1" i="1" baseline="30000" dirty="0" smtClean="0">
                <a:solidFill>
                  <a:srgbClr val="0033CC"/>
                </a:solidFill>
              </a:rPr>
              <a:t>188</a:t>
            </a:r>
            <a:r>
              <a:rPr lang="en-US" altLang="ru-RU" sz="2200" b="1" i="1" dirty="0" smtClean="0">
                <a:solidFill>
                  <a:srgbClr val="0033CC"/>
                </a:solidFill>
              </a:rPr>
              <a:t>Re</a:t>
            </a:r>
            <a:endParaRPr lang="ru-RU" altLang="ru-RU" sz="2200" b="1" i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2772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7074"/>
              </p:ext>
            </p:extLst>
          </p:nvPr>
        </p:nvGraphicFramePr>
        <p:xfrm>
          <a:off x="588752" y="624498"/>
          <a:ext cx="11022401" cy="3352651"/>
        </p:xfrm>
        <a:graphic>
          <a:graphicData uri="http://schemas.openxmlformats.org/drawingml/2006/table">
            <a:tbl>
              <a:tblPr/>
              <a:tblGrid>
                <a:gridCol w="1575252"/>
                <a:gridCol w="2165698"/>
                <a:gridCol w="1869385"/>
                <a:gridCol w="3170110"/>
                <a:gridCol w="2241956"/>
              </a:tblGrid>
              <a:tr h="554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Название     РФП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Химическая форма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Состояние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Назначение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Разработчик и  производитель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37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Золерен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Комплексное соединение 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золедроновой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кислотой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Клинические испытания в стадии завершения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Паллиативная терапия костных метастазов, а также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ревматоидного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артрита и других неонкологических заболеваний суставов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АО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Фарм-Синтез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6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Фосфорен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 (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HEDP 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ОЭДФ)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Комплексное соединение 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гидроксиэтили-дендифосфоновой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кислотой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Клинические испытания в стадии завершения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Паллиативная терапия костных поражений скелета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МРНЦ им. А.Ф.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Цыба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 Завод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Медрадиопре-парат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 – филиал ФГУП ФЦ ПРОЯМ ФМБА России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:\ФОТО\Фото 2015\Canon red 31.10.15\105CANON\IMG_6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288" y="4140678"/>
            <a:ext cx="4520240" cy="259655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4" descr="H:\ФОТО\Фото 2015\Canon red 31.10.15\105CANON\IMG_6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544" y="4132322"/>
            <a:ext cx="4015846" cy="26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003чи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49" y="4149306"/>
            <a:ext cx="2570672" cy="25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8F6FE"/>
            </a:gs>
            <a:gs pos="55000">
              <a:srgbClr val="D9CB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7533" y="333375"/>
            <a:ext cx="10972800" cy="439738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 smtClean="0">
                <a:solidFill>
                  <a:srgbClr val="0033CC"/>
                </a:solidFill>
              </a:rPr>
              <a:t>Разрабатываемые  РФП на основе </a:t>
            </a:r>
            <a:r>
              <a:rPr lang="ru-RU" altLang="ru-RU" sz="2200" b="1" i="1" baseline="30000" dirty="0" smtClean="0">
                <a:solidFill>
                  <a:srgbClr val="0033CC"/>
                </a:solidFill>
              </a:rPr>
              <a:t>188</a:t>
            </a:r>
            <a:r>
              <a:rPr lang="en-US" altLang="ru-RU" sz="2200" b="1" i="1" dirty="0" smtClean="0">
                <a:solidFill>
                  <a:srgbClr val="0033CC"/>
                </a:solidFill>
              </a:rPr>
              <a:t>Re</a:t>
            </a:r>
            <a:endParaRPr lang="ru-RU" altLang="ru-RU" sz="2200" b="1" i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/>
        </p:nvGraphicFramePr>
        <p:xfrm>
          <a:off x="666749" y="828138"/>
          <a:ext cx="11177318" cy="3535728"/>
        </p:xfrm>
        <a:graphic>
          <a:graphicData uri="http://schemas.openxmlformats.org/drawingml/2006/table">
            <a:tbl>
              <a:tblPr/>
              <a:tblGrid>
                <a:gridCol w="2074073"/>
                <a:gridCol w="1786191"/>
                <a:gridCol w="1727305"/>
                <a:gridCol w="2697843"/>
                <a:gridCol w="2891906"/>
              </a:tblGrid>
              <a:tr h="547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Название     РФП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Химическая форма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Состояние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Назначение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Разработчик и  производитель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Наноколлоид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Сульфоколлоид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 рением-188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Доклинические  испытания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Терапия воспалительных заболеваний суставов, радиосиновэктомия коленного сустава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ФМБЦ им.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А.И.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Бурназяна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ФМБА России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7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Микросферы альбумина, 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( 5-10 мкм)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Альбумин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Доклинические  испытания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Терапия ревматоидного артрита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Завод «Медрадио-препарат»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филиал ФГУП ФЦ ПРОЯМ МБА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МРНЦ им. А.Ф. Цыба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8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Микросферы  альбумина ,  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188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( 20-40 мкм)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Альбумин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Доклинические  испытания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Гепатоклеточная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карцинома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Завод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Медрадиопрепарат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»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филиал ФГУП ФЦ ПРОЯМ МБА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 МРНЦ им. А.Ф.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Цыба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5396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538" y="4244197"/>
            <a:ext cx="2332731" cy="24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7875916" y="4244197"/>
            <a:ext cx="3866905" cy="2467154"/>
            <a:chOff x="359531" y="1484783"/>
            <a:chExt cx="2988098" cy="278384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535" y="1484783"/>
              <a:ext cx="2937447" cy="202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359531" y="3510588"/>
              <a:ext cx="2988098" cy="7580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ru-RU" altLang="ru-RU" sz="1200" dirty="0">
                  <a:solidFill>
                    <a:srgbClr val="00007B"/>
                  </a:solidFill>
                  <a:latin typeface="Arial" pitchFamily="34" charset="0"/>
                </a:rPr>
                <a:t>Введение </a:t>
              </a:r>
              <a:r>
                <a:rPr lang="ru-RU" altLang="ru-RU" sz="1200" baseline="30000" dirty="0">
                  <a:solidFill>
                    <a:srgbClr val="00007B"/>
                  </a:solidFill>
                  <a:latin typeface="Arial" pitchFamily="34" charset="0"/>
                </a:rPr>
                <a:t>188</a:t>
              </a:r>
              <a:r>
                <a:rPr lang="en-US" altLang="ru-RU" sz="1200" dirty="0">
                  <a:solidFill>
                    <a:srgbClr val="00007B"/>
                  </a:solidFill>
                  <a:latin typeface="Arial" pitchFamily="34" charset="0"/>
                </a:rPr>
                <a:t>Re-</a:t>
              </a:r>
              <a:r>
                <a:rPr lang="en-US" altLang="ru-RU" sz="1200" dirty="0" err="1">
                  <a:solidFill>
                    <a:srgbClr val="00007B"/>
                  </a:solidFill>
                  <a:latin typeface="Arial" pitchFamily="34" charset="0"/>
                </a:rPr>
                <a:t>Sn</a:t>
              </a:r>
              <a:r>
                <a:rPr lang="en-US" altLang="ru-RU" sz="1200" dirty="0">
                  <a:solidFill>
                    <a:srgbClr val="00007B"/>
                  </a:solidFill>
                  <a:latin typeface="Arial" pitchFamily="34" charset="0"/>
                </a:rPr>
                <a:t> </a:t>
              </a:r>
              <a:r>
                <a:rPr lang="ru-RU" altLang="ru-RU" sz="1200" dirty="0">
                  <a:solidFill>
                    <a:srgbClr val="00007B"/>
                  </a:solidFill>
                  <a:latin typeface="Arial" pitchFamily="34" charset="0"/>
                </a:rPr>
                <a:t>в коленный сустав больного гемофилией А (</a:t>
              </a:r>
              <a:r>
                <a:rPr lang="en-US" altLang="ru-RU" sz="1200" dirty="0" err="1">
                  <a:solidFill>
                    <a:srgbClr val="00007B"/>
                  </a:solidFill>
                  <a:latin typeface="Arial" pitchFamily="34" charset="0"/>
                </a:rPr>
                <a:t>F.Lemos</a:t>
              </a:r>
              <a:r>
                <a:rPr lang="en-US" altLang="ru-RU" sz="1200" dirty="0">
                  <a:solidFill>
                    <a:srgbClr val="00007B"/>
                  </a:solidFill>
                  <a:latin typeface="Arial" pitchFamily="34" charset="0"/>
                </a:rPr>
                <a:t> et al </a:t>
              </a:r>
              <a:r>
                <a:rPr lang="ru-RU" altLang="ru-RU" sz="1200" dirty="0">
                  <a:solidFill>
                    <a:srgbClr val="00007B"/>
                  </a:solidFill>
                  <a:latin typeface="Arial" pitchFamily="34" charset="0"/>
                </a:rPr>
                <a:t>// </a:t>
              </a:r>
              <a:r>
                <a:rPr lang="en-US" altLang="ru-RU" sz="1200" dirty="0" err="1">
                  <a:solidFill>
                    <a:srgbClr val="00007B"/>
                  </a:solidFill>
                  <a:latin typeface="Arial" pitchFamily="34" charset="0"/>
                </a:rPr>
                <a:t>Alasbimn</a:t>
              </a:r>
              <a:r>
                <a:rPr lang="en-US" altLang="ru-RU" sz="1200" dirty="0">
                  <a:solidFill>
                    <a:srgbClr val="00007B"/>
                  </a:solidFill>
                  <a:latin typeface="Arial" pitchFamily="34" charset="0"/>
                </a:rPr>
                <a:t> J 29.05.2013.</a:t>
              </a:r>
              <a:r>
                <a:rPr lang="ru-RU" altLang="ru-RU" sz="1200" dirty="0">
                  <a:solidFill>
                    <a:srgbClr val="00007B"/>
                  </a:solidFill>
                  <a:latin typeface="Arial" pitchFamily="34" charset="0"/>
                </a:rPr>
                <a:t>)</a:t>
              </a:r>
              <a:r>
                <a:rPr lang="en-US" altLang="ru-RU" sz="1200" dirty="0">
                  <a:solidFill>
                    <a:srgbClr val="00007B"/>
                  </a:solidFill>
                  <a:latin typeface="Arial" pitchFamily="34" charset="0"/>
                </a:rPr>
                <a:t> </a:t>
              </a:r>
              <a:endParaRPr lang="ru-RU" altLang="ru-RU" sz="1200" dirty="0">
                <a:solidFill>
                  <a:srgbClr val="00007B"/>
                </a:solidFill>
                <a:latin typeface="Arial" pitchFamily="34" charset="0"/>
              </a:endParaRPr>
            </a:p>
          </p:txBody>
        </p:sp>
      </p:grpSp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/>
          <a:srcRect l="970" t="-6717" r="-970" b="6717"/>
          <a:stretch>
            <a:fillRect/>
          </a:stretch>
        </p:blipFill>
        <p:spPr bwMode="auto">
          <a:xfrm>
            <a:off x="827773" y="4099670"/>
            <a:ext cx="4511977" cy="261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981</Words>
  <Application>Microsoft Office PowerPoint</Application>
  <PresentationFormat>Широкоэкранный</PresentationFormat>
  <Paragraphs>203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맑은 고딕</vt:lpstr>
      <vt:lpstr>Microsoft YaHei</vt:lpstr>
      <vt:lpstr>Arial</vt:lpstr>
      <vt:lpstr>Calibri</vt:lpstr>
      <vt:lpstr>Calibri Light</vt:lpstr>
      <vt:lpstr>Rod</vt:lpstr>
      <vt:lpstr>Tahoma</vt:lpstr>
      <vt:lpstr>Times New Roman</vt:lpstr>
      <vt:lpstr>Wingdings</vt:lpstr>
      <vt:lpstr>Тема Office</vt:lpstr>
      <vt:lpstr>Презентация PowerPoint</vt:lpstr>
      <vt:lpstr>Генератор Вольфрам-188/Рений-188 (W-188/Re-188)</vt:lpstr>
      <vt:lpstr>  Описание генератора 88W/188Re ГРЕН-1   </vt:lpstr>
      <vt:lpstr> Технические характеристики генератора рения-188 ГРЕН-1</vt:lpstr>
      <vt:lpstr>Показатели качества элюата   из генератора - 188W/188Re (ГРЕН-1)</vt:lpstr>
      <vt:lpstr>Почему перспективен генератор Re-188?</vt:lpstr>
      <vt:lpstr>Презентация PowerPoint</vt:lpstr>
      <vt:lpstr> Разработанные РФП на основе 188Re</vt:lpstr>
      <vt:lpstr>Разрабатываемые  РФП на основе 188Re</vt:lpstr>
      <vt:lpstr>Презентация PowerPoint</vt:lpstr>
      <vt:lpstr>С широким внедрением в радионуклидную терапию Re-188  возможна революция, подобная той, что произошла в диагностике с внедрением Tс-99m.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77</cp:revision>
  <cp:lastPrinted>2017-03-31T05:29:44Z</cp:lastPrinted>
  <dcterms:created xsi:type="dcterms:W3CDTF">2017-03-30T07:20:12Z</dcterms:created>
  <dcterms:modified xsi:type="dcterms:W3CDTF">2017-04-05T13:42:06Z</dcterms:modified>
</cp:coreProperties>
</file>