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31" r:id="rId2"/>
    <p:sldId id="366" r:id="rId3"/>
    <p:sldId id="386" r:id="rId4"/>
    <p:sldId id="382" r:id="rId5"/>
    <p:sldId id="385" r:id="rId6"/>
    <p:sldId id="389" r:id="rId7"/>
    <p:sldId id="393" r:id="rId8"/>
    <p:sldId id="408" r:id="rId9"/>
    <p:sldId id="406" r:id="rId10"/>
    <p:sldId id="407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C"/>
    <a:srgbClr val="003F92"/>
    <a:srgbClr val="E4FED2"/>
    <a:srgbClr val="5EC25E"/>
    <a:srgbClr val="3E723E"/>
    <a:srgbClr val="575A56"/>
    <a:srgbClr val="2448FC"/>
    <a:srgbClr val="FF4B21"/>
    <a:srgbClr val="FF6743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78941" autoAdjust="0"/>
  </p:normalViewPr>
  <p:slideViewPr>
    <p:cSldViewPr showGuides="1">
      <p:cViewPr varScale="1">
        <p:scale>
          <a:sx n="88" d="100"/>
          <a:sy n="88" d="100"/>
        </p:scale>
        <p:origin x="1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75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9A7EE4-9DA1-4A9E-9D25-E389FD32C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01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8E989-4468-43D5-865F-A522C56660CC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669925"/>
            <a:ext cx="6559550" cy="4919663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091" y="5784571"/>
            <a:ext cx="5874010" cy="3630007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11962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96660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Статья</a:t>
            </a:r>
            <a:r>
              <a:rPr lang="ru-RU" baseline="0" dirty="0" smtClean="0"/>
              <a:t> 1 Соглашения</a:t>
            </a:r>
            <a:r>
              <a:rPr lang="en-US" baseline="0" dirty="0" smtClean="0"/>
              <a:t>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Стороны обеспечивают ведение национальных реестров радиоактивных источников, содержащих, сведения о радиоактивных источниках категории 1 и 2. Структура реестра и объем данных по радиоактивным источникам определяются Сторонами, исходя из их национальных интересов с учетом Типовых требований к реестрам источников ионизирующего излучения государств – участников СНГ, одобренных Комиссией.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Статья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4 Соглашения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Уполномоченными органами Сторон разрабатывается единый порядок и формы обмена информацией о перемещении радиоактивных источников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который утверждается Комиссией.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indent="0" algn="just" eaLnBrk="1" hangingPunct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None/>
              <a:defRPr/>
            </a:pPr>
            <a:r>
              <a:rPr lang="ru-RU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Порядок ведения государственных реестров радиоактивных источников должен обеспечивать</a:t>
            </a:r>
            <a:r>
              <a:rPr lang="en-US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  <a:p>
            <a:pPr marL="0" indent="0" algn="just" eaLnBrk="1" hangingPunct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None/>
              <a:defRPr/>
            </a:pPr>
            <a:r>
              <a:rPr lang="en-US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-</a:t>
            </a:r>
            <a:r>
              <a:rPr lang="ru-RU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 полноту и достоверность реестра радиоактивных источников 1 и 2 категории радиационной опасности на основе описания «жизненного цикла» объектов учета и контроля (состава операций, связанных с постановкой объектов на учет, операций, относящихся к эксплуатации объекта и операций, связанных со снятием объектов с учета)</a:t>
            </a:r>
            <a:r>
              <a:rPr lang="en-US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</a:p>
          <a:p>
            <a:pPr marL="171450" indent="-171450" algn="just" eaLnBrk="1" hangingPunct="1">
              <a:spcBef>
                <a:spcPts val="400"/>
              </a:spcBef>
              <a:spcAft>
                <a:spcPts val="400"/>
              </a:spcAft>
              <a:buFontTx/>
              <a:buChar char="-"/>
              <a:defRPr/>
            </a:pPr>
            <a:r>
              <a:rPr lang="ru-RU" sz="1200" b="0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прослеживаемость</a:t>
            </a:r>
            <a:r>
              <a:rPr lang="ru-RU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 «жизненного цикла» объектов учета и контроля</a:t>
            </a:r>
            <a:r>
              <a:rPr lang="en-US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  <a:endParaRPr lang="ru-RU" sz="1200" b="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71450" marR="0" indent="-171450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своевременность </a:t>
            </a:r>
            <a:r>
              <a:rPr lang="ru-RU" altLang="ru-RU" sz="1200" b="0" dirty="0" smtClean="0">
                <a:latin typeface="Arial" panose="020B0604020202020204" pitchFamily="34" charset="0"/>
              </a:rPr>
              <a:t>изменения реестра в процессе обращения с объектами учета и контроля.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lang="ru-RU" altLang="ru-RU" sz="1200" b="0" dirty="0" smtClean="0">
              <a:latin typeface="Arial" panose="020B0604020202020204" pitchFamily="34" charset="0"/>
            </a:endParaRP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0" dirty="0" smtClean="0">
                <a:latin typeface="Arial" panose="020B0604020202020204" pitchFamily="34" charset="0"/>
              </a:rPr>
              <a:t>Предлагается</a:t>
            </a:r>
            <a:r>
              <a:rPr lang="en-US" altLang="ru-RU" sz="1200" b="0" dirty="0" smtClean="0">
                <a:latin typeface="Arial" panose="020B0604020202020204" pitchFamily="34" charset="0"/>
              </a:rPr>
              <a:t> </a:t>
            </a:r>
            <a:r>
              <a:rPr lang="ru-RU" altLang="ru-RU" sz="1200" b="0" dirty="0" smtClean="0">
                <a:latin typeface="Arial" panose="020B0604020202020204" pitchFamily="34" charset="0"/>
              </a:rPr>
              <a:t>согласовать</a:t>
            </a:r>
            <a:r>
              <a:rPr lang="ru-RU" altLang="ru-RU" sz="1200" b="0" baseline="0" dirty="0" smtClean="0">
                <a:latin typeface="Arial" panose="020B0604020202020204" pitchFamily="34" charset="0"/>
              </a:rPr>
              <a:t> проект Типовых требований с учетом терминологии и рекомендаций МАГАТЭ, и перейти к формированию документа «Е</a:t>
            </a:r>
            <a:r>
              <a:rPr lang="ru-RU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диный порядок и формы обмена информацией» на основе согласованного порядка ведения государственных реестров.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lang="ru-RU" sz="1200" b="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Определение форм обмена,</a:t>
            </a:r>
            <a:r>
              <a:rPr lang="ru-RU" sz="1200" b="0" baseline="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0" dirty="0" smtClean="0">
                <a:solidFill>
                  <a:srgbClr val="002060"/>
                </a:solidFill>
                <a:latin typeface="Arial" panose="020B0604020202020204" pitchFamily="34" charset="0"/>
              </a:rPr>
              <a:t>единого порядка предоставления и получения доступа к информации уполномоченных органов государств-участников Соглашения, а также связанных с этим технических решений необходимо</a:t>
            </a:r>
            <a:r>
              <a:rPr lang="ru-RU" sz="1200" b="0" baseline="0" dirty="0" smtClean="0">
                <a:solidFill>
                  <a:srgbClr val="002060"/>
                </a:solidFill>
                <a:latin typeface="Arial" panose="020B0604020202020204" pitchFamily="34" charset="0"/>
              </a:rPr>
              <a:t> строить на результатах анализа особенностей систем учета и контроля в странах-участниках СНГ</a:t>
            </a:r>
            <a:endParaRPr lang="ru-RU" altLang="ru-RU" sz="1200" b="0" dirty="0" smtClean="0">
              <a:latin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9A7EE4-9DA1-4A9E-9D25-E389FD32C61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5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стандартах МАГАТЭ отсутствуют рекомендации относительно использования универсальных детализированных решений</a:t>
            </a:r>
          </a:p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Проект «Типовых требований к Реестрам источников ионизирующего излучения государств – членов </a:t>
            </a:r>
            <a:r>
              <a:rPr lang="ru-RU" altLang="ru-RU" dirty="0" err="1" smtClean="0"/>
              <a:t>ЕврАзЭС</a:t>
            </a:r>
            <a:r>
              <a:rPr lang="ru-RU" altLang="ru-RU" dirty="0" smtClean="0"/>
              <a:t>» разработан 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специалистами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ФГУП «АВАРИЙНО-ТЕХНИЧЕСКИЙ ЦЕНТР МИНАТОМА РОССИИ» (г. Санкт-Петербург) и ФГУП «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РосРАО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под руководством Ершова Владимира Николаевича (Заместитель генерального директора  по ЯРБ) и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Брыкина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Сергея Николаевича (Заместителя генерального директора  ФГУП «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РосРАО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и одобрен</a:t>
            </a:r>
            <a:r>
              <a:rPr lang="ru-RU" altLang="ru-RU" dirty="0" smtClean="0"/>
              <a:t> на заседании Совета по сотрудничеству в области использования атомной энергии в мирных целях при Интеграционном Комитете Евразийского экономического сообщества (Протокол заседания от 17 ноября 2011 г. № 9).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D39165-9F7F-4C9C-85B0-6FE224CB7EEF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5430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D39165-9F7F-4C9C-85B0-6FE224CB7EE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763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понятия «радиоактивный источник» дано в Кодексе… (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см.слайд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процессе д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оработки и согласования «Типовых требований к реестрам источников ионизирующего излучения государств-участников СНГ» необходимо решить ряд принципиальных вопросов.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Соглашение основано на стандартах МАГАТЭ. В нем отсутствует точное описание состава объектов учета и контроля, включаемых в национальные реестры радиоактивных источников. Таким образом, в целях обеспечения информационного обмена эти вопросы должны определяться в «Типовых требованиях…»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«Типовых требований…» необходимо привести к терминологии, используемой в стандартах МАГАТЭ.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этого документа должна согласовываться с учетом состава объектов учета и контроля, включаемых в национальные реестры радиоактивных источников, идентифицирующих их характеристик, а также особенностей их жизненного цикла, определяющих порядок ведения реестров.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в НПА, действующих на территории Российской Федерации, имеется ряд принципиальных расхождений с рекомендациями МАГАТЭ (слайд 7). 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D39165-9F7F-4C9C-85B0-6FE224CB7EEF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4692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200" b="1" dirty="0" smtClean="0">
                <a:latin typeface="Arial" panose="020B0604020202020204" pitchFamily="34" charset="0"/>
              </a:rPr>
              <a:t>Категоризация радиоактивных источников, Серия норм МАГАТЭ по безопасности № RS-G-1.9, МАГАТЭ, Вена, 2005</a:t>
            </a:r>
            <a:endParaRPr lang="en-US" sz="1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sz="6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latin typeface="Arial" panose="020B0604020202020204" pitchFamily="34" charset="0"/>
              </a:rPr>
              <a:t>1.13. Категоризация относится к закрытым источникам; однако эта методика может применяться также и для категоризации открытых радиоактивных источников. Некоторые примеры этого включены в Приложение I.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1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В Соглашении имеется прямая ссылка на таблицу пороговых значений активности для различных радионуклидов, приведенную в Кодексе, что указывает на необходимость простого расчета категории радиоактивных источников.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Однако в стандартах МАГАТЭ имеются рекомендации, которые связаны не только с расширением состава объектов учета и контроля в реестрах (включаются открытые </a:t>
            </a:r>
            <a:r>
              <a:rPr lang="ru-RU" altLang="ru-RU" dirty="0" err="1" smtClean="0"/>
              <a:t>радионуклидные</a:t>
            </a:r>
            <a:r>
              <a:rPr lang="ru-RU" altLang="ru-RU" dirty="0" smtClean="0"/>
              <a:t> источники, как в виде изделий, так но и в некоторых случаях затрудняют определение категории </a:t>
            </a:r>
            <a:endParaRPr lang="en-US" altLang="ru-RU" dirty="0" smtClean="0"/>
          </a:p>
          <a:p>
            <a:pPr eaLnBrk="1" hangingPunct="1">
              <a:spcBef>
                <a:spcPct val="0"/>
              </a:spcBef>
            </a:pPr>
            <a:endParaRPr lang="en-US" altLang="ru-RU" dirty="0" smtClean="0"/>
          </a:p>
          <a:p>
            <a:pPr algn="just"/>
            <a:r>
              <a:rPr lang="ru-RU" altLang="ru-RU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Методика категорирования закрытых </a:t>
            </a:r>
            <a:r>
              <a:rPr lang="ru-RU" altLang="ru-RU" b="1" dirty="0" err="1" smtClean="0">
                <a:latin typeface="Arial" panose="020B0604020202020204" pitchFamily="34" charset="0"/>
                <a:cs typeface="Times New Roman" panose="02020603050405020304" pitchFamily="18" charset="0"/>
              </a:rPr>
              <a:t>радионуклидных</a:t>
            </a:r>
            <a:r>
              <a:rPr lang="ru-RU" altLang="ru-RU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источников по потенциальной радиационной опасности (РБ-042-07)</a:t>
            </a:r>
          </a:p>
          <a:p>
            <a:pPr algn="just"/>
            <a:r>
              <a:rPr lang="ru-RU" altLang="ru-RU" dirty="0" smtClean="0">
                <a:latin typeface="Arial" panose="020B0604020202020204" pitchFamily="34" charset="0"/>
              </a:rPr>
              <a:t>1.2. Методика категорирования </a:t>
            </a:r>
            <a:r>
              <a:rPr lang="ru-RU" altLang="ru-RU" dirty="0" err="1" smtClean="0">
                <a:latin typeface="Arial" panose="020B0604020202020204" pitchFamily="34" charset="0"/>
              </a:rPr>
              <a:t>ЗРнИ</a:t>
            </a:r>
            <a:r>
              <a:rPr lang="ru-RU" altLang="ru-RU" dirty="0" smtClean="0">
                <a:latin typeface="Arial" panose="020B0604020202020204" pitchFamily="34" charset="0"/>
              </a:rPr>
              <a:t> основана на системе категорирования, представленной в публикациях Международного Агентства по Атомной Энергии (МАГАТЭ), и предназначена для создания единой основы с целью обеспечения дифференцированного (соразмерного с потенциальной радиационной опасностью </a:t>
            </a:r>
            <a:r>
              <a:rPr lang="ru-RU" altLang="ru-RU" dirty="0" err="1" smtClean="0">
                <a:latin typeface="Arial" panose="020B0604020202020204" pitchFamily="34" charset="0"/>
              </a:rPr>
              <a:t>ЗРнИ</a:t>
            </a:r>
            <a:r>
              <a:rPr lang="ru-RU" altLang="ru-RU" dirty="0" smtClean="0">
                <a:latin typeface="Arial" panose="020B0604020202020204" pitchFamily="34" charset="0"/>
              </a:rPr>
              <a:t>) подхода при разработке и осуществлении мер по обеспечению безопасности и сохранности </a:t>
            </a:r>
            <a:r>
              <a:rPr lang="ru-RU" altLang="ru-RU" dirty="0" err="1" smtClean="0">
                <a:latin typeface="Arial" panose="020B0604020202020204" pitchFamily="34" charset="0"/>
              </a:rPr>
              <a:t>ЗРнИ</a:t>
            </a:r>
            <a:r>
              <a:rPr lang="ru-RU" altLang="ru-RU" dirty="0" smtClean="0">
                <a:latin typeface="Arial" panose="020B0604020202020204" pitchFamily="34" charset="0"/>
              </a:rPr>
              <a:t> и физической защиты объектов их применения &lt;2&gt;.</a:t>
            </a:r>
          </a:p>
          <a:p>
            <a:pPr algn="just"/>
            <a:r>
              <a:rPr lang="ru-RU" altLang="ru-RU" dirty="0" smtClean="0">
                <a:latin typeface="Arial" panose="020B0604020202020204" pitchFamily="34" charset="0"/>
              </a:rPr>
              <a:t>--------------------------------</a:t>
            </a:r>
          </a:p>
          <a:p>
            <a:pPr algn="just"/>
            <a:r>
              <a:rPr lang="ru-RU" altLang="ru-RU" sz="1100" b="1" dirty="0" smtClean="0">
                <a:latin typeface="Arial" panose="020B0604020202020204" pitchFamily="34" charset="0"/>
              </a:rPr>
              <a:t>&lt;2&gt; При необходимости данную методику можно использовать также и для категорирования открытых </a:t>
            </a:r>
            <a:r>
              <a:rPr lang="ru-RU" altLang="ru-RU" sz="1100" b="1" dirty="0" err="1" smtClean="0">
                <a:latin typeface="Arial" panose="020B0604020202020204" pitchFamily="34" charset="0"/>
              </a:rPr>
              <a:t>радионуклидных</a:t>
            </a:r>
            <a:r>
              <a:rPr lang="ru-RU" altLang="ru-RU" sz="1100" b="1" dirty="0" smtClean="0">
                <a:latin typeface="Arial" panose="020B0604020202020204" pitchFamily="34" charset="0"/>
              </a:rPr>
              <a:t> источников</a:t>
            </a:r>
            <a:endParaRPr lang="en-US" altLang="ru-RU" sz="1100" b="1" dirty="0" smtClean="0">
              <a:latin typeface="Arial" panose="020B0604020202020204" pitchFamily="34" charset="0"/>
            </a:endParaRPr>
          </a:p>
          <a:p>
            <a:pPr algn="just"/>
            <a:endParaRPr lang="en-US" altLang="ru-RU" sz="1100" b="1" dirty="0" smtClean="0">
              <a:latin typeface="Arial" panose="020B0604020202020204" pitchFamily="34" charset="0"/>
            </a:endParaRPr>
          </a:p>
          <a:p>
            <a:pPr algn="just"/>
            <a:r>
              <a:rPr lang="ru-RU" sz="1100" b="1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Дополнительная</a:t>
            </a:r>
            <a:r>
              <a:rPr lang="ru-RU" sz="1100" b="1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информация</a:t>
            </a:r>
            <a:r>
              <a:rPr lang="en-US" sz="1100" b="1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:</a:t>
            </a:r>
            <a:endParaRPr lang="ru-RU" sz="1100" b="1" i="0" kern="1200" dirty="0" smtClean="0">
              <a:solidFill>
                <a:srgbClr val="444444"/>
              </a:solidFill>
              <a:effectLst/>
              <a:latin typeface="Arial" charset="0"/>
              <a:ea typeface="+mn-ea"/>
              <a:cs typeface="+mn-cs"/>
            </a:endParaRPr>
          </a:p>
          <a:p>
            <a:pPr algn="just"/>
            <a:r>
              <a:rPr lang="ru-RU" sz="1100" b="0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Из-за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неточностей в определении «ЗРИ высокой активности» в</a:t>
            </a:r>
            <a:r>
              <a:rPr lang="ru-RU" sz="1100" b="0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100" b="0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HASS-</a:t>
            </a:r>
            <a:r>
              <a:rPr lang="ru-RU" sz="1100" b="0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директиве</a:t>
            </a:r>
            <a:r>
              <a:rPr lang="en-US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Евросоюза (</a:t>
            </a:r>
            <a:r>
              <a:rPr lang="en-US" sz="1100" b="0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Council Directive 2003/122/</a:t>
            </a:r>
            <a:r>
              <a:rPr lang="en-US" sz="1100" b="0" i="0" kern="1200" dirty="0" err="1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Euratom</a:t>
            </a:r>
            <a:r>
              <a:rPr lang="en-US" sz="1100" b="0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of 22 December 2003</a:t>
            </a:r>
            <a:r>
              <a:rPr lang="ru-RU" sz="1100" b="0" i="0" kern="120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) в различных странах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ЕС в реестры включаются разнородные (в </a:t>
            </a:r>
            <a:r>
              <a:rPr lang="ru-RU" sz="1100" b="0" i="0" kern="1200" baseline="0" dirty="0" err="1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т.ч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. агрегированные источники) без учета возможного снижения их категории (категория, вернее, уровень отнесения объекта к реестру по критерию </a:t>
            </a:r>
            <a:r>
              <a:rPr lang="en-US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A1/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100),</a:t>
            </a:r>
            <a:r>
              <a:rPr lang="en-US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устанавливается по активности на дату изготовления</a:t>
            </a:r>
            <a:r>
              <a:rPr lang="en-US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(</a:t>
            </a:r>
            <a:r>
              <a:rPr lang="en-US" sz="1100" dirty="0" smtClean="0"/>
              <a:t>HASS source is a source with minimum activity equal to one hundredth of the maximum activity allowed in type A transport package at the time of manufacture or placing on the market)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. Это влечет за собой различия в реестрах различных странах ЕС ведутся по разным критериям. </a:t>
            </a:r>
          </a:p>
          <a:p>
            <a:pPr algn="just"/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Согласно статистике (за 2013 год) в ЕС было зарегистрировано около 3 200 владельцев </a:t>
            </a:r>
            <a:r>
              <a:rPr lang="en-US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HASS</a:t>
            </a:r>
            <a:r>
              <a:rPr lang="ru-RU" sz="1100" b="0" i="0" kern="1200" baseline="0" dirty="0" smtClean="0">
                <a:solidFill>
                  <a:srgbClr val="444444"/>
                </a:solidFill>
                <a:effectLst/>
                <a:latin typeface="Arial" charset="0"/>
                <a:ea typeface="+mn-ea"/>
                <a:cs typeface="+mn-cs"/>
              </a:rPr>
              <a:t> с общим количеством таких источников около 30 700.</a:t>
            </a:r>
          </a:p>
          <a:p>
            <a:pPr algn="just"/>
            <a:endParaRPr lang="ru-RU" sz="1100" b="0" i="0" kern="1200" baseline="0" dirty="0" smtClean="0">
              <a:solidFill>
                <a:srgbClr val="444444"/>
              </a:solidFill>
              <a:effectLst/>
              <a:latin typeface="Arial" charset="0"/>
              <a:ea typeface="+mn-ea"/>
              <a:cs typeface="+mn-cs"/>
            </a:endParaRPr>
          </a:p>
          <a:p>
            <a:pPr algn="just"/>
            <a:r>
              <a:rPr lang="ru-RU" sz="1100" dirty="0" smtClean="0"/>
              <a:t>В</a:t>
            </a:r>
            <a:r>
              <a:rPr lang="ru-RU" sz="1100" baseline="0" dirty="0" smtClean="0"/>
              <a:t> действующей в США и Канаде </a:t>
            </a:r>
            <a:r>
              <a:rPr lang="en-US" sz="1100" dirty="0" smtClean="0"/>
              <a:t>Sealed Source Tracking System </a:t>
            </a:r>
            <a:r>
              <a:rPr lang="ru-RU" sz="1100" dirty="0" smtClean="0"/>
              <a:t>используются</a:t>
            </a:r>
            <a:r>
              <a:rPr lang="ru-RU" sz="1100" baseline="0" dirty="0" smtClean="0"/>
              <a:t> критерии отнесения объектов к национальным реестрам ЗРИ 1 и 2 категории потенциальной радиационной опасности, основанные на значениях  </a:t>
            </a:r>
            <a:r>
              <a:rPr lang="en-US" sz="1100" baseline="0" dirty="0" smtClean="0"/>
              <a:t>D-</a:t>
            </a:r>
            <a:r>
              <a:rPr lang="ru-RU" sz="1100" baseline="0" dirty="0" smtClean="0"/>
              <a:t>величин. Категория объекта рассчитывается на текущую дату.  По статистическим данным за 2010</a:t>
            </a:r>
            <a:r>
              <a:rPr lang="en-US" sz="1100" baseline="0" dirty="0" smtClean="0"/>
              <a:t> </a:t>
            </a:r>
            <a:r>
              <a:rPr lang="ru-RU" sz="1100" baseline="0" dirty="0" smtClean="0"/>
              <a:t>в США насчитывалось 1400 владельцев лицензий, относящихся к обращению с ЗРИ 1 и 2 категории при общем количестве таких ЗРИ – около 70 000.</a:t>
            </a:r>
            <a:endParaRPr lang="ru-RU" altLang="ru-RU" dirty="0" smtClean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1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09B93F-42C1-49B6-9A9E-48D8BF74009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911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16797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ru-RU" altLang="ru-RU" sz="1000" b="1" dirty="0" smtClean="0">
                <a:solidFill>
                  <a:srgbClr val="002060"/>
                </a:solidFill>
              </a:rPr>
              <a:t>Постановление Правительства РФ от 19.11.2012 № 1186 </a:t>
            </a:r>
          </a:p>
          <a:p>
            <a:pPr algn="ctr">
              <a:spcBef>
                <a:spcPct val="0"/>
              </a:spcBef>
            </a:pP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«Об утверждении Положения о возврате в Российскую Федерацию отработавшего закрытого источника ионизирующего излучения, произведенного в Российской Федерации, и возврате отработавшего закрытого источника ионизирующего излучения в страну поставщика закрытого источника ионизирующего излучения»</a:t>
            </a:r>
          </a:p>
          <a:p>
            <a:pPr algn="ctr">
              <a:spcBef>
                <a:spcPct val="0"/>
              </a:spcBef>
            </a:pPr>
            <a:endParaRPr lang="ru-RU" altLang="ru-RU" sz="1000" dirty="0" smtClean="0">
              <a:solidFill>
                <a:srgbClr val="17375E"/>
              </a:solidFill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1. Настоящее Положение определяет процедуру </a:t>
            </a:r>
            <a:r>
              <a:rPr lang="ru-RU" altLang="ru-RU" sz="1000" u="sng" dirty="0" smtClean="0">
                <a:solidFill>
                  <a:srgbClr val="17375E"/>
                </a:solidFill>
                <a:cs typeface="Tahoma" panose="020B0604030504040204" pitchFamily="34" charset="0"/>
              </a:rPr>
              <a:t>возврата в Российскую Федерацию отработавшего закрытого источника ионизирующего излучения</a:t>
            </a: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, </a:t>
            </a:r>
            <a:r>
              <a:rPr lang="ru-RU" altLang="ru-RU" sz="1000" u="sng" dirty="0" smtClean="0">
                <a:solidFill>
                  <a:srgbClr val="17375E"/>
                </a:solidFill>
                <a:cs typeface="Tahoma" panose="020B0604030504040204" pitchFamily="34" charset="0"/>
              </a:rPr>
              <a:t>произведенного в Российской Федерации </a:t>
            </a: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и отнесенного к радиоактивным отходам ….. и </a:t>
            </a:r>
            <a:r>
              <a:rPr lang="ru-RU" altLang="ru-RU" sz="1000" u="sng" dirty="0" smtClean="0">
                <a:solidFill>
                  <a:srgbClr val="17375E"/>
                </a:solidFill>
                <a:cs typeface="Tahoma" panose="020B0604030504040204" pitchFamily="34" charset="0"/>
              </a:rPr>
              <a:t>процедуру возврата отработавшего закрытого источника ионизирующего излучения</a:t>
            </a: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, отнесенного к радиоактивным отходам в соответствии с указанными критериями (далее - иностранный источник излучения), в </a:t>
            </a:r>
            <a:r>
              <a:rPr lang="ru-RU" altLang="ru-RU" sz="1000" u="sng" dirty="0" smtClean="0">
                <a:solidFill>
                  <a:srgbClr val="17375E"/>
                </a:solidFill>
                <a:cs typeface="Tahoma" panose="020B0604030504040204" pitchFamily="34" charset="0"/>
              </a:rPr>
              <a:t>страну поставщик</a:t>
            </a: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а закрытого источника ионизирующего излучения (далее - страна поставщика).</a:t>
            </a:r>
          </a:p>
          <a:p>
            <a:pPr algn="just">
              <a:spcBef>
                <a:spcPct val="0"/>
              </a:spcBef>
            </a:pPr>
            <a:endParaRPr lang="ru-RU" altLang="ru-RU" sz="1000" dirty="0" smtClean="0">
              <a:solidFill>
                <a:srgbClr val="17375E"/>
              </a:solidFill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2. Под возвратом в Российскую Федерацию российского источника излучения понимаются внешнеэкономические операции, связанные с ввозом в Российскую Федерацию российского источника излучения, в том числе для целей его переработки или захоронения.</a:t>
            </a:r>
          </a:p>
          <a:p>
            <a:pPr algn="just">
              <a:spcBef>
                <a:spcPct val="0"/>
              </a:spcBef>
            </a:pP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Под возвратом иностранного источника излучения в страну поставщика понимаются внешнеэкономические операции, связанные с вывозом из Российской Федерации иностранного источника излучения в страну поставщика.</a:t>
            </a:r>
          </a:p>
          <a:p>
            <a:pPr algn="just">
              <a:spcBef>
                <a:spcPct val="0"/>
              </a:spcBef>
            </a:pPr>
            <a:endParaRPr lang="ru-RU" altLang="ru-RU" sz="1000" dirty="0" smtClean="0">
              <a:solidFill>
                <a:srgbClr val="17375E"/>
              </a:solidFill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3. Возврат в Российскую Федерацию российского источника излучения и возврат иностранного источника излучения в страну поставщика </a:t>
            </a:r>
            <a:r>
              <a:rPr lang="ru-RU" altLang="ru-RU" sz="1000" u="sng" dirty="0" smtClean="0">
                <a:solidFill>
                  <a:srgbClr val="17375E"/>
                </a:solidFill>
                <a:cs typeface="Tahoma" panose="020B0604030504040204" pitchFamily="34" charset="0"/>
              </a:rPr>
              <a:t>осуществляются на основании разовых лицензий</a:t>
            </a:r>
            <a:r>
              <a:rPr lang="ru-RU" altLang="ru-RU" sz="1000" dirty="0" smtClean="0">
                <a:solidFill>
                  <a:srgbClr val="17375E"/>
                </a:solidFill>
                <a:cs typeface="Tahoma" panose="020B0604030504040204" pitchFamily="34" charset="0"/>
              </a:rPr>
              <a:t>, выдаваемых Федеральной службой по техническому и экспортному контролю в порядке, установленном Правительством Российской Федерации для лицензирования внешнеэкономических операций с товарами, информацией, работами, услугами и результатами интеллектуальной деятельности (правами на них), в отношении которых установлен экспортный контроль (далее - лицензии).</a:t>
            </a:r>
          </a:p>
          <a:p>
            <a:pPr eaLnBrk="1" hangingPunct="1">
              <a:spcBef>
                <a:spcPct val="0"/>
              </a:spcBef>
            </a:pPr>
            <a:endParaRPr lang="ru-RU" alt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val="1540369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Название документа условное и требует корректировки (за</a:t>
            </a:r>
            <a:r>
              <a:rPr lang="ru-RU" altLang="ru-RU" baseline="0" dirty="0" smtClean="0"/>
              <a:t> основу взята формулировка из ст.4 Соглашения)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893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DDA5C-819F-4831-9846-E3B5D0A6D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ECD3-11E3-4D11-8DCD-AB97A077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4B474-C611-4285-8E36-24E2A43AE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E5044-3ECF-49EA-A34A-60510C28C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03DDF-D196-4BAB-9C6C-7D53D9996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4837-73DB-4F5E-9F4E-FBE650C20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05F08-D3FC-4A58-94D1-1D03FB9EB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F3C9A-14B6-4763-A24F-EAE0612BF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2F31-BB18-48F3-8802-D5AE0AA1B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0D38C-C3A7-4AA4-B54D-2E513242C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cs typeface="+mn-cs"/>
              </a:defRPr>
            </a:lvl1pPr>
          </a:lstStyle>
          <a:p>
            <a:pPr>
              <a:defRPr/>
            </a:pPr>
            <a:fld id="{A564E0DC-9066-4D83-A423-9ADDF801B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63263" y="5805264"/>
            <a:ext cx="21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октября 2017 </a:t>
            </a:r>
            <a:r>
              <a:rPr lang="ru-RU" dirty="0" smtClean="0"/>
              <a:t>г.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68876" y="1766565"/>
            <a:ext cx="7694613" cy="18478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Практические </a:t>
            </a:r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реализации Соглашения об информационном взаимодействии государств-участников СНГ по вопросам перемещения радиоактивных </a:t>
            </a:r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источников</a:t>
            </a:r>
            <a:endParaRPr lang="ru-RU" altLang="ru-RU" sz="2200" b="1" dirty="0" smtClean="0">
              <a:solidFill>
                <a:srgbClr val="002060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803" y="3861048"/>
            <a:ext cx="58323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Заседание рабочей группы «</a:t>
            </a:r>
            <a:r>
              <a:rPr lang="ru-RU" alt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Имплементация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Соглашения об информационном взаимодействии государств-участников СНГ по вопросам перемещения радиоактивных источников</a:t>
            </a:r>
            <a:r>
              <a:rPr lang="ru-RU" alt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» Комиссии государств-участников СНГ по использованию атомной энергии в мирных целях</a:t>
            </a:r>
            <a:endParaRPr lang="ru-RU" altLang="ru-RU" sz="1600" kern="0" dirty="0">
              <a:solidFill>
                <a:srgbClr val="002060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 txBox="1">
            <a:spLocks noChangeArrowheads="1"/>
          </p:cNvSpPr>
          <p:nvPr/>
        </p:nvSpPr>
        <p:spPr bwMode="auto">
          <a:xfrm>
            <a:off x="900113" y="3152775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4000" b="1">
                <a:solidFill>
                  <a:srgbClr val="000066"/>
                </a:solidFill>
                <a:latin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7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dirty="0"/>
              <a:t>9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80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740352" y="6448425"/>
            <a:ext cx="2088232" cy="3778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1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90547"/>
            <a:ext cx="7063733" cy="671478"/>
          </a:xfrm>
        </p:spPr>
        <p:txBody>
          <a:bodyPr/>
          <a:lstStyle/>
          <a:p>
            <a:pPr algn="ctr"/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</a:rPr>
              <a:t>Первостепенные этапы реализации Соглашения</a:t>
            </a:r>
            <a:endParaRPr lang="ru-RU" altLang="ru-RU" sz="18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91370" y="977685"/>
            <a:ext cx="8764864" cy="5496022"/>
            <a:chOff x="203862" y="1027823"/>
            <a:chExt cx="8764864" cy="5496022"/>
          </a:xfrm>
        </p:grpSpPr>
        <p:sp>
          <p:nvSpPr>
            <p:cNvPr id="7" name="Rectangle 4"/>
            <p:cNvSpPr txBox="1">
              <a:spLocks noChangeArrowheads="1"/>
            </p:cNvSpPr>
            <p:nvPr/>
          </p:nvSpPr>
          <p:spPr bwMode="auto">
            <a:xfrm>
              <a:off x="203863" y="3767999"/>
              <a:ext cx="4120398" cy="1918474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7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 indent="-285750" algn="just" eaLnBrk="1" hangingPunct="1">
                <a:spcBef>
                  <a:spcPts val="400"/>
                </a:spcBef>
                <a:spcAft>
                  <a:spcPts val="40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Корректировка текста Типовых требований в соответствии с терминологией, используемой в стандартах МАГАТЭ.</a:t>
              </a:r>
            </a:p>
            <a:p>
              <a:pPr marL="285750" indent="-285750" algn="just" eaLnBrk="1" hangingPunct="1">
                <a:spcBef>
                  <a:spcPts val="400"/>
                </a:spcBef>
                <a:spcAft>
                  <a:spcPts val="40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Согласование структуры реестра и объема данных, </a:t>
              </a: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описывающих 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включаемые в него объекты </a:t>
              </a: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учета и 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контроля</a:t>
              </a:r>
              <a:endParaRPr lang="ru-RU" sz="500" b="1" dirty="0" smtClean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Rectangle 4"/>
            <p:cNvSpPr txBox="1">
              <a:spLocks noChangeArrowheads="1"/>
            </p:cNvSpPr>
            <p:nvPr/>
          </p:nvSpPr>
          <p:spPr bwMode="auto">
            <a:xfrm>
              <a:off x="407470" y="1027823"/>
              <a:ext cx="8531225" cy="1164421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7000"/>
              </a:schemeClr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360000" algn="just">
                <a:spcBef>
                  <a:spcPts val="300"/>
                </a:spcBef>
                <a:spcAft>
                  <a:spcPts val="400"/>
                </a:spcAft>
                <a:buNone/>
                <a:defRPr/>
              </a:pPr>
              <a:r>
                <a:rPr lang="ru-RU" sz="1600" b="1" dirty="0" smtClean="0">
                  <a:latin typeface="Arial" panose="020B0604020202020204" pitchFamily="34" charset="0"/>
                </a:rPr>
                <a:t>Протокол </a:t>
              </a:r>
              <a:r>
                <a:rPr lang="ru-RU" sz="1600" b="1" dirty="0">
                  <a:latin typeface="Arial" panose="020B0604020202020204" pitchFamily="34" charset="0"/>
                </a:rPr>
                <a:t>заседания РГ </a:t>
              </a:r>
              <a:r>
                <a:rPr lang="ru-RU" sz="1600" b="1" dirty="0" smtClean="0">
                  <a:latin typeface="Arial" panose="020B0604020202020204" pitchFamily="34" charset="0"/>
                </a:rPr>
                <a:t>по имплементации Соглашения от </a:t>
              </a:r>
              <a:r>
                <a:rPr lang="ru-RU" sz="1600" b="1" dirty="0">
                  <a:latin typeface="Arial" panose="020B0604020202020204" pitchFamily="34" charset="0"/>
                </a:rPr>
                <a:t>01.03.2017 </a:t>
              </a:r>
              <a:endParaRPr lang="ru-RU" sz="1600" b="1" dirty="0" smtClean="0">
                <a:latin typeface="Arial" panose="020B0604020202020204" pitchFamily="34" charset="0"/>
              </a:endParaRPr>
            </a:p>
            <a:p>
              <a:pPr marL="645750" indent="-285750" algn="just">
                <a:spcBef>
                  <a:spcPts val="300"/>
                </a:spcBef>
                <a:spcAft>
                  <a:spcPts val="40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Доработка </a:t>
              </a: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и согласование «Типовых требований к реестрам источников ионизирующего излучения государств-участников СНГ»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;</a:t>
              </a:r>
            </a:p>
            <a:p>
              <a:pPr marL="645750" indent="-285750" algn="just">
                <a:spcBef>
                  <a:spcPts val="300"/>
                </a:spcBef>
                <a:spcAft>
                  <a:spcPts val="40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Определение 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и согласование порядка информационного взаимодействия.</a:t>
              </a: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4488021" y="2214049"/>
              <a:ext cx="405045" cy="228606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2">
                <a:lumMod val="20000"/>
                <a:lumOff val="80000"/>
                <a:alpha val="4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4"/>
            <p:cNvSpPr txBox="1">
              <a:spLocks noChangeArrowheads="1"/>
            </p:cNvSpPr>
            <p:nvPr/>
          </p:nvSpPr>
          <p:spPr bwMode="auto">
            <a:xfrm>
              <a:off x="442393" y="2832213"/>
              <a:ext cx="3759605" cy="738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400"/>
                </a:spcAft>
                <a:buFont typeface="Arial" panose="020B0604020202020204" pitchFamily="34" charset="0"/>
                <a:buNone/>
              </a:pPr>
              <a:r>
                <a:rPr lang="ru-RU" altLang="ru-RU" sz="1400" b="1" dirty="0">
                  <a:latin typeface="Arial" panose="020B0604020202020204" pitchFamily="34" charset="0"/>
                </a:rPr>
                <a:t>Членам РГ в срок до 28.04.2017 направить свои предложения и дополнения к Типовым требованиям…</a:t>
              </a:r>
            </a:p>
          </p:txBody>
        </p:sp>
        <p:sp>
          <p:nvSpPr>
            <p:cNvPr id="11" name="Rectangle 4"/>
            <p:cNvSpPr txBox="1">
              <a:spLocks noChangeArrowheads="1"/>
            </p:cNvSpPr>
            <p:nvPr/>
          </p:nvSpPr>
          <p:spPr bwMode="auto">
            <a:xfrm>
              <a:off x="472426" y="2455877"/>
              <a:ext cx="8496300" cy="3381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400"/>
                </a:spcAft>
                <a:buFont typeface="Arial" panose="020B0604020202020204" pitchFamily="34" charset="0"/>
                <a:buNone/>
                <a:defRPr/>
              </a:pPr>
              <a:r>
                <a:rPr lang="ru-RU" altLang="ru-RU" sz="1600" b="1" dirty="0" smtClean="0">
                  <a:latin typeface="Arial" panose="020B0604020202020204" pitchFamily="34" charset="0"/>
                </a:rPr>
                <a:t>Первоочередные мероприятия…</a:t>
              </a:r>
              <a:endParaRPr lang="ru-RU" sz="1600" b="1" dirty="0" smtClean="0">
                <a:latin typeface="Arial" panose="020B0604020202020204" pitchFamily="34" charset="0"/>
              </a:endParaRPr>
            </a:p>
          </p:txBody>
        </p:sp>
        <p:sp>
          <p:nvSpPr>
            <p:cNvPr id="12" name="Rectangle 4"/>
            <p:cNvSpPr txBox="1">
              <a:spLocks noChangeArrowheads="1"/>
            </p:cNvSpPr>
            <p:nvPr/>
          </p:nvSpPr>
          <p:spPr bwMode="auto">
            <a:xfrm>
              <a:off x="4299974" y="2802095"/>
              <a:ext cx="4636725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400"/>
                </a:spcAft>
                <a:buNone/>
              </a:pPr>
              <a:r>
                <a:rPr lang="ru-RU" altLang="ru-RU" sz="1400" b="1" dirty="0">
                  <a:latin typeface="Arial" panose="020B0604020202020204" pitchFamily="34" charset="0"/>
                </a:rPr>
                <a:t>Секретариату </a:t>
              </a:r>
              <a:r>
                <a:rPr lang="ru-RU" altLang="ru-RU" sz="1400" b="1" dirty="0" smtClean="0">
                  <a:latin typeface="Arial" panose="020B0604020202020204" pitchFamily="34" charset="0"/>
                </a:rPr>
                <a:t>Комиссии в </a:t>
              </a:r>
              <a:r>
                <a:rPr lang="ru-RU" altLang="ru-RU" sz="1400" b="1" dirty="0">
                  <a:latin typeface="Arial" panose="020B0604020202020204" pitchFamily="34" charset="0"/>
                </a:rPr>
                <a:t>срок до 20.03.2017 направить запрос </a:t>
              </a:r>
              <a:r>
                <a:rPr lang="ru-RU" altLang="ru-RU" sz="1400" b="1" dirty="0" smtClean="0">
                  <a:latin typeface="Arial" panose="020B0604020202020204" pitchFamily="34" charset="0"/>
                </a:rPr>
                <a:t>о предоставлении </a:t>
              </a:r>
              <a:r>
                <a:rPr lang="ru-RU" altLang="ru-RU" sz="1400" b="1" dirty="0">
                  <a:latin typeface="Arial" panose="020B0604020202020204" pitchFamily="34" charset="0"/>
                </a:rPr>
                <a:t>данных </a:t>
              </a:r>
              <a:r>
                <a:rPr lang="ru-RU" altLang="ru-RU" sz="1400" b="1" dirty="0" smtClean="0">
                  <a:latin typeface="Arial" panose="020B0604020202020204" pitchFamily="34" charset="0"/>
                </a:rPr>
                <a:t>об организации и функционировании систем </a:t>
              </a:r>
              <a:r>
                <a:rPr lang="ru-RU" altLang="ru-RU" sz="1400" b="1" dirty="0">
                  <a:latin typeface="Arial" panose="020B0604020202020204" pitchFamily="34" charset="0"/>
                </a:rPr>
                <a:t>государственного учета и контроля </a:t>
              </a:r>
              <a:r>
                <a:rPr lang="ru-RU" altLang="ru-RU" sz="1400" b="1" dirty="0" smtClean="0">
                  <a:latin typeface="Arial" panose="020B0604020202020204" pitchFamily="34" charset="0"/>
                </a:rPr>
                <a:t>ИИИ.</a:t>
              </a:r>
              <a:r>
                <a:rPr lang="en-US" altLang="ru-RU" sz="1400" b="1" dirty="0" smtClean="0">
                  <a:latin typeface="Arial" panose="020B0604020202020204" pitchFamily="34" charset="0"/>
                </a:rPr>
                <a:t> </a:t>
              </a:r>
              <a:endPara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4"/>
            <p:cNvSpPr txBox="1">
              <a:spLocks noChangeArrowheads="1"/>
            </p:cNvSpPr>
            <p:nvPr/>
          </p:nvSpPr>
          <p:spPr bwMode="auto">
            <a:xfrm>
              <a:off x="4488021" y="3954686"/>
              <a:ext cx="4480705" cy="1703030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7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 indent="-285750" algn="just" eaLnBrk="1" hangingPunct="1">
                <a:spcBef>
                  <a:spcPts val="400"/>
                </a:spcBef>
                <a:spcAft>
                  <a:spcPts val="40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Определение согласованного порядка ведения государственных реестров радиоактивных источников в целях организации информационного взаимодействия</a:t>
              </a:r>
            </a:p>
            <a:p>
              <a:pPr marL="285750" indent="-285750" algn="just">
                <a:spcBef>
                  <a:spcPts val="400"/>
                </a:spcBef>
                <a:spcAft>
                  <a:spcPts val="40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Разработка единого порядка и форм обмена информацией </a:t>
              </a: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(ст. 4 Соглашения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)</a:t>
              </a: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2061540" y="3507898"/>
              <a:ext cx="405045" cy="228606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2">
                <a:lumMod val="20000"/>
                <a:lumOff val="80000"/>
                <a:alpha val="4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6402020" y="3673038"/>
              <a:ext cx="405045" cy="228606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2">
                <a:lumMod val="20000"/>
                <a:lumOff val="80000"/>
                <a:alpha val="4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1913904" y="5740880"/>
              <a:ext cx="405045" cy="228606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2">
                <a:lumMod val="20000"/>
                <a:lumOff val="80000"/>
                <a:alpha val="4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4"/>
            <p:cNvSpPr txBox="1">
              <a:spLocks noChangeArrowheads="1"/>
            </p:cNvSpPr>
            <p:nvPr/>
          </p:nvSpPr>
          <p:spPr bwMode="auto">
            <a:xfrm>
              <a:off x="203862" y="6000625"/>
              <a:ext cx="4236613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7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ts val="400"/>
                </a:spcBef>
                <a:spcAft>
                  <a:spcPts val="400"/>
                </a:spcAft>
                <a:buNone/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Предоставление проекта документа на рассмотрение в Комиссию (ст. 1 Соглашения)</a:t>
              </a:r>
            </a:p>
          </p:txBody>
        </p:sp>
      </p:grpSp>
      <p:sp>
        <p:nvSpPr>
          <p:cNvPr id="18" name="Стрелка вниз 17"/>
          <p:cNvSpPr/>
          <p:nvPr/>
        </p:nvSpPr>
        <p:spPr>
          <a:xfrm>
            <a:off x="6513358" y="5690742"/>
            <a:ext cx="405045" cy="228606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>
              <a:lumMod val="20000"/>
              <a:lumOff val="80000"/>
              <a:alpha val="4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4655681" y="5950487"/>
            <a:ext cx="4268525" cy="523220"/>
          </a:xfrm>
          <a:prstGeom prst="rect">
            <a:avLst/>
          </a:prstGeom>
          <a:solidFill>
            <a:schemeClr val="accent2">
              <a:lumMod val="20000"/>
              <a:lumOff val="80000"/>
              <a:alpha val="47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Предоставление проекта документа «Единый порядок…» на рассмотрение в Комиссию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5124" name="Заголовок 1"/>
          <p:cNvSpPr txBox="1">
            <a:spLocks/>
          </p:cNvSpPr>
          <p:nvPr/>
        </p:nvSpPr>
        <p:spPr bwMode="auto">
          <a:xfrm>
            <a:off x="262757" y="-21431"/>
            <a:ext cx="7621611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«Типовые требования к реестрам …»</a:t>
            </a:r>
            <a:r>
              <a:rPr lang="en-US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–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концептуальная основа для построения согласованной платформы информационного взаимодействия 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62205" y="926605"/>
            <a:ext cx="4761286" cy="5463270"/>
          </a:xfrm>
          <a:prstGeom prst="roundRect">
            <a:avLst>
              <a:gd name="adj" fmla="val 3769"/>
            </a:avLst>
          </a:prstGeom>
          <a:solidFill>
            <a:schemeClr val="bg1">
              <a:lumMod val="75000"/>
              <a:alpha val="2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углом 7"/>
          <p:cNvSpPr/>
          <p:nvPr/>
        </p:nvSpPr>
        <p:spPr>
          <a:xfrm rot="10800000" flipH="1">
            <a:off x="4714188" y="1638153"/>
            <a:ext cx="517503" cy="778619"/>
          </a:xfrm>
          <a:prstGeom prst="bentArrow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56" y="1136526"/>
            <a:ext cx="2287818" cy="3231671"/>
          </a:xfrm>
          <a:prstGeom prst="rect">
            <a:avLst/>
          </a:prstGeom>
          <a:effectLst>
            <a:outerShdw blurRad="393700" dist="76200" dir="8640000" sx="99000" sy="99000" algn="ctr" rotWithShape="0">
              <a:schemeClr val="tx1">
                <a:alpha val="24000"/>
              </a:schemeClr>
            </a:outerShdw>
          </a:effec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308536" y="4513293"/>
            <a:ext cx="3724275" cy="1724025"/>
          </a:xfrm>
          <a:prstGeom prst="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300"/>
              </a:spcBef>
              <a:buFontTx/>
              <a:buNone/>
              <a:defRPr/>
            </a:pPr>
            <a:r>
              <a:rPr lang="ru-RU" sz="1600" b="1" dirty="0">
                <a:latin typeface="Arial" panose="020B0604020202020204" pitchFamily="34" charset="0"/>
              </a:rPr>
              <a:t>Требования к </a:t>
            </a:r>
            <a:r>
              <a:rPr lang="ru-RU" sz="1600" b="1" dirty="0" smtClean="0">
                <a:latin typeface="Arial" panose="020B0604020202020204" pitchFamily="34" charset="0"/>
              </a:rPr>
              <a:t>составу</a:t>
            </a:r>
            <a:r>
              <a:rPr lang="en-US" sz="1600" b="1" dirty="0" smtClean="0">
                <a:latin typeface="Arial" panose="020B0604020202020204" pitchFamily="34" charset="0"/>
              </a:rPr>
              <a:t>:</a:t>
            </a:r>
            <a:r>
              <a:rPr lang="ru-RU" sz="1600" b="1" dirty="0" smtClean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300"/>
              </a:spcBef>
              <a:buFontTx/>
              <a:buNone/>
              <a:defRPr/>
            </a:pPr>
            <a:r>
              <a:rPr lang="ru-RU" sz="1600" b="1" dirty="0" smtClean="0">
                <a:latin typeface="Arial" panose="020B0604020202020204" pitchFamily="34" charset="0"/>
              </a:rPr>
              <a:t>- </a:t>
            </a:r>
            <a:r>
              <a:rPr lang="ru-RU" sz="1600" dirty="0" smtClean="0">
                <a:latin typeface="Arial" panose="020B0604020202020204" pitchFamily="34" charset="0"/>
              </a:rPr>
              <a:t>информации о собственниках ИИИ</a:t>
            </a:r>
          </a:p>
          <a:p>
            <a:pPr>
              <a:spcBef>
                <a:spcPts val="300"/>
              </a:spcBef>
              <a:buFontTx/>
              <a:buNone/>
              <a:defRPr/>
            </a:pPr>
            <a:r>
              <a:rPr lang="ru-RU" sz="1600" dirty="0" smtClean="0">
                <a:latin typeface="Arial" panose="020B0604020202020204" pitchFamily="34" charset="0"/>
              </a:rPr>
              <a:t>- информации о владельцах ИИИ</a:t>
            </a:r>
          </a:p>
          <a:p>
            <a:pPr>
              <a:spcBef>
                <a:spcPts val="300"/>
              </a:spcBef>
              <a:buFontTx/>
              <a:buNone/>
              <a:defRPr/>
            </a:pPr>
            <a:r>
              <a:rPr lang="ru-RU" sz="1600" dirty="0" smtClean="0">
                <a:latin typeface="Arial" panose="020B0604020202020204" pitchFamily="34" charset="0"/>
              </a:rPr>
              <a:t>- технических характеристик ИИИ </a:t>
            </a:r>
          </a:p>
          <a:p>
            <a:pPr>
              <a:spcBef>
                <a:spcPts val="300"/>
              </a:spcBef>
              <a:buFontTx/>
              <a:buNone/>
              <a:defRPr/>
            </a:pPr>
            <a:r>
              <a:rPr lang="ru-RU" altLang="ru-RU" sz="1600" dirty="0" smtClean="0">
                <a:latin typeface="Arial" panose="020B0604020202020204" pitchFamily="34" charset="0"/>
              </a:rPr>
              <a:t>- дополнительной информации (в каталоге ИИИ)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95578" y="3938618"/>
            <a:ext cx="3592513" cy="830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</a:rPr>
              <a:t>Сроки изменения реестра в процессе обращения с объектами учета и контроля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282878" y="2955956"/>
            <a:ext cx="3576638" cy="831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Критерии, алгоритмы (процедуры) формирования реестра (включения в реестр, исключения из реестра)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282878" y="1727231"/>
            <a:ext cx="3576638" cy="1077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Требования к составу операций по обращению с объектами учета и контроля, а также к детализации описания их статуса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4589141" y="1139856"/>
            <a:ext cx="4286250" cy="338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30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Порядок ведения реестра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3008992" y="1152478"/>
            <a:ext cx="1541661" cy="270030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углом 15"/>
          <p:cNvSpPr/>
          <p:nvPr/>
        </p:nvSpPr>
        <p:spPr>
          <a:xfrm rot="10800000" flipH="1">
            <a:off x="4714189" y="1766653"/>
            <a:ext cx="517357" cy="1730239"/>
          </a:xfrm>
          <a:prstGeom prst="bentArrow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углом 16"/>
          <p:cNvSpPr/>
          <p:nvPr/>
        </p:nvSpPr>
        <p:spPr>
          <a:xfrm rot="10800000" flipH="1">
            <a:off x="4714187" y="1583974"/>
            <a:ext cx="517504" cy="2903028"/>
          </a:xfrm>
          <a:prstGeom prst="bentArrow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 rot="5400000">
            <a:off x="1792232" y="4147841"/>
            <a:ext cx="400437" cy="270030"/>
          </a:xfrm>
          <a:prstGeom prst="stripedRightArrow">
            <a:avLst/>
          </a:prstGeom>
          <a:solidFill>
            <a:srgbClr val="92D05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5271766" y="4913343"/>
            <a:ext cx="3616325" cy="1323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Уточнение состава включаемых в реестр объектов учета и контроля и определения идентифицирующих эти объекты технических характеристик.</a:t>
            </a: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803418" y="5339625"/>
            <a:ext cx="1333900" cy="270030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27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3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5124" name="Заголовок 1"/>
          <p:cNvSpPr txBox="1">
            <a:spLocks/>
          </p:cNvSpPr>
          <p:nvPr/>
        </p:nvSpPr>
        <p:spPr bwMode="auto">
          <a:xfrm>
            <a:off x="788988" y="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Основа Соглашения – стандарты МАГАТЭ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207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0" y="1050924"/>
            <a:ext cx="1596186" cy="238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898650" y="1050925"/>
            <a:ext cx="71421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Кодекс поведения по обеспечению безопасности и сохранности радиоактивных источников </a:t>
            </a:r>
            <a:r>
              <a:rPr lang="en-US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(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МАГАТЭ,</a:t>
            </a:r>
            <a:r>
              <a:rPr lang="en-US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IAEA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/</a:t>
            </a:r>
            <a:r>
              <a:rPr lang="en-US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CODEOC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/2004)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5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11. Каждому государству следует создать национальный реестр радиоактивных источников</a:t>
            </a:r>
            <a:r>
              <a:rPr lang="ru-RU" altLang="ru-RU" sz="1600" b="1" dirty="0">
                <a:latin typeface="Arial" panose="020B0604020202020204" pitchFamily="34" charset="0"/>
              </a:rPr>
              <a:t>*</a:t>
            </a:r>
            <a:r>
              <a:rPr lang="ru-RU" altLang="ru-RU" sz="1400" dirty="0">
                <a:latin typeface="Arial" panose="020B0604020202020204" pitchFamily="34" charset="0"/>
              </a:rPr>
              <a:t>. В этот реестр, как минимум, следует включать радиоактивные источники категорий 1 и 2</a:t>
            </a:r>
            <a:r>
              <a:rPr lang="ru-RU" altLang="ru-RU" sz="1600" b="1" dirty="0">
                <a:latin typeface="Arial" panose="020B0604020202020204" pitchFamily="34" charset="0"/>
              </a:rPr>
              <a:t>**</a:t>
            </a:r>
            <a:r>
              <a:rPr lang="ru-RU" altLang="ru-RU" sz="1400" dirty="0">
                <a:latin typeface="Arial" panose="020B0604020202020204" pitchFamily="34" charset="0"/>
              </a:rPr>
              <a:t>, как указано в Приложении к настоящему Кодексу. Информацию, содержащуюся в этом реестре, следует соответствующим образом защищать. Государствам следует прилагать усилия к тому, чтобы согласовывать форматы своих реестров с целью обеспечения эффективности обмена информацией о радиоактивных источниках между государствами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1350" y="3155231"/>
            <a:ext cx="7005638" cy="14619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Руководящие материалы по импорту и экспорту радиоактивных источников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МАГАТЭ,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IAEA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/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</a:rPr>
              <a:t>CODEOC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/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</a:rPr>
              <a:t>IMP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-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</a:rPr>
              <a:t>EXP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/2005 )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ru-RU" sz="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ru-RU" sz="1400" dirty="0">
                <a:latin typeface="Arial" panose="020B0604020202020204" pitchFamily="34" charset="0"/>
              </a:rPr>
              <a:t>Экспортирующим и импортирующим государствам  рекомендуется способствовать выполнению положений Руководящих материалов при принятии решений относительно выдачи разрешений на экспорт и импорт источников 1 и 2 категорий по потенциальной радиационной безопасности.</a:t>
            </a:r>
          </a:p>
        </p:txBody>
      </p:sp>
      <p:pic>
        <p:nvPicPr>
          <p:cNvPr id="8" name="Picture 11" descr="import export 3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9" y="3501008"/>
            <a:ext cx="1625601" cy="243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911350" y="4587875"/>
            <a:ext cx="7116763" cy="18780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latin typeface="Arial" panose="020B0604020202020204" pitchFamily="34" charset="0"/>
              </a:rPr>
              <a:t>* </a:t>
            </a:r>
            <a:r>
              <a:rPr lang="ru-RU" altLang="ru-RU" sz="1200" dirty="0">
                <a:latin typeface="Arial" panose="020B0604020202020204" pitchFamily="34" charset="0"/>
              </a:rPr>
              <a:t>«Радиоактивный источник» означает радиоактивный материал, окончательно запечатанный в капсуле или плотно </a:t>
            </a:r>
            <a:r>
              <a:rPr lang="ru-RU" altLang="ru-RU" sz="1200" dirty="0" err="1">
                <a:latin typeface="Arial" panose="020B0604020202020204" pitchFamily="34" charset="0"/>
              </a:rPr>
              <a:t>загерметизированный</a:t>
            </a:r>
            <a:r>
              <a:rPr lang="ru-RU" altLang="ru-RU" sz="1200" dirty="0">
                <a:latin typeface="Arial" panose="020B0604020202020204" pitchFamily="34" charset="0"/>
              </a:rPr>
              <a:t> и находящийся в твердом состоянии, который не освобожден от регулирующего контроля. Он также означает любой радиоактивный материал, высвобождающийся из радиоактивного источника в результате образования течи или нарушения его целостности, но не означает материал, капсулированный для захоронения, или ядерный материал в рамках ядерных топливных циклов исследовательских и энергетических реакторов.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latin typeface="Arial" panose="020B0604020202020204" pitchFamily="34" charset="0"/>
              </a:rPr>
              <a:t>** </a:t>
            </a:r>
            <a:r>
              <a:rPr lang="ru-RU" altLang="ru-RU" sz="1200" dirty="0">
                <a:latin typeface="Arial" panose="020B0604020202020204" pitchFamily="34" charset="0"/>
              </a:rPr>
              <a:t>«Хотя на открытый радиоактивный материал не распространяется действие настоящего Кодекса, могут возникать обстоятельства, когда обращение с ним должно осуществляться в соответствии с целями настоящего Кодекса».</a:t>
            </a:r>
          </a:p>
        </p:txBody>
      </p:sp>
    </p:spTree>
    <p:extLst>
      <p:ext uri="{BB962C8B-B14F-4D97-AF65-F5344CB8AC3E}">
        <p14:creationId xmlns:p14="http://schemas.microsoft.com/office/powerpoint/2010/main" val="9236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4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5124" name="Заголовок 1"/>
          <p:cNvSpPr txBox="1">
            <a:spLocks/>
          </p:cNvSpPr>
          <p:nvPr/>
        </p:nvSpPr>
        <p:spPr bwMode="auto">
          <a:xfrm>
            <a:off x="262757" y="-21431"/>
            <a:ext cx="7837635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Состав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объектов учета и контроля, включаемых в государственные реестры. 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57" y="1045499"/>
            <a:ext cx="2135188" cy="3014662"/>
          </a:xfrm>
          <a:prstGeom prst="rect">
            <a:avLst/>
          </a:prstGeom>
          <a:effectLst>
            <a:outerShdw blurRad="393700" dist="76200" dir="8640000" sx="99000" sy="99000" algn="ctr" rotWithShape="0">
              <a:schemeClr val="tx1">
                <a:alpha val="24000"/>
              </a:schemeClr>
            </a:outerShdw>
          </a:effectLst>
        </p:spPr>
      </p:pic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182092" y="4060161"/>
            <a:ext cx="2411884" cy="2401888"/>
          </a:xfrm>
          <a:prstGeom prst="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/>
              <a:t>НРБ –99/2009</a:t>
            </a:r>
            <a:endParaRPr lang="ru-RU" altLang="ru-RU" sz="1400" dirty="0" smtClean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/>
              <a:t>СанПиН 2.6.1.2523 - 09</a:t>
            </a:r>
            <a:endParaRPr lang="ru-RU" altLang="ru-RU" sz="1400" dirty="0" smtClean="0"/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Приложение 7.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Источник ионизирующего излучения – радиоактивное вещество или устройство, испускающее или способное испускать ионизирующее излучение, на которые распространяется действие настоящих санитарных правил.</a:t>
            </a: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767013" y="1031875"/>
            <a:ext cx="6067425" cy="54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Глоссарий МАГАТЭ по вопросам безопасности (</a:t>
            </a:r>
            <a:r>
              <a:rPr lang="en-US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STI/PUB/1290)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МАГАТЭ,</a:t>
            </a:r>
            <a:r>
              <a:rPr lang="en-US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2007</a:t>
            </a:r>
            <a:endParaRPr lang="ru-RU" alt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500" b="1" i="1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Arial" panose="020B0604020202020204" pitchFamily="34" charset="0"/>
              </a:rPr>
              <a:t>Источник излучения </a:t>
            </a:r>
            <a:r>
              <a:rPr lang="ru-RU" altLang="ru-RU" sz="1400" b="1" dirty="0">
                <a:latin typeface="Arial" panose="020B0604020202020204" pitchFamily="34" charset="0"/>
              </a:rPr>
              <a:t>– </a:t>
            </a:r>
            <a:r>
              <a:rPr lang="ru-RU" altLang="ru-RU" sz="1400" dirty="0">
                <a:latin typeface="Arial" panose="020B0604020202020204" pitchFamily="34" charset="0"/>
              </a:rPr>
              <a:t>все, что может вызывать радиационное облучение при испускании ионизирующего излучения  или выбросе радиоактивных веществ или материалов и может рассматриваться как единый объект для целей обеспечения защиты и безопасности.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5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Arial" panose="020B0604020202020204" pitchFamily="34" charset="0"/>
              </a:rPr>
              <a:t>Радиационный источник </a:t>
            </a:r>
            <a:r>
              <a:rPr lang="ru-RU" altLang="ru-RU" sz="1400" b="1" dirty="0">
                <a:latin typeface="Arial" panose="020B0604020202020204" pitchFamily="34" charset="0"/>
              </a:rPr>
              <a:t>– </a:t>
            </a:r>
            <a:r>
              <a:rPr lang="ru-RU" altLang="ru-RU" sz="1400" dirty="0">
                <a:latin typeface="Arial" panose="020B0604020202020204" pitchFamily="34" charset="0"/>
              </a:rPr>
              <a:t>генератор излучения или</a:t>
            </a:r>
            <a:br>
              <a:rPr lang="ru-RU" altLang="ru-RU" sz="1400" dirty="0">
                <a:latin typeface="Arial" panose="020B0604020202020204" pitchFamily="34" charset="0"/>
              </a:rPr>
            </a:br>
            <a:r>
              <a:rPr lang="ru-RU" altLang="ru-RU" sz="1400" dirty="0">
                <a:latin typeface="Arial" panose="020B0604020202020204" pitchFamily="34" charset="0"/>
              </a:rPr>
              <a:t>радиоактивный источник или иной радиоактивный материал вне ядерных топливных циклов исследовательских и энергетических реакторов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7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Радиационная защита и безопасность источников излучения</a:t>
            </a:r>
            <a:r>
              <a:rPr lang="en-US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международные основные нормы безопасности. Промежуточное издание. Серия норм МАГАТЭ по безопасности, № GSR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Part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3 (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Interim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), МАГАТЭ, 2011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ru-RU" sz="7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i="1" dirty="0">
                <a:latin typeface="Arial" panose="020B0604020202020204" pitchFamily="34" charset="0"/>
              </a:rPr>
              <a:t>Радиоактивный источник </a:t>
            </a:r>
            <a:r>
              <a:rPr lang="ru-RU" altLang="ru-RU" sz="1400" b="1" dirty="0">
                <a:latin typeface="Arial" panose="020B0604020202020204" pitchFamily="34" charset="0"/>
              </a:rPr>
              <a:t>– </a:t>
            </a:r>
            <a:r>
              <a:rPr lang="ru-RU" altLang="ru-RU" sz="1400" dirty="0">
                <a:latin typeface="Arial" panose="020B0604020202020204" pitchFamily="34" charset="0"/>
              </a:rPr>
              <a:t>источник, содержащий радиоактивный материал, который используется в качестве источника излучения.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5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300" b="1" i="1" dirty="0">
                <a:latin typeface="Arial" panose="020B0604020202020204" pitchFamily="34" charset="0"/>
              </a:rPr>
              <a:t>Закрытый источник </a:t>
            </a:r>
            <a:r>
              <a:rPr lang="ru-RU" altLang="ru-RU" sz="1300" b="1" dirty="0">
                <a:latin typeface="Arial" panose="020B0604020202020204" pitchFamily="34" charset="0"/>
              </a:rPr>
              <a:t>– </a:t>
            </a:r>
            <a:r>
              <a:rPr lang="ru-RU" altLang="ru-RU" sz="1300" dirty="0">
                <a:latin typeface="Arial" panose="020B0604020202020204" pitchFamily="34" charset="0"/>
              </a:rPr>
              <a:t>радиоактивный источник, в котором радиоактивный материал а) окончательно запечатан в капсуле или b) плотно </a:t>
            </a:r>
            <a:r>
              <a:rPr lang="ru-RU" altLang="ru-RU" sz="1300" dirty="0" err="1">
                <a:latin typeface="Arial" panose="020B0604020202020204" pitchFamily="34" charset="0"/>
              </a:rPr>
              <a:t>загерметизирован</a:t>
            </a:r>
            <a:r>
              <a:rPr lang="ru-RU" altLang="ru-RU" sz="1300" dirty="0">
                <a:latin typeface="Arial" panose="020B0604020202020204" pitchFamily="34" charset="0"/>
              </a:rPr>
              <a:t> и находится в твердом состоянии.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5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300" b="1" i="1" dirty="0">
                <a:latin typeface="Arial" panose="020B0604020202020204" pitchFamily="34" charset="0"/>
              </a:rPr>
              <a:t>Открытый источник </a:t>
            </a:r>
            <a:r>
              <a:rPr lang="ru-RU" altLang="ru-RU" sz="1300" b="1" dirty="0">
                <a:latin typeface="Arial" panose="020B0604020202020204" pitchFamily="34" charset="0"/>
              </a:rPr>
              <a:t>– </a:t>
            </a:r>
            <a:r>
              <a:rPr lang="ru-RU" altLang="ru-RU" sz="1300" dirty="0">
                <a:latin typeface="Arial" panose="020B0604020202020204" pitchFamily="34" charset="0"/>
              </a:rPr>
              <a:t>радиоактивный источник, в котором радиоактивный материал а) не является окончательно запечатанным в капсуле или b) плотно не </a:t>
            </a:r>
            <a:r>
              <a:rPr lang="ru-RU" altLang="ru-RU" sz="1300" dirty="0" err="1">
                <a:latin typeface="Arial" panose="020B0604020202020204" pitchFamily="34" charset="0"/>
              </a:rPr>
              <a:t>загерметизирован</a:t>
            </a:r>
            <a:r>
              <a:rPr lang="ru-RU" altLang="ru-RU" sz="1300" dirty="0">
                <a:latin typeface="Arial" panose="020B0604020202020204" pitchFamily="34" charset="0"/>
              </a:rPr>
              <a:t> и не находится в твердом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4050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5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5124" name="Заголовок 1"/>
          <p:cNvSpPr txBox="1">
            <a:spLocks/>
          </p:cNvSpPr>
          <p:nvPr/>
        </p:nvSpPr>
        <p:spPr bwMode="auto">
          <a:xfrm>
            <a:off x="127000" y="0"/>
            <a:ext cx="7901384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Состав объектов учета и контроля, включаемых в государственные реестры. 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Категоризация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27000" y="1000125"/>
            <a:ext cx="88026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Соглашение об информационном взаимодействии государств - участников СНГ при перемещении радиоактивных источников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5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Статья 1 Предметом настоящего соглашения является обеспечение информационного взаимодействия государств-участников настоящего Соглашения при перемещении с территории одного государства на территорию другого государства </a:t>
            </a:r>
            <a:r>
              <a:rPr lang="ru-RU" altLang="ru-RU" sz="1400" u="sng" dirty="0">
                <a:latin typeface="Arial" panose="020B0604020202020204" pitchFamily="34" charset="0"/>
              </a:rPr>
              <a:t>радиоактивных источников, имеющих активность радионуклидов, равную или превышающую пороговые значения категорий 1 и 2 согласно приложению к настоящему Соглашению</a:t>
            </a:r>
            <a:r>
              <a:rPr lang="ru-RU" altLang="ru-RU" sz="1400" dirty="0">
                <a:latin typeface="Arial" panose="020B0604020202020204" pitchFamily="34" charset="0"/>
              </a:rPr>
              <a:t>, являющемуся его неотъемлемой частью.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3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250" y="2933700"/>
            <a:ext cx="2992438" cy="3332163"/>
          </a:xfrm>
          <a:prstGeom prst="rect">
            <a:avLst/>
          </a:prstGeom>
          <a:effectLst>
            <a:outerShdw blurRad="355600" dist="63500" dir="8760000" algn="ctr" rotWithShape="0">
              <a:srgbClr val="000000">
                <a:alpha val="18000"/>
              </a:srgbClr>
            </a:outerShdw>
          </a:effectLst>
        </p:spPr>
      </p:pic>
      <p:sp>
        <p:nvSpPr>
          <p:cNvPr id="8" name="Стрелка вниз 7"/>
          <p:cNvSpPr/>
          <p:nvPr/>
        </p:nvSpPr>
        <p:spPr>
          <a:xfrm>
            <a:off x="7184535" y="2544736"/>
            <a:ext cx="405045" cy="283792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>
              <a:lumMod val="20000"/>
              <a:lumOff val="80000"/>
              <a:alpha val="4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8909" y="2682508"/>
            <a:ext cx="5718175" cy="3832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alt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Кодекс поведения по обеспечению безопасности и сохранности радиоактивных источников </a:t>
            </a:r>
            <a:r>
              <a:rPr lang="en-US" alt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(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МАГАТЭ,</a:t>
            </a:r>
            <a:r>
              <a:rPr lang="en-US" alt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 IAEA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/</a:t>
            </a:r>
            <a:r>
              <a:rPr lang="en-US" alt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CODEOC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/2004) </a:t>
            </a:r>
          </a:p>
          <a:p>
            <a:pPr algn="just">
              <a:defRPr/>
            </a:pPr>
            <a:r>
              <a:rPr lang="ru-RU" sz="1350" b="1" dirty="0">
                <a:latin typeface="Arial" panose="020B0604020202020204" pitchFamily="34" charset="0"/>
              </a:rPr>
              <a:t>Приложение I: Перечень источников, включенных в сферу действия кодекса</a:t>
            </a:r>
          </a:p>
          <a:p>
            <a:pPr algn="just">
              <a:defRPr/>
            </a:pPr>
            <a:r>
              <a:rPr lang="ru-RU" sz="1350" dirty="0">
                <a:latin typeface="Arial" panose="020B0604020202020204" pitchFamily="34" charset="0"/>
              </a:rPr>
              <a:t>В таблице I приведена категоризация радионуклидов, которые обычно используются, по уровню активности. Она базируется на значениях D, которые определяют опасный источник, т.е. источник, который, если он выходит из под контроля, может приводить к облучению, достаточному для возникновения серьезных детерминированных эффектов. …</a:t>
            </a:r>
          </a:p>
          <a:p>
            <a:pPr algn="just">
              <a:defRPr/>
            </a:pPr>
            <a:r>
              <a:rPr lang="ru-RU" sz="1350" u="sng" dirty="0">
                <a:latin typeface="Arial" panose="020B0604020202020204" pitchFamily="34" charset="0"/>
              </a:rPr>
              <a:t>Помимо этих категорий </a:t>
            </a:r>
            <a:r>
              <a:rPr lang="ru-RU" sz="1350" dirty="0">
                <a:latin typeface="Arial" panose="020B0604020202020204" pitchFamily="34" charset="0"/>
              </a:rPr>
              <a:t>государствам </a:t>
            </a:r>
            <a:r>
              <a:rPr lang="ru-RU" sz="1350" u="sng" dirty="0">
                <a:latin typeface="Arial" panose="020B0604020202020204" pitchFamily="34" charset="0"/>
              </a:rPr>
              <a:t>следует уделять соответствующее внимание</a:t>
            </a:r>
            <a:r>
              <a:rPr lang="ru-RU" sz="1350" dirty="0">
                <a:latin typeface="Arial" panose="020B0604020202020204" pitchFamily="34" charset="0"/>
              </a:rPr>
              <a:t> радиоактивным источникам, которые они считают могущими приводить к недопустимым последствиям, если их использовать для злонамеренных целей, и </a:t>
            </a:r>
            <a:r>
              <a:rPr lang="ru-RU" sz="1350" u="sng" dirty="0">
                <a:latin typeface="Arial" panose="020B0604020202020204" pitchFamily="34" charset="0"/>
              </a:rPr>
              <a:t>скоплениям источников более низкой активности </a:t>
            </a:r>
            <a:r>
              <a:rPr lang="ru-RU" sz="1350" dirty="0">
                <a:latin typeface="Arial" panose="020B0604020202020204" pitchFamily="34" charset="0"/>
              </a:rPr>
              <a:t>(как это определено в TECDOC-1344 - </a:t>
            </a:r>
            <a:r>
              <a:rPr lang="en-US" sz="1350" dirty="0">
                <a:latin typeface="Arial" panose="020B0604020202020204" pitchFamily="34" charset="0"/>
              </a:rPr>
              <a:t>Categorization of radioactive sources</a:t>
            </a:r>
            <a:r>
              <a:rPr lang="ru-RU" sz="1350" dirty="0">
                <a:latin typeface="Arial" panose="020B0604020202020204" pitchFamily="34" charset="0"/>
              </a:rPr>
              <a:t>), которые требуют обращения в соответствии с принципами настоящего Кодекса.</a:t>
            </a: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5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3" y="90488"/>
            <a:ext cx="7488831" cy="735012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Согласование состава  </a:t>
            </a:r>
            <a:r>
              <a:rPr lang="ru-RU" altLang="ru-RU" sz="1800" dirty="0">
                <a:solidFill>
                  <a:srgbClr val="7030A0"/>
                </a:solidFill>
                <a:cs typeface="Times New Roman" panose="02020603050405020304" pitchFamily="18" charset="0"/>
              </a:rPr>
              <a:t>технических характеристик </a:t>
            </a:r>
            <a:r>
              <a:rPr lang="ru-RU" altLang="ru-RU" sz="18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объектов учета и контроля на примере СГУК </a:t>
            </a:r>
            <a:r>
              <a:rPr lang="ru-RU" altLang="ru-RU" sz="1800" b="1" dirty="0" smtClean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РВ </a:t>
            </a:r>
            <a:r>
              <a:rPr lang="ru-RU" altLang="ru-RU" sz="1800" b="1" dirty="0" smtClean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и РАО в Российской </a:t>
            </a:r>
            <a:r>
              <a:rPr lang="ru-RU" altLang="ru-RU" sz="1800" b="1" dirty="0" smtClean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Федерации</a:t>
            </a:r>
            <a:endParaRPr lang="ru-RU" altLang="ru-RU" sz="1800" b="1" dirty="0" smtClean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8772"/>
              </p:ext>
            </p:extLst>
          </p:nvPr>
        </p:nvGraphicFramePr>
        <p:xfrm>
          <a:off x="265609" y="1699963"/>
          <a:ext cx="8424862" cy="913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49"/>
                <a:gridCol w="311333"/>
                <a:gridCol w="400959"/>
                <a:gridCol w="400959"/>
                <a:gridCol w="563701"/>
                <a:gridCol w="563701"/>
                <a:gridCol w="323126"/>
                <a:gridCol w="333976"/>
                <a:gridCol w="468415"/>
                <a:gridCol w="468415"/>
                <a:gridCol w="441999"/>
                <a:gridCol w="441999"/>
                <a:gridCol w="293880"/>
                <a:gridCol w="334447"/>
                <a:gridCol w="334447"/>
                <a:gridCol w="467943"/>
                <a:gridCol w="467943"/>
                <a:gridCol w="512756"/>
                <a:gridCol w="512756"/>
                <a:gridCol w="268879"/>
                <a:gridCol w="268879"/>
              </a:tblGrid>
              <a:tr h="22820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№</a:t>
                      </a:r>
                      <a:br>
                        <a:rPr lang="ru-RU" sz="700" dirty="0">
                          <a:effectLst/>
                        </a:rPr>
                      </a:br>
                      <a:r>
                        <a:rPr lang="ru-RU" sz="700" dirty="0">
                          <a:effectLst/>
                        </a:rPr>
                        <a:t>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Операция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Закрытый </a:t>
                      </a:r>
                      <a:r>
                        <a:rPr lang="ru-RU" sz="700" dirty="0" err="1">
                          <a:effectLst/>
                        </a:rPr>
                        <a:t>радионуклидный</a:t>
                      </a:r>
                      <a:r>
                        <a:rPr lang="ru-RU" sz="700" dirty="0">
                          <a:effectLst/>
                        </a:rPr>
                        <a:t> источник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Документ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ОКПО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Прибор (установка), </a:t>
                      </a:r>
                      <a:br>
                        <a:rPr lang="ru-RU" sz="700">
                          <a:effectLst/>
                        </a:rPr>
                      </a:br>
                      <a:r>
                        <a:rPr lang="ru-RU" sz="700">
                          <a:effectLst/>
                        </a:rPr>
                        <a:t>УКТ или иная упаковка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номер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паспорта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тип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радионуклиды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номер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кол-во, шт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актив-ность, Бк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ОКПО изготовителя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дата выпуска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категория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НСС, лет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вид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номер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поставщика или</a:t>
                      </a:r>
                      <a:br>
                        <a:rPr lang="ru-RU" sz="700">
                          <a:effectLst/>
                        </a:rPr>
                      </a:br>
                      <a:r>
                        <a:rPr lang="ru-RU" sz="700">
                          <a:effectLst/>
                        </a:rPr>
                        <a:t>получателя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перевозчика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наименование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тип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номер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 anchor="ctr"/>
                </a:tc>
              </a:tr>
              <a:tr h="114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</a:tr>
              <a:tr h="11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64" marR="31264" marT="0" marB="0"/>
                </a:tc>
              </a:tr>
            </a:tbl>
          </a:graphicData>
        </a:graphic>
      </p:graphicFrame>
      <p:sp>
        <p:nvSpPr>
          <p:cNvPr id="24677" name="Rectangle 1"/>
          <p:cNvSpPr>
            <a:spLocks noChangeArrowheads="1"/>
          </p:cNvSpPr>
          <p:nvPr/>
        </p:nvSpPr>
        <p:spPr bwMode="auto">
          <a:xfrm>
            <a:off x="250527" y="1019662"/>
            <a:ext cx="53054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92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492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92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49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49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Ф.1.1 Сведения о закрытых </a:t>
            </a:r>
            <a:r>
              <a:rPr lang="ru-RU" altLang="ru-RU" sz="1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радионуклидных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 источниках </a:t>
            </a:r>
            <a:endParaRPr lang="ru-RU" altLang="ru-RU" sz="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за период с _________ по __________</a:t>
            </a:r>
            <a:endParaRPr lang="ru-RU" altLang="ru-RU" sz="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Номер корректировки ___</a:t>
            </a:r>
            <a:endParaRPr lang="ru-RU" altLang="ru-RU" sz="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678" name="Прямоугольник 1"/>
          <p:cNvSpPr>
            <a:spLocks noChangeArrowheads="1"/>
          </p:cNvSpPr>
          <p:nvPr/>
        </p:nvSpPr>
        <p:spPr bwMode="auto">
          <a:xfrm>
            <a:off x="107504" y="2709132"/>
            <a:ext cx="8521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параметры, определяемые «Типовыми требованиями к реестрам ИИИ» государств-участников СНГ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527" y="3451508"/>
            <a:ext cx="2736850" cy="2770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/>
              <a:t>Реестр</a:t>
            </a:r>
            <a:r>
              <a:rPr lang="en-US" sz="1600" b="1" dirty="0"/>
              <a:t>:</a:t>
            </a:r>
            <a:endParaRPr lang="ru-RU" sz="1600" b="1" dirty="0"/>
          </a:p>
          <a:p>
            <a:pPr>
              <a:defRPr/>
            </a:pPr>
            <a:endParaRPr lang="ru-RU" sz="1600" b="1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вид излучения;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наличие сертификата на вещество особого вида;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класс прочности по </a:t>
            </a:r>
            <a:r>
              <a:rPr lang="en-US" sz="1400" dirty="0"/>
              <a:t>ISO</a:t>
            </a:r>
            <a:r>
              <a:rPr lang="ru-RU" sz="1400" dirty="0"/>
              <a:t> 2919 или аналогичному национальному стандарту (в Российской Федерации ГОСТ 25926);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назначение источника. </a:t>
            </a:r>
          </a:p>
          <a:p>
            <a:pPr>
              <a:defRPr/>
            </a:pP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3451508"/>
            <a:ext cx="5876925" cy="2922587"/>
          </a:xfrm>
          <a:prstGeom prst="rect">
            <a:avLst/>
          </a:prstGeom>
          <a:solidFill>
            <a:srgbClr val="E4FED2"/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/>
              <a:t>Каталог ЗРИ</a:t>
            </a:r>
            <a:r>
              <a:rPr lang="en-US" sz="1600" b="1" dirty="0"/>
              <a:t>:</a:t>
            </a:r>
            <a:endParaRPr lang="ru-RU" sz="1600" b="1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масса активного материала;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наличие сертификата на вещество особого вида;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чертеж (изображение источника) с указанием геометрических размеров</a:t>
            </a:r>
            <a:r>
              <a:rPr lang="en-US" sz="1400" dirty="0"/>
              <a:t>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дополнительное изображение источника (фото, рисунок)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класс прочности по </a:t>
            </a:r>
            <a:r>
              <a:rPr lang="en-US" sz="1400" dirty="0"/>
              <a:t>ISO</a:t>
            </a:r>
            <a:r>
              <a:rPr lang="ru-RU" sz="1400" dirty="0"/>
              <a:t> 2919 или аналогичному национальному стандарту (в Российской Федерации ГОСТ 25926);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категория потенциальной опасности источника и указание о возможности ее изменения в течение срока действия</a:t>
            </a:r>
            <a:r>
              <a:rPr lang="en-US" sz="1400" dirty="0"/>
              <a:t>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тип капсулы и модель</a:t>
            </a:r>
            <a:r>
              <a:rPr lang="en-US" sz="1400" dirty="0"/>
              <a:t>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/>
              <a:t>текстовая информация</a:t>
            </a:r>
            <a:r>
              <a:rPr lang="en-US" sz="1400" dirty="0"/>
              <a:t>:</a:t>
            </a:r>
            <a:r>
              <a:rPr lang="ru-RU" sz="1400" dirty="0"/>
              <a:t> общее описание, область применения, характеристики излучения, источник информации  и др.</a:t>
            </a:r>
            <a:endParaRPr lang="ru-RU" sz="1600" b="1" dirty="0"/>
          </a:p>
        </p:txBody>
      </p:sp>
      <p:sp>
        <p:nvSpPr>
          <p:cNvPr id="13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28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9" y="90488"/>
            <a:ext cx="8686800" cy="735012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Описание </a:t>
            </a:r>
            <a:r>
              <a:rPr lang="ru-RU" altLang="ru-RU" sz="1800" dirty="0">
                <a:solidFill>
                  <a:srgbClr val="7030A0"/>
                </a:solidFill>
                <a:cs typeface="Times New Roman" panose="02020603050405020304" pitchFamily="18" charset="0"/>
              </a:rPr>
              <a:t>«жизненного цикла» </a:t>
            </a:r>
            <a:r>
              <a:rPr lang="ru-RU" altLang="ru-RU" sz="18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РВ в СГУК РВ и РАО </a:t>
            </a:r>
            <a:r>
              <a:rPr lang="ru-RU" altLang="ru-RU" sz="1800" b="1" dirty="0" smtClean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1800" b="1" dirty="0" smtClean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Российской </a:t>
            </a:r>
            <a:r>
              <a:rPr lang="ru-RU" altLang="ru-RU" sz="1800" b="1" dirty="0" smtClean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Федерации</a:t>
            </a:r>
            <a:endParaRPr lang="ru-RU" altLang="ru-RU" sz="1800" b="1" dirty="0" smtClean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629" name="Группа 1"/>
          <p:cNvGrpSpPr>
            <a:grpSpLocks/>
          </p:cNvGrpSpPr>
          <p:nvPr/>
        </p:nvGrpSpPr>
        <p:grpSpPr bwMode="auto">
          <a:xfrm>
            <a:off x="179389" y="1124744"/>
            <a:ext cx="8869362" cy="5203825"/>
            <a:chOff x="146050" y="1358900"/>
            <a:chExt cx="8869239" cy="5203543"/>
          </a:xfrm>
        </p:grpSpPr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168275" y="2860594"/>
              <a:ext cx="1290619" cy="49368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7000"/>
              </a:schemeClr>
            </a:solidFill>
            <a:ln w="25400">
              <a:solidFill>
                <a:schemeClr val="tx1"/>
              </a:solidFill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ts val="300"/>
                </a:spcBef>
                <a:buFontTx/>
                <a:buNone/>
                <a:defRPr/>
              </a:pPr>
              <a:r>
                <a:rPr lang="ru-RU" sz="1300" b="1" dirty="0" smtClean="0">
                  <a:latin typeface="Arial" panose="020B0604020202020204" pitchFamily="34" charset="0"/>
                </a:rPr>
                <a:t>Постановка на учет</a:t>
              </a:r>
            </a:p>
          </p:txBody>
        </p:sp>
        <p:sp>
          <p:nvSpPr>
            <p:cNvPr id="15" name="TextBox 10"/>
            <p:cNvSpPr txBox="1">
              <a:spLocks noChangeArrowheads="1"/>
            </p:cNvSpPr>
            <p:nvPr/>
          </p:nvSpPr>
          <p:spPr bwMode="auto">
            <a:xfrm>
              <a:off x="7580209" y="2866943"/>
              <a:ext cx="1027099" cy="49368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7000"/>
              </a:schemeClr>
            </a:solidFill>
            <a:ln w="25400">
              <a:solidFill>
                <a:schemeClr val="tx1"/>
              </a:solidFill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ts val="300"/>
                </a:spcBef>
                <a:buFontTx/>
                <a:buNone/>
                <a:defRPr/>
              </a:pPr>
              <a:r>
                <a:rPr lang="ru-RU" sz="1300" b="1" dirty="0" smtClean="0">
                  <a:latin typeface="Arial" panose="020B0604020202020204" pitchFamily="34" charset="0"/>
                </a:rPr>
                <a:t>Снятие с учета </a:t>
              </a:r>
            </a:p>
          </p:txBody>
        </p:sp>
        <p:sp>
          <p:nvSpPr>
            <p:cNvPr id="26633" name="TextBox 10"/>
            <p:cNvSpPr txBox="1">
              <a:spLocks noChangeArrowheads="1"/>
            </p:cNvSpPr>
            <p:nvPr/>
          </p:nvSpPr>
          <p:spPr bwMode="auto">
            <a:xfrm>
              <a:off x="146050" y="3538538"/>
              <a:ext cx="3886200" cy="3023905"/>
            </a:xfrm>
            <a:prstGeom prst="rect">
              <a:avLst/>
            </a:prstGeom>
            <a:solidFill>
              <a:srgbClr val="FFFF00">
                <a:alpha val="12157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ts val="300"/>
                </a:spcBef>
                <a:buFontTx/>
                <a:buNone/>
              </a:pPr>
              <a:r>
                <a:rPr lang="ru-RU" altLang="ru-RU" sz="1000" b="1">
                  <a:latin typeface="Arial" panose="020B0604020202020204" pitchFamily="34" charset="0"/>
                </a:rPr>
                <a:t>Внутренние операции</a:t>
              </a:r>
              <a:r>
                <a:rPr lang="en-US" altLang="ru-RU" sz="1000" b="1">
                  <a:latin typeface="Arial" panose="020B0604020202020204" pitchFamily="34" charset="0"/>
                </a:rPr>
                <a:t>:</a:t>
              </a:r>
              <a:endParaRPr lang="ru-RU" altLang="ru-RU" sz="1000" b="1">
                <a:latin typeface="Arial" panose="020B0604020202020204" pitchFamily="34" charset="0"/>
              </a:endParaRP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Изготовление (11)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Перевод из СГУК ЯМ (12), из РВ оборонного назначения (17)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Возврат в оборот РВ при переработке ОЗРИ (15)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Вторичное образование РВ (58)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Обнаружение неучтенного (73), утерянного ранее (75)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Постановка на учет по другим причинам (97)</a:t>
              </a:r>
            </a:p>
            <a:p>
              <a:pPr algn="ctr"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 b="1">
                  <a:latin typeface="Arial" panose="020B0604020202020204" pitchFamily="34" charset="0"/>
                </a:rPr>
                <a:t>Внешние операции с участием контрагентов</a:t>
              </a:r>
              <a:r>
                <a:rPr lang="en-US" altLang="ru-RU" sz="1000" b="1">
                  <a:latin typeface="Arial" panose="020B0604020202020204" pitchFamily="34" charset="0"/>
                </a:rPr>
                <a:t>:</a:t>
              </a:r>
              <a:endParaRPr lang="ru-RU" altLang="ru-RU" sz="1000" b="1">
                <a:latin typeface="Arial" panose="020B0604020202020204" pitchFamily="34" charset="0"/>
              </a:endParaRP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Получение (38,32,35,37,31)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200" b="1" i="1">
                  <a:solidFill>
                    <a:srgbClr val="002060"/>
                  </a:solidFill>
                  <a:latin typeface="Arial" panose="020B0604020202020204" pitchFamily="34" charset="0"/>
                </a:rPr>
                <a:t>Импорт (85) 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200" b="1" i="1">
                  <a:solidFill>
                    <a:srgbClr val="002060"/>
                  </a:solidFill>
                  <a:latin typeface="Arial" panose="020B0604020202020204" pitchFamily="34" charset="0"/>
                </a:rPr>
                <a:t>Временный ввоз в РФ (86)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200" b="1" i="1">
                  <a:solidFill>
                    <a:srgbClr val="002060"/>
                  </a:solidFill>
                  <a:latin typeface="Arial" panose="020B0604020202020204" pitchFamily="34" charset="0"/>
                </a:rPr>
                <a:t>Ввоз (возврат) в РФ ранее временно вывезенного (87), экспортированного ЗРИ (88) 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Изъятие из незаконного оборота (74)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Прочие операции по получению (39)</a:t>
              </a:r>
            </a:p>
          </p:txBody>
        </p:sp>
        <p:sp>
          <p:nvSpPr>
            <p:cNvPr id="26634" name="TextBox 10"/>
            <p:cNvSpPr txBox="1">
              <a:spLocks noChangeArrowheads="1"/>
            </p:cNvSpPr>
            <p:nvPr/>
          </p:nvSpPr>
          <p:spPr bwMode="auto">
            <a:xfrm>
              <a:off x="4140501" y="3538537"/>
              <a:ext cx="4857750" cy="3023905"/>
            </a:xfrm>
            <a:prstGeom prst="rect">
              <a:avLst/>
            </a:prstGeom>
            <a:solidFill>
              <a:srgbClr val="FFFF00">
                <a:alpha val="12157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ts val="300"/>
                </a:spcBef>
                <a:buFontTx/>
                <a:buNone/>
              </a:pPr>
              <a:r>
                <a:rPr lang="ru-RU" altLang="ru-RU" sz="1000" b="1">
                  <a:latin typeface="Arial" panose="020B0604020202020204" pitchFamily="34" charset="0"/>
                </a:rPr>
                <a:t>Внутренние операции</a:t>
              </a:r>
              <a:r>
                <a:rPr lang="en-US" altLang="ru-RU" sz="1000" b="1">
                  <a:latin typeface="Arial" panose="020B0604020202020204" pitchFamily="34" charset="0"/>
                </a:rPr>
                <a:t>:</a:t>
              </a:r>
              <a:endParaRPr lang="ru-RU" altLang="ru-RU" sz="1000" b="1">
                <a:latin typeface="Arial" panose="020B0604020202020204" pitchFamily="34" charset="0"/>
              </a:endParaRP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Перевод РВ в РАО (41)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Перевод в СГУК ЯМ (42), из ЗРИ в ОРИ (65), в РВ оборонного назначения (67)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Снятие с учета по причине естественного распада (43)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Использование (разукомплектование) (46) расходование (47)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Утеря (71), безвозвратные потери (48)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Утрата контроля при известном местоположении (72)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Снятие с учета по другим причинам (98)</a:t>
              </a:r>
            </a:p>
            <a:p>
              <a:pPr algn="ctr"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 b="1">
                  <a:latin typeface="Arial" panose="020B0604020202020204" pitchFamily="34" charset="0"/>
                </a:rPr>
                <a:t>Внешние операции с участием контрагентов</a:t>
              </a:r>
              <a:r>
                <a:rPr lang="en-US" altLang="ru-RU" sz="1000" b="1">
                  <a:latin typeface="Arial" panose="020B0604020202020204" pitchFamily="34" charset="0"/>
                </a:rPr>
                <a:t>:</a:t>
              </a:r>
              <a:endParaRPr lang="ru-RU" altLang="ru-RU" sz="1000" b="1">
                <a:latin typeface="Arial" panose="020B0604020202020204" pitchFamily="34" charset="0"/>
              </a:endParaRP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Передача (28,27,21,22,25)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200" b="1" i="1">
                  <a:solidFill>
                    <a:srgbClr val="002060"/>
                  </a:solidFill>
                  <a:latin typeface="Arial" panose="020B0604020202020204" pitchFamily="34" charset="0"/>
                </a:rPr>
                <a:t>Экспорт(81) 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200" b="1" i="1">
                  <a:solidFill>
                    <a:srgbClr val="002060"/>
                  </a:solidFill>
                  <a:latin typeface="Arial" panose="020B0604020202020204" pitchFamily="34" charset="0"/>
                </a:rPr>
                <a:t>Временный вывоз из РФ (82)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200" b="1" i="1">
                  <a:solidFill>
                    <a:srgbClr val="002060"/>
                  </a:solidFill>
                  <a:latin typeface="Arial" panose="020B0604020202020204" pitchFamily="34" charset="0"/>
                </a:rPr>
                <a:t>Вывоз (возврат) из РФ ранее временно ввезенного (83), импортированного ЗРИ (84)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(Прочие операции по передаче (29)</a:t>
              </a:r>
              <a:endParaRPr lang="ru-RU" altLang="ru-RU" sz="1000" b="1">
                <a:latin typeface="Arial" panose="020B0604020202020204" pitchFamily="34" charset="0"/>
              </a:endParaRPr>
            </a:p>
          </p:txBody>
        </p:sp>
        <p:sp>
          <p:nvSpPr>
            <p:cNvPr id="21" name="TextBox 10"/>
            <p:cNvSpPr txBox="1">
              <a:spLocks noChangeArrowheads="1"/>
            </p:cNvSpPr>
            <p:nvPr/>
          </p:nvSpPr>
          <p:spPr bwMode="auto">
            <a:xfrm>
              <a:off x="984238" y="1390648"/>
              <a:ext cx="2003397" cy="292084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7000"/>
              </a:schemeClr>
            </a:solidFill>
            <a:ln w="25400">
              <a:solidFill>
                <a:schemeClr val="tx1"/>
              </a:solidFill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ts val="300"/>
                </a:spcBef>
                <a:buFontTx/>
                <a:buNone/>
                <a:defRPr/>
              </a:pPr>
              <a:r>
                <a:rPr lang="ru-RU" sz="1300" b="1" dirty="0" smtClean="0">
                  <a:latin typeface="Arial" panose="020B0604020202020204" pitchFamily="34" charset="0"/>
                </a:rPr>
                <a:t>Инвентаризация (10)</a:t>
              </a:r>
            </a:p>
          </p:txBody>
        </p:sp>
        <p:sp>
          <p:nvSpPr>
            <p:cNvPr id="22" name="TextBox 10"/>
            <p:cNvSpPr txBox="1">
              <a:spLocks noChangeArrowheads="1"/>
            </p:cNvSpPr>
            <p:nvPr/>
          </p:nvSpPr>
          <p:spPr bwMode="auto">
            <a:xfrm>
              <a:off x="3803599" y="1358900"/>
              <a:ext cx="2351054" cy="292084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7000"/>
              </a:schemeClr>
            </a:solidFill>
            <a:ln w="25400">
              <a:solidFill>
                <a:schemeClr val="tx1"/>
              </a:solidFill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ts val="300"/>
                </a:spcBef>
                <a:buFontTx/>
                <a:buNone/>
                <a:defRPr/>
              </a:pPr>
              <a:r>
                <a:rPr lang="ru-RU" sz="1300" b="1" dirty="0" smtClean="0">
                  <a:latin typeface="Arial" panose="020B0604020202020204" pitchFamily="34" charset="0"/>
                </a:rPr>
                <a:t>Изменение характеристик</a:t>
              </a:r>
            </a:p>
          </p:txBody>
        </p:sp>
        <p:sp>
          <p:nvSpPr>
            <p:cNvPr id="4" name="Стрелка углом 3"/>
            <p:cNvSpPr/>
            <p:nvPr/>
          </p:nvSpPr>
          <p:spPr>
            <a:xfrm>
              <a:off x="324569" y="1386549"/>
              <a:ext cx="597063" cy="1412381"/>
            </a:xfrm>
            <a:prstGeom prst="bentArrow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Стрелка углом 22"/>
            <p:cNvSpPr/>
            <p:nvPr/>
          </p:nvSpPr>
          <p:spPr>
            <a:xfrm rot="5400000">
              <a:off x="6671372" y="1011382"/>
              <a:ext cx="1395510" cy="2236614"/>
            </a:xfrm>
            <a:prstGeom prst="bentArrow">
              <a:avLst>
                <a:gd name="adj1" fmla="val 11802"/>
                <a:gd name="adj2" fmla="val 12715"/>
                <a:gd name="adj3" fmla="val 11758"/>
                <a:gd name="adj4" fmla="val 20888"/>
              </a:avLst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Стрелка влево 4"/>
            <p:cNvSpPr/>
            <p:nvPr/>
          </p:nvSpPr>
          <p:spPr>
            <a:xfrm>
              <a:off x="1594632" y="2988221"/>
              <a:ext cx="5831721" cy="292388"/>
            </a:xfrm>
            <a:prstGeom prst="leftArrow">
              <a:avLst>
                <a:gd name="adj1" fmla="val 50000"/>
                <a:gd name="adj2" fmla="val 50000"/>
              </a:avLst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 flipH="1">
              <a:off x="8655248" y="2961337"/>
              <a:ext cx="360041" cy="292388"/>
            </a:xfrm>
            <a:prstGeom prst="leftArrow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Стрелка влево 24"/>
            <p:cNvSpPr/>
            <p:nvPr/>
          </p:nvSpPr>
          <p:spPr>
            <a:xfrm flipH="1">
              <a:off x="3062028" y="1392679"/>
              <a:ext cx="657690" cy="292388"/>
            </a:xfrm>
            <a:prstGeom prst="leftArrow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2" name="TextBox 10"/>
            <p:cNvSpPr txBox="1">
              <a:spLocks noChangeArrowheads="1"/>
            </p:cNvSpPr>
            <p:nvPr/>
          </p:nvSpPr>
          <p:spPr bwMode="auto">
            <a:xfrm>
              <a:off x="1458913" y="1811779"/>
              <a:ext cx="6103160" cy="1015663"/>
            </a:xfrm>
            <a:prstGeom prst="rect">
              <a:avLst/>
            </a:prstGeom>
            <a:solidFill>
              <a:srgbClr val="FFFF00">
                <a:alpha val="12157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Зарядка (загрузка)</a:t>
              </a:r>
              <a:r>
                <a:rPr lang="en-US" altLang="ru-RU" sz="1000">
                  <a:latin typeface="Arial" panose="020B0604020202020204" pitchFamily="34" charset="0"/>
                </a:rPr>
                <a:t>/</a:t>
              </a:r>
              <a:r>
                <a:rPr lang="ru-RU" altLang="ru-RU" sz="1000">
                  <a:latin typeface="Arial" panose="020B0604020202020204" pitchFamily="34" charset="0"/>
                </a:rPr>
                <a:t>разрядка (выгрузка) (53)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Продление НСС (66)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Вывоз на другую территорию (61), возврат с другой территории (62)</a:t>
              </a:r>
            </a:p>
            <a:p>
              <a:pPr>
                <a:spcBef>
                  <a:spcPts val="300"/>
                </a:spcBef>
                <a:buFont typeface="Arial" panose="020B0604020202020204" pitchFamily="34" charset="0"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Передача  (63)</a:t>
              </a:r>
              <a:r>
                <a:rPr lang="en-US" altLang="ru-RU" sz="1000">
                  <a:latin typeface="Arial" panose="020B0604020202020204" pitchFamily="34" charset="0"/>
                </a:rPr>
                <a:t>/</a:t>
              </a:r>
              <a:r>
                <a:rPr lang="ru-RU" altLang="ru-RU" sz="1000">
                  <a:latin typeface="Arial" panose="020B0604020202020204" pitchFamily="34" charset="0"/>
                </a:rPr>
                <a:t>получение (64) права собственности без физического перемещения объекта учета</a:t>
              </a:r>
            </a:p>
            <a:p>
              <a:pPr>
                <a:spcBef>
                  <a:spcPts val="300"/>
                </a:spcBef>
                <a:buFontTx/>
                <a:buNone/>
              </a:pPr>
              <a:r>
                <a:rPr lang="ru-RU" altLang="ru-RU" sz="1000">
                  <a:latin typeface="Arial" panose="020B0604020202020204" pitchFamily="34" charset="0"/>
                </a:rPr>
                <a:t>Прочие операции (99)</a:t>
              </a:r>
            </a:p>
          </p:txBody>
        </p:sp>
        <p:sp>
          <p:nvSpPr>
            <p:cNvPr id="6" name="Штриховая стрелка вправо 5"/>
            <p:cNvSpPr/>
            <p:nvPr/>
          </p:nvSpPr>
          <p:spPr>
            <a:xfrm rot="5400000">
              <a:off x="4739589" y="1650657"/>
              <a:ext cx="391347" cy="436125"/>
            </a:xfrm>
            <a:prstGeom prst="stripedRightArrow">
              <a:avLst/>
            </a:prstGeom>
            <a:solidFill>
              <a:srgbClr val="FF0000">
                <a:alpha val="49000"/>
              </a:srgb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Штриховая стрелка вправо 27"/>
            <p:cNvSpPr/>
            <p:nvPr/>
          </p:nvSpPr>
          <p:spPr>
            <a:xfrm rot="5400000">
              <a:off x="586392" y="3379328"/>
              <a:ext cx="391347" cy="436125"/>
            </a:xfrm>
            <a:prstGeom prst="stripedRightArrow">
              <a:avLst>
                <a:gd name="adj1" fmla="val 54279"/>
                <a:gd name="adj2" fmla="val 50000"/>
              </a:avLst>
            </a:prstGeom>
            <a:solidFill>
              <a:srgbClr val="FF0000">
                <a:alpha val="49000"/>
              </a:srgb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Штриховая стрелка вправо 28"/>
            <p:cNvSpPr/>
            <p:nvPr/>
          </p:nvSpPr>
          <p:spPr>
            <a:xfrm rot="5400000">
              <a:off x="7898285" y="3366402"/>
              <a:ext cx="391347" cy="436125"/>
            </a:xfrm>
            <a:prstGeom prst="stripedRightArrow">
              <a:avLst/>
            </a:prstGeom>
            <a:solidFill>
              <a:srgbClr val="FF0000">
                <a:alpha val="49000"/>
              </a:srgb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27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dirty="0"/>
              <a:t>7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65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365190" y="1154420"/>
            <a:ext cx="8452457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400"/>
              </a:spcBef>
              <a:spcAft>
                <a:spcPts val="400"/>
              </a:spcAft>
              <a:buNone/>
              <a:defRPr/>
            </a:pPr>
            <a:r>
              <a:rPr lang="ru-RU" sz="1800" dirty="0" smtClean="0">
                <a:latin typeface="Arial" panose="020B0604020202020204" pitchFamily="34" charset="0"/>
              </a:rPr>
              <a:t>При определении </a:t>
            </a:r>
            <a:r>
              <a:rPr lang="ru-RU" sz="1800" dirty="0">
                <a:latin typeface="Arial" panose="020B0604020202020204" pitchFamily="34" charset="0"/>
              </a:rPr>
              <a:t>форм обмена, единого порядка предоставления и получения </a:t>
            </a:r>
            <a:r>
              <a:rPr lang="ru-RU" sz="1800" dirty="0" smtClean="0">
                <a:latin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</a:rPr>
              <a:t>информации </a:t>
            </a:r>
            <a:r>
              <a:rPr lang="ru-RU" sz="1800" dirty="0" smtClean="0">
                <a:latin typeface="Arial" panose="020B0604020202020204" pitchFamily="34" charset="0"/>
              </a:rPr>
              <a:t>уполномоченными органами </a:t>
            </a:r>
            <a:r>
              <a:rPr lang="ru-RU" sz="1800" dirty="0">
                <a:latin typeface="Arial" panose="020B0604020202020204" pitchFamily="34" charset="0"/>
              </a:rPr>
              <a:t>государств-участников Соглашения, </a:t>
            </a:r>
            <a:r>
              <a:rPr lang="ru-RU" sz="1800" dirty="0" smtClean="0">
                <a:latin typeface="Arial" panose="020B0604020202020204" pitchFamily="34" charset="0"/>
              </a:rPr>
              <a:t>и </a:t>
            </a:r>
            <a:r>
              <a:rPr lang="ru-RU" sz="1800" dirty="0">
                <a:latin typeface="Arial" panose="020B0604020202020204" pitchFamily="34" charset="0"/>
              </a:rPr>
              <a:t>связанных с этим технических решений </a:t>
            </a:r>
            <a:r>
              <a:rPr lang="ru-RU" sz="1800" dirty="0" smtClean="0">
                <a:latin typeface="Arial" panose="020B0604020202020204" pitchFamily="34" charset="0"/>
              </a:rPr>
              <a:t>необходимо учитывать</a:t>
            </a:r>
            <a:r>
              <a:rPr lang="en-US" sz="1800" dirty="0" smtClean="0">
                <a:latin typeface="Arial" panose="020B0604020202020204" pitchFamily="34" charset="0"/>
              </a:rPr>
              <a:t>:</a:t>
            </a:r>
            <a:endParaRPr lang="ru-RU" sz="1800" dirty="0" smtClean="0">
              <a:latin typeface="Arial" panose="020B0604020202020204" pitchFamily="34" charset="0"/>
            </a:endParaRP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Tx/>
              <a:buChar char="-"/>
              <a:defRPr/>
            </a:pPr>
            <a:r>
              <a:rPr lang="ru-RU" sz="1800" dirty="0" smtClean="0">
                <a:latin typeface="Arial" panose="020B0604020202020204" pitchFamily="34" charset="0"/>
              </a:rPr>
              <a:t>результаты </a:t>
            </a:r>
            <a:r>
              <a:rPr lang="ru-RU" sz="1800" dirty="0">
                <a:latin typeface="Arial" panose="020B0604020202020204" pitchFamily="34" charset="0"/>
              </a:rPr>
              <a:t>анализа особенностей систем учета и контроля в странах-участниках </a:t>
            </a:r>
            <a:r>
              <a:rPr lang="ru-RU" sz="1800" dirty="0" smtClean="0">
                <a:latin typeface="Arial" panose="020B0604020202020204" pitchFamily="34" charset="0"/>
              </a:rPr>
              <a:t>СНГ</a:t>
            </a:r>
            <a:r>
              <a:rPr lang="en-US" sz="1800" dirty="0" smtClean="0">
                <a:latin typeface="Arial" panose="020B0604020202020204" pitchFamily="34" charset="0"/>
              </a:rPr>
              <a:t> c</a:t>
            </a:r>
            <a:r>
              <a:rPr lang="ru-RU" sz="1800" dirty="0" smtClean="0">
                <a:latin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</a:rPr>
              <a:t>максимальном </a:t>
            </a:r>
            <a:r>
              <a:rPr lang="ru-RU" sz="1800" dirty="0" smtClean="0">
                <a:latin typeface="Arial" panose="020B0604020202020204" pitchFamily="34" charset="0"/>
              </a:rPr>
              <a:t>использованием </a:t>
            </a:r>
            <a:r>
              <a:rPr lang="ru-RU" sz="1800" dirty="0">
                <a:latin typeface="Arial" panose="020B0604020202020204" pitchFamily="34" charset="0"/>
              </a:rPr>
              <a:t>возможностей сложившихся систем сбора и обработки </a:t>
            </a:r>
            <a:r>
              <a:rPr lang="ru-RU" sz="1800" dirty="0" smtClean="0">
                <a:latin typeface="Arial" panose="020B0604020202020204" pitchFamily="34" charset="0"/>
              </a:rPr>
              <a:t>информации</a:t>
            </a:r>
            <a:r>
              <a:rPr lang="en-US" sz="1800" dirty="0" smtClean="0">
                <a:latin typeface="Arial" panose="020B0604020202020204" pitchFamily="34" charset="0"/>
              </a:rPr>
              <a:t>;</a:t>
            </a:r>
            <a:endParaRPr lang="ru-RU" altLang="ru-RU" sz="1800" dirty="0" smtClean="0">
              <a:latin typeface="Arial" panose="020B0604020202020204" pitchFamily="34" charset="0"/>
            </a:endParaRP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Tx/>
              <a:buChar char="-"/>
              <a:defRPr/>
            </a:pPr>
            <a:r>
              <a:rPr lang="ru-RU" altLang="ru-RU" sz="1800" dirty="0" smtClean="0">
                <a:latin typeface="Arial" panose="020B0604020202020204" pitchFamily="34" charset="0"/>
              </a:rPr>
              <a:t>результаты </a:t>
            </a:r>
            <a:r>
              <a:rPr lang="ru-RU" altLang="ru-RU" sz="1800" dirty="0">
                <a:latin typeface="Arial" panose="020B0604020202020204" pitchFamily="34" charset="0"/>
              </a:rPr>
              <a:t>определения </a:t>
            </a:r>
            <a:r>
              <a:rPr lang="ru-RU" altLang="ru-RU" sz="1800" dirty="0" smtClean="0">
                <a:latin typeface="Arial" panose="020B0604020202020204" pitchFamily="34" charset="0"/>
              </a:rPr>
              <a:t>практически реализуемых требований </a:t>
            </a:r>
            <a:r>
              <a:rPr lang="ru-RU" altLang="ru-RU" sz="1800" dirty="0">
                <a:latin typeface="Arial" panose="020B0604020202020204" pitchFamily="34" charset="0"/>
              </a:rPr>
              <a:t>к порядку ведения реестров радиоактивных источников, как основы для построения согласованной платформы информационного </a:t>
            </a:r>
            <a:r>
              <a:rPr lang="ru-RU" altLang="ru-RU" sz="1800" dirty="0" smtClean="0">
                <a:latin typeface="Arial" panose="020B0604020202020204" pitchFamily="34" charset="0"/>
              </a:rPr>
              <a:t>взаимодействия,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Tx/>
              <a:buChar char="-"/>
              <a:defRPr/>
            </a:pPr>
            <a:r>
              <a:rPr lang="ru-RU" sz="1800" dirty="0" smtClean="0">
                <a:latin typeface="Arial" panose="020B0604020202020204" pitchFamily="34" charset="0"/>
              </a:rPr>
              <a:t>возможность адаптации </a:t>
            </a:r>
            <a:r>
              <a:rPr lang="ru-RU" sz="1800" dirty="0">
                <a:latin typeface="Arial" panose="020B0604020202020204" pitchFamily="34" charset="0"/>
              </a:rPr>
              <a:t>программно-технических средств, применяемых в странах </a:t>
            </a:r>
            <a:r>
              <a:rPr lang="ru-RU" sz="1800" dirty="0" smtClean="0">
                <a:latin typeface="Arial" panose="020B0604020202020204" pitchFamily="34" charset="0"/>
              </a:rPr>
              <a:t>для решения </a:t>
            </a:r>
            <a:r>
              <a:rPr lang="ru-RU" sz="1800" dirty="0">
                <a:latin typeface="Arial" panose="020B0604020202020204" pitchFamily="34" charset="0"/>
              </a:rPr>
              <a:t>задачи создания и ведения государственного реестра радиоактивных </a:t>
            </a:r>
            <a:r>
              <a:rPr lang="ru-RU" sz="1800" dirty="0" smtClean="0">
                <a:latin typeface="Arial" panose="020B0604020202020204" pitchFamily="34" charset="0"/>
              </a:rPr>
              <a:t>источников.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96131" y="0"/>
            <a:ext cx="77048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400"/>
              </a:spcBef>
              <a:spcAft>
                <a:spcPts val="400"/>
              </a:spcAft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Разработка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документа «Единый порядок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формы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обмена информацией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стран-участников СНГ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 перемещения радиоактивных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источников»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9" name="Номер слайда 24"/>
          <p:cNvSpPr>
            <a:spLocks noGrp="1"/>
          </p:cNvSpPr>
          <p:nvPr>
            <p:ph type="sldNum" sz="quarter" idx="10"/>
          </p:nvPr>
        </p:nvSpPr>
        <p:spPr>
          <a:xfrm>
            <a:off x="774065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8</a:t>
            </a:r>
            <a:endParaRPr lang="en-US" dirty="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23809" y="5306967"/>
            <a:ext cx="8452457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400"/>
              </a:spcBef>
              <a:spcAft>
                <a:spcPts val="400"/>
              </a:spcAft>
              <a:buNone/>
              <a:defRPr/>
            </a:pPr>
            <a:r>
              <a:rPr lang="ru-RU" altLang="ru-RU" sz="18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Итог работы</a:t>
            </a:r>
            <a:r>
              <a:rPr lang="en-US" altLang="ru-RU" sz="18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r>
              <a:rPr lang="ru-RU" altLang="ru-RU" sz="18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Утвержденное описание информационной системы (ИС) взаимодействия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</a:rPr>
              <a:t>стран-участников СНГ </a:t>
            </a:r>
            <a:r>
              <a:rPr lang="ru-RU" alt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перемещения радиоактивных </a:t>
            </a:r>
            <a:r>
              <a:rPr lang="ru-RU" alt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источников и практическая реализация ИС.</a:t>
            </a:r>
            <a:endParaRPr lang="ru-RU" altLang="ru-RU" sz="1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04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14811</TotalTime>
  <Words>2045</Words>
  <Application>Microsoft Office PowerPoint</Application>
  <PresentationFormat>Экран (4:3)</PresentationFormat>
  <Paragraphs>262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Batang</vt:lpstr>
      <vt:lpstr>Arial</vt:lpstr>
      <vt:lpstr>Calibri</vt:lpstr>
      <vt:lpstr>Tahoma</vt:lpstr>
      <vt:lpstr>Times New Roman</vt:lpstr>
      <vt:lpstr>Wingdings</vt:lpstr>
      <vt:lpstr>b-default</vt:lpstr>
      <vt:lpstr>Практические задачи реализации Соглашения об информационном взаимодействии государств-участников СНГ по вопросам перемещения радиоактивных источников</vt:lpstr>
      <vt:lpstr>Первостепенные этапы реализации Соглашения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Согласование состава  технических характеристик объектов учета и контроля на примере СГУК РВ и РАО в Российской Федерации</vt:lpstr>
      <vt:lpstr>Описание «жизненного цикла» РВ в СГУК РВ и РАО в Российской Федерации</vt:lpstr>
      <vt:lpstr>Презентация PowerPoint</vt:lpstr>
      <vt:lpstr>Презентация PowerPoint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Егоров Денис</dc:creator>
  <cp:lastModifiedBy>Лавров Константин Николаевич</cp:lastModifiedBy>
  <cp:revision>707</cp:revision>
  <cp:lastPrinted>2017-09-29T07:54:36Z</cp:lastPrinted>
  <dcterms:created xsi:type="dcterms:W3CDTF">2011-08-02T09:38:54Z</dcterms:created>
  <dcterms:modified xsi:type="dcterms:W3CDTF">2017-09-29T08:49:14Z</dcterms:modified>
</cp:coreProperties>
</file>