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ags/tag4.xml" ContentType="application/vnd.openxmlformats-officedocument.presentationml.tags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bin" ContentType="application/vnd.openxmlformats-officedocument.oleObject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ags/tag5.xml" ContentType="application/vnd.openxmlformats-officedocument.presentationml.tags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tags/tag3.xml" ContentType="application/vnd.openxmlformats-officedocument.presentationml.tags+xml"/>
  <Override PartName="/ppt/slideLayouts/slideLayout81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ags/tag2.xml" ContentType="application/vnd.openxmlformats-officedocument.presentationml.tags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52" r:id="rId2"/>
    <p:sldMasterId id="2147484058" r:id="rId3"/>
    <p:sldMasterId id="2147484726" r:id="rId4"/>
    <p:sldMasterId id="2147484731" r:id="rId5"/>
    <p:sldMasterId id="2147484736" r:id="rId6"/>
    <p:sldMasterId id="2147484737" r:id="rId7"/>
    <p:sldMasterId id="2147485817" r:id="rId8"/>
    <p:sldMasterId id="2147485820" r:id="rId9"/>
    <p:sldMasterId id="2147485827" r:id="rId10"/>
    <p:sldMasterId id="2147485843" r:id="rId11"/>
  </p:sldMasterIdLst>
  <p:notesMasterIdLst>
    <p:notesMasterId r:id="rId28"/>
  </p:notesMasterIdLst>
  <p:handoutMasterIdLst>
    <p:handoutMasterId r:id="rId29"/>
  </p:handoutMasterIdLst>
  <p:sldIdLst>
    <p:sldId id="619" r:id="rId12"/>
    <p:sldId id="620" r:id="rId13"/>
    <p:sldId id="626" r:id="rId14"/>
    <p:sldId id="621" r:id="rId15"/>
    <p:sldId id="623" r:id="rId16"/>
    <p:sldId id="627" r:id="rId17"/>
    <p:sldId id="622" r:id="rId18"/>
    <p:sldId id="629" r:id="rId19"/>
    <p:sldId id="631" r:id="rId20"/>
    <p:sldId id="625" r:id="rId21"/>
    <p:sldId id="613" r:id="rId22"/>
    <p:sldId id="576" r:id="rId23"/>
    <p:sldId id="572" r:id="rId24"/>
    <p:sldId id="581" r:id="rId25"/>
    <p:sldId id="601" r:id="rId26"/>
    <p:sldId id="617" r:id="rId2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Arial" charset="0"/>
      </a:defRPr>
    </a:lvl1pPr>
    <a:lvl2pPr marL="457008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Arial" charset="0"/>
      </a:defRPr>
    </a:lvl2pPr>
    <a:lvl3pPr marL="914012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Arial" charset="0"/>
      </a:defRPr>
    </a:lvl3pPr>
    <a:lvl4pPr marL="137102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Arial" charset="0"/>
      </a:defRPr>
    </a:lvl4pPr>
    <a:lvl5pPr marL="1828025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Arial" charset="0"/>
        <a:ea typeface="+mn-ea"/>
        <a:cs typeface="Arial" charset="0"/>
      </a:defRPr>
    </a:lvl5pPr>
    <a:lvl6pPr marL="2285032" algn="l" defTabSz="914012" rtl="0" eaLnBrk="1" latinLnBrk="0" hangingPunct="1">
      <a:defRPr kern="1200">
        <a:solidFill>
          <a:srgbClr val="FFFFFF"/>
        </a:solidFill>
        <a:latin typeface="Arial" charset="0"/>
        <a:ea typeface="+mn-ea"/>
        <a:cs typeface="Arial" charset="0"/>
      </a:defRPr>
    </a:lvl6pPr>
    <a:lvl7pPr marL="2742037" algn="l" defTabSz="914012" rtl="0" eaLnBrk="1" latinLnBrk="0" hangingPunct="1">
      <a:defRPr kern="1200">
        <a:solidFill>
          <a:srgbClr val="FFFFFF"/>
        </a:solidFill>
        <a:latin typeface="Arial" charset="0"/>
        <a:ea typeface="+mn-ea"/>
        <a:cs typeface="Arial" charset="0"/>
      </a:defRPr>
    </a:lvl7pPr>
    <a:lvl8pPr marL="3199044" algn="l" defTabSz="914012" rtl="0" eaLnBrk="1" latinLnBrk="0" hangingPunct="1">
      <a:defRPr kern="1200">
        <a:solidFill>
          <a:srgbClr val="FFFFFF"/>
        </a:solidFill>
        <a:latin typeface="Arial" charset="0"/>
        <a:ea typeface="+mn-ea"/>
        <a:cs typeface="Arial" charset="0"/>
      </a:defRPr>
    </a:lvl8pPr>
    <a:lvl9pPr marL="3656050" algn="l" defTabSz="914012" rtl="0" eaLnBrk="1" latinLnBrk="0" hangingPunct="1">
      <a:defRPr kern="1200">
        <a:solidFill>
          <a:srgbClr val="FFFFFF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CC"/>
    <a:srgbClr val="ACB747"/>
    <a:srgbClr val="008000"/>
    <a:srgbClr val="9FDFFF"/>
    <a:srgbClr val="CCFFFF"/>
    <a:srgbClr val="66CCFF"/>
    <a:srgbClr val="FFFF66"/>
    <a:srgbClr val="99FF99"/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03" autoAdjust="0"/>
    <p:restoredTop sz="92105" autoAdjust="0"/>
  </p:normalViewPr>
  <p:slideViewPr>
    <p:cSldViewPr>
      <p:cViewPr>
        <p:scale>
          <a:sx n="60" d="100"/>
          <a:sy n="60" d="100"/>
        </p:scale>
        <p:origin x="-810" y="-240"/>
      </p:cViewPr>
      <p:guideLst>
        <p:guide orient="horz" pos="3832"/>
        <p:guide orient="horz" pos="981"/>
        <p:guide pos="5465"/>
        <p:guide pos="301"/>
      </p:guideLst>
    </p:cSldViewPr>
  </p:slideViewPr>
  <p:outlineViewPr>
    <p:cViewPr>
      <p:scale>
        <a:sx n="33" d="100"/>
        <a:sy n="33" d="100"/>
      </p:scale>
      <p:origin x="0" y="7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56" y="-72"/>
      </p:cViewPr>
      <p:guideLst>
        <p:guide orient="horz" pos="3127"/>
        <p:guide pos="353"/>
        <p:guide pos="413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2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2011-12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Армения</c:v>
                </c:pt>
                <c:pt idx="1">
                  <c:v>Беларусь</c:v>
                </c:pt>
                <c:pt idx="2">
                  <c:v>Казахстан</c:v>
                </c:pt>
                <c:pt idx="3">
                  <c:v>Кыргызстан</c:v>
                </c:pt>
                <c:pt idx="4">
                  <c:v>Украина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15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2013-14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Армения</c:v>
                </c:pt>
                <c:pt idx="1">
                  <c:v>Беларусь</c:v>
                </c:pt>
                <c:pt idx="2">
                  <c:v>Казахстан</c:v>
                </c:pt>
                <c:pt idx="3">
                  <c:v>Кыргызстан</c:v>
                </c:pt>
                <c:pt idx="4">
                  <c:v>Украина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24</c:v>
                </c:pt>
                <c:pt idx="2">
                  <c:v>34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2015-16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Армения</c:v>
                </c:pt>
                <c:pt idx="1">
                  <c:v>Беларусь</c:v>
                </c:pt>
                <c:pt idx="2">
                  <c:v>Казахстан</c:v>
                </c:pt>
                <c:pt idx="3">
                  <c:v>Кыргызстан</c:v>
                </c:pt>
                <c:pt idx="4">
                  <c:v>Украина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46</c:v>
                </c:pt>
                <c:pt idx="1">
                  <c:v>20</c:v>
                </c:pt>
                <c:pt idx="2">
                  <c:v>40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2017-18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Армения</c:v>
                </c:pt>
                <c:pt idx="1">
                  <c:v>Беларусь</c:v>
                </c:pt>
                <c:pt idx="2">
                  <c:v>Казахстан</c:v>
                </c:pt>
                <c:pt idx="3">
                  <c:v>Кыргызстан</c:v>
                </c:pt>
                <c:pt idx="4">
                  <c:v>Украина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6</c:v>
                </c:pt>
                <c:pt idx="1">
                  <c:v>9</c:v>
                </c:pt>
                <c:pt idx="2">
                  <c:v>0</c:v>
                </c:pt>
                <c:pt idx="3">
                  <c:v>4</c:v>
                </c:pt>
              </c:numCache>
            </c:numRef>
          </c:val>
        </c:ser>
        <c:dLbls/>
        <c:axId val="86046592"/>
        <c:axId val="86048128"/>
      </c:barChart>
      <c:catAx>
        <c:axId val="86046592"/>
        <c:scaling>
          <c:orientation val="minMax"/>
        </c:scaling>
        <c:axPos val="b"/>
        <c:numFmt formatCode="General" sourceLinked="1"/>
        <c:tickLblPos val="nextTo"/>
        <c:crossAx val="86048128"/>
        <c:crosses val="autoZero"/>
        <c:auto val="1"/>
        <c:lblAlgn val="ctr"/>
        <c:lblOffset val="100"/>
      </c:catAx>
      <c:valAx>
        <c:axId val="86048128"/>
        <c:scaling>
          <c:orientation val="minMax"/>
        </c:scaling>
        <c:axPos val="l"/>
        <c:majorGridlines/>
        <c:numFmt formatCode="General" sourceLinked="1"/>
        <c:tickLblPos val="nextTo"/>
        <c:crossAx val="8604659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School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План 2018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90</c:v>
                </c:pt>
                <c:pt idx="2">
                  <c:v>90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AtomFuture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План 2018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90</c:v>
                </c:pt>
                <c:pt idx="1">
                  <c:v>180</c:v>
                </c:pt>
                <c:pt idx="2">
                  <c:v>180</c:v>
                </c:pt>
                <c:pt idx="3">
                  <c:v>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Forsage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План 2018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ВФМС2017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План 2018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2">
                  <c:v>25</c:v>
                </c:pt>
              </c:numCache>
            </c:numRef>
          </c:val>
        </c:ser>
        <c:dLbls/>
        <c:shape val="box"/>
        <c:axId val="127359616"/>
        <c:axId val="127365504"/>
        <c:axId val="0"/>
      </c:bar3DChart>
      <c:catAx>
        <c:axId val="1273596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7365504"/>
        <c:crosses val="autoZero"/>
        <c:auto val="1"/>
        <c:lblAlgn val="ctr"/>
        <c:lblOffset val="100"/>
      </c:catAx>
      <c:valAx>
        <c:axId val="127365504"/>
        <c:scaling>
          <c:orientation val="minMax"/>
        </c:scaling>
        <c:axPos val="l"/>
        <c:majorGridlines/>
        <c:numFmt formatCode="General" sourceLinked="1"/>
        <c:tickLblPos val="nextTo"/>
        <c:crossAx val="12735961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DC87EB-7A7D-4624-80A3-6A026BDF85BA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6AEB946-00DD-4C65-8410-4E770ACBCF63}">
      <dgm:prSet phldrT="[Текст]" custT="1"/>
      <dgm:spPr/>
      <dgm:t>
        <a:bodyPr/>
        <a:lstStyle/>
        <a:p>
          <a:r>
            <a:rPr lang="ru-RU" altLang="ru-RU" sz="1400" dirty="0" smtClean="0"/>
            <a:t>- Выбор темы семинара и постановка задачи</a:t>
          </a:r>
        </a:p>
        <a:p>
          <a:r>
            <a:rPr lang="ru-RU" altLang="ru-RU" sz="1400" dirty="0" smtClean="0"/>
            <a:t>- Проведение лекции-семинара ментором (экспертом)</a:t>
          </a:r>
        </a:p>
        <a:p>
          <a:r>
            <a:rPr lang="ru-RU" sz="1400" dirty="0" smtClean="0"/>
            <a:t>- Дискуссия</a:t>
          </a:r>
          <a:endParaRPr lang="ru-RU" sz="1400" dirty="0"/>
        </a:p>
      </dgm:t>
    </dgm:pt>
    <dgm:pt modelId="{AE5E8353-9603-41AA-9597-6A5F6996B5D9}" type="parTrans" cxnId="{9E32DCA6-C988-48F0-8072-2BF763741F00}">
      <dgm:prSet/>
      <dgm:spPr/>
      <dgm:t>
        <a:bodyPr/>
        <a:lstStyle/>
        <a:p>
          <a:endParaRPr lang="ru-RU" sz="3200"/>
        </a:p>
      </dgm:t>
    </dgm:pt>
    <dgm:pt modelId="{696A971A-EB89-4438-B87F-C0951EA8BF98}" type="sibTrans" cxnId="{9E32DCA6-C988-48F0-8072-2BF763741F00}">
      <dgm:prSet/>
      <dgm:spPr/>
      <dgm:t>
        <a:bodyPr/>
        <a:lstStyle/>
        <a:p>
          <a:endParaRPr lang="ru-RU" sz="3200"/>
        </a:p>
      </dgm:t>
    </dgm:pt>
    <dgm:pt modelId="{D76B273F-CFAC-46C3-8E11-6A476D23D2FA}">
      <dgm:prSet phldrT="[Текст]" custT="1"/>
      <dgm:spPr/>
      <dgm:t>
        <a:bodyPr/>
        <a:lstStyle/>
        <a:p>
          <a:r>
            <a:rPr lang="ru-RU" altLang="ru-RU" sz="1400" dirty="0" smtClean="0"/>
            <a:t>- Определение списка тем научно-исследовательских работ и их авторов</a:t>
          </a:r>
        </a:p>
        <a:p>
          <a:r>
            <a:rPr lang="ru-RU" altLang="ru-RU" sz="1400" dirty="0" smtClean="0"/>
            <a:t>- Проведение работ по темам</a:t>
          </a:r>
        </a:p>
        <a:p>
          <a:r>
            <a:rPr lang="ru-RU" sz="1400" dirty="0" smtClean="0"/>
            <a:t>- Подготовка материалов</a:t>
          </a:r>
          <a:endParaRPr lang="ru-RU" altLang="ru-RU" sz="1400" dirty="0" smtClean="0"/>
        </a:p>
        <a:p>
          <a:r>
            <a:rPr lang="ru-RU" altLang="ru-RU" sz="1400" dirty="0" smtClean="0"/>
            <a:t>- Написание отчета о НИР</a:t>
          </a:r>
        </a:p>
      </dgm:t>
    </dgm:pt>
    <dgm:pt modelId="{05E4E14F-935F-41B2-AF10-44C90D271CD3}" type="parTrans" cxnId="{C081C8DF-BA62-457D-86B2-093CF29C4202}">
      <dgm:prSet/>
      <dgm:spPr/>
      <dgm:t>
        <a:bodyPr/>
        <a:lstStyle/>
        <a:p>
          <a:endParaRPr lang="ru-RU" sz="3200"/>
        </a:p>
      </dgm:t>
    </dgm:pt>
    <dgm:pt modelId="{42F3B493-A0A5-4519-8058-6A1144469600}" type="sibTrans" cxnId="{C081C8DF-BA62-457D-86B2-093CF29C4202}">
      <dgm:prSet/>
      <dgm:spPr/>
      <dgm:t>
        <a:bodyPr/>
        <a:lstStyle/>
        <a:p>
          <a:endParaRPr lang="ru-RU" sz="3200"/>
        </a:p>
      </dgm:t>
    </dgm:pt>
    <dgm:pt modelId="{70927453-7C84-46F0-828D-DCD037126CE0}">
      <dgm:prSet phldrT="[Текст]" custT="1"/>
      <dgm:spPr/>
      <dgm:t>
        <a:bodyPr/>
        <a:lstStyle/>
        <a:p>
          <a:r>
            <a:rPr lang="ru-RU" altLang="ru-RU" sz="1400" dirty="0" smtClean="0"/>
            <a:t>- Определение докладчиков по теме работы</a:t>
          </a:r>
        </a:p>
        <a:p>
          <a:r>
            <a:rPr lang="ru-RU" altLang="ru-RU" sz="1400" dirty="0" smtClean="0"/>
            <a:t>- Подготовка докладчиков</a:t>
          </a:r>
        </a:p>
        <a:p>
          <a:r>
            <a:rPr lang="ru-RU" altLang="ru-RU" sz="1400" dirty="0" smtClean="0"/>
            <a:t>- Выступление докладчиков (2-3 доклада  20-30 мин)</a:t>
          </a:r>
        </a:p>
        <a:p>
          <a:r>
            <a:rPr lang="ru-RU" altLang="ru-RU" sz="1400" dirty="0" smtClean="0"/>
            <a:t>- Дискуссия (30-40 мин)</a:t>
          </a:r>
        </a:p>
        <a:p>
          <a:r>
            <a:rPr lang="ru-RU" altLang="ru-RU" sz="1400" dirty="0" smtClean="0"/>
            <a:t>- Экспертная оценка докладов</a:t>
          </a:r>
          <a:endParaRPr lang="ru-RU" sz="1400" dirty="0"/>
        </a:p>
      </dgm:t>
    </dgm:pt>
    <dgm:pt modelId="{B5DCAB2A-EEE5-434D-AB30-A8855D8A30F3}" type="parTrans" cxnId="{AB1BAE6A-9BE0-45DB-954D-77B202B9E1BB}">
      <dgm:prSet/>
      <dgm:spPr/>
      <dgm:t>
        <a:bodyPr/>
        <a:lstStyle/>
        <a:p>
          <a:endParaRPr lang="ru-RU" sz="3200"/>
        </a:p>
      </dgm:t>
    </dgm:pt>
    <dgm:pt modelId="{1D45AB2E-8541-4D56-A07B-C555B641C22A}" type="sibTrans" cxnId="{AB1BAE6A-9BE0-45DB-954D-77B202B9E1BB}">
      <dgm:prSet/>
      <dgm:spPr/>
      <dgm:t>
        <a:bodyPr/>
        <a:lstStyle/>
        <a:p>
          <a:endParaRPr lang="ru-RU" sz="3200"/>
        </a:p>
      </dgm:t>
    </dgm:pt>
    <dgm:pt modelId="{6F154605-E918-44C0-A3E1-7335F724086F}">
      <dgm:prSet phldrT="[Текст]" custT="1"/>
      <dgm:spPr/>
      <dgm:t>
        <a:bodyPr/>
        <a:lstStyle/>
        <a:p>
          <a:r>
            <a:rPr lang="ru-RU" altLang="ru-RU" sz="1400" b="1" dirty="0" smtClean="0">
              <a:solidFill>
                <a:srgbClr val="3366CC"/>
              </a:solidFill>
            </a:rPr>
            <a:t>Зимняя сессия</a:t>
          </a:r>
          <a:r>
            <a:rPr lang="en-US" altLang="ru-RU" sz="1400" b="1" dirty="0" smtClean="0">
              <a:solidFill>
                <a:srgbClr val="3366CC"/>
              </a:solidFill>
            </a:rPr>
            <a:t>:</a:t>
          </a:r>
          <a:endParaRPr lang="ru-RU" altLang="ru-RU" sz="1400" dirty="0" smtClean="0"/>
        </a:p>
        <a:p>
          <a:r>
            <a:rPr lang="ru-RU" altLang="ru-RU" sz="1400" dirty="0" smtClean="0"/>
            <a:t>- Выступление докладчиков на профильных конференциях</a:t>
          </a:r>
          <a:br>
            <a:rPr lang="ru-RU" altLang="ru-RU" sz="1400" dirty="0" smtClean="0"/>
          </a:br>
          <a:r>
            <a:rPr lang="ru-RU" altLang="ru-RU" sz="1400" dirty="0" smtClean="0"/>
            <a:t>- Публикация докладов в журналах</a:t>
          </a:r>
          <a:endParaRPr lang="en-US" altLang="ru-RU" sz="1400" dirty="0" smtClean="0"/>
        </a:p>
        <a:p>
          <a:r>
            <a:rPr lang="ru-RU" altLang="ru-RU" sz="1400" b="1" dirty="0" smtClean="0">
              <a:solidFill>
                <a:srgbClr val="FF0000"/>
              </a:solidFill>
            </a:rPr>
            <a:t>Летняя сессия</a:t>
          </a:r>
          <a:r>
            <a:rPr lang="en-US" altLang="ru-RU" sz="1400" b="1" dirty="0" smtClean="0">
              <a:solidFill>
                <a:srgbClr val="FF0000"/>
              </a:solidFill>
            </a:rPr>
            <a:t>:</a:t>
          </a:r>
          <a:endParaRPr lang="ru-RU" altLang="ru-RU" sz="1400" b="1" dirty="0" smtClean="0">
            <a:solidFill>
              <a:srgbClr val="FF0000"/>
            </a:solidFill>
          </a:endParaRPr>
        </a:p>
        <a:p>
          <a:r>
            <a:rPr lang="ru-RU" sz="1400" dirty="0" smtClean="0"/>
            <a:t>- Организация</a:t>
          </a:r>
          <a:r>
            <a:rPr lang="en-US" sz="1400" dirty="0" smtClean="0"/>
            <a:t> </a:t>
          </a:r>
          <a:r>
            <a:rPr lang="ru-RU" sz="1400" dirty="0" smtClean="0"/>
            <a:t>коммуникационной площадки на форуме «Форсаж» </a:t>
          </a:r>
        </a:p>
      </dgm:t>
    </dgm:pt>
    <dgm:pt modelId="{813DDEA9-F0FE-4F32-9F14-382E50B81D8C}" type="parTrans" cxnId="{AECADB2C-F7B2-462A-B35F-B6115517BC85}">
      <dgm:prSet/>
      <dgm:spPr/>
      <dgm:t>
        <a:bodyPr/>
        <a:lstStyle/>
        <a:p>
          <a:endParaRPr lang="ru-RU" sz="3200"/>
        </a:p>
      </dgm:t>
    </dgm:pt>
    <dgm:pt modelId="{94CC1EC8-2975-4C5C-9628-33B97C7BFC7E}" type="sibTrans" cxnId="{AECADB2C-F7B2-462A-B35F-B6115517BC85}">
      <dgm:prSet/>
      <dgm:spPr/>
      <dgm:t>
        <a:bodyPr/>
        <a:lstStyle/>
        <a:p>
          <a:endParaRPr lang="ru-RU" sz="3200"/>
        </a:p>
      </dgm:t>
    </dgm:pt>
    <dgm:pt modelId="{33D82C20-510C-4F87-84D6-F6879A49A57F}" type="pres">
      <dgm:prSet presAssocID="{82DC87EB-7A7D-4624-80A3-6A026BDF85B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B5FED50-863D-41B1-ACCF-8F2A70FC4EB0}" type="pres">
      <dgm:prSet presAssocID="{06AEB946-00DD-4C65-8410-4E770ACBCF63}" presName="composite" presStyleCnt="0"/>
      <dgm:spPr/>
    </dgm:pt>
    <dgm:pt modelId="{E3848273-B8E9-42A1-87E9-F89C312A7313}" type="pres">
      <dgm:prSet presAssocID="{06AEB946-00DD-4C65-8410-4E770ACBCF63}" presName="LShape" presStyleLbl="alignNode1" presStyleIdx="0" presStyleCnt="7"/>
      <dgm:spPr/>
    </dgm:pt>
    <dgm:pt modelId="{DD940578-7A5B-4258-ABD6-42C92838B0A7}" type="pres">
      <dgm:prSet presAssocID="{06AEB946-00DD-4C65-8410-4E770ACBCF63}" presName="ParentText" presStyleLbl="revTx" presStyleIdx="0" presStyleCnt="4" custLinFactNeighborX="14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52964-7874-46F8-B9CB-4BFFEEF461D7}" type="pres">
      <dgm:prSet presAssocID="{06AEB946-00DD-4C65-8410-4E770ACBCF63}" presName="Triangle" presStyleLbl="alignNode1" presStyleIdx="1" presStyleCnt="7"/>
      <dgm:spPr/>
    </dgm:pt>
    <dgm:pt modelId="{28ADE253-5C1B-493D-A1F1-477BC6BA2ACE}" type="pres">
      <dgm:prSet presAssocID="{696A971A-EB89-4438-B87F-C0951EA8BF98}" presName="sibTrans" presStyleCnt="0"/>
      <dgm:spPr/>
    </dgm:pt>
    <dgm:pt modelId="{0DD18B8A-810D-4232-AC8C-3086FE909C3C}" type="pres">
      <dgm:prSet presAssocID="{696A971A-EB89-4438-B87F-C0951EA8BF98}" presName="space" presStyleCnt="0"/>
      <dgm:spPr/>
    </dgm:pt>
    <dgm:pt modelId="{9DEB2E6D-C8BF-4953-9525-069599892DFF}" type="pres">
      <dgm:prSet presAssocID="{D76B273F-CFAC-46C3-8E11-6A476D23D2FA}" presName="composite" presStyleCnt="0"/>
      <dgm:spPr/>
    </dgm:pt>
    <dgm:pt modelId="{1061E9E7-611C-4811-86DF-E4B40A91024D}" type="pres">
      <dgm:prSet presAssocID="{D76B273F-CFAC-46C3-8E11-6A476D23D2FA}" presName="LShape" presStyleLbl="alignNode1" presStyleIdx="2" presStyleCnt="7"/>
      <dgm:spPr/>
    </dgm:pt>
    <dgm:pt modelId="{81E8852E-5259-480E-B0E2-147A44A40F61}" type="pres">
      <dgm:prSet presAssocID="{D76B273F-CFAC-46C3-8E11-6A476D23D2FA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07C79-D2EF-4EEB-AED1-52963B39199E}" type="pres">
      <dgm:prSet presAssocID="{D76B273F-CFAC-46C3-8E11-6A476D23D2FA}" presName="Triangle" presStyleLbl="alignNode1" presStyleIdx="3" presStyleCnt="7"/>
      <dgm:spPr/>
    </dgm:pt>
    <dgm:pt modelId="{C6BAFEC2-3FAD-43EA-94C5-CDB29D650B7A}" type="pres">
      <dgm:prSet presAssocID="{42F3B493-A0A5-4519-8058-6A1144469600}" presName="sibTrans" presStyleCnt="0"/>
      <dgm:spPr/>
    </dgm:pt>
    <dgm:pt modelId="{71598E83-3903-4FC5-9880-98F832405569}" type="pres">
      <dgm:prSet presAssocID="{42F3B493-A0A5-4519-8058-6A1144469600}" presName="space" presStyleCnt="0"/>
      <dgm:spPr/>
    </dgm:pt>
    <dgm:pt modelId="{82551B32-4503-474B-B66E-B422B2705FE6}" type="pres">
      <dgm:prSet presAssocID="{70927453-7C84-46F0-828D-DCD037126CE0}" presName="composite" presStyleCnt="0"/>
      <dgm:spPr/>
    </dgm:pt>
    <dgm:pt modelId="{1A8C8330-36C2-4E98-BA89-340E4C026368}" type="pres">
      <dgm:prSet presAssocID="{70927453-7C84-46F0-828D-DCD037126CE0}" presName="LShape" presStyleLbl="alignNode1" presStyleIdx="4" presStyleCnt="7"/>
      <dgm:spPr/>
    </dgm:pt>
    <dgm:pt modelId="{BDFA5BB6-1DB4-4ABE-AE90-2F334244E945}" type="pres">
      <dgm:prSet presAssocID="{70927453-7C84-46F0-828D-DCD037126CE0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9D393-714E-4319-AD6B-C9A78CBAB155}" type="pres">
      <dgm:prSet presAssocID="{70927453-7C84-46F0-828D-DCD037126CE0}" presName="Triangle" presStyleLbl="alignNode1" presStyleIdx="5" presStyleCnt="7"/>
      <dgm:spPr/>
    </dgm:pt>
    <dgm:pt modelId="{AF0F1E79-8204-4389-B2BB-1E9C57EDA98C}" type="pres">
      <dgm:prSet presAssocID="{1D45AB2E-8541-4D56-A07B-C555B641C22A}" presName="sibTrans" presStyleCnt="0"/>
      <dgm:spPr/>
    </dgm:pt>
    <dgm:pt modelId="{A03BB8C8-CBBB-4F28-87C5-D7FAFE26FD5E}" type="pres">
      <dgm:prSet presAssocID="{1D45AB2E-8541-4D56-A07B-C555B641C22A}" presName="space" presStyleCnt="0"/>
      <dgm:spPr/>
    </dgm:pt>
    <dgm:pt modelId="{13C40F89-DC32-4817-9F8F-0186ADEE28A0}" type="pres">
      <dgm:prSet presAssocID="{6F154605-E918-44C0-A3E1-7335F724086F}" presName="composite" presStyleCnt="0"/>
      <dgm:spPr/>
    </dgm:pt>
    <dgm:pt modelId="{87EC9C59-9534-4A55-ACB0-1F3F7F74757B}" type="pres">
      <dgm:prSet presAssocID="{6F154605-E918-44C0-A3E1-7335F724086F}" presName="LShape" presStyleLbl="alignNode1" presStyleIdx="6" presStyleCnt="7"/>
      <dgm:spPr/>
    </dgm:pt>
    <dgm:pt modelId="{647D8467-644E-47F4-A7B0-B3C323C7AD8B}" type="pres">
      <dgm:prSet presAssocID="{6F154605-E918-44C0-A3E1-7335F724086F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16B263-E2A8-4DBC-9216-169A05A75BEA}" type="presOf" srcId="{70927453-7C84-46F0-828D-DCD037126CE0}" destId="{BDFA5BB6-1DB4-4ABE-AE90-2F334244E945}" srcOrd="0" destOrd="0" presId="urn:microsoft.com/office/officeart/2009/3/layout/StepUpProcess"/>
    <dgm:cxn modelId="{AECADB2C-F7B2-462A-B35F-B6115517BC85}" srcId="{82DC87EB-7A7D-4624-80A3-6A026BDF85BA}" destId="{6F154605-E918-44C0-A3E1-7335F724086F}" srcOrd="3" destOrd="0" parTransId="{813DDEA9-F0FE-4F32-9F14-382E50B81D8C}" sibTransId="{94CC1EC8-2975-4C5C-9628-33B97C7BFC7E}"/>
    <dgm:cxn modelId="{0CC7B481-2A90-43FB-BE2F-E4A3FA53DD66}" type="presOf" srcId="{06AEB946-00DD-4C65-8410-4E770ACBCF63}" destId="{DD940578-7A5B-4258-ABD6-42C92838B0A7}" srcOrd="0" destOrd="0" presId="urn:microsoft.com/office/officeart/2009/3/layout/StepUpProcess"/>
    <dgm:cxn modelId="{633788FF-4421-4172-A8EB-CC4A7DD4F98D}" type="presOf" srcId="{6F154605-E918-44C0-A3E1-7335F724086F}" destId="{647D8467-644E-47F4-A7B0-B3C323C7AD8B}" srcOrd="0" destOrd="0" presId="urn:microsoft.com/office/officeart/2009/3/layout/StepUpProcess"/>
    <dgm:cxn modelId="{7FB31DA8-3E7E-4A96-9B61-D0793D4BF008}" type="presOf" srcId="{82DC87EB-7A7D-4624-80A3-6A026BDF85BA}" destId="{33D82C20-510C-4F87-84D6-F6879A49A57F}" srcOrd="0" destOrd="0" presId="urn:microsoft.com/office/officeart/2009/3/layout/StepUpProcess"/>
    <dgm:cxn modelId="{9E32DCA6-C988-48F0-8072-2BF763741F00}" srcId="{82DC87EB-7A7D-4624-80A3-6A026BDF85BA}" destId="{06AEB946-00DD-4C65-8410-4E770ACBCF63}" srcOrd="0" destOrd="0" parTransId="{AE5E8353-9603-41AA-9597-6A5F6996B5D9}" sibTransId="{696A971A-EB89-4438-B87F-C0951EA8BF98}"/>
    <dgm:cxn modelId="{AB1BAE6A-9BE0-45DB-954D-77B202B9E1BB}" srcId="{82DC87EB-7A7D-4624-80A3-6A026BDF85BA}" destId="{70927453-7C84-46F0-828D-DCD037126CE0}" srcOrd="2" destOrd="0" parTransId="{B5DCAB2A-EEE5-434D-AB30-A8855D8A30F3}" sibTransId="{1D45AB2E-8541-4D56-A07B-C555B641C22A}"/>
    <dgm:cxn modelId="{C081C8DF-BA62-457D-86B2-093CF29C4202}" srcId="{82DC87EB-7A7D-4624-80A3-6A026BDF85BA}" destId="{D76B273F-CFAC-46C3-8E11-6A476D23D2FA}" srcOrd="1" destOrd="0" parTransId="{05E4E14F-935F-41B2-AF10-44C90D271CD3}" sibTransId="{42F3B493-A0A5-4519-8058-6A1144469600}"/>
    <dgm:cxn modelId="{1348DF8F-1344-4475-9D76-B8ABF9B88769}" type="presOf" srcId="{D76B273F-CFAC-46C3-8E11-6A476D23D2FA}" destId="{81E8852E-5259-480E-B0E2-147A44A40F61}" srcOrd="0" destOrd="0" presId="urn:microsoft.com/office/officeart/2009/3/layout/StepUpProcess"/>
    <dgm:cxn modelId="{EF47F6B1-EAE4-490C-8E6B-3F87261FE0AA}" type="presParOf" srcId="{33D82C20-510C-4F87-84D6-F6879A49A57F}" destId="{7B5FED50-863D-41B1-ACCF-8F2A70FC4EB0}" srcOrd="0" destOrd="0" presId="urn:microsoft.com/office/officeart/2009/3/layout/StepUpProcess"/>
    <dgm:cxn modelId="{0DEBC211-47EC-4C73-8B91-E79EA1C79DA2}" type="presParOf" srcId="{7B5FED50-863D-41B1-ACCF-8F2A70FC4EB0}" destId="{E3848273-B8E9-42A1-87E9-F89C312A7313}" srcOrd="0" destOrd="0" presId="urn:microsoft.com/office/officeart/2009/3/layout/StepUpProcess"/>
    <dgm:cxn modelId="{5EAE1079-B9B1-4447-A5C5-0BC974F00B7F}" type="presParOf" srcId="{7B5FED50-863D-41B1-ACCF-8F2A70FC4EB0}" destId="{DD940578-7A5B-4258-ABD6-42C92838B0A7}" srcOrd="1" destOrd="0" presId="urn:microsoft.com/office/officeart/2009/3/layout/StepUpProcess"/>
    <dgm:cxn modelId="{9F6DA3AB-AF7A-483C-A59B-1A18F0984BD0}" type="presParOf" srcId="{7B5FED50-863D-41B1-ACCF-8F2A70FC4EB0}" destId="{9E052964-7874-46F8-B9CB-4BFFEEF461D7}" srcOrd="2" destOrd="0" presId="urn:microsoft.com/office/officeart/2009/3/layout/StepUpProcess"/>
    <dgm:cxn modelId="{FBC6D74F-C584-492F-A663-E4738B137DC5}" type="presParOf" srcId="{33D82C20-510C-4F87-84D6-F6879A49A57F}" destId="{28ADE253-5C1B-493D-A1F1-477BC6BA2ACE}" srcOrd="1" destOrd="0" presId="urn:microsoft.com/office/officeart/2009/3/layout/StepUpProcess"/>
    <dgm:cxn modelId="{27D6DCD4-9FC1-47F9-8A5E-607E0C5F0AC4}" type="presParOf" srcId="{28ADE253-5C1B-493D-A1F1-477BC6BA2ACE}" destId="{0DD18B8A-810D-4232-AC8C-3086FE909C3C}" srcOrd="0" destOrd="0" presId="urn:microsoft.com/office/officeart/2009/3/layout/StepUpProcess"/>
    <dgm:cxn modelId="{EC3E9500-22DE-4E12-AF1E-DC2B46BE61AC}" type="presParOf" srcId="{33D82C20-510C-4F87-84D6-F6879A49A57F}" destId="{9DEB2E6D-C8BF-4953-9525-069599892DFF}" srcOrd="2" destOrd="0" presId="urn:microsoft.com/office/officeart/2009/3/layout/StepUpProcess"/>
    <dgm:cxn modelId="{D1A3D219-D219-4473-B232-0F84C4198B9D}" type="presParOf" srcId="{9DEB2E6D-C8BF-4953-9525-069599892DFF}" destId="{1061E9E7-611C-4811-86DF-E4B40A91024D}" srcOrd="0" destOrd="0" presId="urn:microsoft.com/office/officeart/2009/3/layout/StepUpProcess"/>
    <dgm:cxn modelId="{7810BF0E-BBCE-4A4F-B899-F0D6202A1962}" type="presParOf" srcId="{9DEB2E6D-C8BF-4953-9525-069599892DFF}" destId="{81E8852E-5259-480E-B0E2-147A44A40F61}" srcOrd="1" destOrd="0" presId="urn:microsoft.com/office/officeart/2009/3/layout/StepUpProcess"/>
    <dgm:cxn modelId="{5DBD75DD-6510-4F7A-AD73-779672C2D6BE}" type="presParOf" srcId="{9DEB2E6D-C8BF-4953-9525-069599892DFF}" destId="{87507C79-D2EF-4EEB-AED1-52963B39199E}" srcOrd="2" destOrd="0" presId="urn:microsoft.com/office/officeart/2009/3/layout/StepUpProcess"/>
    <dgm:cxn modelId="{D719AF3B-E0CC-4C9D-98C7-C8592F07B2C4}" type="presParOf" srcId="{33D82C20-510C-4F87-84D6-F6879A49A57F}" destId="{C6BAFEC2-3FAD-43EA-94C5-CDB29D650B7A}" srcOrd="3" destOrd="0" presId="urn:microsoft.com/office/officeart/2009/3/layout/StepUpProcess"/>
    <dgm:cxn modelId="{B1A5929F-80A4-40A0-98FF-9DB9900E7CAD}" type="presParOf" srcId="{C6BAFEC2-3FAD-43EA-94C5-CDB29D650B7A}" destId="{71598E83-3903-4FC5-9880-98F832405569}" srcOrd="0" destOrd="0" presId="urn:microsoft.com/office/officeart/2009/3/layout/StepUpProcess"/>
    <dgm:cxn modelId="{31D3A30C-F7BD-4B28-A6FD-2A1615DE5541}" type="presParOf" srcId="{33D82C20-510C-4F87-84D6-F6879A49A57F}" destId="{82551B32-4503-474B-B66E-B422B2705FE6}" srcOrd="4" destOrd="0" presId="urn:microsoft.com/office/officeart/2009/3/layout/StepUpProcess"/>
    <dgm:cxn modelId="{8FEC5555-595D-4E36-BBFD-A823F75BFCF0}" type="presParOf" srcId="{82551B32-4503-474B-B66E-B422B2705FE6}" destId="{1A8C8330-36C2-4E98-BA89-340E4C026368}" srcOrd="0" destOrd="0" presId="urn:microsoft.com/office/officeart/2009/3/layout/StepUpProcess"/>
    <dgm:cxn modelId="{6214EC8A-1042-4964-809A-4EB4DAEDB310}" type="presParOf" srcId="{82551B32-4503-474B-B66E-B422B2705FE6}" destId="{BDFA5BB6-1DB4-4ABE-AE90-2F334244E945}" srcOrd="1" destOrd="0" presId="urn:microsoft.com/office/officeart/2009/3/layout/StepUpProcess"/>
    <dgm:cxn modelId="{096E6A2D-9013-4898-BD96-50CC83D8A413}" type="presParOf" srcId="{82551B32-4503-474B-B66E-B422B2705FE6}" destId="{B6C9D393-714E-4319-AD6B-C9A78CBAB155}" srcOrd="2" destOrd="0" presId="urn:microsoft.com/office/officeart/2009/3/layout/StepUpProcess"/>
    <dgm:cxn modelId="{4E68AAFD-07A2-48BB-A2D6-CAEDE958ABED}" type="presParOf" srcId="{33D82C20-510C-4F87-84D6-F6879A49A57F}" destId="{AF0F1E79-8204-4389-B2BB-1E9C57EDA98C}" srcOrd="5" destOrd="0" presId="urn:microsoft.com/office/officeart/2009/3/layout/StepUpProcess"/>
    <dgm:cxn modelId="{7FB3065B-A7CF-4DEA-A30B-BCBA86E009EF}" type="presParOf" srcId="{AF0F1E79-8204-4389-B2BB-1E9C57EDA98C}" destId="{A03BB8C8-CBBB-4F28-87C5-D7FAFE26FD5E}" srcOrd="0" destOrd="0" presId="urn:microsoft.com/office/officeart/2009/3/layout/StepUpProcess"/>
    <dgm:cxn modelId="{4A0A0616-DE9E-4F1A-8AD9-1E7A10B783CA}" type="presParOf" srcId="{33D82C20-510C-4F87-84D6-F6879A49A57F}" destId="{13C40F89-DC32-4817-9F8F-0186ADEE28A0}" srcOrd="6" destOrd="0" presId="urn:microsoft.com/office/officeart/2009/3/layout/StepUpProcess"/>
    <dgm:cxn modelId="{16CABBE5-1E54-4235-B780-7199A1F9ABF6}" type="presParOf" srcId="{13C40F89-DC32-4817-9F8F-0186ADEE28A0}" destId="{87EC9C59-9534-4A55-ACB0-1F3F7F74757B}" srcOrd="0" destOrd="0" presId="urn:microsoft.com/office/officeart/2009/3/layout/StepUpProcess"/>
    <dgm:cxn modelId="{357B41F7-3F9C-4982-BA83-6A63979BEF4E}" type="presParOf" srcId="{13C40F89-DC32-4817-9F8F-0186ADEE28A0}" destId="{647D8467-644E-47F4-A7B0-B3C323C7AD8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48273-B8E9-42A1-87E9-F89C312A7313}">
      <dsp:nvSpPr>
        <dsp:cNvPr id="0" name=""/>
        <dsp:cNvSpPr/>
      </dsp:nvSpPr>
      <dsp:spPr>
        <a:xfrm rot="5400000">
          <a:off x="397242" y="1419969"/>
          <a:ext cx="1192316" cy="198398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940578-7A5B-4258-ABD6-42C92838B0A7}">
      <dsp:nvSpPr>
        <dsp:cNvPr id="0" name=""/>
        <dsp:cNvSpPr/>
      </dsp:nvSpPr>
      <dsp:spPr>
        <a:xfrm>
          <a:off x="223649" y="2012754"/>
          <a:ext cx="1791155" cy="1570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/>
            <a:t>- Выбор темы семинара и постановка задачи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/>
            <a:t>- Проведение лекции-семинара ментором (экспертом)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Дискуссия</a:t>
          </a:r>
          <a:endParaRPr lang="ru-RU" sz="1400" kern="1200" dirty="0"/>
        </a:p>
      </dsp:txBody>
      <dsp:txXfrm>
        <a:off x="223649" y="2012754"/>
        <a:ext cx="1791155" cy="1570053"/>
      </dsp:txXfrm>
    </dsp:sp>
    <dsp:sp modelId="{9E052964-7874-46F8-B9CB-4BFFEEF461D7}">
      <dsp:nvSpPr>
        <dsp:cNvPr id="0" name=""/>
        <dsp:cNvSpPr/>
      </dsp:nvSpPr>
      <dsp:spPr>
        <a:xfrm>
          <a:off x="1651417" y="1273906"/>
          <a:ext cx="337953" cy="33795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-11555"/>
                <a:satOff val="-5043"/>
                <a:lumOff val="-7059"/>
                <a:alphaOff val="0"/>
                <a:shade val="51000"/>
                <a:satMod val="130000"/>
              </a:schemeClr>
            </a:gs>
            <a:gs pos="80000">
              <a:schemeClr val="accent2">
                <a:hueOff val="-11555"/>
                <a:satOff val="-5043"/>
                <a:lumOff val="-7059"/>
                <a:alphaOff val="0"/>
                <a:shade val="93000"/>
                <a:satMod val="130000"/>
              </a:schemeClr>
            </a:gs>
            <a:gs pos="100000">
              <a:schemeClr val="accent2">
                <a:hueOff val="-11555"/>
                <a:satOff val="-5043"/>
                <a:lumOff val="-705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11555"/>
              <a:satOff val="-5043"/>
              <a:lumOff val="-7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61E9E7-611C-4811-86DF-E4B40A91024D}">
      <dsp:nvSpPr>
        <dsp:cNvPr id="0" name=""/>
        <dsp:cNvSpPr/>
      </dsp:nvSpPr>
      <dsp:spPr>
        <a:xfrm rot="5400000">
          <a:off x="2589967" y="877377"/>
          <a:ext cx="1192316" cy="198398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-23109"/>
                <a:satOff val="-10085"/>
                <a:lumOff val="-14118"/>
                <a:alphaOff val="0"/>
                <a:shade val="51000"/>
                <a:satMod val="130000"/>
              </a:schemeClr>
            </a:gs>
            <a:gs pos="80000">
              <a:schemeClr val="accent2">
                <a:hueOff val="-23109"/>
                <a:satOff val="-10085"/>
                <a:lumOff val="-14118"/>
                <a:alphaOff val="0"/>
                <a:shade val="93000"/>
                <a:satMod val="130000"/>
              </a:schemeClr>
            </a:gs>
            <a:gs pos="100000">
              <a:schemeClr val="accent2">
                <a:hueOff val="-23109"/>
                <a:satOff val="-10085"/>
                <a:lumOff val="-1411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23109"/>
              <a:satOff val="-10085"/>
              <a:lumOff val="-1411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E8852E-5259-480E-B0E2-147A44A40F61}">
      <dsp:nvSpPr>
        <dsp:cNvPr id="0" name=""/>
        <dsp:cNvSpPr/>
      </dsp:nvSpPr>
      <dsp:spPr>
        <a:xfrm>
          <a:off x="2390939" y="1470163"/>
          <a:ext cx="1791155" cy="1570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/>
            <a:t>- Определение списка тем научно-исследовательских работ и их авторов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/>
            <a:t>- Проведение работ по темам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Подготовка материалов</a:t>
          </a:r>
          <a:endParaRPr lang="ru-RU" alt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/>
            <a:t>- Написание отчета о НИР</a:t>
          </a:r>
        </a:p>
      </dsp:txBody>
      <dsp:txXfrm>
        <a:off x="2390939" y="1470163"/>
        <a:ext cx="1791155" cy="1570053"/>
      </dsp:txXfrm>
    </dsp:sp>
    <dsp:sp modelId="{87507C79-D2EF-4EEB-AED1-52963B39199E}">
      <dsp:nvSpPr>
        <dsp:cNvPr id="0" name=""/>
        <dsp:cNvSpPr/>
      </dsp:nvSpPr>
      <dsp:spPr>
        <a:xfrm>
          <a:off x="3844141" y="731314"/>
          <a:ext cx="337953" cy="33795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-34664"/>
                <a:satOff val="-15128"/>
                <a:lumOff val="-21177"/>
                <a:alphaOff val="0"/>
                <a:shade val="51000"/>
                <a:satMod val="130000"/>
              </a:schemeClr>
            </a:gs>
            <a:gs pos="80000">
              <a:schemeClr val="accent2">
                <a:hueOff val="-34664"/>
                <a:satOff val="-15128"/>
                <a:lumOff val="-21177"/>
                <a:alphaOff val="0"/>
                <a:shade val="93000"/>
                <a:satMod val="130000"/>
              </a:schemeClr>
            </a:gs>
            <a:gs pos="100000">
              <a:schemeClr val="accent2">
                <a:hueOff val="-34664"/>
                <a:satOff val="-15128"/>
                <a:lumOff val="-2117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34664"/>
              <a:satOff val="-15128"/>
              <a:lumOff val="-21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8C8330-36C2-4E98-BA89-340E4C026368}">
      <dsp:nvSpPr>
        <dsp:cNvPr id="0" name=""/>
        <dsp:cNvSpPr/>
      </dsp:nvSpPr>
      <dsp:spPr>
        <a:xfrm rot="5400000">
          <a:off x="4782691" y="334785"/>
          <a:ext cx="1192316" cy="198398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-46219"/>
                <a:satOff val="-20170"/>
                <a:lumOff val="-28235"/>
                <a:alphaOff val="0"/>
                <a:shade val="51000"/>
                <a:satMod val="130000"/>
              </a:schemeClr>
            </a:gs>
            <a:gs pos="80000">
              <a:schemeClr val="accent2">
                <a:hueOff val="-46219"/>
                <a:satOff val="-20170"/>
                <a:lumOff val="-28235"/>
                <a:alphaOff val="0"/>
                <a:shade val="93000"/>
                <a:satMod val="130000"/>
              </a:schemeClr>
            </a:gs>
            <a:gs pos="100000">
              <a:schemeClr val="accent2">
                <a:hueOff val="-46219"/>
                <a:satOff val="-20170"/>
                <a:lumOff val="-2823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46219"/>
              <a:satOff val="-20170"/>
              <a:lumOff val="-282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FA5BB6-1DB4-4ABE-AE90-2F334244E945}">
      <dsp:nvSpPr>
        <dsp:cNvPr id="0" name=""/>
        <dsp:cNvSpPr/>
      </dsp:nvSpPr>
      <dsp:spPr>
        <a:xfrm>
          <a:off x="4583664" y="927571"/>
          <a:ext cx="1791155" cy="1570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/>
            <a:t>- Определение докладчиков по теме работы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/>
            <a:t>- Подготовка докладчиков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/>
            <a:t>- Выступление докладчиков (2-3 доклада  20-30 мин)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/>
            <a:t>- Дискуссия (30-40 мин)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/>
            <a:t>- Экспертная оценка докладов</a:t>
          </a:r>
          <a:endParaRPr lang="ru-RU" sz="1400" kern="1200" dirty="0"/>
        </a:p>
      </dsp:txBody>
      <dsp:txXfrm>
        <a:off x="4583664" y="927571"/>
        <a:ext cx="1791155" cy="1570053"/>
      </dsp:txXfrm>
    </dsp:sp>
    <dsp:sp modelId="{B6C9D393-714E-4319-AD6B-C9A78CBAB155}">
      <dsp:nvSpPr>
        <dsp:cNvPr id="0" name=""/>
        <dsp:cNvSpPr/>
      </dsp:nvSpPr>
      <dsp:spPr>
        <a:xfrm>
          <a:off x="6036866" y="188722"/>
          <a:ext cx="337953" cy="337953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-57774"/>
                <a:satOff val="-25212"/>
                <a:lumOff val="-35294"/>
                <a:alphaOff val="0"/>
                <a:shade val="51000"/>
                <a:satMod val="130000"/>
              </a:schemeClr>
            </a:gs>
            <a:gs pos="80000">
              <a:schemeClr val="accent2">
                <a:hueOff val="-57774"/>
                <a:satOff val="-25212"/>
                <a:lumOff val="-35294"/>
                <a:alphaOff val="0"/>
                <a:shade val="93000"/>
                <a:satMod val="130000"/>
              </a:schemeClr>
            </a:gs>
            <a:gs pos="100000">
              <a:schemeClr val="accent2">
                <a:hueOff val="-57774"/>
                <a:satOff val="-25212"/>
                <a:lumOff val="-3529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57774"/>
              <a:satOff val="-25212"/>
              <a:lumOff val="-352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EC9C59-9534-4A55-ACB0-1F3F7F74757B}">
      <dsp:nvSpPr>
        <dsp:cNvPr id="0" name=""/>
        <dsp:cNvSpPr/>
      </dsp:nvSpPr>
      <dsp:spPr>
        <a:xfrm rot="5400000">
          <a:off x="6975416" y="-207805"/>
          <a:ext cx="1192316" cy="198398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-69328"/>
                <a:satOff val="-30255"/>
                <a:lumOff val="-42353"/>
                <a:alphaOff val="0"/>
                <a:shade val="51000"/>
                <a:satMod val="130000"/>
              </a:schemeClr>
            </a:gs>
            <a:gs pos="80000">
              <a:schemeClr val="accent2">
                <a:hueOff val="-69328"/>
                <a:satOff val="-30255"/>
                <a:lumOff val="-42353"/>
                <a:alphaOff val="0"/>
                <a:shade val="93000"/>
                <a:satMod val="130000"/>
              </a:schemeClr>
            </a:gs>
            <a:gs pos="100000">
              <a:schemeClr val="accent2">
                <a:hueOff val="-69328"/>
                <a:satOff val="-30255"/>
                <a:lumOff val="-4235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69328"/>
              <a:satOff val="-30255"/>
              <a:lumOff val="-423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7D8467-644E-47F4-A7B0-B3C323C7AD8B}">
      <dsp:nvSpPr>
        <dsp:cNvPr id="0" name=""/>
        <dsp:cNvSpPr/>
      </dsp:nvSpPr>
      <dsp:spPr>
        <a:xfrm>
          <a:off x="6776389" y="384979"/>
          <a:ext cx="1791155" cy="1570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dirty="0" smtClean="0">
              <a:solidFill>
                <a:srgbClr val="3366CC"/>
              </a:solidFill>
            </a:rPr>
            <a:t>Зимняя сессия</a:t>
          </a:r>
          <a:r>
            <a:rPr lang="en-US" altLang="ru-RU" sz="1400" b="1" kern="1200" dirty="0" smtClean="0">
              <a:solidFill>
                <a:srgbClr val="3366CC"/>
              </a:solidFill>
            </a:rPr>
            <a:t>:</a:t>
          </a:r>
          <a:endParaRPr lang="ru-RU" alt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/>
            <a:t>- Выступление докладчиков на профильных конференциях</a:t>
          </a:r>
          <a:br>
            <a:rPr lang="ru-RU" altLang="ru-RU" sz="1400" kern="1200" dirty="0" smtClean="0"/>
          </a:br>
          <a:r>
            <a:rPr lang="ru-RU" altLang="ru-RU" sz="1400" kern="1200" dirty="0" smtClean="0"/>
            <a:t>- Публикация докладов в журналах</a:t>
          </a:r>
          <a:endParaRPr lang="en-US" alt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kern="1200" dirty="0" smtClean="0">
              <a:solidFill>
                <a:srgbClr val="FF0000"/>
              </a:solidFill>
            </a:rPr>
            <a:t>Летняя сессия</a:t>
          </a:r>
          <a:r>
            <a:rPr lang="en-US" altLang="ru-RU" sz="1400" b="1" kern="1200" dirty="0" smtClean="0">
              <a:solidFill>
                <a:srgbClr val="FF0000"/>
              </a:solidFill>
            </a:rPr>
            <a:t>:</a:t>
          </a:r>
          <a:endParaRPr lang="ru-RU" altLang="ru-RU" sz="1400" b="1" kern="1200" dirty="0" smtClean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Организация</a:t>
          </a:r>
          <a:r>
            <a:rPr lang="en-US" sz="1400" kern="1200" dirty="0" smtClean="0"/>
            <a:t> </a:t>
          </a:r>
          <a:r>
            <a:rPr lang="ru-RU" sz="1400" kern="1200" dirty="0" smtClean="0"/>
            <a:t>коммуникационной площадки на форуме «Форсаж» </a:t>
          </a:r>
        </a:p>
      </dsp:txBody>
      <dsp:txXfrm>
        <a:off x="6776389" y="384979"/>
        <a:ext cx="1791155" cy="1570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135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0" rIns="91266" bIns="4563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55" y="0"/>
            <a:ext cx="2946135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0" rIns="91266" bIns="4563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9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8"/>
            <a:ext cx="2946135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0" rIns="91266" bIns="4563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9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55" y="9430308"/>
            <a:ext cx="2946135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0" rIns="91266" bIns="4563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4AF7AE-11A0-4221-AB46-A9409934B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514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theme" Target="../theme/theme12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8288" y="666750"/>
            <a:ext cx="6559550" cy="4919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16"/>
          <p:cNvSpPr>
            <a:spLocks noChangeArrowheads="1"/>
          </p:cNvSpPr>
          <p:nvPr/>
        </p:nvSpPr>
        <p:spPr bwMode="auto">
          <a:xfrm>
            <a:off x="543879" y="7456331"/>
            <a:ext cx="6009607" cy="276999"/>
          </a:xfrm>
          <a:prstGeom prst="rect">
            <a:avLst/>
          </a:prstGeom>
          <a:solidFill>
            <a:srgbClr val="CEE3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ru-RU">
              <a:solidFill>
                <a:schemeClr val="tx1"/>
              </a:solidFill>
            </a:endParaRP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3879" y="5746668"/>
            <a:ext cx="6009607" cy="368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Образец текста</a:t>
            </a:r>
          </a:p>
          <a:p>
            <a:pPr lvl="2"/>
            <a:r>
              <a:rPr lang="ru-RU" noProof="0" smtClean="0"/>
              <a:t>Второй уровень</a:t>
            </a:r>
          </a:p>
        </p:txBody>
      </p:sp>
      <p:pic>
        <p:nvPicPr>
          <p:cNvPr id="26629" name="Picture 20" descr="о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11" y="-3171"/>
            <a:ext cx="6112675" cy="60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Line 21"/>
          <p:cNvSpPr>
            <a:spLocks noChangeShapeType="1"/>
          </p:cNvSpPr>
          <p:nvPr/>
        </p:nvSpPr>
        <p:spPr bwMode="auto">
          <a:xfrm>
            <a:off x="543879" y="9498493"/>
            <a:ext cx="600960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330" tIns="45665" rIns="91330" bIns="45665"/>
          <a:lstStyle/>
          <a:p>
            <a:endParaRPr lang="ru-RU"/>
          </a:p>
        </p:txBody>
      </p:sp>
      <p:sp>
        <p:nvSpPr>
          <p:cNvPr id="26631" name="Line 22"/>
          <p:cNvSpPr>
            <a:spLocks noChangeShapeType="1"/>
          </p:cNvSpPr>
          <p:nvPr/>
        </p:nvSpPr>
        <p:spPr bwMode="auto">
          <a:xfrm>
            <a:off x="6226842" y="9498494"/>
            <a:ext cx="0" cy="42973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330" tIns="45665" rIns="91330" bIns="45665"/>
          <a:lstStyle/>
          <a:p>
            <a:endParaRPr lang="ru-RU"/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40649" y="9358949"/>
            <a:ext cx="2946135" cy="49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0" rIns="91266" bIns="4563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6A6E97-172C-4791-9463-2EA366CFD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8379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10000"/>
      </a:lnSpc>
      <a:spcBef>
        <a:spcPct val="1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192006" indent="-90450" algn="l" rtl="0" eaLnBrk="0" fontAlgn="base" hangingPunct="0">
      <a:lnSpc>
        <a:spcPct val="110000"/>
      </a:lnSpc>
      <a:spcBef>
        <a:spcPct val="10000"/>
      </a:spcBef>
      <a:spcAft>
        <a:spcPct val="0"/>
      </a:spcAft>
      <a:buBlip>
        <a:blip r:embed="rId3"/>
      </a:buBlip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274521" indent="-80929" algn="l" rtl="0" eaLnBrk="0" fontAlgn="base" hangingPunct="0">
      <a:spcBef>
        <a:spcPct val="0"/>
      </a:spcBef>
      <a:spcAft>
        <a:spcPct val="0"/>
      </a:spcAft>
      <a:buBlip>
        <a:blip r:embed="rId4"/>
      </a:buBlip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599521" indent="-22850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6528" indent="-22850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03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37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4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rosatom.ru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www.rosatom.ru/" TargetMode="Externa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2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4.xml"/><Relationship Id="rId7" Type="http://schemas.openxmlformats.org/officeDocument/2006/relationships/image" Target="../media/image16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0.xml"/><Relationship Id="rId4" Type="http://schemas.openxmlformats.org/officeDocument/2006/relationships/tags" Target="../tags/tag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300038" y="1671642"/>
            <a:ext cx="1822450" cy="3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2" tIns="45701" rIns="91402" bIns="45701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3200" b="1" smtClean="0">
                <a:solidFill>
                  <a:srgbClr val="5772B5"/>
                </a:solidFill>
              </a:rPr>
              <a:t>1</a:t>
            </a:r>
          </a:p>
        </p:txBody>
      </p:sp>
      <p:sp>
        <p:nvSpPr>
          <p:cNvPr id="5" name="Oval 6"/>
          <p:cNvSpPr>
            <a:spLocks noChangeArrowheads="1"/>
          </p:cNvSpPr>
          <p:nvPr userDrawn="1"/>
        </p:nvSpPr>
        <p:spPr bwMode="auto">
          <a:xfrm>
            <a:off x="5684838" y="1076329"/>
            <a:ext cx="360362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6" name="Oval 7"/>
          <p:cNvSpPr>
            <a:spLocks noChangeArrowheads="1"/>
          </p:cNvSpPr>
          <p:nvPr userDrawn="1"/>
        </p:nvSpPr>
        <p:spPr bwMode="auto">
          <a:xfrm>
            <a:off x="6083300" y="1076329"/>
            <a:ext cx="36036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Oval 8"/>
          <p:cNvSpPr>
            <a:spLocks noChangeArrowheads="1"/>
          </p:cNvSpPr>
          <p:nvPr userDrawn="1"/>
        </p:nvSpPr>
        <p:spPr bwMode="auto">
          <a:xfrm>
            <a:off x="6483350" y="1076329"/>
            <a:ext cx="36036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8" name="Picture 13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17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12775" y="5554664"/>
            <a:ext cx="1426033" cy="21982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92" y="2455863"/>
            <a:ext cx="7723187" cy="2139950"/>
          </a:xfrm>
        </p:spPr>
        <p:txBody>
          <a:bodyPr/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92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849272757"/>
      </p:ext>
    </p:extLst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8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20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7" indent="0">
              <a:buNone/>
              <a:defRPr sz="1600" b="1"/>
            </a:lvl7pPr>
            <a:lvl8pPr marL="3199044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8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20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7" indent="0">
              <a:buNone/>
              <a:defRPr sz="1600" b="1"/>
            </a:lvl7pPr>
            <a:lvl8pPr marL="3199044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BF37C-54A7-491E-BEAB-7710959B5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810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54BD2-0B32-48E4-9701-3D22CF403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082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7893D-DB2D-4C2C-AC0B-B59BFE0A1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863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08" indent="0">
              <a:buNone/>
              <a:defRPr sz="1200"/>
            </a:lvl2pPr>
            <a:lvl3pPr marL="914012" indent="0">
              <a:buNone/>
              <a:defRPr sz="1000"/>
            </a:lvl3pPr>
            <a:lvl4pPr marL="1371020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7" indent="0">
              <a:buNone/>
              <a:defRPr sz="900"/>
            </a:lvl7pPr>
            <a:lvl8pPr marL="3199044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4D503-DE9E-41EF-8A7A-D1A44498B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217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8" indent="0">
              <a:buNone/>
              <a:defRPr sz="2800"/>
            </a:lvl2pPr>
            <a:lvl3pPr marL="914012" indent="0">
              <a:buNone/>
              <a:defRPr sz="2400"/>
            </a:lvl3pPr>
            <a:lvl4pPr marL="1371020" indent="0">
              <a:buNone/>
              <a:defRPr sz="2000"/>
            </a:lvl4pPr>
            <a:lvl5pPr marL="1828025" indent="0">
              <a:buNone/>
              <a:defRPr sz="2000"/>
            </a:lvl5pPr>
            <a:lvl6pPr marL="2285032" indent="0">
              <a:buNone/>
              <a:defRPr sz="2000"/>
            </a:lvl6pPr>
            <a:lvl7pPr marL="2742037" indent="0">
              <a:buNone/>
              <a:defRPr sz="2000"/>
            </a:lvl7pPr>
            <a:lvl8pPr marL="3199044" indent="0">
              <a:buNone/>
              <a:defRPr sz="2000"/>
            </a:lvl8pPr>
            <a:lvl9pPr marL="365605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08" indent="0">
              <a:buNone/>
              <a:defRPr sz="1200"/>
            </a:lvl2pPr>
            <a:lvl3pPr marL="914012" indent="0">
              <a:buNone/>
              <a:defRPr sz="1000"/>
            </a:lvl3pPr>
            <a:lvl4pPr marL="1371020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7" indent="0">
              <a:buNone/>
              <a:defRPr sz="900"/>
            </a:lvl7pPr>
            <a:lvl8pPr marL="3199044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4A780-5CDF-42C1-9998-D392EF4AD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8107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E1E35-1F8E-480D-AE74-A62DE5CBC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7670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7979" y="115888"/>
            <a:ext cx="2111375" cy="55356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3854" y="115888"/>
            <a:ext cx="6181725" cy="55356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A69EB-8682-466F-8C63-62137D7CC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401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08" indent="0" algn="ctr">
              <a:buNone/>
              <a:defRPr/>
            </a:lvl2pPr>
            <a:lvl3pPr marL="914012" indent="0" algn="ctr">
              <a:buNone/>
              <a:defRPr/>
            </a:lvl3pPr>
            <a:lvl4pPr marL="1371020" indent="0" algn="ctr">
              <a:buNone/>
              <a:defRPr/>
            </a:lvl4pPr>
            <a:lvl5pPr marL="1828025" indent="0" algn="ctr">
              <a:buNone/>
              <a:defRPr/>
            </a:lvl5pPr>
            <a:lvl6pPr marL="2285032" indent="0" algn="ctr">
              <a:buNone/>
              <a:defRPr/>
            </a:lvl6pPr>
            <a:lvl7pPr marL="2742037" indent="0" algn="ctr">
              <a:buNone/>
              <a:defRPr/>
            </a:lvl7pPr>
            <a:lvl8pPr marL="3199044" indent="0" algn="ctr">
              <a:buNone/>
              <a:defRPr/>
            </a:lvl8pPr>
            <a:lvl9pPr marL="365605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B4823-89FB-4DC9-AE58-7A6CFC0AD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4025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3F1D6-AB24-43F1-A2C0-5772F1CDB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0939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08" indent="0">
              <a:buNone/>
              <a:defRPr sz="1800"/>
            </a:lvl2pPr>
            <a:lvl3pPr marL="914012" indent="0">
              <a:buNone/>
              <a:defRPr sz="1600"/>
            </a:lvl3pPr>
            <a:lvl4pPr marL="1371020" indent="0">
              <a:buNone/>
              <a:defRPr sz="1400"/>
            </a:lvl4pPr>
            <a:lvl5pPr marL="1828025" indent="0">
              <a:buNone/>
              <a:defRPr sz="1400"/>
            </a:lvl5pPr>
            <a:lvl6pPr marL="2285032" indent="0">
              <a:buNone/>
              <a:defRPr sz="1400"/>
            </a:lvl6pPr>
            <a:lvl7pPr marL="2742037" indent="0">
              <a:buNone/>
              <a:defRPr sz="1400"/>
            </a:lvl7pPr>
            <a:lvl8pPr marL="3199044" indent="0">
              <a:buNone/>
              <a:defRPr sz="1400"/>
            </a:lvl8pPr>
            <a:lvl9pPr marL="365605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16E31-17CF-4ABF-9CDE-CCE61FEB2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43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61E15-6166-46FA-B93C-185248A58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0296704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33486-AC52-4B61-B2CF-683A9451E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5659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8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20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7" indent="0">
              <a:buNone/>
              <a:defRPr sz="1600" b="1"/>
            </a:lvl7pPr>
            <a:lvl8pPr marL="3199044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8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20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7" indent="0">
              <a:buNone/>
              <a:defRPr sz="1600" b="1"/>
            </a:lvl7pPr>
            <a:lvl8pPr marL="3199044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E6758-2004-4C82-94E2-7B17AC585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9303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ECAC-9F5F-496B-AE57-8BA7C93BA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0672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2D9B4-AE33-46D9-863C-7C87ABF68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1642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08" indent="0">
              <a:buNone/>
              <a:defRPr sz="1200"/>
            </a:lvl2pPr>
            <a:lvl3pPr marL="914012" indent="0">
              <a:buNone/>
              <a:defRPr sz="1000"/>
            </a:lvl3pPr>
            <a:lvl4pPr marL="1371020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7" indent="0">
              <a:buNone/>
              <a:defRPr sz="900"/>
            </a:lvl7pPr>
            <a:lvl8pPr marL="3199044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84469-FC16-40A8-907D-D54F1D5A7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8550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8" indent="0">
              <a:buNone/>
              <a:defRPr sz="2800"/>
            </a:lvl2pPr>
            <a:lvl3pPr marL="914012" indent="0">
              <a:buNone/>
              <a:defRPr sz="2400"/>
            </a:lvl3pPr>
            <a:lvl4pPr marL="1371020" indent="0">
              <a:buNone/>
              <a:defRPr sz="2000"/>
            </a:lvl4pPr>
            <a:lvl5pPr marL="1828025" indent="0">
              <a:buNone/>
              <a:defRPr sz="2000"/>
            </a:lvl5pPr>
            <a:lvl6pPr marL="2285032" indent="0">
              <a:buNone/>
              <a:defRPr sz="2000"/>
            </a:lvl6pPr>
            <a:lvl7pPr marL="2742037" indent="0">
              <a:buNone/>
              <a:defRPr sz="2000"/>
            </a:lvl7pPr>
            <a:lvl8pPr marL="3199044" indent="0">
              <a:buNone/>
              <a:defRPr sz="2000"/>
            </a:lvl8pPr>
            <a:lvl9pPr marL="365605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08" indent="0">
              <a:buNone/>
              <a:defRPr sz="1200"/>
            </a:lvl2pPr>
            <a:lvl3pPr marL="914012" indent="0">
              <a:buNone/>
              <a:defRPr sz="1000"/>
            </a:lvl3pPr>
            <a:lvl4pPr marL="1371020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7" indent="0">
              <a:buNone/>
              <a:defRPr sz="900"/>
            </a:lvl7pPr>
            <a:lvl8pPr marL="3199044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0D83E-6A89-443A-8DA5-B8349B17F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929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758C6-A4EE-47A7-82D0-A72B56C1D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551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17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4" y="188917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B3A62-53F0-4374-A528-77C622AA3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0128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08" indent="0" algn="ctr">
              <a:buNone/>
              <a:defRPr/>
            </a:lvl2pPr>
            <a:lvl3pPr marL="914012" indent="0" algn="ctr">
              <a:buNone/>
              <a:defRPr/>
            </a:lvl3pPr>
            <a:lvl4pPr marL="1371020" indent="0" algn="ctr">
              <a:buNone/>
              <a:defRPr/>
            </a:lvl4pPr>
            <a:lvl5pPr marL="1828025" indent="0" algn="ctr">
              <a:buNone/>
              <a:defRPr/>
            </a:lvl5pPr>
            <a:lvl6pPr marL="2285032" indent="0" algn="ctr">
              <a:buNone/>
              <a:defRPr/>
            </a:lvl6pPr>
            <a:lvl7pPr marL="2742037" indent="0" algn="ctr">
              <a:buNone/>
              <a:defRPr/>
            </a:lvl7pPr>
            <a:lvl8pPr marL="3199044" indent="0" algn="ctr">
              <a:buNone/>
              <a:defRPr/>
            </a:lvl8pPr>
            <a:lvl9pPr marL="365605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FA291-67D2-4CB8-9AD2-4637C441D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450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4D21C-6353-4D68-9166-A31D3A684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221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 userDrawn="1"/>
        </p:nvSpPr>
        <p:spPr bwMode="auto">
          <a:xfrm>
            <a:off x="414338" y="1679575"/>
            <a:ext cx="182245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2" tIns="45701" rIns="91402" bIns="45701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3200" b="1" smtClean="0">
                <a:solidFill>
                  <a:srgbClr val="5772B5"/>
                </a:solidFill>
              </a:rPr>
              <a:t>2</a:t>
            </a:r>
          </a:p>
        </p:txBody>
      </p:sp>
      <p:sp>
        <p:nvSpPr>
          <p:cNvPr id="5" name="Oval 13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5684838" y="1076329"/>
            <a:ext cx="360362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Oval 14"/>
          <p:cNvSpPr>
            <a:spLocks noChangeArrowheads="1"/>
          </p:cNvSpPr>
          <p:nvPr userDrawn="1"/>
        </p:nvSpPr>
        <p:spPr bwMode="auto">
          <a:xfrm>
            <a:off x="6083300" y="1076329"/>
            <a:ext cx="360363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7" name="Oval 15"/>
          <p:cNvSpPr>
            <a:spLocks noChangeArrowheads="1"/>
          </p:cNvSpPr>
          <p:nvPr userDrawn="1"/>
        </p:nvSpPr>
        <p:spPr bwMode="auto">
          <a:xfrm>
            <a:off x="6483350" y="1076329"/>
            <a:ext cx="360363" cy="3603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8" name="Picture 21" descr="ujkm,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17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2">
            <a:hlinkClick r:id="rId5"/>
          </p:cNvPr>
          <p:cNvSpPr txBox="1">
            <a:spLocks noChangeArrowheads="1"/>
          </p:cNvSpPr>
          <p:nvPr userDrawn="1"/>
        </p:nvSpPr>
        <p:spPr bwMode="auto">
          <a:xfrm>
            <a:off x="612775" y="5554664"/>
            <a:ext cx="1426033" cy="21982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  <p:sp>
        <p:nvSpPr>
          <p:cNvPr id="11367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11192" y="4652963"/>
            <a:ext cx="7723187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3684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611192" y="2455863"/>
            <a:ext cx="7723187" cy="2139950"/>
          </a:xfrm>
        </p:spPr>
        <p:txBody>
          <a:bodyPr/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047276057"/>
      </p:ext>
    </p:extLst>
  </p:cSld>
  <p:clrMapOvr>
    <a:masterClrMapping/>
  </p:clrMapOvr>
  <p:transition>
    <p:spli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08" indent="0">
              <a:buNone/>
              <a:defRPr sz="1800"/>
            </a:lvl2pPr>
            <a:lvl3pPr marL="914012" indent="0">
              <a:buNone/>
              <a:defRPr sz="1600"/>
            </a:lvl3pPr>
            <a:lvl4pPr marL="1371020" indent="0">
              <a:buNone/>
              <a:defRPr sz="1400"/>
            </a:lvl4pPr>
            <a:lvl5pPr marL="1828025" indent="0">
              <a:buNone/>
              <a:defRPr sz="1400"/>
            </a:lvl5pPr>
            <a:lvl6pPr marL="2285032" indent="0">
              <a:buNone/>
              <a:defRPr sz="1400"/>
            </a:lvl6pPr>
            <a:lvl7pPr marL="2742037" indent="0">
              <a:buNone/>
              <a:defRPr sz="1400"/>
            </a:lvl7pPr>
            <a:lvl8pPr marL="3199044" indent="0">
              <a:buNone/>
              <a:defRPr sz="1400"/>
            </a:lvl8pPr>
            <a:lvl9pPr marL="365605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B2812-AE8B-4551-82BC-1ED8DDAE8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5630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1D685-82FC-4662-9B12-1CBF3B312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54731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8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20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7" indent="0">
              <a:buNone/>
              <a:defRPr sz="1600" b="1"/>
            </a:lvl7pPr>
            <a:lvl8pPr marL="3199044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8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20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7" indent="0">
              <a:buNone/>
              <a:defRPr sz="1600" b="1"/>
            </a:lvl7pPr>
            <a:lvl8pPr marL="3199044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E05CB-78FD-4B1E-9773-2A12F653C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17363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9CFD0-24BD-47C1-9942-BBD763745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60443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48F10-D685-4EA1-80AF-E354F443C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2468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08" indent="0">
              <a:buNone/>
              <a:defRPr sz="1200"/>
            </a:lvl2pPr>
            <a:lvl3pPr marL="914012" indent="0">
              <a:buNone/>
              <a:defRPr sz="1000"/>
            </a:lvl3pPr>
            <a:lvl4pPr marL="1371020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7" indent="0">
              <a:buNone/>
              <a:defRPr sz="900"/>
            </a:lvl7pPr>
            <a:lvl8pPr marL="3199044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FFF0D-CD8F-40DE-9676-AE95251E1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038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8" indent="0">
              <a:buNone/>
              <a:defRPr sz="2800"/>
            </a:lvl2pPr>
            <a:lvl3pPr marL="914012" indent="0">
              <a:buNone/>
              <a:defRPr sz="2400"/>
            </a:lvl3pPr>
            <a:lvl4pPr marL="1371020" indent="0">
              <a:buNone/>
              <a:defRPr sz="2000"/>
            </a:lvl4pPr>
            <a:lvl5pPr marL="1828025" indent="0">
              <a:buNone/>
              <a:defRPr sz="2000"/>
            </a:lvl5pPr>
            <a:lvl6pPr marL="2285032" indent="0">
              <a:buNone/>
              <a:defRPr sz="2000"/>
            </a:lvl6pPr>
            <a:lvl7pPr marL="2742037" indent="0">
              <a:buNone/>
              <a:defRPr sz="2000"/>
            </a:lvl7pPr>
            <a:lvl8pPr marL="3199044" indent="0">
              <a:buNone/>
              <a:defRPr sz="2000"/>
            </a:lvl8pPr>
            <a:lvl9pPr marL="365605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08" indent="0">
              <a:buNone/>
              <a:defRPr sz="1200"/>
            </a:lvl2pPr>
            <a:lvl3pPr marL="914012" indent="0">
              <a:buNone/>
              <a:defRPr sz="1000"/>
            </a:lvl3pPr>
            <a:lvl4pPr marL="1371020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7" indent="0">
              <a:buNone/>
              <a:defRPr sz="900"/>
            </a:lvl7pPr>
            <a:lvl8pPr marL="3199044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8F35B-3D71-4D41-8769-9405026CC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8581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28FDF-ECD7-4425-AE52-94AF25CF8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09661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17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4" y="188917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1F411-6EF4-4A38-B8AC-470DBBEA9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00420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08" indent="0" algn="ctr">
              <a:buNone/>
              <a:defRPr/>
            </a:lvl2pPr>
            <a:lvl3pPr marL="914012" indent="0" algn="ctr">
              <a:buNone/>
              <a:defRPr/>
            </a:lvl3pPr>
            <a:lvl4pPr marL="1371020" indent="0" algn="ctr">
              <a:buNone/>
              <a:defRPr/>
            </a:lvl4pPr>
            <a:lvl5pPr marL="1828025" indent="0" algn="ctr">
              <a:buNone/>
              <a:defRPr/>
            </a:lvl5pPr>
            <a:lvl6pPr marL="2285032" indent="0" algn="ctr">
              <a:buNone/>
              <a:defRPr/>
            </a:lvl6pPr>
            <a:lvl7pPr marL="2742037" indent="0" algn="ctr">
              <a:buNone/>
              <a:defRPr/>
            </a:lvl7pPr>
            <a:lvl8pPr marL="3199044" indent="0" algn="ctr">
              <a:buNone/>
              <a:defRPr/>
            </a:lvl8pPr>
            <a:lvl9pPr marL="365605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FF4D2-CCF8-4DB7-9D05-DF01765C9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798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500FD-8799-4D31-8217-191976031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3473340"/>
      </p:ext>
    </p:extLst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49160-E4A8-4778-9527-9344D0C80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50118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08" indent="0">
              <a:buNone/>
              <a:defRPr sz="1800"/>
            </a:lvl2pPr>
            <a:lvl3pPr marL="914012" indent="0">
              <a:buNone/>
              <a:defRPr sz="1600"/>
            </a:lvl3pPr>
            <a:lvl4pPr marL="1371020" indent="0">
              <a:buNone/>
              <a:defRPr sz="1400"/>
            </a:lvl4pPr>
            <a:lvl5pPr marL="1828025" indent="0">
              <a:buNone/>
              <a:defRPr sz="1400"/>
            </a:lvl5pPr>
            <a:lvl6pPr marL="2285032" indent="0">
              <a:buNone/>
              <a:defRPr sz="1400"/>
            </a:lvl6pPr>
            <a:lvl7pPr marL="2742037" indent="0">
              <a:buNone/>
              <a:defRPr sz="1400"/>
            </a:lvl7pPr>
            <a:lvl8pPr marL="3199044" indent="0">
              <a:buNone/>
              <a:defRPr sz="1400"/>
            </a:lvl8pPr>
            <a:lvl9pPr marL="365605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A852D-EDDC-481D-A89A-596552FBE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80351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8C3C9-CB17-4446-8DD3-86F87AF73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3072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8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20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7" indent="0">
              <a:buNone/>
              <a:defRPr sz="1600" b="1"/>
            </a:lvl7pPr>
            <a:lvl8pPr marL="3199044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8" indent="0">
              <a:buNone/>
              <a:defRPr sz="2000" b="1"/>
            </a:lvl2pPr>
            <a:lvl3pPr marL="914012" indent="0">
              <a:buNone/>
              <a:defRPr sz="1800" b="1"/>
            </a:lvl3pPr>
            <a:lvl4pPr marL="1371020" indent="0">
              <a:buNone/>
              <a:defRPr sz="1600" b="1"/>
            </a:lvl4pPr>
            <a:lvl5pPr marL="1828025" indent="0">
              <a:buNone/>
              <a:defRPr sz="1600" b="1"/>
            </a:lvl5pPr>
            <a:lvl6pPr marL="2285032" indent="0">
              <a:buNone/>
              <a:defRPr sz="1600" b="1"/>
            </a:lvl6pPr>
            <a:lvl7pPr marL="2742037" indent="0">
              <a:buNone/>
              <a:defRPr sz="1600" b="1"/>
            </a:lvl7pPr>
            <a:lvl8pPr marL="3199044" indent="0">
              <a:buNone/>
              <a:defRPr sz="1600" b="1"/>
            </a:lvl8pPr>
            <a:lvl9pPr marL="365605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AEDC1-3ACF-4E93-A98F-7F72435EF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7141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B905D-8F4A-4408-9730-C66E30047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47189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E0E04-2653-4ECC-B3E5-9702F615E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00421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08" indent="0">
              <a:buNone/>
              <a:defRPr sz="1200"/>
            </a:lvl2pPr>
            <a:lvl3pPr marL="914012" indent="0">
              <a:buNone/>
              <a:defRPr sz="1000"/>
            </a:lvl3pPr>
            <a:lvl4pPr marL="1371020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7" indent="0">
              <a:buNone/>
              <a:defRPr sz="900"/>
            </a:lvl7pPr>
            <a:lvl8pPr marL="3199044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FCA39-63BB-4766-8B46-349B6652C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3138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8" indent="0">
              <a:buNone/>
              <a:defRPr sz="2800"/>
            </a:lvl2pPr>
            <a:lvl3pPr marL="914012" indent="0">
              <a:buNone/>
              <a:defRPr sz="2400"/>
            </a:lvl3pPr>
            <a:lvl4pPr marL="1371020" indent="0">
              <a:buNone/>
              <a:defRPr sz="2000"/>
            </a:lvl4pPr>
            <a:lvl5pPr marL="1828025" indent="0">
              <a:buNone/>
              <a:defRPr sz="2000"/>
            </a:lvl5pPr>
            <a:lvl6pPr marL="2285032" indent="0">
              <a:buNone/>
              <a:defRPr sz="2000"/>
            </a:lvl6pPr>
            <a:lvl7pPr marL="2742037" indent="0">
              <a:buNone/>
              <a:defRPr sz="2000"/>
            </a:lvl7pPr>
            <a:lvl8pPr marL="3199044" indent="0">
              <a:buNone/>
              <a:defRPr sz="2000"/>
            </a:lvl8pPr>
            <a:lvl9pPr marL="365605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08" indent="0">
              <a:buNone/>
              <a:defRPr sz="1200"/>
            </a:lvl2pPr>
            <a:lvl3pPr marL="914012" indent="0">
              <a:buNone/>
              <a:defRPr sz="1000"/>
            </a:lvl3pPr>
            <a:lvl4pPr marL="1371020" indent="0">
              <a:buNone/>
              <a:defRPr sz="900"/>
            </a:lvl4pPr>
            <a:lvl5pPr marL="1828025" indent="0">
              <a:buNone/>
              <a:defRPr sz="900"/>
            </a:lvl5pPr>
            <a:lvl6pPr marL="2285032" indent="0">
              <a:buNone/>
              <a:defRPr sz="900"/>
            </a:lvl6pPr>
            <a:lvl7pPr marL="2742037" indent="0">
              <a:buNone/>
              <a:defRPr sz="900"/>
            </a:lvl7pPr>
            <a:lvl8pPr marL="3199044" indent="0">
              <a:buNone/>
              <a:defRPr sz="900"/>
            </a:lvl8pPr>
            <a:lvl9pPr marL="365605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2516B-F002-4FF7-800E-FD0DBCBD5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14968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5899E-47F3-4F32-B0AC-3AE9E1852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81223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17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4" y="188917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3BB58-3A38-4571-A7CF-E70E540DF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890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6477004"/>
            <a:ext cx="9144000" cy="381000"/>
          </a:xfrm>
          <a:prstGeom prst="rect">
            <a:avLst/>
          </a:prstGeom>
          <a:solidFill>
            <a:srgbClr val="00008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1" tIns="46780" rIns="89961" bIns="46780" anchor="ctr"/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b="1" i="1"/>
              <a:t>ГК «Росатом»</a:t>
            </a:r>
            <a:r>
              <a:rPr lang="en-US" altLang="ru-RU" sz="1200" b="1" i="1"/>
              <a:t>		</a:t>
            </a:r>
            <a:r>
              <a:rPr lang="ru-RU" altLang="ru-RU" sz="1200" b="1" i="1"/>
              <a:t>		</a:t>
            </a:r>
          </a:p>
        </p:txBody>
      </p:sp>
      <p:sp>
        <p:nvSpPr>
          <p:cNvPr id="5" name="Slide Number Placeholder 14"/>
          <p:cNvSpPr txBox="1">
            <a:spLocks noGrp="1"/>
          </p:cNvSpPr>
          <p:nvPr userDrawn="1"/>
        </p:nvSpPr>
        <p:spPr bwMode="auto">
          <a:xfrm>
            <a:off x="4040192" y="6477004"/>
            <a:ext cx="608012" cy="381000"/>
          </a:xfrm>
          <a:prstGeom prst="rect">
            <a:avLst/>
          </a:prstGeom>
          <a:solidFill>
            <a:srgbClr val="00008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61" tIns="46780" rIns="89961" bIns="46780"/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C66B7C25-3F97-411B-824E-F3CBBC126C09}" type="slidenum">
              <a:rPr lang="ru-RU" sz="1200" b="1" i="1" smtClean="0"/>
              <a:pPr algn="ctr" eaLnBrk="1" hangingPunct="1">
                <a:defRPr/>
              </a:pPr>
              <a:t>‹#›</a:t>
            </a:fld>
            <a:endParaRPr lang="ru-RU" sz="1200" b="1" i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92605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9184" y="301940"/>
            <a:ext cx="8016871" cy="29832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6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mtClean="0"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9585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jkm,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4" y="293692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9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44826188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5" y="349865"/>
            <a:ext cx="1014109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/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/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800" y="508600"/>
            <a:ext cx="2911473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/>
              <a:t>Last Modified 25.04.2014 19:06 Russian Standard Time</a:t>
            </a:r>
            <a:endParaRPr lang="ru-RU" sz="900" dirty="0" smtClean="0"/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00" y="668960"/>
            <a:ext cx="2584342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/>
              <a:t>Printed 24.04.2014 20:59 Russian Standard Time</a:t>
            </a:r>
            <a:endParaRPr lang="ru-RU" sz="900" dirty="0" smtClean="0"/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5" y="5"/>
            <a:ext cx="914076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00" dirty="0" smtClean="0"/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00" dirty="0" smtClean="0"/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635"/>
              <a:ext cx="32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0854" eaLnBrk="0" hangingPunct="0"/>
              <a:r>
                <a:rPr lang="ru-RU" sz="800" dirty="0" smtClean="0"/>
                <a:t>КОНФИДЕНЦИАЛЬНАЯ ИНФОРМАЦИЯ, СОБСТВЕННОСТЬ McKINSEY &amp; COMPANY</a:t>
              </a:r>
            </a:p>
            <a:p>
              <a:pPr defTabSz="820854" eaLnBrk="0" hangingPunct="0"/>
              <a:r>
                <a:rPr lang="ru-RU" sz="800" dirty="0" smtClean="0"/>
                <a:t>Любое использование этого документа без специального разрешения McKinsey &amp; Company строго запрещено</a:t>
              </a:r>
              <a:endParaRPr lang="ru-RU" sz="800" dirty="0"/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064" y="6574550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3173308"/>
            <a:ext cx="5036084" cy="507831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9" y="194374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136" y="4617893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8031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9184" y="301940"/>
            <a:ext cx="8016871" cy="2983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/>
        </p:nvSpPr>
        <p:spPr>
          <a:xfrm>
            <a:off x="8719606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mtClean="0"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81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lide Number"/>
          <p:cNvSpPr txBox="1">
            <a:spLocks/>
          </p:cNvSpPr>
          <p:nvPr/>
        </p:nvSpPr>
        <p:spPr>
          <a:xfrm>
            <a:off x="8719606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mtClean="0"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67516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  <a:prstGeom prst="rect">
            <a:avLst/>
          </a:prstGeom>
        </p:spPr>
        <p:txBody>
          <a:bodyPr lIns="91392" tIns="45696" rIns="91392" bIns="45696"/>
          <a:lstStyle/>
          <a:p>
            <a:fld id="{A9B59DC9-7F64-4063-B734-0F6491C4EEBD}" type="datetime1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453336"/>
            <a:ext cx="2895600" cy="365125"/>
          </a:xfrm>
          <a:prstGeom prst="rect">
            <a:avLst/>
          </a:prstGeom>
        </p:spPr>
        <p:txBody>
          <a:bodyPr lIns="91392" tIns="45696" rIns="91392" bIns="45696"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05686" y="6533299"/>
            <a:ext cx="354126" cy="301756"/>
          </a:xfrm>
          <a:prstGeom prst="rect">
            <a:avLst/>
          </a:prstGeom>
        </p:spPr>
        <p:txBody>
          <a:bodyPr lIns="91392" tIns="45696" rIns="91392" bIns="45696"/>
          <a:lstStyle/>
          <a:p>
            <a:pPr>
              <a:defRPr/>
            </a:pPr>
            <a:fld id="{B5E49160-E4A8-4778-9527-9344D0C80B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2" descr="F:\цвкп\ДИЗАЙН\логотип\НИЯУ МИФИ\2014\логотип мифи_русский_ прозрачный фо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9" y="44624"/>
            <a:ext cx="780139" cy="76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475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50829" y="6308725"/>
            <a:ext cx="7993063" cy="404813"/>
          </a:xfrm>
          <a:prstGeom prst="rect">
            <a:avLst/>
          </a:prstGeom>
          <a:ln/>
        </p:spPr>
        <p:txBody>
          <a:bodyPr lIns="91402" tIns="45701" rIns="91402" bIns="4570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6917" y="6308729"/>
            <a:ext cx="647700" cy="412750"/>
          </a:xfrm>
          <a:prstGeom prst="rect">
            <a:avLst/>
          </a:prstGeom>
          <a:ln/>
        </p:spPr>
        <p:txBody>
          <a:bodyPr lIns="91402" tIns="45701" rIns="91402" bIns="45701"/>
          <a:lstStyle>
            <a:lvl1pPr>
              <a:defRPr/>
            </a:lvl1pPr>
          </a:lstStyle>
          <a:p>
            <a:pPr>
              <a:defRPr/>
            </a:pPr>
            <a:fld id="{ECAE0E04-2653-4ECC-B3E5-9702F615E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00421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9184" y="301940"/>
            <a:ext cx="8016871" cy="29832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6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mtClean="0"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9585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73" y="293695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2181264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88" y="3284546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1436114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935990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08" indent="0" algn="ctr">
              <a:buNone/>
              <a:defRPr/>
            </a:lvl2pPr>
            <a:lvl3pPr marL="914012" indent="0" algn="ctr">
              <a:buNone/>
              <a:defRPr/>
            </a:lvl3pPr>
            <a:lvl4pPr marL="1371020" indent="0" algn="ctr">
              <a:buNone/>
              <a:defRPr/>
            </a:lvl4pPr>
            <a:lvl5pPr marL="1828025" indent="0" algn="ctr">
              <a:buNone/>
              <a:defRPr/>
            </a:lvl5pPr>
            <a:lvl6pPr marL="2285032" indent="0" algn="ctr">
              <a:buNone/>
              <a:defRPr/>
            </a:lvl6pPr>
            <a:lvl7pPr marL="2742037" indent="0" algn="ctr">
              <a:buNone/>
              <a:defRPr/>
            </a:lvl7pPr>
            <a:lvl8pPr marL="3199044" indent="0" algn="ctr">
              <a:buNone/>
              <a:defRPr/>
            </a:lvl8pPr>
            <a:lvl9pPr marL="365605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E7369-1D6E-4858-8736-816EAB51C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21426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64" indent="0">
              <a:buNone/>
              <a:defRPr sz="1800"/>
            </a:lvl2pPr>
            <a:lvl3pPr marL="913722" indent="0">
              <a:buNone/>
              <a:defRPr sz="1600"/>
            </a:lvl3pPr>
            <a:lvl4pPr marL="1370584" indent="0">
              <a:buNone/>
              <a:defRPr sz="1400"/>
            </a:lvl4pPr>
            <a:lvl5pPr marL="1827444" indent="0">
              <a:buNone/>
              <a:defRPr sz="1400"/>
            </a:lvl5pPr>
            <a:lvl6pPr marL="2284305" indent="0">
              <a:buNone/>
              <a:defRPr sz="1400"/>
            </a:lvl6pPr>
            <a:lvl7pPr marL="2741165" indent="0">
              <a:buNone/>
              <a:defRPr sz="1400"/>
            </a:lvl7pPr>
            <a:lvl8pPr marL="3198027" indent="0">
              <a:buNone/>
              <a:defRPr sz="1400"/>
            </a:lvl8pPr>
            <a:lvl9pPr marL="3654888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5678440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9" y="1125545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73" y="1125545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922871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7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4" indent="0">
              <a:buNone/>
              <a:defRPr sz="2000" b="1"/>
            </a:lvl2pPr>
            <a:lvl3pPr marL="913722" indent="0">
              <a:buNone/>
              <a:defRPr sz="1800" b="1"/>
            </a:lvl3pPr>
            <a:lvl4pPr marL="1370584" indent="0">
              <a:buNone/>
              <a:defRPr sz="1600" b="1"/>
            </a:lvl4pPr>
            <a:lvl5pPr marL="1827444" indent="0">
              <a:buNone/>
              <a:defRPr sz="1600" b="1"/>
            </a:lvl5pPr>
            <a:lvl6pPr marL="2284305" indent="0">
              <a:buNone/>
              <a:defRPr sz="1600" b="1"/>
            </a:lvl6pPr>
            <a:lvl7pPr marL="2741165" indent="0">
              <a:buNone/>
              <a:defRPr sz="1600" b="1"/>
            </a:lvl7pPr>
            <a:lvl8pPr marL="3198027" indent="0">
              <a:buNone/>
              <a:defRPr sz="1600" b="1"/>
            </a:lvl8pPr>
            <a:lvl9pPr marL="365488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7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4" indent="0">
              <a:buNone/>
              <a:defRPr sz="2000" b="1"/>
            </a:lvl2pPr>
            <a:lvl3pPr marL="913722" indent="0">
              <a:buNone/>
              <a:defRPr sz="1800" b="1"/>
            </a:lvl3pPr>
            <a:lvl4pPr marL="1370584" indent="0">
              <a:buNone/>
              <a:defRPr sz="1600" b="1"/>
            </a:lvl4pPr>
            <a:lvl5pPr marL="1827444" indent="0">
              <a:buNone/>
              <a:defRPr sz="1600" b="1"/>
            </a:lvl5pPr>
            <a:lvl6pPr marL="2284305" indent="0">
              <a:buNone/>
              <a:defRPr sz="1600" b="1"/>
            </a:lvl6pPr>
            <a:lvl7pPr marL="2741165" indent="0">
              <a:buNone/>
              <a:defRPr sz="1600" b="1"/>
            </a:lvl7pPr>
            <a:lvl8pPr marL="3198027" indent="0">
              <a:buNone/>
              <a:defRPr sz="1600" b="1"/>
            </a:lvl8pPr>
            <a:lvl9pPr marL="365488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910563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025969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6559851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4" indent="0">
              <a:buNone/>
              <a:defRPr sz="1200"/>
            </a:lvl2pPr>
            <a:lvl3pPr marL="913722" indent="0">
              <a:buNone/>
              <a:defRPr sz="1000"/>
            </a:lvl3pPr>
            <a:lvl4pPr marL="1370584" indent="0">
              <a:buNone/>
              <a:defRPr sz="900"/>
            </a:lvl4pPr>
            <a:lvl5pPr marL="1827444" indent="0">
              <a:buNone/>
              <a:defRPr sz="900"/>
            </a:lvl5pPr>
            <a:lvl6pPr marL="2284305" indent="0">
              <a:buNone/>
              <a:defRPr sz="900"/>
            </a:lvl6pPr>
            <a:lvl7pPr marL="2741165" indent="0">
              <a:buNone/>
              <a:defRPr sz="900"/>
            </a:lvl7pPr>
            <a:lvl8pPr marL="3198027" indent="0">
              <a:buNone/>
              <a:defRPr sz="900"/>
            </a:lvl8pPr>
            <a:lvl9pPr marL="365488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0165868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64" indent="0">
              <a:buNone/>
              <a:defRPr sz="2800"/>
            </a:lvl2pPr>
            <a:lvl3pPr marL="913722" indent="0">
              <a:buNone/>
              <a:defRPr sz="2400"/>
            </a:lvl3pPr>
            <a:lvl4pPr marL="1370584" indent="0">
              <a:buNone/>
              <a:defRPr sz="2000"/>
            </a:lvl4pPr>
            <a:lvl5pPr marL="1827444" indent="0">
              <a:buNone/>
              <a:defRPr sz="2000"/>
            </a:lvl5pPr>
            <a:lvl6pPr marL="2284305" indent="0">
              <a:buNone/>
              <a:defRPr sz="2000"/>
            </a:lvl6pPr>
            <a:lvl7pPr marL="2741165" indent="0">
              <a:buNone/>
              <a:defRPr sz="2000"/>
            </a:lvl7pPr>
            <a:lvl8pPr marL="3198027" indent="0">
              <a:buNone/>
              <a:defRPr sz="2000"/>
            </a:lvl8pPr>
            <a:lvl9pPr marL="3654888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4" indent="0">
              <a:buNone/>
              <a:defRPr sz="1200"/>
            </a:lvl2pPr>
            <a:lvl3pPr marL="913722" indent="0">
              <a:buNone/>
              <a:defRPr sz="1000"/>
            </a:lvl3pPr>
            <a:lvl4pPr marL="1370584" indent="0">
              <a:buNone/>
              <a:defRPr sz="900"/>
            </a:lvl4pPr>
            <a:lvl5pPr marL="1827444" indent="0">
              <a:buNone/>
              <a:defRPr sz="900"/>
            </a:lvl5pPr>
            <a:lvl6pPr marL="2284305" indent="0">
              <a:buNone/>
              <a:defRPr sz="900"/>
            </a:lvl6pPr>
            <a:lvl7pPr marL="2741165" indent="0">
              <a:buNone/>
              <a:defRPr sz="900"/>
            </a:lvl7pPr>
            <a:lvl8pPr marL="3198027" indent="0">
              <a:buNone/>
              <a:defRPr sz="900"/>
            </a:lvl8pPr>
            <a:lvl9pPr marL="365488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3430050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02046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7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25" y="7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359610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7"/>
            <a:ext cx="8424862" cy="627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82112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09A19-5CA6-4904-AD04-F691ED1EB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10477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3" y="0"/>
          <a:ext cx="158262" cy="158750"/>
        </p:xfrm>
        <a:graphic>
          <a:graphicData uri="http://schemas.openxmlformats.org/presentationml/2006/ole">
            <p:oleObj spid="_x0000_s3093" name="think-cell Slide" r:id="rId6" imgW="0" imgH="0" progId="">
              <p:embed/>
            </p:oleObj>
          </a:graphicData>
        </a:graphic>
      </p:graphicFrame>
      <p:pic>
        <p:nvPicPr>
          <p:cNvPr id="3" name="Picture 5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736" y="190502"/>
            <a:ext cx="9132277" cy="1844675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4" name="Picture 6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64224" y="4676808"/>
            <a:ext cx="5292969" cy="21955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4999" y="1509721"/>
            <a:ext cx="8274051" cy="4613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6" y="163513"/>
            <a:ext cx="8274050" cy="8318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5000" y="1509721"/>
            <a:ext cx="8274051" cy="4613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8" y="293696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33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83" y="3284546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9503624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252235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16" indent="0">
              <a:buNone/>
              <a:defRPr sz="1800"/>
            </a:lvl2pPr>
            <a:lvl3pPr marL="913626" indent="0">
              <a:buNone/>
              <a:defRPr sz="1600"/>
            </a:lvl3pPr>
            <a:lvl4pPr marL="1370438" indent="0">
              <a:buNone/>
              <a:defRPr sz="1400"/>
            </a:lvl4pPr>
            <a:lvl5pPr marL="1827250" indent="0">
              <a:buNone/>
              <a:defRPr sz="1400"/>
            </a:lvl5pPr>
            <a:lvl6pPr marL="2284063" indent="0">
              <a:buNone/>
              <a:defRPr sz="1400"/>
            </a:lvl6pPr>
            <a:lvl7pPr marL="2740875" indent="0">
              <a:buNone/>
              <a:defRPr sz="1400"/>
            </a:lvl7pPr>
            <a:lvl8pPr marL="3197688" indent="0">
              <a:buNone/>
              <a:defRPr sz="1400"/>
            </a:lvl8pPr>
            <a:lvl9pPr marL="36545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83991185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6" y="1125546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46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15491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8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26" indent="0">
              <a:buNone/>
              <a:defRPr sz="1800" b="1"/>
            </a:lvl3pPr>
            <a:lvl4pPr marL="1370438" indent="0">
              <a:buNone/>
              <a:defRPr sz="1600" b="1"/>
            </a:lvl4pPr>
            <a:lvl5pPr marL="1827250" indent="0">
              <a:buNone/>
              <a:defRPr sz="1600" b="1"/>
            </a:lvl5pPr>
            <a:lvl6pPr marL="2284063" indent="0">
              <a:buNone/>
              <a:defRPr sz="1600" b="1"/>
            </a:lvl6pPr>
            <a:lvl7pPr marL="2740875" indent="0">
              <a:buNone/>
              <a:defRPr sz="1600" b="1"/>
            </a:lvl7pPr>
            <a:lvl8pPr marL="3197688" indent="0">
              <a:buNone/>
              <a:defRPr sz="1600" b="1"/>
            </a:lvl8pPr>
            <a:lvl9pPr marL="36545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8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6" indent="0">
              <a:buNone/>
              <a:defRPr sz="2000" b="1"/>
            </a:lvl2pPr>
            <a:lvl3pPr marL="913626" indent="0">
              <a:buNone/>
              <a:defRPr sz="1800" b="1"/>
            </a:lvl3pPr>
            <a:lvl4pPr marL="1370438" indent="0">
              <a:buNone/>
              <a:defRPr sz="1600" b="1"/>
            </a:lvl4pPr>
            <a:lvl5pPr marL="1827250" indent="0">
              <a:buNone/>
              <a:defRPr sz="1600" b="1"/>
            </a:lvl5pPr>
            <a:lvl6pPr marL="2284063" indent="0">
              <a:buNone/>
              <a:defRPr sz="1600" b="1"/>
            </a:lvl6pPr>
            <a:lvl7pPr marL="2740875" indent="0">
              <a:buNone/>
              <a:defRPr sz="1600" b="1"/>
            </a:lvl7pPr>
            <a:lvl8pPr marL="3197688" indent="0">
              <a:buNone/>
              <a:defRPr sz="1600" b="1"/>
            </a:lvl8pPr>
            <a:lvl9pPr marL="36545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019518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812368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120885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08" indent="0">
              <a:buNone/>
              <a:defRPr sz="1800"/>
            </a:lvl2pPr>
            <a:lvl3pPr marL="914012" indent="0">
              <a:buNone/>
              <a:defRPr sz="1600"/>
            </a:lvl3pPr>
            <a:lvl4pPr marL="1371020" indent="0">
              <a:buNone/>
              <a:defRPr sz="1400"/>
            </a:lvl4pPr>
            <a:lvl5pPr marL="1828025" indent="0">
              <a:buNone/>
              <a:defRPr sz="1400"/>
            </a:lvl5pPr>
            <a:lvl6pPr marL="2285032" indent="0">
              <a:buNone/>
              <a:defRPr sz="1400"/>
            </a:lvl6pPr>
            <a:lvl7pPr marL="2742037" indent="0">
              <a:buNone/>
              <a:defRPr sz="1400"/>
            </a:lvl7pPr>
            <a:lvl8pPr marL="3199044" indent="0">
              <a:buNone/>
              <a:defRPr sz="1400"/>
            </a:lvl8pPr>
            <a:lvl9pPr marL="365605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15F1-9C46-4796-9EAC-5153B93DA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6333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16" indent="0">
              <a:buNone/>
              <a:defRPr sz="1200"/>
            </a:lvl2pPr>
            <a:lvl3pPr marL="913626" indent="0">
              <a:buNone/>
              <a:defRPr sz="1000"/>
            </a:lvl3pPr>
            <a:lvl4pPr marL="1370438" indent="0">
              <a:buNone/>
              <a:defRPr sz="900"/>
            </a:lvl4pPr>
            <a:lvl5pPr marL="1827250" indent="0">
              <a:buNone/>
              <a:defRPr sz="900"/>
            </a:lvl5pPr>
            <a:lvl6pPr marL="2284063" indent="0">
              <a:buNone/>
              <a:defRPr sz="900"/>
            </a:lvl6pPr>
            <a:lvl7pPr marL="2740875" indent="0">
              <a:buNone/>
              <a:defRPr sz="900"/>
            </a:lvl7pPr>
            <a:lvl8pPr marL="3197688" indent="0">
              <a:buNone/>
              <a:defRPr sz="900"/>
            </a:lvl8pPr>
            <a:lvl9pPr marL="36545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63644130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16" indent="0">
              <a:buNone/>
              <a:defRPr sz="2800"/>
            </a:lvl2pPr>
            <a:lvl3pPr marL="913626" indent="0">
              <a:buNone/>
              <a:defRPr sz="2400"/>
            </a:lvl3pPr>
            <a:lvl4pPr marL="1370438" indent="0">
              <a:buNone/>
              <a:defRPr sz="2000"/>
            </a:lvl4pPr>
            <a:lvl5pPr marL="1827250" indent="0">
              <a:buNone/>
              <a:defRPr sz="2000"/>
            </a:lvl5pPr>
            <a:lvl6pPr marL="2284063" indent="0">
              <a:buNone/>
              <a:defRPr sz="2000"/>
            </a:lvl6pPr>
            <a:lvl7pPr marL="2740875" indent="0">
              <a:buNone/>
              <a:defRPr sz="2000"/>
            </a:lvl7pPr>
            <a:lvl8pPr marL="3197688" indent="0">
              <a:buNone/>
              <a:defRPr sz="2000"/>
            </a:lvl8pPr>
            <a:lvl9pPr marL="36545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16" indent="0">
              <a:buNone/>
              <a:defRPr sz="1200"/>
            </a:lvl2pPr>
            <a:lvl3pPr marL="913626" indent="0">
              <a:buNone/>
              <a:defRPr sz="1000"/>
            </a:lvl3pPr>
            <a:lvl4pPr marL="1370438" indent="0">
              <a:buNone/>
              <a:defRPr sz="900"/>
            </a:lvl4pPr>
            <a:lvl5pPr marL="1827250" indent="0">
              <a:buNone/>
              <a:defRPr sz="900"/>
            </a:lvl5pPr>
            <a:lvl6pPr marL="2284063" indent="0">
              <a:buNone/>
              <a:defRPr sz="900"/>
            </a:lvl6pPr>
            <a:lvl7pPr marL="2740875" indent="0">
              <a:buNone/>
              <a:defRPr sz="900"/>
            </a:lvl7pPr>
            <a:lvl8pPr marL="3197688" indent="0">
              <a:buNone/>
              <a:defRPr sz="900"/>
            </a:lvl8pPr>
            <a:lvl9pPr marL="36545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05974073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925286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8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21" y="8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29390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DE097-498E-4051-A8CB-6748B3211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701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osatom.ru/" TargetMode="External"/><Relationship Id="rId5" Type="http://schemas.openxmlformats.org/officeDocument/2006/relationships/slide" Target="../slides/slide14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60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vmlDrawing" Target="../drawings/vmlDrawing2.vml"/><Relationship Id="rId2" Type="http://schemas.openxmlformats.org/officeDocument/2006/relationships/slideLayout" Target="../slideLayouts/slideLayout59.xml"/><Relationship Id="rId16" Type="http://schemas.openxmlformats.org/officeDocument/2006/relationships/theme" Target="../theme/theme10.xml"/><Relationship Id="rId20" Type="http://schemas.openxmlformats.org/officeDocument/2006/relationships/oleObject" Target="../embeddings/oleObject2.bin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67.xml"/><Relationship Id="rId19" Type="http://schemas.openxmlformats.org/officeDocument/2006/relationships/image" Target="../media/image15.jpeg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vmlDrawing" Target="../drawings/vmlDrawing4.v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11.xml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74.xml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15.jpeg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ags" Target="../tags/tag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rosatom.ru/" TargetMode="External"/><Relationship Id="rId5" Type="http://schemas.openxmlformats.org/officeDocument/2006/relationships/slide" Target="../slides/slide14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54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56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55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7" y="77792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44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9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E63A64B-709E-45A5-A607-409BFD021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7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9" name="Oval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640513" y="1022350"/>
            <a:ext cx="287337" cy="2873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30" name="Oval 7"/>
          <p:cNvSpPr>
            <a:spLocks noChangeArrowheads="1"/>
          </p:cNvSpPr>
          <p:nvPr/>
        </p:nvSpPr>
        <p:spPr bwMode="auto">
          <a:xfrm>
            <a:off x="7027867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031" name="Oval 8"/>
          <p:cNvSpPr>
            <a:spLocks noChangeArrowheads="1"/>
          </p:cNvSpPr>
          <p:nvPr/>
        </p:nvSpPr>
        <p:spPr bwMode="auto">
          <a:xfrm>
            <a:off x="741680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032" name="Text Box 23">
            <a:hlinkClick r:id="rId6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426033" cy="21982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14" r:id="rId1"/>
    <p:sldLayoutId id="2147485768" r:id="rId2"/>
  </p:sldLayoutIdLst>
  <p:transition>
    <p:wipe dir="r"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008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012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02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025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623" indent="-358623" algn="l" rtl="0" eaLnBrk="0" fontAlgn="base" hangingPunct="0">
        <a:spcBef>
          <a:spcPct val="40000"/>
        </a:spcBef>
        <a:spcAft>
          <a:spcPct val="20000"/>
        </a:spcAft>
        <a:buBlip>
          <a:blip r:embed="rId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036" indent="-261826" algn="l" rtl="0" eaLnBrk="0" fontAlgn="base" hangingPunct="0">
        <a:spcBef>
          <a:spcPct val="0"/>
        </a:spcBef>
        <a:spcAft>
          <a:spcPct val="20000"/>
        </a:spcAft>
        <a:buBlip>
          <a:blip r:embed="rId8"/>
        </a:buBlip>
        <a:defRPr sz="2400">
          <a:solidFill>
            <a:schemeClr val="tx1"/>
          </a:solidFill>
          <a:latin typeface="+mn-lt"/>
        </a:defRPr>
      </a:lvl2pPr>
      <a:lvl3pPr marL="891796" indent="-268174" algn="l" rtl="0" eaLnBrk="0" fontAlgn="base" hangingPunct="0">
        <a:spcBef>
          <a:spcPct val="0"/>
        </a:spcBef>
        <a:spcAft>
          <a:spcPct val="30000"/>
        </a:spcAft>
        <a:buBlip>
          <a:blip r:embed="rId8"/>
        </a:buBlip>
        <a:defRPr sz="2200">
          <a:solidFill>
            <a:schemeClr val="tx1"/>
          </a:solidFill>
          <a:latin typeface="+mn-lt"/>
        </a:defRPr>
      </a:lvl3pPr>
      <a:lvl4pPr marL="1664582" indent="-22850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2397" indent="-22850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9403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6409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3415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0421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8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5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7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1625" y="1626"/>
          <a:ext cx="1619" cy="1619"/>
        </p:xfrm>
        <a:graphic>
          <a:graphicData uri="http://schemas.openxmlformats.org/presentationml/2006/ole">
            <p:oleObj spid="_x0000_s2069" name="think-cell Slide" r:id="rId20" imgW="360" imgH="360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44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005770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"/>
          <p:cNvSpPr txBox="1">
            <a:spLocks/>
          </p:cNvSpPr>
          <p:nvPr/>
        </p:nvSpPr>
        <p:spPr>
          <a:xfrm>
            <a:off x="8719607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mtClean="0"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03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8" r:id="rId1"/>
    <p:sldLayoutId id="2147485829" r:id="rId2"/>
    <p:sldLayoutId id="2147485830" r:id="rId3"/>
    <p:sldLayoutId id="2147485831" r:id="rId4"/>
    <p:sldLayoutId id="2147485832" r:id="rId5"/>
    <p:sldLayoutId id="2147485833" r:id="rId6"/>
    <p:sldLayoutId id="2147485834" r:id="rId7"/>
    <p:sldLayoutId id="2147485835" r:id="rId8"/>
    <p:sldLayoutId id="2147485836" r:id="rId9"/>
    <p:sldLayoutId id="2147485837" r:id="rId10"/>
    <p:sldLayoutId id="2147485838" r:id="rId11"/>
    <p:sldLayoutId id="2147485839" r:id="rId12"/>
    <p:sldLayoutId id="2147485840" r:id="rId13"/>
    <p:sldLayoutId id="2147485841" r:id="rId14"/>
    <p:sldLayoutId id="2147485842" r:id="rId15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6912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3818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073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7638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860" indent="-180860" algn="l" rtl="0" eaLnBrk="1" fontAlgn="base" hangingPunct="1">
        <a:lnSpc>
          <a:spcPct val="110000"/>
        </a:lnSpc>
        <a:spcBef>
          <a:spcPct val="40000"/>
        </a:spcBef>
        <a:spcAft>
          <a:spcPct val="20000"/>
        </a:spcAft>
        <a:buBlip>
          <a:blip r:embed="rId22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135" indent="-177687" algn="l" rtl="0" eaLnBrk="1" fontAlgn="base" hangingPunct="1">
        <a:lnSpc>
          <a:spcPct val="110000"/>
        </a:lnSpc>
        <a:spcBef>
          <a:spcPct val="0"/>
        </a:spcBef>
        <a:spcAft>
          <a:spcPct val="20000"/>
        </a:spcAft>
        <a:buBlip>
          <a:blip r:embed="rId23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310" indent="-268117" algn="l" rtl="0" eaLnBrk="1" fontAlgn="base" hangingPunct="1">
        <a:spcBef>
          <a:spcPct val="0"/>
        </a:spcBef>
        <a:spcAft>
          <a:spcPct val="30000"/>
        </a:spcAft>
        <a:buBlip>
          <a:blip r:embed="rId23"/>
        </a:buBlip>
        <a:defRPr sz="2200">
          <a:solidFill>
            <a:schemeClr val="tx1"/>
          </a:solidFill>
          <a:latin typeface="+mn-lt"/>
          <a:cs typeface="+mn-cs"/>
        </a:defRPr>
      </a:lvl3pPr>
      <a:lvl4pPr marL="1664229" indent="-22845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1957" indent="-22845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8867" indent="-22845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5776" indent="-22845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2685" indent="-22845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99595" indent="-22845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2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1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0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38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47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55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66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75" algn="l" defTabSz="9138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Объект 1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1594" y="1595"/>
          <a:ext cx="1587" cy="1587"/>
        </p:xfrm>
        <a:graphic>
          <a:graphicData uri="http://schemas.openxmlformats.org/presentationml/2006/ole">
            <p:oleObj spid="_x0000_s4117" name="think-cell Slide" r:id="rId16" imgW="360" imgH="360" progId="">
              <p:embed/>
            </p:oleObj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45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30" name="navigation8" descr="ujkm,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5770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"/>
          <p:cNvSpPr txBox="1">
            <a:spLocks/>
          </p:cNvSpPr>
          <p:nvPr/>
        </p:nvSpPr>
        <p:spPr>
          <a:xfrm>
            <a:off x="8719608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mtClean="0"/>
              <a:pPr lvl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4" r:id="rId1"/>
    <p:sldLayoutId id="2147485845" r:id="rId2"/>
    <p:sldLayoutId id="2147485846" r:id="rId3"/>
    <p:sldLayoutId id="2147485847" r:id="rId4"/>
    <p:sldLayoutId id="2147485848" r:id="rId5"/>
    <p:sldLayoutId id="2147485849" r:id="rId6"/>
    <p:sldLayoutId id="2147485850" r:id="rId7"/>
    <p:sldLayoutId id="2147485851" r:id="rId8"/>
    <p:sldLayoutId id="2147485852" r:id="rId9"/>
    <p:sldLayoutId id="2147485853" r:id="rId10"/>
    <p:sldLayoutId id="2147485854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6864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3722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0584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7444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841" indent="-180841" algn="l" rtl="0" eaLnBrk="1" fontAlgn="base" hangingPunct="1">
        <a:lnSpc>
          <a:spcPct val="110000"/>
        </a:lnSpc>
        <a:spcBef>
          <a:spcPct val="40000"/>
        </a:spcBef>
        <a:spcAft>
          <a:spcPct val="20000"/>
        </a:spcAft>
        <a:buBlip>
          <a:blip r:embed="rId18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097" indent="-177668" algn="l" rtl="0" eaLnBrk="1" fontAlgn="base" hangingPunct="1">
        <a:lnSpc>
          <a:spcPct val="110000"/>
        </a:lnSpc>
        <a:spcBef>
          <a:spcPct val="0"/>
        </a:spcBef>
        <a:spcAft>
          <a:spcPct val="20000"/>
        </a:spcAft>
        <a:buBlip>
          <a:blip r:embed="rId19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187" indent="-268089" algn="l" rtl="0" eaLnBrk="1" fontAlgn="base" hangingPunct="1">
        <a:spcBef>
          <a:spcPct val="0"/>
        </a:spcBef>
        <a:spcAft>
          <a:spcPct val="30000"/>
        </a:spcAft>
        <a:buBlip>
          <a:blip r:embed="rId19"/>
        </a:buBlip>
        <a:defRPr sz="2200">
          <a:solidFill>
            <a:schemeClr val="tx1"/>
          </a:solidFill>
          <a:latin typeface="+mn-lt"/>
          <a:cs typeface="+mn-cs"/>
        </a:defRPr>
      </a:lvl3pPr>
      <a:lvl4pPr marL="1664052" indent="-228429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1738" indent="-2284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8599" indent="-2284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5459" indent="-2284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2320" indent="-2284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99182" indent="-2284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4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2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84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44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05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65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27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88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9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7FB99E9-062E-41FC-AC05-28368F680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7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2052" name="Oval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640513" y="1022350"/>
            <a:ext cx="287337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2053" name="Oval 22"/>
          <p:cNvSpPr>
            <a:spLocks noChangeArrowheads="1"/>
          </p:cNvSpPr>
          <p:nvPr/>
        </p:nvSpPr>
        <p:spPr bwMode="auto">
          <a:xfrm>
            <a:off x="7027867" y="1022350"/>
            <a:ext cx="287337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54" name="Oval 23"/>
          <p:cNvSpPr>
            <a:spLocks noChangeArrowheads="1"/>
          </p:cNvSpPr>
          <p:nvPr/>
        </p:nvSpPr>
        <p:spPr bwMode="auto">
          <a:xfrm>
            <a:off x="7416800" y="1022350"/>
            <a:ext cx="287338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2055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68317" y="77792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6" name="Text Box 30">
            <a:hlinkClick r:id="rId6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426033" cy="219820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hlink"/>
                </a:solidFill>
              </a:rPr>
              <a:t>www.rosatom.ru</a:t>
            </a:r>
            <a:endParaRPr lang="ru-RU" sz="1400" b="1" smtClean="0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15" r:id="rId1"/>
    <p:sldLayoutId id="2147485769" r:id="rId2"/>
  </p:sldLayoutIdLst>
  <p:transition>
    <p:wipe dir="r"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008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012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02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025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623" indent="-358623" algn="l" rtl="0" eaLnBrk="0" fontAlgn="base" hangingPunct="0">
        <a:spcBef>
          <a:spcPct val="40000"/>
        </a:spcBef>
        <a:spcAft>
          <a:spcPct val="20000"/>
        </a:spcAft>
        <a:buBlip>
          <a:blip r:embed="rId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036" indent="-261826" algn="l" rtl="0" eaLnBrk="0" fontAlgn="base" hangingPunct="0">
        <a:spcBef>
          <a:spcPct val="0"/>
        </a:spcBef>
        <a:spcAft>
          <a:spcPct val="20000"/>
        </a:spcAft>
        <a:buBlip>
          <a:blip r:embed="rId8"/>
        </a:buBlip>
        <a:defRPr sz="2400">
          <a:solidFill>
            <a:schemeClr val="tx1"/>
          </a:solidFill>
          <a:latin typeface="+mn-lt"/>
        </a:defRPr>
      </a:lvl2pPr>
      <a:lvl3pPr marL="891796" indent="-268174" algn="l" rtl="0" eaLnBrk="0" fontAlgn="base" hangingPunct="0">
        <a:spcBef>
          <a:spcPct val="0"/>
        </a:spcBef>
        <a:spcAft>
          <a:spcPct val="30000"/>
        </a:spcAft>
        <a:buBlip>
          <a:blip r:embed="rId8"/>
        </a:buBlip>
        <a:defRPr sz="2200">
          <a:solidFill>
            <a:schemeClr val="tx1"/>
          </a:solidFill>
          <a:latin typeface="+mn-lt"/>
        </a:defRPr>
      </a:lvl3pPr>
      <a:lvl4pPr marL="1664582" indent="-22850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2397" indent="-22850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29403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6409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3415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0421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8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5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7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457202"/>
            <a:ext cx="8888412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00008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961" tIns="46780" rIns="89961" bIns="467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 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16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008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</a:defRPr>
      </a:lvl6pPr>
      <a:lvl7pPr marL="914012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</a:defRPr>
      </a:lvl7pPr>
      <a:lvl8pPr marL="137102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</a:defRPr>
      </a:lvl8pPr>
      <a:lvl9pPr marL="1828025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</a:defRPr>
      </a:lvl9pPr>
    </p:titleStyle>
    <p:bodyStyle>
      <a:lvl1pPr marL="342754" indent="-342754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1pPr>
      <a:lvl2pPr marL="742636" indent="-28563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</a:defRPr>
      </a:lvl2pPr>
      <a:lvl3pPr marL="1142515" indent="-228502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Arial" charset="0"/>
        </a:defRPr>
      </a:lvl3pPr>
      <a:lvl4pPr marL="1599521" indent="-228502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Arial" charset="0"/>
        </a:defRPr>
      </a:lvl4pPr>
      <a:lvl5pPr marL="2056528" indent="-228502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Arial" charset="0"/>
        </a:defRPr>
      </a:lvl5pPr>
      <a:lvl6pPr marL="2513534" indent="-228502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0540" indent="-228502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7547" indent="-228502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4552" indent="-228502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8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5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7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15888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Мировой рынок изотопов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9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7" y="6308729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39C488-B094-49E5-8338-8BA891525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88900" cmpd="thickThin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02" tIns="45701" rIns="91402" bIns="45701"/>
          <a:lstStyle/>
          <a:p>
            <a:endParaRPr lang="ru-R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50825" y="6432554"/>
            <a:ext cx="1610692" cy="31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2" tIns="45701" rIns="91402" bIns="45701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 b="1">
                <a:solidFill>
                  <a:srgbClr val="003399"/>
                </a:solidFill>
              </a:rPr>
              <a:t>www.rosatom.ru</a:t>
            </a:r>
            <a:endParaRPr lang="ru-RU" altLang="ru-RU" sz="1400" b="1">
              <a:solidFill>
                <a:srgbClr val="00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0" r:id="rId1"/>
    <p:sldLayoutId id="2147485771" r:id="rId2"/>
    <p:sldLayoutId id="2147485772" r:id="rId3"/>
    <p:sldLayoutId id="2147485773" r:id="rId4"/>
    <p:sldLayoutId id="2147485774" r:id="rId5"/>
    <p:sldLayoutId id="2147485775" r:id="rId6"/>
    <p:sldLayoutId id="2147485776" r:id="rId7"/>
    <p:sldLayoutId id="2147485777" r:id="rId8"/>
    <p:sldLayoutId id="2147485778" r:id="rId9"/>
    <p:sldLayoutId id="2147485779" r:id="rId10"/>
    <p:sldLayoutId id="2147485780" r:id="rId11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5pPr>
      <a:lvl6pPr marL="457008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6pPr>
      <a:lvl7pPr marL="914012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7pPr>
      <a:lvl8pPr marL="137102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8pPr>
      <a:lvl9pPr marL="1828025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9pPr>
    </p:titleStyle>
    <p:bodyStyle>
      <a:lvl1pPr marL="342754" indent="-34275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36" indent="-28563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515" indent="-22850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521" indent="-22850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528" indent="-22850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534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540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547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552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8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5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7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Мировой рынок изотопов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9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7" y="6308729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037788-53C7-4D98-9B7E-89B040252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02" tIns="45701" rIns="91402" bIns="45701"/>
          <a:lstStyle/>
          <a:p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50825" y="6432554"/>
            <a:ext cx="1610692" cy="31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2" tIns="45701" rIns="91402" bIns="45701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 b="1">
                <a:solidFill>
                  <a:srgbClr val="003399"/>
                </a:solidFill>
              </a:rPr>
              <a:t>www.rosatom.ru</a:t>
            </a:r>
            <a:endParaRPr lang="ru-RU" altLang="ru-RU" sz="1400" b="1">
              <a:solidFill>
                <a:srgbClr val="003399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9" y="115893"/>
            <a:ext cx="5635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81" r:id="rId1"/>
    <p:sldLayoutId id="2147485782" r:id="rId2"/>
    <p:sldLayoutId id="2147485783" r:id="rId3"/>
    <p:sldLayoutId id="2147485784" r:id="rId4"/>
    <p:sldLayoutId id="2147485785" r:id="rId5"/>
    <p:sldLayoutId id="2147485786" r:id="rId6"/>
    <p:sldLayoutId id="2147485787" r:id="rId7"/>
    <p:sldLayoutId id="2147485788" r:id="rId8"/>
    <p:sldLayoutId id="2147485789" r:id="rId9"/>
    <p:sldLayoutId id="2147485790" r:id="rId10"/>
    <p:sldLayoutId id="2147485791" r:id="rId11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5pPr>
      <a:lvl6pPr marL="457008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6pPr>
      <a:lvl7pPr marL="914012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7pPr>
      <a:lvl8pPr marL="137102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8pPr>
      <a:lvl9pPr marL="1828025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9pPr>
    </p:titleStyle>
    <p:bodyStyle>
      <a:lvl1pPr marL="342754" indent="-34275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36" indent="-28563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515" indent="-22850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521" indent="-22850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528" indent="-22850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534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540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547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552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8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5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7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Мировой рынок изотопов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9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7" y="6308729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95BBF4-4FAC-4C5E-8463-00779FFEC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02" tIns="45701" rIns="91402" bIns="45701"/>
          <a:lstStyle/>
          <a:p>
            <a:endParaRPr lang="ru-RU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50825" y="6432554"/>
            <a:ext cx="1610692" cy="31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2" tIns="45701" rIns="91402" bIns="45701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 b="1">
                <a:solidFill>
                  <a:srgbClr val="003399"/>
                </a:solidFill>
              </a:rPr>
              <a:t>www.rosatom.ru</a:t>
            </a:r>
            <a:endParaRPr lang="ru-RU" altLang="ru-RU" sz="1400" b="1">
              <a:solidFill>
                <a:srgbClr val="003399"/>
              </a:solidFill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9" y="115893"/>
            <a:ext cx="5635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92" r:id="rId1"/>
    <p:sldLayoutId id="2147485793" r:id="rId2"/>
    <p:sldLayoutId id="2147485794" r:id="rId3"/>
    <p:sldLayoutId id="2147485795" r:id="rId4"/>
    <p:sldLayoutId id="2147485796" r:id="rId5"/>
    <p:sldLayoutId id="2147485797" r:id="rId6"/>
    <p:sldLayoutId id="2147485798" r:id="rId7"/>
    <p:sldLayoutId id="2147485799" r:id="rId8"/>
    <p:sldLayoutId id="2147485800" r:id="rId9"/>
    <p:sldLayoutId id="2147485801" r:id="rId10"/>
    <p:sldLayoutId id="2147485802" r:id="rId11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99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99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99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99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99CC"/>
          </a:solidFill>
          <a:latin typeface="Arial" charset="0"/>
        </a:defRPr>
      </a:lvl5pPr>
      <a:lvl6pPr marL="457008" algn="l" rtl="0" fontAlgn="base">
        <a:spcBef>
          <a:spcPct val="0"/>
        </a:spcBef>
        <a:spcAft>
          <a:spcPct val="0"/>
        </a:spcAft>
        <a:defRPr sz="2800">
          <a:solidFill>
            <a:srgbClr val="0099CC"/>
          </a:solidFill>
          <a:latin typeface="Arial" charset="0"/>
        </a:defRPr>
      </a:lvl6pPr>
      <a:lvl7pPr marL="914012" algn="l" rtl="0" fontAlgn="base">
        <a:spcBef>
          <a:spcPct val="0"/>
        </a:spcBef>
        <a:spcAft>
          <a:spcPct val="0"/>
        </a:spcAft>
        <a:defRPr sz="2800">
          <a:solidFill>
            <a:srgbClr val="0099CC"/>
          </a:solidFill>
          <a:latin typeface="Arial" charset="0"/>
        </a:defRPr>
      </a:lvl7pPr>
      <a:lvl8pPr marL="1371020" algn="l" rtl="0" fontAlgn="base">
        <a:spcBef>
          <a:spcPct val="0"/>
        </a:spcBef>
        <a:spcAft>
          <a:spcPct val="0"/>
        </a:spcAft>
        <a:defRPr sz="2800">
          <a:solidFill>
            <a:srgbClr val="0099CC"/>
          </a:solidFill>
          <a:latin typeface="Arial" charset="0"/>
        </a:defRPr>
      </a:lvl8pPr>
      <a:lvl9pPr marL="1828025" algn="l" rtl="0" fontAlgn="base">
        <a:spcBef>
          <a:spcPct val="0"/>
        </a:spcBef>
        <a:spcAft>
          <a:spcPct val="0"/>
        </a:spcAft>
        <a:defRPr sz="2800">
          <a:solidFill>
            <a:srgbClr val="0099CC"/>
          </a:solidFill>
          <a:latin typeface="Arial" charset="0"/>
        </a:defRPr>
      </a:lvl9pPr>
    </p:titleStyle>
    <p:bodyStyle>
      <a:lvl1pPr marL="342754" indent="-34275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36" indent="-28563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515" indent="-22850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521" indent="-22850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528" indent="-22850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534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540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547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552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8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5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7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Мировой рынок изотопов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9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7" y="6308729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F970FD-5C43-425C-9796-A1454C7C3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02" tIns="45701" rIns="91402" bIns="45701"/>
          <a:lstStyle/>
          <a:p>
            <a:endParaRPr lang="ru-RU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50825" y="6432554"/>
            <a:ext cx="1610692" cy="31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2" tIns="45701" rIns="91402" bIns="45701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1400" b="1">
                <a:solidFill>
                  <a:srgbClr val="003399"/>
                </a:solidFill>
              </a:rPr>
              <a:t>www.rosatom.ru</a:t>
            </a:r>
            <a:endParaRPr lang="ru-RU" altLang="ru-RU" sz="1400" b="1">
              <a:solidFill>
                <a:srgbClr val="003399"/>
              </a:solidFill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9" y="115893"/>
            <a:ext cx="5635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03" r:id="rId1"/>
    <p:sldLayoutId id="2147485804" r:id="rId2"/>
    <p:sldLayoutId id="2147485805" r:id="rId3"/>
    <p:sldLayoutId id="2147485806" r:id="rId4"/>
    <p:sldLayoutId id="2147485807" r:id="rId5"/>
    <p:sldLayoutId id="2147485808" r:id="rId6"/>
    <p:sldLayoutId id="2147485809" r:id="rId7"/>
    <p:sldLayoutId id="2147485810" r:id="rId8"/>
    <p:sldLayoutId id="2147485811" r:id="rId9"/>
    <p:sldLayoutId id="2147485812" r:id="rId10"/>
    <p:sldLayoutId id="2147485813" r:id="rId11"/>
    <p:sldLayoutId id="2147485819" r:id="rId12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008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012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02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025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754" indent="-34275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36" indent="-28563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515" indent="-22850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521" indent="-22850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528" indent="-22850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534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540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547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552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8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5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7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7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7" y="77792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7848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18" r:id="rId1"/>
  </p:sldLayoutIdLst>
  <p:transition>
    <p:fade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008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012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02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025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623" indent="-358623" algn="l" rtl="0" eaLnBrk="0" fontAlgn="base" hangingPunct="0">
        <a:spcBef>
          <a:spcPct val="40000"/>
        </a:spcBef>
        <a:spcAft>
          <a:spcPct val="20000"/>
        </a:spcAft>
        <a:buBlip>
          <a:blip r:embed="rId4"/>
        </a:buBlip>
        <a:defRPr sz="2600">
          <a:solidFill>
            <a:schemeClr val="tx1"/>
          </a:solidFill>
          <a:latin typeface="Arial" charset="0"/>
          <a:ea typeface="+mn-ea"/>
          <a:cs typeface="+mn-cs"/>
        </a:defRPr>
      </a:lvl1pPr>
      <a:lvl2pPr marL="622036" indent="-261826" algn="l" rtl="0" eaLnBrk="0" fontAlgn="base" hangingPunct="0">
        <a:spcBef>
          <a:spcPct val="0"/>
        </a:spcBef>
        <a:spcAft>
          <a:spcPct val="20000"/>
        </a:spcAft>
        <a:buBlip>
          <a:blip r:embed="rId5"/>
        </a:buBlip>
        <a:defRPr sz="2400">
          <a:solidFill>
            <a:schemeClr val="tx1"/>
          </a:solidFill>
          <a:latin typeface="Arial" charset="0"/>
        </a:defRPr>
      </a:lvl2pPr>
      <a:lvl3pPr marL="891796" indent="-268174" algn="l" rtl="0" eaLnBrk="0" fontAlgn="base" hangingPunct="0">
        <a:spcBef>
          <a:spcPct val="0"/>
        </a:spcBef>
        <a:spcAft>
          <a:spcPct val="30000"/>
        </a:spcAft>
        <a:buBlip>
          <a:blip r:embed="rId5"/>
        </a:buBlip>
        <a:defRPr sz="2200">
          <a:solidFill>
            <a:schemeClr val="tx1"/>
          </a:solidFill>
          <a:latin typeface="Arial" charset="0"/>
        </a:defRPr>
      </a:lvl3pPr>
      <a:lvl4pPr marL="1664582" indent="-22850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72397" indent="-22850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29403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6409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3415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0421" indent="-228502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8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5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32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37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4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50" algn="l" defTabSz="9140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xmlns="" val="2724007342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p:oleObj spid="_x0000_s1045" name="think-cell Slide" r:id="rId10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97118" y="1980010"/>
            <a:ext cx="1951227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/>
              <a:t>Last Modified 25.04.2014 19:06 Russian Standard Time</a:t>
            </a:r>
            <a:endParaRPr lang="ru-RU" dirty="0" smtClean="0"/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06697" y="4197990"/>
            <a:ext cx="1732062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/>
              <a:t>Printed 24.04.2014 20:59 Russian Standard Time</a:t>
            </a:r>
            <a:endParaRPr lang="ru-RU" dirty="0" smtClean="0"/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9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9182" y="301940"/>
            <a:ext cx="7945100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9182" y="2753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+mn-lt"/>
              </a:rPr>
              <a:t>TRACKER</a:t>
            </a:r>
            <a:endParaRPr lang="ru-RU" sz="140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92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baseline="0" dirty="0" smtClean="0">
                <a:latin typeface="+mn-lt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712" indent="-621712" defTabSz="913138">
              <a:tabLst>
                <a:tab pos="624949" algn="l"/>
              </a:tabLst>
            </a:pPr>
            <a:r>
              <a:rPr lang="ru-RU" sz="1000" baseline="0" dirty="0" smtClean="0">
                <a:solidFill>
                  <a:schemeClr val="tx1"/>
                </a:solidFill>
                <a:latin typeface="+mn-lt"/>
              </a:rPr>
              <a:t>ИСТОЧНИК: источник</a:t>
            </a:r>
            <a:endParaRPr lang="ru-RU" sz="1000" baseline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9" y="1083610"/>
            <a:ext cx="4350892" cy="584728"/>
            <a:chOff x="915" y="669"/>
            <a:chExt cx="2686" cy="361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69"/>
              <a:ext cx="2686" cy="36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/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56" tIns="93256" rIns="93256" bIns="93256" anchor="ctr"/>
          <a:lstStyle/>
          <a:p>
            <a:pPr>
              <a:defRPr/>
            </a:pPr>
            <a:endParaRPr lang="ru-RU" sz="1800" dirty="0"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56" tIns="93256" rIns="93256" bIns="93256" anchor="ctr"/>
          <a:lstStyle/>
          <a:p>
            <a:pPr>
              <a:defRPr/>
            </a:pPr>
            <a:endParaRPr lang="ru-RU" sz="1800" dirty="0"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78323" y="42452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21" r:id="rId1"/>
    <p:sldLayoutId id="2147485822" r:id="rId2"/>
    <p:sldLayoutId id="2147485823" r:id="rId3"/>
    <p:sldLayoutId id="2147485824" r:id="rId4"/>
    <p:sldLayoutId id="2147485825" r:id="rId5"/>
    <p:sldLayoutId id="2147485826" r:id="rId6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defTabSz="913138" rtl="0" eaLnBrk="1" fontAlgn="base" hangingPunct="1">
        <a:spcBef>
          <a:spcPct val="0"/>
        </a:spcBef>
        <a:spcAft>
          <a:spcPct val="0"/>
        </a:spcAft>
        <a:tabLst>
          <a:tab pos="364285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13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13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13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13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281" algn="l" defTabSz="91313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566" algn="l" defTabSz="91313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8851" algn="l" defTabSz="91313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134" algn="l" defTabSz="913138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138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523" indent="-195905" algn="l" defTabSz="91313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281" indent="-267142" algn="l" defTabSz="91313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569" indent="-158666" algn="l" defTabSz="91313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4704" indent="-132761" algn="l" defTabSz="91313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4704" indent="-132761" algn="l" defTabSz="91313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4704" indent="-132761" algn="l" defTabSz="91313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4704" indent="-132761" algn="l" defTabSz="91313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4704" indent="-132761" algn="l" defTabSz="91313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5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281" algn="l" defTabSz="9325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566" algn="l" defTabSz="9325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851" algn="l" defTabSz="9325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134" algn="l" defTabSz="9325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418" algn="l" defTabSz="9325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7699" algn="l" defTabSz="9325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983" algn="l" defTabSz="9325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268" algn="l" defTabSz="9325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2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5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2.jpe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5.xml"/><Relationship Id="rId6" Type="http://schemas.openxmlformats.org/officeDocument/2006/relationships/chart" Target="../charts/chart2.xml"/><Relationship Id="rId5" Type="http://schemas.openxmlformats.org/officeDocument/2006/relationships/image" Target="../media/image22.jpe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75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7.png"/><Relationship Id="rId7" Type="http://schemas.openxmlformats.org/officeDocument/2006/relationships/image" Target="../media/image22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4.png"/><Relationship Id="rId5" Type="http://schemas.openxmlformats.org/officeDocument/2006/relationships/image" Target="../media/image71.jpeg"/><Relationship Id="rId4" Type="http://schemas.openxmlformats.org/officeDocument/2006/relationships/image" Target="../media/image78.png"/><Relationship Id="rId9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2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4.png"/><Relationship Id="rId9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/>
              <a:t>О деятельности Базовой организации государств – участников СНГ по подготовке, профессиональной переподготовке и повышению квалификации кадров в области использования атомной энергии в мирных целях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6" y="4221088"/>
            <a:ext cx="6653212" cy="647700"/>
          </a:xfrm>
        </p:spPr>
        <p:txBody>
          <a:bodyPr/>
          <a:lstStyle/>
          <a:p>
            <a:r>
              <a:rPr lang="ru-RU" sz="2000" b="0" dirty="0"/>
              <a:t>Проректор НИЯУ </a:t>
            </a:r>
            <a:r>
              <a:rPr lang="ru-RU" sz="2000" b="0" dirty="0" smtClean="0"/>
              <a:t>МИФИ</a:t>
            </a:r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000" b="0" dirty="0"/>
              <a:t>Леонова Татьяна Николаевна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6" y="6057785"/>
            <a:ext cx="4572000" cy="800219"/>
          </a:xfrm>
          <a:prstGeom prst="rect">
            <a:avLst/>
          </a:prstGeom>
        </p:spPr>
        <p:txBody>
          <a:bodyPr lIns="91402" tIns="45701" rIns="91402" bIns="45701">
            <a:spAutoFit/>
          </a:bodyPr>
          <a:lstStyle/>
          <a:p>
            <a:r>
              <a:rPr lang="ru-RU" altLang="ru-RU" b="1" dirty="0">
                <a:solidFill>
                  <a:schemeClr val="accent6">
                    <a:lumMod val="75000"/>
                  </a:schemeClr>
                </a:solidFill>
              </a:rPr>
              <a:t>Душанбе,  23 ноября 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</a:rPr>
              <a:t>2017г.</a:t>
            </a:r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altLang="ru-RU" sz="28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Картинки по запросу логотип нияу миф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32" y="188640"/>
            <a:ext cx="1279205" cy="134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9906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3" y="116635"/>
            <a:ext cx="7344816" cy="720381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Переговоры о сотрудничестве 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с Академией Наук Республики Узбекистан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8" y="1052740"/>
            <a:ext cx="8966679" cy="3609440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1 ноября</a:t>
            </a:r>
            <a:r>
              <a:rPr lang="ru-RU" sz="1600" dirty="0">
                <a:solidFill>
                  <a:schemeClr val="tx2"/>
                </a:solidFill>
              </a:rPr>
              <a:t> состоялись переговоры по сотрудничеству в области подготовки кадров для атомной отрасли Узбекистана с представителями академии наук Узбекистана</a:t>
            </a:r>
          </a:p>
          <a:p>
            <a:endParaRPr lang="ru-RU" sz="1600" dirty="0">
              <a:solidFill>
                <a:schemeClr val="tx2"/>
              </a:solidFill>
            </a:endParaRPr>
          </a:p>
          <a:p>
            <a:r>
              <a:rPr lang="ru-RU" sz="1600" b="1" dirty="0">
                <a:solidFill>
                  <a:schemeClr val="tx2"/>
                </a:solidFill>
              </a:rPr>
              <a:t>2 ноября</a:t>
            </a:r>
            <a:r>
              <a:rPr lang="ru-RU" sz="1600" dirty="0">
                <a:solidFill>
                  <a:schemeClr val="tx2"/>
                </a:solidFill>
              </a:rPr>
              <a:t> были проведены переговоры о наборе студентов в НИЯУ МИФИ с Президентом АН Уз Юлдашевым Б.С. Достигнута договоренность о наборе в 2018 году через квоты </a:t>
            </a:r>
            <a:r>
              <a:rPr lang="ru-RU" sz="1600" dirty="0" err="1">
                <a:solidFill>
                  <a:schemeClr val="tx2"/>
                </a:solidFill>
              </a:rPr>
              <a:t>Россотрудничества</a:t>
            </a:r>
            <a:r>
              <a:rPr lang="en-US" sz="1600" dirty="0">
                <a:solidFill>
                  <a:schemeClr val="tx2"/>
                </a:solidFill>
              </a:rPr>
              <a:t>:</a:t>
            </a:r>
          </a:p>
          <a:p>
            <a:r>
              <a:rPr lang="ru-RU" sz="1600" dirty="0">
                <a:solidFill>
                  <a:schemeClr val="tx2"/>
                </a:solidFill>
              </a:rPr>
              <a:t>12 бакалавров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по специальности 14.03.02 Ядерная физика и технологии</a:t>
            </a:r>
          </a:p>
          <a:p>
            <a:r>
              <a:rPr lang="ru-RU" sz="1600" dirty="0">
                <a:solidFill>
                  <a:schemeClr val="tx2"/>
                </a:solidFill>
              </a:rPr>
              <a:t>3 магистров по специальности 14.04.02 Ядерная физика и технологии</a:t>
            </a:r>
          </a:p>
          <a:p>
            <a:endParaRPr lang="ru-RU" sz="1600" dirty="0">
              <a:solidFill>
                <a:schemeClr val="tx2"/>
              </a:solidFill>
            </a:endParaRPr>
          </a:p>
          <a:p>
            <a:r>
              <a:rPr lang="ru-RU" sz="1600" dirty="0">
                <a:solidFill>
                  <a:schemeClr val="tx2"/>
                </a:solidFill>
              </a:rPr>
              <a:t>Также были проведены переговоры по сотрудничеству с Национальным Университетом Узбекистана, Ташкентским Государственным Техническим Университетом, Самаркандским Государственным университетом. </a:t>
            </a:r>
          </a:p>
          <a:p>
            <a:endParaRPr lang="ru-RU" sz="1600" dirty="0">
              <a:solidFill>
                <a:schemeClr val="tx2"/>
              </a:solidFill>
            </a:endParaRPr>
          </a:p>
          <a:p>
            <a:r>
              <a:rPr lang="ru-RU" sz="1600" dirty="0">
                <a:solidFill>
                  <a:schemeClr val="tx2"/>
                </a:solidFill>
              </a:rPr>
              <a:t>Намечены дополнительные встречи по развитию сотрудничества на весну 2018г.</a:t>
            </a:r>
          </a:p>
        </p:txBody>
      </p:sp>
      <p:pic>
        <p:nvPicPr>
          <p:cNvPr id="1026" name="Picture 2" descr="IMG_48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1866" y="4797152"/>
            <a:ext cx="2260139" cy="169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институт Геномики АН У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14" y="4797152"/>
            <a:ext cx="2260138" cy="169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G_48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1279" y="4795031"/>
            <a:ext cx="2262972" cy="169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G_485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52" y="4789808"/>
            <a:ext cx="2269935" cy="170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426487" y="6438977"/>
            <a:ext cx="647700" cy="412750"/>
          </a:xfrm>
        </p:spPr>
        <p:txBody>
          <a:bodyPr/>
          <a:lstStyle/>
          <a:p>
            <a:pPr>
              <a:defRPr/>
            </a:pPr>
            <a:fld id="{ECAE0E04-2653-4ECC-B3E5-9702F615E5BE}" type="slidenum">
              <a:rPr lang="ru-RU" smtClean="0">
                <a:solidFill>
                  <a:schemeClr val="tx2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" name="Picture 2" descr="Картинки по запросу логотип нияу миф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8" y="44624"/>
            <a:ext cx="775149" cy="81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124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1120338" y="177694"/>
            <a:ext cx="4637382" cy="65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2" tIns="45701" rIns="91402" bIns="45701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Интернет-школа СНГ </a:t>
            </a:r>
            <a:b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Дистанционное ядерное образование</a:t>
            </a:r>
            <a:endParaRPr lang="ru-RU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3280" y="1214441"/>
            <a:ext cx="8823219" cy="5310907"/>
          </a:xfrm>
          <a:prstGeom prst="rect">
            <a:avLst/>
          </a:prstGeom>
        </p:spPr>
        <p:txBody>
          <a:bodyPr lIns="91402" tIns="45701" rIns="91402" bIns="45701"/>
          <a:lstStyle/>
          <a:p>
            <a:pPr marL="342754" indent="-342754">
              <a:spcBef>
                <a:spcPct val="20000"/>
              </a:spcBef>
              <a:defRPr/>
            </a:pPr>
            <a:r>
              <a:rPr lang="ru-RU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проекта</a:t>
            </a:r>
            <a:r>
              <a:rPr lang="en-US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kern="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kern="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54" indent="-342754">
              <a:spcBef>
                <a:spcPct val="20000"/>
              </a:spcBef>
              <a:defRPr/>
            </a:pPr>
            <a:r>
              <a:rPr lang="ru-RU" dirty="0" smtClean="0">
                <a:solidFill>
                  <a:schemeClr val="tx2"/>
                </a:solidFill>
              </a:rPr>
              <a:t>Разработка материалов и </a:t>
            </a:r>
            <a:r>
              <a:rPr lang="ru-RU" dirty="0">
                <a:solidFill>
                  <a:schemeClr val="tx2"/>
                </a:solidFill>
              </a:rPr>
              <a:t>апробация онлайн-курсов </a:t>
            </a:r>
            <a:r>
              <a:rPr lang="ru-RU" dirty="0" smtClean="0">
                <a:solidFill>
                  <a:schemeClr val="tx2"/>
                </a:solidFill>
              </a:rPr>
              <a:t>для профессиональной </a:t>
            </a:r>
            <a:r>
              <a:rPr lang="ru-RU" dirty="0">
                <a:solidFill>
                  <a:schemeClr val="tx2"/>
                </a:solidFill>
              </a:rPr>
              <a:t>переподготовки и повышения квалификации кадров в области использования атомной энергии в мирных целях</a:t>
            </a:r>
            <a:endParaRPr lang="ru-RU" b="1" kern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54" indent="-342754">
              <a:spcBef>
                <a:spcPct val="20000"/>
              </a:spcBef>
              <a:defRPr/>
            </a:pPr>
            <a:r>
              <a:rPr lang="ru-RU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</a:t>
            </a:r>
            <a:r>
              <a:rPr lang="en-US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kern="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630" indent="-28563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Интеграция </a:t>
            </a:r>
            <a:r>
              <a:rPr lang="ru-RU" dirty="0">
                <a:solidFill>
                  <a:schemeClr val="tx2"/>
                </a:solidFill>
              </a:rPr>
              <a:t>образовательных и исследовательских программ в </a:t>
            </a:r>
            <a:r>
              <a:rPr lang="ru-RU" dirty="0" smtClean="0">
                <a:solidFill>
                  <a:schemeClr val="tx2"/>
                </a:solidFill>
              </a:rPr>
              <a:t>области</a:t>
            </a:r>
            <a:r>
              <a:rPr lang="en-US" dirty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использования атомной энергии в мирных </a:t>
            </a:r>
            <a:r>
              <a:rPr lang="ru-RU" dirty="0" smtClean="0">
                <a:solidFill>
                  <a:schemeClr val="tx2"/>
                </a:solidFill>
              </a:rPr>
              <a:t>целях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  <a:p>
            <a:pPr marL="285630" indent="-28563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Формирование единой </a:t>
            </a:r>
            <a:r>
              <a:rPr lang="ru-RU" dirty="0" smtClean="0">
                <a:solidFill>
                  <a:schemeClr val="tx2"/>
                </a:solidFill>
              </a:rPr>
              <a:t>научно-инновационной </a:t>
            </a:r>
            <a:r>
              <a:rPr lang="ru-RU" dirty="0">
                <a:solidFill>
                  <a:schemeClr val="tx2"/>
                </a:solidFill>
              </a:rPr>
              <a:t>и образовательной среды </a:t>
            </a:r>
            <a:r>
              <a:rPr lang="ru-RU" dirty="0" smtClean="0">
                <a:solidFill>
                  <a:schemeClr val="tx2"/>
                </a:solidFill>
              </a:rPr>
              <a:t>СНГ</a:t>
            </a:r>
            <a:r>
              <a:rPr lang="en-US" dirty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  <a:p>
            <a:pPr marL="285630" indent="-28563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Повышение публикационной активности молодых ученых стран </a:t>
            </a:r>
            <a:r>
              <a:rPr lang="ru-RU" dirty="0" smtClean="0">
                <a:solidFill>
                  <a:schemeClr val="tx2"/>
                </a:solidFill>
              </a:rPr>
              <a:t>СНГ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ru-RU" dirty="0" smtClean="0">
              <a:solidFill>
                <a:schemeClr val="tx2"/>
              </a:solidFill>
            </a:endParaRPr>
          </a:p>
          <a:p>
            <a:pPr marL="285630" indent="-28563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С</a:t>
            </a:r>
            <a:r>
              <a:rPr lang="ru-RU" dirty="0" smtClean="0">
                <a:solidFill>
                  <a:schemeClr val="tx2"/>
                </a:solidFill>
              </a:rPr>
              <a:t>оздание </a:t>
            </a:r>
            <a:r>
              <a:rPr lang="ru-RU" dirty="0">
                <a:solidFill>
                  <a:schemeClr val="tx2"/>
                </a:solidFill>
              </a:rPr>
              <a:t>межгосударственных молодежных проектных </a:t>
            </a:r>
            <a:r>
              <a:rPr lang="ru-RU" dirty="0" smtClean="0">
                <a:solidFill>
                  <a:schemeClr val="tx2"/>
                </a:solidFill>
              </a:rPr>
              <a:t>коллективов. </a:t>
            </a:r>
            <a:endParaRPr lang="ru-RU" kern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2101" y="12465"/>
            <a:ext cx="113347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273"/>
          <a:stretch/>
        </p:blipFill>
        <p:spPr bwMode="auto">
          <a:xfrm>
            <a:off x="2564553" y="5090580"/>
            <a:ext cx="3843202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280" y="5327041"/>
            <a:ext cx="2198484" cy="46318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51" y="4725148"/>
            <a:ext cx="1549177" cy="164539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488082" y="6400626"/>
            <a:ext cx="647700" cy="412750"/>
          </a:xfrm>
        </p:spPr>
        <p:txBody>
          <a:bodyPr/>
          <a:lstStyle/>
          <a:p>
            <a:pPr>
              <a:defRPr/>
            </a:pPr>
            <a:fld id="{ECAE0E04-2653-4ECC-B3E5-9702F615E5BE}" type="slidenum">
              <a:rPr lang="ru-RU" smtClean="0">
                <a:solidFill>
                  <a:schemeClr val="tx2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" name="Picture 2" descr="Картинки по запросу логотип нияу миф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8" y="44624"/>
            <a:ext cx="775149" cy="81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11460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4" y="312148"/>
            <a:ext cx="7102682" cy="298327"/>
          </a:xfrm>
        </p:spPr>
        <p:txBody>
          <a:bodyPr/>
          <a:lstStyle/>
          <a:p>
            <a:r>
              <a:rPr lang="ru-RU" altLang="ru-RU" dirty="0"/>
              <a:t>Основные </a:t>
            </a:r>
            <a:r>
              <a:rPr lang="ru-RU" altLang="ru-RU" dirty="0" smtClean="0"/>
              <a:t>этапы проведения школы</a:t>
            </a:r>
            <a:endParaRPr lang="ru-RU" alt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658899640"/>
              </p:ext>
            </p:extLst>
          </p:nvPr>
        </p:nvGraphicFramePr>
        <p:xfrm>
          <a:off x="323532" y="2754506"/>
          <a:ext cx="8568952" cy="3770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5578" y="4047459"/>
            <a:ext cx="1368152" cy="469159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Тема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7824" y="3423496"/>
            <a:ext cx="1368152" cy="469159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ru-RU" sz="2400" b="1" dirty="0">
                <a:solidFill>
                  <a:srgbClr val="008000"/>
                </a:solidFill>
              </a:rPr>
              <a:t>НИР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0032" y="2900276"/>
            <a:ext cx="1656184" cy="469159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Доклад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76256" y="2391275"/>
            <a:ext cx="2448272" cy="469159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ru-RU" sz="2400" b="1" dirty="0">
                <a:solidFill>
                  <a:srgbClr val="ACB747"/>
                </a:solidFill>
              </a:rPr>
              <a:t>Публикация</a:t>
            </a:r>
          </a:p>
        </p:txBody>
      </p:sp>
      <p:pic>
        <p:nvPicPr>
          <p:cNvPr id="1026" name="Picture 2" descr="http://kontrolnaja-perm.ru/sites/default/files/styles/large/public/field/image/kak_vybrat_temu_diplom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40" y="1222615"/>
            <a:ext cx="1510900" cy="113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adassah.ru/media/1424439/1085922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80" y="1222610"/>
            <a:ext cx="1627943" cy="113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ta-expo.ru/automation/img/user/m4_2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22614"/>
            <a:ext cx="1728941" cy="113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landofart.ru/wp-content/uploads/2012/08/4-148x148.jpg?9d7bd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300" y="1082776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388424" y="6533298"/>
            <a:ext cx="771388" cy="324701"/>
          </a:xfrm>
        </p:spPr>
        <p:txBody>
          <a:bodyPr/>
          <a:lstStyle/>
          <a:p>
            <a:pPr>
              <a:defRPr/>
            </a:pPr>
            <a:fld id="{B5E49160-E4A8-4778-9527-9344D0C80B68}" type="slidenum">
              <a:rPr lang="ru-RU" smtClean="0">
                <a:solidFill>
                  <a:schemeClr val="tx2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0962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844633" y="313809"/>
            <a:ext cx="8229600" cy="376834"/>
          </a:xfrm>
        </p:spPr>
        <p:txBody>
          <a:bodyPr/>
          <a:lstStyle/>
          <a:p>
            <a:pPr algn="ctr"/>
            <a:r>
              <a:rPr lang="ru-RU" altLang="ru-RU" sz="2400" dirty="0"/>
              <a:t>Основные </a:t>
            </a:r>
            <a:r>
              <a:rPr lang="ru-RU" altLang="ru-RU" sz="2400" dirty="0" smtClean="0"/>
              <a:t>результаты</a:t>
            </a:r>
            <a:endParaRPr lang="ru-RU" alt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480" y="2708920"/>
            <a:ext cx="9036496" cy="2708395"/>
          </a:xfrm>
          <a:prstGeom prst="rect">
            <a:avLst/>
          </a:prstGeom>
        </p:spPr>
        <p:txBody>
          <a:bodyPr wrap="square" lIns="91402" tIns="45701" rIns="91402" bIns="45701">
            <a:spAutoFit/>
          </a:bodyPr>
          <a:lstStyle/>
          <a:p>
            <a:pPr marL="285630" indent="-285630">
              <a:buFontTx/>
              <a:buChar char="-"/>
            </a:pPr>
            <a:r>
              <a:rPr lang="ru-RU" sz="1400" dirty="0">
                <a:solidFill>
                  <a:schemeClr val="tx1"/>
                </a:solidFill>
              </a:rPr>
              <a:t>Проведены мероприятия: видеоконференций по 6 темам (Более 100 участников)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pPr marL="285630" indent="-285630">
              <a:buFontTx/>
              <a:buChar char="-"/>
            </a:pPr>
            <a:r>
              <a:rPr lang="ru-RU" sz="1400" dirty="0">
                <a:solidFill>
                  <a:schemeClr val="tx1"/>
                </a:solidFill>
              </a:rPr>
              <a:t>Организована международная молодежная конференция «Будущее атомной энергетики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– </a:t>
            </a:r>
            <a:r>
              <a:rPr lang="en-US" sz="1400" dirty="0" err="1">
                <a:solidFill>
                  <a:schemeClr val="tx1"/>
                </a:solidFill>
              </a:rPr>
              <a:t>AtomFuture</a:t>
            </a:r>
            <a:r>
              <a:rPr lang="en-US" sz="1400" dirty="0">
                <a:solidFill>
                  <a:schemeClr val="tx1"/>
                </a:solidFill>
              </a:rPr>
              <a:t> 2016</a:t>
            </a:r>
            <a:r>
              <a:rPr lang="ru-RU" sz="1400" dirty="0">
                <a:solidFill>
                  <a:schemeClr val="tx1"/>
                </a:solidFill>
              </a:rPr>
              <a:t>» 180 участников (30 иностранцев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endParaRPr lang="ru-RU" sz="1400" dirty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pPr marL="285630" indent="-285630">
              <a:buFontTx/>
              <a:buChar char="-"/>
            </a:pPr>
            <a:r>
              <a:rPr lang="ru-RU" sz="1400" dirty="0">
                <a:solidFill>
                  <a:schemeClr val="tx1"/>
                </a:solidFill>
              </a:rPr>
              <a:t>По результатам работы школы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  <a:r>
              <a:rPr lang="en-US" sz="1400" dirty="0" smtClean="0">
                <a:solidFill>
                  <a:schemeClr val="tx1"/>
                </a:solidFill>
              </a:rPr>
              <a:t>160 </a:t>
            </a:r>
            <a:r>
              <a:rPr lang="ru-RU" sz="1400" dirty="0">
                <a:solidFill>
                  <a:schemeClr val="tx1"/>
                </a:solidFill>
              </a:rPr>
              <a:t>тезисов опубликованы в сборнике работ конференций и рекомендованы к опубликованию в журнале «Ядерная энергетика» 25 работ</a:t>
            </a:r>
          </a:p>
          <a:p>
            <a:pPr marL="285630" indent="-285630">
              <a:buFontTx/>
              <a:buChar char="-"/>
            </a:pPr>
            <a:endParaRPr lang="ru-RU" sz="1400" dirty="0">
              <a:solidFill>
                <a:schemeClr val="tx1"/>
              </a:solidFill>
            </a:endParaRPr>
          </a:p>
          <a:p>
            <a:pPr marL="285630" indent="-285630">
              <a:buFontTx/>
              <a:buChar char="-"/>
            </a:pPr>
            <a:r>
              <a:rPr lang="ru-RU" sz="1400" dirty="0">
                <a:solidFill>
                  <a:schemeClr val="tx2"/>
                </a:solidFill>
              </a:rPr>
              <a:t>По результатам работы Интернет-школы СНГ было разработано новое учебное пособие – книга профессора, д.ф.н. Канке В.А. «Методология и этика ядерной энергетики»</a:t>
            </a:r>
            <a:r>
              <a:rPr lang="ru-RU" sz="1400" dirty="0">
                <a:solidFill>
                  <a:schemeClr val="tx1"/>
                </a:solidFill>
              </a:rPr>
              <a:t> (140с.) готовое к печати.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ru-RU" altLang="ru-RU" sz="1400" dirty="0">
                <a:solidFill>
                  <a:schemeClr val="tx1"/>
                </a:solidFill>
              </a:rPr>
              <a:t> </a:t>
            </a:r>
          </a:p>
          <a:p>
            <a:endParaRPr lang="ru-RU" alt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Картинки по запросу Журнал ядерная энергет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3107" y="5145337"/>
            <a:ext cx="956014" cy="1235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7922" y="5144537"/>
            <a:ext cx="891729" cy="1236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5079" y="5145338"/>
            <a:ext cx="903863" cy="1235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Картинки по запросу логотип нияу миф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3136" y="73415"/>
            <a:ext cx="775149" cy="81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00710" y="6533298"/>
            <a:ext cx="659102" cy="324701"/>
          </a:xfrm>
        </p:spPr>
        <p:txBody>
          <a:bodyPr/>
          <a:lstStyle/>
          <a:p>
            <a:pPr>
              <a:defRPr/>
            </a:pPr>
            <a:fld id="{B5E49160-E4A8-4778-9527-9344D0C80B68}" type="slidenum">
              <a:rPr lang="ru-RU" smtClean="0">
                <a:solidFill>
                  <a:schemeClr val="tx2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10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373481"/>
              </p:ext>
            </p:extLst>
          </p:nvPr>
        </p:nvGraphicFramePr>
        <p:xfrm>
          <a:off x="283127" y="838100"/>
          <a:ext cx="8249190" cy="194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3289"/>
            <a:ext cx="7030674" cy="628056"/>
          </a:xfrm>
        </p:spPr>
        <p:txBody>
          <a:bodyPr/>
          <a:lstStyle/>
          <a:p>
            <a:r>
              <a:rPr lang="ru-RU" sz="2000" dirty="0"/>
              <a:t>Международный форум молодых энергетиков и промышленников «Форсаж 2017»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40"/>
            <a:ext cx="8784976" cy="3579920"/>
          </a:xfrm>
        </p:spPr>
        <p:txBody>
          <a:bodyPr/>
          <a:lstStyle/>
          <a:p>
            <a:r>
              <a:rPr lang="ru-RU" sz="1800" b="1" dirty="0"/>
              <a:t>Цель проведения:</a:t>
            </a:r>
            <a:r>
              <a:rPr lang="ru-RU" sz="1800" dirty="0"/>
              <a:t> всестороннее раскрытие интеллектуального потенциала</a:t>
            </a:r>
            <a:r>
              <a:rPr lang="en-US" sz="1800" dirty="0"/>
              <a:t> </a:t>
            </a:r>
            <a:r>
              <a:rPr lang="ru-RU" sz="1800" dirty="0"/>
              <a:t>молодых работников организаций, создание кросс</a:t>
            </a:r>
            <a:r>
              <a:rPr lang="en-US" sz="1800" dirty="0"/>
              <a:t>-</a:t>
            </a:r>
            <a:r>
              <a:rPr lang="ru-RU" sz="1800" dirty="0"/>
              <a:t>корпоративного и кросс-отраслевого сообщества молодых профессионалов</a:t>
            </a:r>
            <a:endParaRPr lang="ru-RU" sz="1800" b="1" dirty="0"/>
          </a:p>
          <a:p>
            <a:r>
              <a:rPr lang="ru-RU" sz="1800" b="1" dirty="0"/>
              <a:t>Ключевая тема</a:t>
            </a:r>
            <a:r>
              <a:rPr lang="en-US" sz="1800" b="1" dirty="0"/>
              <a:t>: </a:t>
            </a:r>
            <a:r>
              <a:rPr lang="ru-RU" sz="1800" dirty="0"/>
              <a:t>Моделирование</a:t>
            </a:r>
            <a:r>
              <a:rPr lang="ru-RU" sz="1800" cap="all" dirty="0"/>
              <a:t> </a:t>
            </a:r>
            <a:r>
              <a:rPr lang="ru-RU" sz="1800" dirty="0"/>
              <a:t>картины мира через 20–25 лет.</a:t>
            </a:r>
            <a:endParaRPr lang="en-US" sz="1800" dirty="0"/>
          </a:p>
          <a:p>
            <a:endParaRPr lang="ru-RU" b="1" dirty="0"/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630" indent="-28563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Образы будущего</a:t>
            </a:r>
          </a:p>
          <a:p>
            <a:pPr marL="285630" indent="-28563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Угрозы и возможности будущего</a:t>
            </a:r>
          </a:p>
          <a:p>
            <a:pPr marL="285630" indent="-28563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 которые меняют мир</a:t>
            </a:r>
          </a:p>
          <a:p>
            <a:pPr marL="285630" indent="-28563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принципы лидерства и управления</a:t>
            </a:r>
          </a:p>
          <a:p>
            <a:pPr marL="285630" indent="-28563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Будущее, которое мы выбираем и создаем</a:t>
            </a:r>
          </a:p>
          <a:p>
            <a:endParaRPr lang="ru-RU" sz="1800" b="1" dirty="0"/>
          </a:p>
          <a:p>
            <a:endParaRPr lang="ru-RU" sz="1800" b="1" dirty="0"/>
          </a:p>
          <a:p>
            <a:endParaRPr lang="ru-RU" sz="1800" dirty="0"/>
          </a:p>
        </p:txBody>
      </p:sp>
      <p:pic>
        <p:nvPicPr>
          <p:cNvPr id="10242" name="Picture 2" descr="http://www.forsage.org/mediafiles/u/images/2017v2/new_m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0201" y="4718021"/>
            <a:ext cx="1741862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forsage.org/mediafiles/u/images/2017v2/tile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84117"/>
            <a:ext cx="1835696" cy="18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forsage.org/mediafiles/u/images/2017v2/new_pic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700" y="4584117"/>
            <a:ext cx="1834707" cy="183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forsage.org/mediafiles/u/images/2017v2/new_pic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0406" y="4581128"/>
            <a:ext cx="1837701" cy="183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www.forsage.org/mediafiles/u/images/2017v2/new_pic_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84117"/>
            <a:ext cx="1835696" cy="18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8354" y="2375010"/>
            <a:ext cx="4618142" cy="2102104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Почетные спикеры и эксперты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Генеральный директор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Госкорпорации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«Росатом» 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Лихачёв</a:t>
            </a:r>
          </a:p>
          <a:p>
            <a:pPr marL="285630" indent="-285630">
              <a:buFontTx/>
              <a:buChar char="-"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 Госдумы 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Геннадий Скляр</a:t>
            </a:r>
          </a:p>
          <a:p>
            <a:pPr marL="285630" indent="-285630">
              <a:buFontTx/>
              <a:buChar char="-"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 Калужской области 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Анатолий Артамонов</a:t>
            </a:r>
          </a:p>
          <a:p>
            <a:pPr marL="285630" indent="-285630">
              <a:buFontTx/>
              <a:buChar char="-"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Департамента «Союз машиностроителей России» 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Попова</a:t>
            </a:r>
          </a:p>
          <a:p>
            <a:pPr marL="285630" indent="-285630">
              <a:buFontTx/>
              <a:buChar char="-"/>
            </a:pP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32440" y="6533298"/>
            <a:ext cx="627372" cy="325689"/>
          </a:xfrm>
        </p:spPr>
        <p:txBody>
          <a:bodyPr/>
          <a:lstStyle/>
          <a:p>
            <a:pPr>
              <a:defRPr/>
            </a:pPr>
            <a:fld id="{B5E49160-E4A8-4778-9527-9344D0C80B68}" type="slidenum">
              <a:rPr lang="ru-RU" smtClean="0">
                <a:solidFill>
                  <a:schemeClr val="tx2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48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3942"/>
            <a:ext cx="7945100" cy="753668"/>
          </a:xfrm>
        </p:spPr>
        <p:txBody>
          <a:bodyPr/>
          <a:lstStyle/>
          <a:p>
            <a:r>
              <a:rPr lang="ru-RU" sz="2400" dirty="0"/>
              <a:t>Международный Форум «Форсаж-2017» и </a:t>
            </a:r>
            <a:br>
              <a:rPr lang="ru-RU" sz="2400" dirty="0"/>
            </a:br>
            <a:r>
              <a:rPr lang="ru-RU" sz="2400" dirty="0"/>
              <a:t>Всемирный Фестиваль молодежи и студентов</a:t>
            </a:r>
            <a:r>
              <a:rPr lang="en-US" sz="2400" dirty="0"/>
              <a:t> </a:t>
            </a:r>
            <a:endParaRPr lang="ru-RU" sz="2400" dirty="0"/>
          </a:p>
        </p:txBody>
      </p:sp>
      <p:sp>
        <p:nvSpPr>
          <p:cNvPr id="5" name="AutoShape 2" descr="Встроенное изображение 1"/>
          <p:cNvSpPr>
            <a:spLocks noChangeAspect="1" noChangeArrowheads="1"/>
          </p:cNvSpPr>
          <p:nvPr/>
        </p:nvSpPr>
        <p:spPr bwMode="auto">
          <a:xfrm>
            <a:off x="155579" y="-1444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Встроенное изображение 1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10" descr="https://scontent.xx.fbcdn.net/v/t1.0-9/13716157_2175265565842700_6515386496740212766_n.jpg?oh=11b2a8f4f99c4266b269073917b32500&amp;oe=588335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2043" y="5215038"/>
            <a:ext cx="1276878" cy="71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scontent.xx.fbcdn.net/v/t1.0-9/13775900_2175264945842762_1410961771767057126_n.jpg?oh=428733821f8113cc7431fb1089fe21ae&amp;oe=5873EA0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76496" y="4790856"/>
            <a:ext cx="808682" cy="45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scontent.xx.fbcdn.net/v/t1.0-9/13718661_2175264305842826_3054407709617266447_n.jpg?oh=a5a489e7118f8f43dcced588d596df05&amp;oe=583AE7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7775" y="4866108"/>
            <a:ext cx="1033580" cy="58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scontent.xx.fbcdn.net/v/t1.0-9/13716003_2175264555842801_8972308371428640372_n.jpg?oh=d5a55f72f7d10687f071bd3b455dadee&amp;oe=587A7F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575" y="5671221"/>
            <a:ext cx="861356" cy="57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s://scontent.xx.fbcdn.net/v/t1.0-9/13754219_2175267259175864_6283137669804705171_n.jpg?oh=2f1c4c49fd802725cd1e3b4fcb3199b7&amp;oe=5838178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2584" y="5591647"/>
            <a:ext cx="652917" cy="65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scontent.xx.fbcdn.net/v/t1.0-9/13781817_2175266179175972_221531045996932649_n.jpg?oh=5578adaca3a9bfb6d0205ce1f001332d&amp;oe=5842B0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4509" y="5123464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64" b="2074"/>
          <a:stretch/>
        </p:blipFill>
        <p:spPr bwMode="auto">
          <a:xfrm>
            <a:off x="283332" y="2501025"/>
            <a:ext cx="3624337" cy="223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579" y="1124745"/>
            <a:ext cx="4572000" cy="1222826"/>
          </a:xfrm>
          <a:prstGeom prst="rect">
            <a:avLst/>
          </a:prstGeom>
        </p:spPr>
        <p:txBody>
          <a:bodyPr lIns="91402" tIns="45701" rIns="91402" bIns="45701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Результаты </a:t>
            </a:r>
            <a:r>
              <a:rPr lang="ru-RU" b="1" dirty="0" smtClean="0">
                <a:solidFill>
                  <a:schemeClr val="tx2"/>
                </a:solidFill>
              </a:rPr>
              <a:t>работы Форсаж 2017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Формирование Декларации глобальной молодежи Всемирного фестиваля молодежи и </a:t>
            </a:r>
            <a:r>
              <a:rPr lang="ru-RU" dirty="0" smtClean="0">
                <a:solidFill>
                  <a:schemeClr val="tx2"/>
                </a:solidFill>
              </a:rPr>
              <a:t>студентов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1268" name="Picture 4" descr="http://www.forsage.org/mediafiles/u/images/2017v2/logo-colo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32" y="2987211"/>
            <a:ext cx="1377897" cy="137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07" r="8546" b="17577"/>
          <a:stretch/>
        </p:blipFill>
        <p:spPr bwMode="auto">
          <a:xfrm>
            <a:off x="5557568" y="2263123"/>
            <a:ext cx="3265542" cy="18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 descr="https://pp.userapi.com/c824411/v824411937/de43/oU7dpVcqb0M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1509" y="3701775"/>
            <a:ext cx="2250741" cy="126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https://pp.userapi.com/c834403/v834403937/c546/EpoOF6xObdc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05" t="16289" r="26875" b="13083"/>
          <a:stretch/>
        </p:blipFill>
        <p:spPr bwMode="auto">
          <a:xfrm>
            <a:off x="5416523" y="4149080"/>
            <a:ext cx="1749972" cy="10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https://pp.userapi.com/c841520/v841520937/33e25/LF9o0mi4mjA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65" b="34031"/>
          <a:stretch/>
        </p:blipFill>
        <p:spPr bwMode="auto">
          <a:xfrm>
            <a:off x="5557568" y="5157192"/>
            <a:ext cx="3464686" cy="13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32040" y="1124747"/>
            <a:ext cx="4211959" cy="940201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Всемирный фестиваль молодежи и студентов прошел 14–22 октября 2017 года в Сочи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32440" y="6533298"/>
            <a:ext cx="627372" cy="324701"/>
          </a:xfrm>
        </p:spPr>
        <p:txBody>
          <a:bodyPr/>
          <a:lstStyle/>
          <a:p>
            <a:pPr>
              <a:defRPr/>
            </a:pPr>
            <a:fld id="{B5E49160-E4A8-4778-9527-9344D0C80B68}" type="slidenum">
              <a:rPr lang="ru-RU" smtClean="0">
                <a:solidFill>
                  <a:schemeClr val="tx2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184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719" y="3307134"/>
            <a:ext cx="6143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1" rIns="91402" bIns="45701"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0066CC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8" y="1036583"/>
            <a:ext cx="3886373" cy="242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9012" y="4184231"/>
            <a:ext cx="2122203" cy="224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412" y="1036583"/>
            <a:ext cx="3039236" cy="249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forsage.org/mediafiles/u/images/2017v2/logo-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9201" y="4247187"/>
            <a:ext cx="2119836" cy="211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255" y="1104181"/>
            <a:ext cx="2285860" cy="216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Картинки по запросу логотип нияу миф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837" y="0"/>
            <a:ext cx="775149" cy="81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3" descr="AMPR 1.tif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295" y="4595887"/>
            <a:ext cx="1064343" cy="154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Картинки по запросу IAEA"/>
          <p:cNvSpPr>
            <a:spLocks noChangeAspect="1" noChangeArrowheads="1"/>
          </p:cNvSpPr>
          <p:nvPr/>
        </p:nvSpPr>
        <p:spPr bwMode="auto">
          <a:xfrm>
            <a:off x="155579" y="-1444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IAEA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Картинки по запросу IAEA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02" tIns="45701" rIns="91402" bIns="4570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Похожее изображени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61286"/>
            <a:ext cx="1491635" cy="149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>
          <a:xfrm>
            <a:off x="8532812" y="6472634"/>
            <a:ext cx="647700" cy="412750"/>
          </a:xfrm>
        </p:spPr>
        <p:txBody>
          <a:bodyPr/>
          <a:lstStyle/>
          <a:p>
            <a:pPr>
              <a:defRPr/>
            </a:pPr>
            <a:fld id="{ECAE0E04-2653-4ECC-B3E5-9702F615E5BE}" type="slidenum">
              <a:rPr lang="ru-RU" smtClean="0">
                <a:solidFill>
                  <a:schemeClr val="tx2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476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65938" y="1196756"/>
            <a:ext cx="5734768" cy="1788077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Цель проекта </a:t>
            </a:r>
            <a:r>
              <a:rPr lang="ru-RU" dirty="0">
                <a:solidFill>
                  <a:schemeClr val="tx2"/>
                </a:solidFill>
              </a:rPr>
              <a:t>-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Разработка и апробация программ подготовки, профессиональной переподготовки и повышения квалификации кадров в области использования атомной энергии в мирных целях (магистратура, дополнительное профессиональное образование)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78400" y="2964886"/>
            <a:ext cx="8725808" cy="3384376"/>
          </a:xfrm>
          <a:prstGeom prst="rect">
            <a:avLst/>
          </a:prstGeom>
        </p:spPr>
        <p:txBody>
          <a:bodyPr lIns="91402" tIns="45701" rIns="91402" bIns="4570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 typeface="Arial" charset="0"/>
              <a:buNone/>
            </a:pPr>
            <a:endParaRPr lang="ru-RU" altLang="ru-RU" sz="1200" b="1" kern="0" dirty="0">
              <a:solidFill>
                <a:schemeClr val="tx2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ru-RU" altLang="ru-RU" sz="1400" b="1" kern="0" dirty="0">
                <a:solidFill>
                  <a:schemeClr val="tx2"/>
                </a:solidFill>
              </a:rPr>
              <a:t>ОСНОВНЫЕ ЗАДАЧИ ПРОЕКТА</a:t>
            </a:r>
            <a:r>
              <a:rPr lang="en-US" altLang="ru-RU" sz="1400" b="1" kern="0" dirty="0">
                <a:solidFill>
                  <a:schemeClr val="tx2"/>
                </a:solidFill>
              </a:rPr>
              <a:t>:</a:t>
            </a:r>
            <a:endParaRPr lang="ru-RU" altLang="ru-RU" sz="1400" b="1" kern="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ru-RU" sz="1400" b="1" kern="0" dirty="0">
                <a:solidFill>
                  <a:schemeClr val="tx2"/>
                </a:solidFill>
              </a:rPr>
              <a:t>I</a:t>
            </a:r>
            <a:r>
              <a:rPr lang="ru-RU" altLang="ru-RU" sz="1400" b="1" kern="0" dirty="0">
                <a:solidFill>
                  <a:schemeClr val="tx2"/>
                </a:solidFill>
              </a:rPr>
              <a:t>. РЕГЛАМЕНТАЦИЯ </a:t>
            </a:r>
            <a:r>
              <a:rPr lang="ru-RU" altLang="ru-RU" sz="1400" kern="0" dirty="0">
                <a:solidFill>
                  <a:schemeClr val="tx2"/>
                </a:solidFill>
              </a:rPr>
              <a:t>ПРОЦЕДУР ПОДГОТОВКИ КАДРОВ ДЛЯ НАЦИОНАЛЬНЫХ ПРОГРАММ РАЗВИТИЯ  МИРНЫХ</a:t>
            </a:r>
            <a:r>
              <a:rPr lang="en-US" altLang="ru-RU" sz="1400" kern="0" dirty="0">
                <a:solidFill>
                  <a:schemeClr val="tx2"/>
                </a:solidFill>
              </a:rPr>
              <a:t> </a:t>
            </a:r>
            <a:r>
              <a:rPr lang="ru-RU" altLang="ru-RU" sz="1400" kern="0" dirty="0">
                <a:solidFill>
                  <a:schemeClr val="tx2"/>
                </a:solidFill>
              </a:rPr>
              <a:t>ЯДЕРНЫХ ТЕХНОЛОГИЙ</a:t>
            </a:r>
            <a:endParaRPr lang="en-US" altLang="ru-RU" sz="1400" b="1" kern="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altLang="ru-RU" sz="1400" b="1" kern="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ru-RU" sz="1400" b="1" kern="0" dirty="0">
                <a:solidFill>
                  <a:schemeClr val="tx2"/>
                </a:solidFill>
              </a:rPr>
              <a:t>II. </a:t>
            </a:r>
            <a:r>
              <a:rPr lang="ru-RU" altLang="ru-RU" sz="1400" b="1" kern="0" dirty="0">
                <a:solidFill>
                  <a:schemeClr val="tx2"/>
                </a:solidFill>
              </a:rPr>
              <a:t>РАЗРАБОТКА  И  РЕАЛИЗАЦИЯ</a:t>
            </a:r>
            <a:r>
              <a:rPr lang="en-US" altLang="ru-RU" sz="1400" b="1" kern="0" dirty="0">
                <a:solidFill>
                  <a:schemeClr val="tx2"/>
                </a:solidFill>
              </a:rPr>
              <a:t> </a:t>
            </a:r>
            <a:r>
              <a:rPr lang="ru-RU" altLang="ru-RU" sz="1400" b="1" kern="0" dirty="0">
                <a:solidFill>
                  <a:schemeClr val="tx2"/>
                </a:solidFill>
              </a:rPr>
              <a:t>О</a:t>
            </a:r>
            <a:r>
              <a:rPr lang="ru-RU" altLang="ru-RU" sz="1400" kern="0" dirty="0">
                <a:solidFill>
                  <a:schemeClr val="tx2"/>
                </a:solidFill>
              </a:rPr>
              <a:t>БРАЗОВАТЕЛЬНЫХ МОДУЛЕЙ ПО ПОДГОТОВКЕ КАДРОВ ДЛЯ НАЦИОНАЛЬНЫХ ПРОГРАММ РАЗВИТИЯ МИРНЫХ ЯДЕРНЫХ ТЕХНОЛОГИЙ</a:t>
            </a:r>
          </a:p>
          <a:p>
            <a:pPr marL="0" indent="0">
              <a:buNone/>
            </a:pPr>
            <a:endParaRPr lang="ru-RU" altLang="ru-RU" sz="1400" kern="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ru-RU" sz="1400" b="1" kern="0" dirty="0">
                <a:solidFill>
                  <a:schemeClr val="tx2"/>
                </a:solidFill>
              </a:rPr>
              <a:t>III</a:t>
            </a:r>
            <a:r>
              <a:rPr lang="ru-RU" altLang="ru-RU" sz="1400" b="1" kern="0" dirty="0">
                <a:solidFill>
                  <a:schemeClr val="tx2"/>
                </a:solidFill>
              </a:rPr>
              <a:t>. ФОРМИРОВАНИЕ </a:t>
            </a:r>
            <a:r>
              <a:rPr lang="ru-RU" altLang="ru-RU" sz="1400" kern="0" dirty="0">
                <a:solidFill>
                  <a:schemeClr val="tx2"/>
                </a:solidFill>
              </a:rPr>
              <a:t>КОРПОРАТИВНОГО СООБЩЕСТВА РАВНОПРАВНЫХ  УЧАСТНИКОВ МЕЖДУНАРОДНЫХ ОБРАЗОВАТЕЛЬНЫХ МЕРОПРИЯТИЙ</a:t>
            </a:r>
            <a:r>
              <a:rPr lang="en-US" altLang="ru-RU" sz="1400" kern="0" dirty="0">
                <a:solidFill>
                  <a:schemeClr val="tx2"/>
                </a:solidFill>
              </a:rPr>
              <a:t> </a:t>
            </a:r>
            <a:r>
              <a:rPr lang="ru-RU" altLang="ru-RU" sz="1400" kern="0" dirty="0">
                <a:solidFill>
                  <a:schemeClr val="tx2"/>
                </a:solidFill>
              </a:rPr>
              <a:t>ПО ПОДГОТОВКЕ КАДРОВ ДЛЯ МИРНОЙ АТОМНОЙ ЭНЕРГЕТИКИ ГОСУДАРСТВ - УЧАСТНИКОВ СНГ – НАЦИОНАЛЬНЫХ/РЕГИОНАЛЬНЫХ ЦЕНТРОВ БАЗОВОЙ ОРГАНИЗАЦИИ В СТРАНАХ СОДРУЖЕСТВА </a:t>
            </a:r>
          </a:p>
        </p:txBody>
      </p:sp>
      <p:pic>
        <p:nvPicPr>
          <p:cNvPr id="7" name="Picture 2" descr="Картинки по запросу логотип нияу миф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76" y="44624"/>
            <a:ext cx="775149" cy="81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11" y="107611"/>
            <a:ext cx="4302007" cy="374950"/>
          </a:xfrm>
          <a:prstGeom prst="rect">
            <a:avLst/>
          </a:prstGeom>
        </p:spPr>
        <p:txBody>
          <a:bodyPr wrap="none" lIns="91402" tIns="45701" rIns="91402" bIns="45701">
            <a:spAutoFit/>
          </a:bodyPr>
          <a:lstStyle/>
          <a:p>
            <a:r>
              <a:rPr lang="ru-RU" altLang="ru-RU" dirty="0">
                <a:solidFill>
                  <a:schemeClr val="tx2"/>
                </a:solidFill>
              </a:rPr>
              <a:t>Проект «НИЯУ МИФИ – «АТОМ-СНГ»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0551" y="426477"/>
            <a:ext cx="8407997" cy="374950"/>
          </a:xfrm>
          <a:prstGeom prst="rect">
            <a:avLst/>
          </a:prstGeom>
        </p:spPr>
        <p:txBody>
          <a:bodyPr wrap="square" lIns="91402" tIns="45701" rIns="91402" bIns="45701">
            <a:spAutoFit/>
          </a:bodyPr>
          <a:lstStyle/>
          <a:p>
            <a:r>
              <a:rPr lang="ru-RU" altLang="ru-RU" sz="1600" dirty="0">
                <a:solidFill>
                  <a:schemeClr val="tx2"/>
                </a:solidFill>
              </a:rPr>
              <a:t>Научно-образовательный проект «АТОМНОЕ СОДРУЖЕСТВО </a:t>
            </a:r>
            <a:r>
              <a:rPr lang="en-US" altLang="ru-RU" dirty="0">
                <a:solidFill>
                  <a:schemeClr val="tx2"/>
                </a:solidFill>
              </a:rPr>
              <a:t>XXI</a:t>
            </a:r>
            <a:r>
              <a:rPr lang="ru-RU" altLang="ru-RU" dirty="0">
                <a:solidFill>
                  <a:schemeClr val="tx2"/>
                </a:solidFill>
              </a:rPr>
              <a:t>»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76" y="1200513"/>
            <a:ext cx="2449617" cy="201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08" y="1124744"/>
            <a:ext cx="2285860" cy="216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716601" y="6453336"/>
            <a:ext cx="463911" cy="372217"/>
          </a:xfrm>
        </p:spPr>
        <p:txBody>
          <a:bodyPr/>
          <a:lstStyle/>
          <a:p>
            <a:pPr>
              <a:defRPr/>
            </a:pPr>
            <a:fld id="{ECAE0E04-2653-4ECC-B3E5-9702F615E5BE}" type="slidenum">
              <a:rPr lang="ru-RU" smtClean="0">
                <a:solidFill>
                  <a:schemeClr val="tx2"/>
                </a:solidFill>
              </a:rPr>
              <a:pPr>
                <a:defRPr/>
              </a:pPr>
              <a:t>2</a:t>
            </a:fld>
            <a:endParaRPr lang="ru-R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7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12" y="371967"/>
            <a:ext cx="8016871" cy="251222"/>
          </a:xfrm>
        </p:spPr>
        <p:txBody>
          <a:bodyPr/>
          <a:lstStyle/>
          <a:p>
            <a:r>
              <a:rPr lang="ru-RU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НИЯУ МИФИ – базовая организация </a:t>
            </a:r>
            <a:r>
              <a:rPr lang="ru-RU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государств–участников СНГ</a:t>
            </a:r>
            <a:r>
              <a:rPr lang="ru-RU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83168" y="976555"/>
            <a:ext cx="8787508" cy="94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256" tIns="46628" rIns="93256" bIns="46628">
            <a:spAutoFit/>
          </a:bodyPr>
          <a:lstStyle>
            <a:lvl1pPr defTabSz="1279525" eaLnBrk="0" hangingPunct="0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79525" eaLnBrk="0" hangingPunct="0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79525"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79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79525" eaLnBrk="0" hangingPunct="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ru-RU" sz="1200" dirty="0"/>
              <a:t>          </a:t>
            </a:r>
            <a:r>
              <a:rPr lang="ru-RU" sz="1000" dirty="0"/>
              <a:t>Решением Совета глав правительств СНГ от 21 ноября 2014 года  НИЯУ МИФИ придан статус базовой организации по подготовке, профессиональной переподготовке и повышению квалификации кадров в области использования атомной энергии в мирных целях. </a:t>
            </a:r>
          </a:p>
          <a:p>
            <a:pPr>
              <a:buNone/>
            </a:pPr>
            <a:r>
              <a:rPr lang="ru-RU" sz="1000" dirty="0"/>
              <a:t>          НИЯУ МИФИ является ответственным исполнителем по пункту 4.1 «Подготовка кадров для мирной атомной энергетики государств – участников СНГ» Плана по реализации Рамочной программы сотрудничества государств – участников СНГ в области мирного использования атомной энергии на период до 2020 года «СОТРУДНИЧЕСТВО «АТОМ – СНГ».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27" y="2198296"/>
            <a:ext cx="3072976" cy="4233966"/>
          </a:xfrm>
          <a:prstGeom prst="rect">
            <a:avLst/>
          </a:prstGeom>
        </p:spPr>
      </p:pic>
      <p:pic>
        <p:nvPicPr>
          <p:cNvPr id="1547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2766" y="2198297"/>
            <a:ext cx="3146203" cy="428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3087" y="2470415"/>
            <a:ext cx="2216216" cy="297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345" y="3725527"/>
            <a:ext cx="2120335" cy="284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9587132"/>
              </p:ext>
            </p:extLst>
          </p:nvPr>
        </p:nvGraphicFramePr>
        <p:xfrm>
          <a:off x="3102766" y="1932537"/>
          <a:ext cx="3286461" cy="303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6461"/>
              </a:tblGrid>
              <a:tr h="30394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800" dirty="0">
                          <a:effectLst/>
                        </a:rPr>
                        <a:t>Протокольное решение Экономического совета СНГ от 17.03.2017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629" marR="116629" marT="0" marB="0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2722827"/>
              </p:ext>
            </p:extLst>
          </p:nvPr>
        </p:nvGraphicFramePr>
        <p:xfrm>
          <a:off x="183168" y="1978870"/>
          <a:ext cx="3072711" cy="303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2711"/>
              </a:tblGrid>
              <a:tr h="30394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800" dirty="0" smtClean="0">
                          <a:effectLst/>
                        </a:rPr>
                        <a:t>Решение Совета</a:t>
                      </a:r>
                      <a:r>
                        <a:rPr lang="ru-RU" sz="800" baseline="0" dirty="0" smtClean="0">
                          <a:effectLst/>
                        </a:rPr>
                        <a:t> Глав Правительств </a:t>
                      </a:r>
                      <a:r>
                        <a:rPr lang="ru-RU" sz="800" dirty="0" smtClean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СНГ от </a:t>
                      </a:r>
                      <a:r>
                        <a:rPr lang="ru-RU" sz="800" dirty="0" smtClean="0">
                          <a:effectLst/>
                        </a:rPr>
                        <a:t>21.11.2014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629" marR="116629" marT="0" marB="0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8524056"/>
              </p:ext>
            </p:extLst>
          </p:nvPr>
        </p:nvGraphicFramePr>
        <p:xfrm>
          <a:off x="6603882" y="1957780"/>
          <a:ext cx="2061368" cy="4810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1368"/>
              </a:tblGrid>
              <a:tr h="48102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800" dirty="0" smtClean="0">
                          <a:effectLst/>
                        </a:rPr>
                        <a:t>План </a:t>
                      </a:r>
                      <a:r>
                        <a:rPr lang="ru-RU" sz="800" dirty="0">
                          <a:effectLst/>
                        </a:rPr>
                        <a:t>мероприятий по реализации </a:t>
                      </a:r>
                      <a:r>
                        <a:rPr lang="ru-RU" sz="800" dirty="0" smtClean="0">
                          <a:effectLst/>
                        </a:rPr>
                        <a:t>Рамочной программы «СОТРУДНИЧЕСТВО «АТОМ-СНГ»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6629" marR="116629" marT="0" marB="0"/>
                </a:tc>
              </a:tr>
            </a:tbl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3176703" y="1918644"/>
            <a:ext cx="0" cy="4446548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248969" y="2092005"/>
            <a:ext cx="0" cy="4446548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88767" y="1918644"/>
            <a:ext cx="8465285" cy="1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Картинки по запросу логотип нияу миф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8" y="44624"/>
            <a:ext cx="775149" cy="81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380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149" y="1265655"/>
            <a:ext cx="8516135" cy="1754288"/>
          </a:xfrm>
          <a:prstGeom prst="rect">
            <a:avLst/>
          </a:prstGeom>
        </p:spPr>
        <p:txBody>
          <a:bodyPr wrap="square" lIns="91402" tIns="45701" rIns="91402" bIns="45701">
            <a:spAutoFit/>
          </a:bodyPr>
          <a:lstStyle/>
          <a:p>
            <a:pPr marL="342754" indent="-342754">
              <a:buAutoNum type="arabicPeriod"/>
            </a:pPr>
            <a:r>
              <a:rPr lang="ru-RU" altLang="ru-RU" b="1" dirty="0" smtClean="0">
                <a:solidFill>
                  <a:schemeClr val="tx2"/>
                </a:solidFill>
              </a:rPr>
              <a:t>РАЗРАБОТАНЫ </a:t>
            </a:r>
            <a:r>
              <a:rPr lang="ru-RU" altLang="ru-RU" b="1" dirty="0">
                <a:solidFill>
                  <a:schemeClr val="tx2"/>
                </a:solidFill>
              </a:rPr>
              <a:t>И УТВЕРЖДЕНЫ В УСТАНОВЛЕННОМ ПОРЯДКЕ   НОРМАТИВНЫЕ   ДОКУМЕНТЫ   БАЗОВОЙ   </a:t>
            </a:r>
            <a:r>
              <a:rPr lang="ru-RU" altLang="ru-RU" b="1" dirty="0" smtClean="0">
                <a:solidFill>
                  <a:schemeClr val="tx2"/>
                </a:solidFill>
              </a:rPr>
              <a:t>ОРГАНИЗАЦИИ</a:t>
            </a:r>
          </a:p>
          <a:p>
            <a:pPr marL="342754" indent="-342754"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РАЗРАБОТАНЫ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И АПРОБИРОВАНЫ </a:t>
            </a:r>
            <a:r>
              <a:rPr lang="ru-RU" altLang="ru-RU" b="1" dirty="0" smtClean="0">
                <a:solidFill>
                  <a:schemeClr val="tx2"/>
                </a:solidFill>
              </a:rPr>
              <a:t>ОБРАЗОВАТЕЛЬНЫЕ МОДУЛИ</a:t>
            </a:r>
          </a:p>
          <a:p>
            <a:pPr marL="342754" indent="-342754">
              <a:buAutoNum type="arabicPeriod"/>
            </a:pPr>
            <a:r>
              <a:rPr lang="ru-RU" altLang="ru-RU" b="1" i="1" dirty="0" smtClean="0">
                <a:solidFill>
                  <a:schemeClr val="tx2"/>
                </a:solidFill>
              </a:rPr>
              <a:t>ПРОВЕДЕНО </a:t>
            </a:r>
            <a:r>
              <a:rPr lang="ru-RU" altLang="ru-RU" b="1" i="1" dirty="0" smtClean="0">
                <a:solidFill>
                  <a:schemeClr val="tx2"/>
                </a:solidFill>
              </a:rPr>
              <a:t> 6</a:t>
            </a:r>
            <a:r>
              <a:rPr lang="ru-RU" altLang="ru-RU" b="1" i="1" dirty="0" smtClean="0">
                <a:solidFill>
                  <a:schemeClr val="tx2"/>
                </a:solidFill>
              </a:rPr>
              <a:t> </a:t>
            </a:r>
            <a:r>
              <a:rPr lang="ru-RU" altLang="ru-RU" b="1" i="1" dirty="0" smtClean="0">
                <a:solidFill>
                  <a:schemeClr val="tx2"/>
                </a:solidFill>
              </a:rPr>
              <a:t>ШКОЛ </a:t>
            </a:r>
            <a:r>
              <a:rPr lang="ru-RU" altLang="ru-RU" b="1" i="1" dirty="0" smtClean="0">
                <a:solidFill>
                  <a:schemeClr val="tx2"/>
                </a:solidFill>
              </a:rPr>
              <a:t> </a:t>
            </a:r>
            <a:r>
              <a:rPr lang="ru-RU" altLang="ru-RU" b="1" i="1" dirty="0" smtClean="0">
                <a:solidFill>
                  <a:schemeClr val="tx2"/>
                </a:solidFill>
              </a:rPr>
              <a:t>В  АСТАНЕ </a:t>
            </a:r>
            <a:r>
              <a:rPr lang="ru-RU" altLang="ru-RU" b="1" i="1" dirty="0" smtClean="0">
                <a:solidFill>
                  <a:schemeClr val="tx2"/>
                </a:solidFill>
              </a:rPr>
              <a:t>и </a:t>
            </a:r>
            <a:r>
              <a:rPr lang="ru-RU" altLang="ru-RU" b="1" i="1" dirty="0" smtClean="0">
                <a:solidFill>
                  <a:schemeClr val="tx2"/>
                </a:solidFill>
              </a:rPr>
              <a:t>АТТЕСТОВАНО 186  СЛУШАТЕЛЕЙ</a:t>
            </a:r>
          </a:p>
          <a:p>
            <a:pPr marL="342754" indent="-342754">
              <a:buAutoNum type="arabicPeriod"/>
            </a:pPr>
            <a:r>
              <a:rPr lang="ru-RU" altLang="ru-RU" b="1" i="1" dirty="0" smtClean="0">
                <a:solidFill>
                  <a:schemeClr val="tx2"/>
                </a:solidFill>
              </a:rPr>
              <a:t>ПРОВЕДЕНЫ МЕЖДУНАРОДНЫЕ ОЛИМПИАДЫ - 311 УЧАСТНИКОВ</a:t>
            </a:r>
          </a:p>
          <a:p>
            <a:pPr marL="342754" indent="-342754">
              <a:buAutoNum type="arabicPeriod"/>
            </a:pPr>
            <a:endParaRPr lang="ru-RU" altLang="ru-RU" b="1" dirty="0" smtClean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12" y="260652"/>
            <a:ext cx="6840760" cy="469159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Реализация проекта 2014 – 2017гг.</a:t>
            </a:r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7276845"/>
              </p:ext>
            </p:extLst>
          </p:nvPr>
        </p:nvGraphicFramePr>
        <p:xfrm>
          <a:off x="446341" y="2852940"/>
          <a:ext cx="8391144" cy="343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Картинки по запросу логотип нияу миф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8" y="44624"/>
            <a:ext cx="775149" cy="81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8460804" y="6453336"/>
            <a:ext cx="647700" cy="412750"/>
          </a:xfrm>
        </p:spPr>
        <p:txBody>
          <a:bodyPr/>
          <a:lstStyle/>
          <a:p>
            <a:pPr>
              <a:defRPr/>
            </a:pPr>
            <a:fld id="{ECAE0E04-2653-4ECC-B3E5-9702F615E5BE}" type="slidenum">
              <a:rPr lang="ru-RU" smtClean="0">
                <a:solidFill>
                  <a:schemeClr val="tx2"/>
                </a:solidFill>
              </a:rPr>
              <a:pPr>
                <a:defRPr/>
              </a:pPr>
              <a:t>4</a:t>
            </a:fld>
            <a:endParaRPr lang="ru-R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37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1017613" y="23159"/>
            <a:ext cx="7565231" cy="105199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 sz="2800" dirty="0">
                <a:solidFill>
                  <a:schemeClr val="accent6">
                    <a:lumMod val="75000"/>
                  </a:schemeClr>
                </a:solidFill>
              </a:rPr>
              <a:t>VI </a:t>
            </a:r>
            <a:r>
              <a:rPr lang="ru-RU" altLang="ru-RU" sz="2800" dirty="0">
                <a:solidFill>
                  <a:schemeClr val="accent6">
                    <a:lumMod val="75000"/>
                  </a:schemeClr>
                </a:solidFill>
              </a:rPr>
              <a:t> АСТАНИНСКАЯ ШКОЛА</a:t>
            </a:r>
            <a:br>
              <a:rPr lang="ru-RU" altLang="ru-RU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prstClr val="white">
                        <a:lumMod val="200000"/>
                        <a:satMod val="200000"/>
                      </a:prstClr>
                    </a:outerShdw>
                  </a:cont>
                  <a:cont type="tree" name="">
                    <a:effect ref="fillLine"/>
                    <a:outerShdw dist="38100" dir="2700000" algn="tl">
                      <a:prstClr val="white">
                        <a:lumMod val="60000"/>
                        <a:satMod val="60000"/>
                      </a:prstClr>
                    </a:outerShdw>
                  </a:cont>
                  <a:effect ref="fillLine"/>
                </a:effectDag>
              </a:rPr>
              <a:t>(15 сентября 2017 года) </a:t>
            </a:r>
            <a:r>
              <a:rPr lang="en-US" altLang="ru-RU" sz="2000" dirty="0">
                <a:solidFill>
                  <a:schemeClr val="accent6">
                    <a:lumMod val="7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prstClr val="white">
                        <a:lumMod val="200000"/>
                        <a:satMod val="200000"/>
                      </a:prstClr>
                    </a:outerShdw>
                  </a:cont>
                  <a:cont type="tree" name="">
                    <a:effect ref="fillLine"/>
                    <a:outerShdw dist="38100" dir="2700000" algn="tl">
                      <a:prstClr val="white">
                        <a:lumMod val="60000"/>
                        <a:satMod val="60000"/>
                      </a:prstClr>
                    </a:outerShdw>
                  </a:cont>
                  <a:effect ref="fillLine"/>
                </a:effectDag>
              </a:rPr>
              <a:t/>
            </a:r>
            <a:br>
              <a:rPr lang="en-US" altLang="ru-RU" sz="2000" dirty="0">
                <a:solidFill>
                  <a:schemeClr val="accent6">
                    <a:lumMod val="7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prstClr val="white">
                        <a:lumMod val="200000"/>
                        <a:satMod val="200000"/>
                      </a:prstClr>
                    </a:outerShdw>
                  </a:cont>
                  <a:cont type="tree" name="">
                    <a:effect ref="fillLine"/>
                    <a:outerShdw dist="38100" dir="2700000" algn="tl">
                      <a:prstClr val="white">
                        <a:lumMod val="60000"/>
                        <a:satMod val="60000"/>
                      </a:prstClr>
                    </a:outerShdw>
                  </a:cont>
                  <a:effect ref="fillLine"/>
                </a:effectDag>
              </a:rPr>
            </a:br>
            <a:endParaRPr lang="ru-RU" alt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274" name="Picture 2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636" y="1990729"/>
            <a:ext cx="1735625" cy="1255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49160-E4A8-4778-9527-9344D0C80B68}" type="slidenum">
              <a:rPr lang="ru-RU" smtClean="0">
                <a:solidFill>
                  <a:schemeClr val="tx2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1270" name="Рисунок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5527" y="5132888"/>
            <a:ext cx="1357313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7413" y="4954294"/>
            <a:ext cx="1643063" cy="164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22"/>
          <p:cNvSpPr>
            <a:spLocks noChangeArrowheads="1"/>
          </p:cNvSpPr>
          <p:nvPr/>
        </p:nvSpPr>
        <p:spPr bwMode="auto">
          <a:xfrm>
            <a:off x="36516" y="-70843"/>
            <a:ext cx="184725" cy="3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2" tIns="45701" rIns="91402" bIns="45701" anchor="ctr">
            <a:spAutoFit/>
          </a:bodyPr>
          <a:lstStyle>
            <a:lvl1pPr eaLnBrk="0" hangingPunct="0"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1275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9012" y="5201399"/>
            <a:ext cx="2232025" cy="142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4248154" y="4050461"/>
            <a:ext cx="4176712" cy="312145"/>
          </a:xfrm>
          <a:prstGeom prst="rect">
            <a:avLst/>
          </a:prstGeom>
        </p:spPr>
        <p:txBody>
          <a:bodyPr lIns="91402" tIns="45701" rIns="91402" bIns="45701">
            <a:spAutoFit/>
          </a:bodyPr>
          <a:lstStyle/>
          <a:p>
            <a:pPr>
              <a:defRPr/>
            </a:pPr>
            <a:endParaRPr lang="en-US" altLang="ru-RU" sz="1400" dirty="0">
              <a:solidFill>
                <a:srgbClr val="F1FD51"/>
              </a:solidFill>
              <a:effectDag name="">
                <a:cont type="tree" name="">
                  <a:effect ref="fillLine"/>
                  <a:outerShdw dist="38100" dir="13500000" algn="br">
                    <a:prstClr val="white">
                      <a:lumMod val="200000"/>
                      <a:satMod val="200000"/>
                    </a:prstClr>
                  </a:outerShdw>
                </a:cont>
                <a:cont type="tree" name="">
                  <a:effect ref="fillLine"/>
                  <a:outerShdw dist="38100" dir="2700000" algn="tl">
                    <a:prstClr val="white">
                      <a:lumMod val="60000"/>
                      <a:satMod val="60000"/>
                    </a:prstClr>
                  </a:outerShdw>
                </a:cont>
                <a:effect ref="fillLine"/>
              </a:effectDag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55762" y="4193331"/>
            <a:ext cx="5761038" cy="343547"/>
          </a:xfrm>
          <a:prstGeom prst="rect">
            <a:avLst/>
          </a:prstGeom>
        </p:spPr>
        <p:txBody>
          <a:bodyPr lIns="91402" tIns="45701" rIns="91402" bIns="45701">
            <a:spAutoFit/>
          </a:bodyPr>
          <a:lstStyle/>
          <a:p>
            <a:pPr algn="ctr">
              <a:defRPr/>
            </a:pPr>
            <a:r>
              <a:rPr lang="ru-RU" altLang="ru-RU" sz="1600" dirty="0">
                <a:effectDag name="">
                  <a:cont type="tree" name="">
                    <a:effect ref="fillLine"/>
                    <a:outerShdw dist="38100" dir="13500000" algn="br">
                      <a:prstClr val="white">
                        <a:lumMod val="200000"/>
                        <a:satMod val="200000"/>
                      </a:prstClr>
                    </a:outerShdw>
                  </a:cont>
                  <a:cont type="tree" name="">
                    <a:effect ref="fillLine"/>
                    <a:outerShdw dist="38100" dir="2700000" algn="tl">
                      <a:prstClr val="white">
                        <a:lumMod val="60000"/>
                        <a:satMod val="60000"/>
                      </a:prstClr>
                    </a:outerShdw>
                  </a:cont>
                  <a:effect ref="fillLine"/>
                </a:effectDag>
              </a:rPr>
              <a:t>НИЯУ МИФИ</a:t>
            </a:r>
            <a:endParaRPr lang="en-US" altLang="ru-RU" sz="1600" dirty="0">
              <a:effectDag name="">
                <a:cont type="tree" name="">
                  <a:effect ref="fillLine"/>
                  <a:outerShdw dist="38100" dir="13500000" algn="br">
                    <a:prstClr val="white">
                      <a:lumMod val="200000"/>
                      <a:satMod val="200000"/>
                    </a:prstClr>
                  </a:outerShdw>
                </a:cont>
                <a:cont type="tree" name="">
                  <a:effect ref="fillLine"/>
                  <a:outerShdw dist="38100" dir="2700000" algn="tl">
                    <a:prstClr val="white">
                      <a:lumMod val="60000"/>
                      <a:satMod val="60000"/>
                    </a:prstClr>
                  </a:outerShdw>
                </a:cont>
                <a:effect ref="fillLine"/>
              </a:effectDag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472116" y="2288336"/>
            <a:ext cx="2016125" cy="312145"/>
          </a:xfrm>
          <a:prstGeom prst="rect">
            <a:avLst/>
          </a:prstGeom>
        </p:spPr>
        <p:txBody>
          <a:bodyPr lIns="91402" tIns="45701" rIns="91402" bIns="45701">
            <a:spAutoFit/>
          </a:bodyPr>
          <a:lstStyle/>
          <a:p>
            <a:pPr>
              <a:defRPr/>
            </a:pPr>
            <a:r>
              <a:rPr lang="ru-RU" altLang="ru-RU" sz="1400" dirty="0">
                <a:effectDag name="">
                  <a:cont type="tree" name="">
                    <a:effect ref="fillLine"/>
                    <a:outerShdw dist="38100" dir="13500000" algn="br">
                      <a:prstClr val="white">
                        <a:lumMod val="200000"/>
                        <a:satMod val="200000"/>
                      </a:prstClr>
                    </a:outerShdw>
                  </a:cont>
                  <a:cont type="tree" name="">
                    <a:effect ref="fillLine"/>
                    <a:outerShdw dist="38100" dir="2700000" algn="tl">
                      <a:prstClr val="white">
                        <a:lumMod val="60000"/>
                        <a:satMod val="60000"/>
                      </a:prstClr>
                    </a:outerShdw>
                  </a:cont>
                  <a:effect ref="fillLine"/>
                </a:effectDag>
              </a:rPr>
              <a:t>БПИ НАН КР</a:t>
            </a:r>
            <a:endParaRPr lang="en-US" altLang="ru-RU" sz="1400" dirty="0">
              <a:effectDag name="">
                <a:cont type="tree" name="">
                  <a:effect ref="fillLine"/>
                  <a:outerShdw dist="38100" dir="13500000" algn="br">
                    <a:prstClr val="white">
                      <a:lumMod val="200000"/>
                      <a:satMod val="200000"/>
                    </a:prstClr>
                  </a:outerShdw>
                </a:cont>
                <a:cont type="tree" name="">
                  <a:effect ref="fillLine"/>
                  <a:outerShdw dist="38100" dir="2700000" algn="tl">
                    <a:prstClr val="white">
                      <a:lumMod val="60000"/>
                      <a:satMod val="60000"/>
                    </a:prstClr>
                  </a:outerShdw>
                </a:cont>
                <a:effect ref="fillLine"/>
              </a:effectDag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848604" y="3401170"/>
            <a:ext cx="971550" cy="531964"/>
          </a:xfrm>
          <a:prstGeom prst="rect">
            <a:avLst/>
          </a:prstGeom>
        </p:spPr>
        <p:txBody>
          <a:bodyPr lIns="91402" tIns="45701" rIns="91402" bIns="45701">
            <a:spAutoFit/>
          </a:bodyPr>
          <a:lstStyle/>
          <a:p>
            <a:pPr>
              <a:defRPr/>
            </a:pPr>
            <a:r>
              <a:rPr lang="ru-RU" altLang="ru-RU" sz="1400" dirty="0">
                <a:effectDag name="">
                  <a:cont type="tree" name="">
                    <a:effect ref="fillLine"/>
                    <a:outerShdw dist="38100" dir="13500000" algn="br">
                      <a:prstClr val="white">
                        <a:lumMod val="200000"/>
                        <a:satMod val="200000"/>
                      </a:prstClr>
                    </a:outerShdw>
                  </a:cont>
                  <a:cont type="tree" name="">
                    <a:effect ref="fillLine"/>
                    <a:outerShdw dist="38100" dir="2700000" algn="tl">
                      <a:prstClr val="white">
                        <a:lumMod val="60000"/>
                        <a:satMod val="60000"/>
                      </a:prstClr>
                    </a:outerShdw>
                  </a:cont>
                  <a:effect ref="fillLine"/>
                </a:effectDag>
              </a:rPr>
              <a:t>НПУ</a:t>
            </a:r>
            <a:r>
              <a:rPr lang="ru-RU" altLang="ru-RU" sz="1400" b="1" dirty="0">
                <a:effectDag name="">
                  <a:cont type="tree" name="">
                    <a:effect ref="fillLine"/>
                    <a:outerShdw dist="38100" dir="13500000" algn="br">
                      <a:prstClr val="white">
                        <a:lumMod val="200000"/>
                        <a:satMod val="200000"/>
                      </a:prstClr>
                    </a:outerShdw>
                  </a:cont>
                  <a:cont type="tree" name="">
                    <a:effect ref="fillLine"/>
                    <a:outerShdw dist="38100" dir="2700000" algn="tl">
                      <a:prstClr val="white">
                        <a:lumMod val="60000"/>
                        <a:satMod val="60000"/>
                      </a:prstClr>
                    </a:outerShdw>
                  </a:cont>
                  <a:effect ref="fillLine"/>
                </a:effectDag>
              </a:rPr>
              <a:t>А</a:t>
            </a:r>
            <a:endParaRPr lang="en-US" altLang="ru-RU" sz="1400" b="1" dirty="0">
              <a:effectDag name="">
                <a:cont type="tree" name="">
                  <a:effect ref="fillLine"/>
                  <a:outerShdw dist="38100" dir="13500000" algn="br">
                    <a:prstClr val="white">
                      <a:lumMod val="200000"/>
                      <a:satMod val="200000"/>
                    </a:prstClr>
                  </a:outerShdw>
                </a:cont>
                <a:cont type="tree" name="">
                  <a:effect ref="fillLine"/>
                  <a:outerShdw dist="38100" dir="2700000" algn="tl">
                    <a:prstClr val="white">
                      <a:lumMod val="60000"/>
                      <a:satMod val="60000"/>
                    </a:prstClr>
                  </a:outerShdw>
                </a:cont>
                <a:effect ref="fillLine"/>
              </a:effectDag>
            </a:endParaRPr>
          </a:p>
          <a:p>
            <a:pPr>
              <a:defRPr/>
            </a:pPr>
            <a:endParaRPr lang="en-US" altLang="ru-RU" sz="1400" b="1" dirty="0">
              <a:effectDag name="">
                <a:cont type="tree" name="">
                  <a:effect ref="fillLine"/>
                  <a:outerShdw dist="38100" dir="13500000" algn="br">
                    <a:prstClr val="white">
                      <a:lumMod val="200000"/>
                      <a:satMod val="200000"/>
                    </a:prstClr>
                  </a:outerShdw>
                </a:cont>
                <a:cont type="tree" name="">
                  <a:effect ref="fillLine"/>
                  <a:outerShdw dist="38100" dir="2700000" algn="tl">
                    <a:prstClr val="white">
                      <a:lumMod val="60000"/>
                      <a:satMod val="60000"/>
                    </a:prstClr>
                  </a:outerShdw>
                </a:cont>
                <a:effect ref="fillLine"/>
              </a:effectDag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36629" y="1024686"/>
            <a:ext cx="1296987" cy="312145"/>
          </a:xfrm>
          <a:prstGeom prst="rect">
            <a:avLst/>
          </a:prstGeom>
        </p:spPr>
        <p:txBody>
          <a:bodyPr lIns="91402" tIns="45701" rIns="91402" bIns="45701">
            <a:spAutoFit/>
          </a:bodyPr>
          <a:lstStyle/>
          <a:p>
            <a:pPr algn="r">
              <a:defRPr/>
            </a:pPr>
            <a:r>
              <a:rPr lang="ru-RU" altLang="ru-RU" sz="1400" dirty="0">
                <a:solidFill>
                  <a:schemeClr val="accent6">
                    <a:lumMod val="75000"/>
                  </a:schemeClr>
                </a:solidFill>
                <a:effectDag name="">
                  <a:cont type="tree" name="">
                    <a:effect ref="fillLine"/>
                    <a:outerShdw dist="38100" dir="13500000" algn="br">
                      <a:prstClr val="white">
                        <a:lumMod val="200000"/>
                        <a:satMod val="200000"/>
                      </a:prstClr>
                    </a:outerShdw>
                  </a:cont>
                  <a:cont type="tree" name="">
                    <a:effect ref="fillLine"/>
                    <a:outerShdw dist="38100" dir="2700000" algn="tl">
                      <a:prstClr val="white">
                        <a:lumMod val="60000"/>
                        <a:satMod val="60000"/>
                      </a:prstClr>
                    </a:outerShdw>
                  </a:cont>
                  <a:effect ref="fillLine"/>
                </a:effectDag>
              </a:rPr>
              <a:t>БГУ</a:t>
            </a:r>
            <a:endParaRPr lang="en-US" altLang="ru-RU" sz="1400" dirty="0">
              <a:solidFill>
                <a:schemeClr val="accent6">
                  <a:lumMod val="75000"/>
                </a:schemeClr>
              </a:solidFill>
              <a:effectDag name="">
                <a:cont type="tree" name="">
                  <a:effect ref="fillLine"/>
                  <a:outerShdw dist="38100" dir="13500000" algn="br">
                    <a:prstClr val="white">
                      <a:lumMod val="200000"/>
                      <a:satMod val="200000"/>
                    </a:prstClr>
                  </a:outerShdw>
                </a:cont>
                <a:cont type="tree" name="">
                  <a:effect ref="fillLine"/>
                  <a:outerShdw dist="38100" dir="2700000" algn="tl">
                    <a:prstClr val="white">
                      <a:lumMod val="60000"/>
                      <a:satMod val="60000"/>
                    </a:prstClr>
                  </a:outerShdw>
                </a:cont>
                <a:effect ref="fillLine"/>
              </a:effectDag>
            </a:endParaRPr>
          </a:p>
        </p:txBody>
      </p:sp>
      <p:pic>
        <p:nvPicPr>
          <p:cNvPr id="11281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856" y="2996956"/>
            <a:ext cx="24130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673970"/>
            <a:ext cx="4595812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29" descr="C:\flash\2017\Севастополь - 2017\FOTO\XX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024682"/>
            <a:ext cx="22415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2837" y="1458074"/>
            <a:ext cx="22320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Рисунок 30" descr="C:\flash\буклет Атомное Содружество\Links\01.t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1975" y="3040811"/>
            <a:ext cx="20224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6" name="Прямоугольник 46"/>
          <p:cNvSpPr>
            <a:spLocks noChangeArrowheads="1"/>
          </p:cNvSpPr>
          <p:nvPr/>
        </p:nvSpPr>
        <p:spPr bwMode="auto">
          <a:xfrm>
            <a:off x="7129466" y="3977431"/>
            <a:ext cx="1871663" cy="34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1" rIns="91402" bIns="45701">
            <a:spAutoFit/>
          </a:bodyPr>
          <a:lstStyle>
            <a:lvl1pPr eaLnBrk="0" hangingPunct="0"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600" b="1" dirty="0">
                <a:effectLst/>
              </a:rPr>
              <a:t>Ереван (НПУА)</a:t>
            </a:r>
            <a:endParaRPr lang="en-US" altLang="ru-RU" sz="1600" b="1" dirty="0">
              <a:effectLst/>
            </a:endParaRPr>
          </a:p>
        </p:txBody>
      </p:sp>
      <p:pic>
        <p:nvPicPr>
          <p:cNvPr id="11287" name="Picture 30" descr="C:\flash\2017\Севастополь - 2017\FOTO\XXL (1)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629" y="1458074"/>
            <a:ext cx="226377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6337304" y="2537574"/>
            <a:ext cx="2087562" cy="343547"/>
          </a:xfrm>
          <a:prstGeom prst="rect">
            <a:avLst/>
          </a:prstGeom>
        </p:spPr>
        <p:txBody>
          <a:bodyPr lIns="91402" tIns="45701" rIns="91402" bIns="45701">
            <a:spAutoFit/>
          </a:bodyPr>
          <a:lstStyle/>
          <a:p>
            <a:pPr algn="r">
              <a:defRPr/>
            </a:pPr>
            <a:r>
              <a:rPr lang="ru-RU" alt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Бишкек (БПИ)</a:t>
            </a:r>
            <a:endParaRPr lang="en-US" alt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538412" y="2105770"/>
            <a:ext cx="3365500" cy="343547"/>
          </a:xfrm>
          <a:prstGeom prst="rect">
            <a:avLst/>
          </a:prstGeom>
        </p:spPr>
        <p:txBody>
          <a:bodyPr lIns="91402" tIns="45701" rIns="91402" bIns="45701">
            <a:spAutoFit/>
          </a:bodyPr>
          <a:lstStyle/>
          <a:p>
            <a:pPr algn="r">
              <a:defRPr/>
            </a:pPr>
            <a:r>
              <a:rPr lang="ru-RU" altLang="ru-RU" sz="1600" dirty="0">
                <a:effectDag name="">
                  <a:cont type="tree" name="">
                    <a:effect ref="fillLine"/>
                    <a:outerShdw dist="38100" dir="13500000" algn="br">
                      <a:prstClr val="white">
                        <a:lumMod val="200000"/>
                        <a:satMod val="200000"/>
                      </a:prstClr>
                    </a:outerShdw>
                  </a:cont>
                  <a:cont type="tree" name="">
                    <a:effect ref="fillLine"/>
                    <a:outerShdw dist="38100" dir="2700000" algn="tl">
                      <a:prstClr val="white">
                        <a:lumMod val="60000"/>
                        <a:satMod val="60000"/>
                      </a:prstClr>
                    </a:outerShdw>
                  </a:cont>
                  <a:effect ref="fillLine"/>
                </a:effectDag>
              </a:rPr>
              <a:t>  </a:t>
            </a:r>
            <a:r>
              <a:rPr lang="ru-RU" altLang="ru-RU" sz="1600" b="1" dirty="0"/>
              <a:t>Севастополь (СевГУ)</a:t>
            </a:r>
            <a:endParaRPr lang="en-US" altLang="ru-RU" sz="16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20725" y="6353920"/>
            <a:ext cx="3024187" cy="374950"/>
          </a:xfrm>
          <a:prstGeom prst="rect">
            <a:avLst/>
          </a:prstGeom>
        </p:spPr>
        <p:txBody>
          <a:bodyPr lIns="91402" tIns="45701" rIns="91402" bIns="45701">
            <a:spAutoFit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C00000"/>
                </a:solidFill>
                <a:effectDag name="">
                  <a:cont type="tree" name="">
                    <a:effect ref="fillLine"/>
                    <a:outerShdw dist="38100" dir="13500000" algn="br">
                      <a:prstClr val="white">
                        <a:lumMod val="200000"/>
                        <a:satMod val="200000"/>
                      </a:prstClr>
                    </a:outerShdw>
                  </a:cont>
                  <a:cont type="tree" name="">
                    <a:effect ref="fillLine"/>
                    <a:outerShdw dist="38100" dir="2700000" algn="tl">
                      <a:prstClr val="white">
                        <a:lumMod val="60000"/>
                        <a:satMod val="60000"/>
                      </a:prstClr>
                    </a:outerShdw>
                  </a:cont>
                  <a:effect ref="fillLine"/>
                </a:effectDag>
              </a:rPr>
              <a:t> Первый выпуск школы 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295404" y="2466131"/>
            <a:ext cx="1944687" cy="343547"/>
          </a:xfrm>
          <a:prstGeom prst="rect">
            <a:avLst/>
          </a:prstGeom>
        </p:spPr>
        <p:txBody>
          <a:bodyPr lIns="91402" tIns="45701" rIns="91402" bIns="45701">
            <a:spAutoFit/>
          </a:bodyPr>
          <a:lstStyle/>
          <a:p>
            <a:pPr algn="r">
              <a:defRPr/>
            </a:pPr>
            <a:r>
              <a:rPr lang="ru-RU" alt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 (БГУ)</a:t>
            </a:r>
            <a:endParaRPr lang="en-US" alt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600454" y="4121895"/>
            <a:ext cx="2808287" cy="374950"/>
          </a:xfrm>
          <a:prstGeom prst="rect">
            <a:avLst/>
          </a:prstGeom>
        </p:spPr>
        <p:txBody>
          <a:bodyPr lIns="91402" tIns="45701" rIns="91402" bIns="45701">
            <a:spAutoFit/>
          </a:bodyPr>
          <a:lstStyle/>
          <a:p>
            <a:pPr algn="ctr">
              <a:defRPr/>
            </a:pP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 (НИЯУ МИФИ)</a:t>
            </a:r>
            <a:endParaRPr lang="en-US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9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725" y="4553695"/>
            <a:ext cx="27035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479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12" y="301940"/>
            <a:ext cx="8016871" cy="298327"/>
          </a:xfrm>
        </p:spPr>
        <p:txBody>
          <a:bodyPr/>
          <a:lstStyle/>
          <a:p>
            <a:r>
              <a:rPr lang="ru-RU" dirty="0" smtClean="0"/>
              <a:t>Обучение по совместным программам в магистратуре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8770748"/>
              </p:ext>
            </p:extLst>
          </p:nvPr>
        </p:nvGraphicFramePr>
        <p:xfrm>
          <a:off x="252696" y="1001812"/>
          <a:ext cx="8795733" cy="208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58"/>
                <a:gridCol w="3828151"/>
                <a:gridCol w="3594424"/>
              </a:tblGrid>
              <a:tr h="342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Страна</a:t>
                      </a: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Вузы</a:t>
                      </a: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Договоры о реализации совместных образовательных программ магистратуры программ</a:t>
                      </a:r>
                    </a:p>
                  </a:txBody>
                  <a:tcPr marL="93303" marR="93303" marT="46649" marB="46649"/>
                </a:tc>
              </a:tr>
              <a:tr h="342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Казахстан</a:t>
                      </a: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Евразийский национальный университет им. Л.Н. Гумилева (Астана)(ЕНУ)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8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Алматинский</a:t>
                      </a:r>
                      <a:r>
                        <a:rPr lang="ru-RU" sz="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университет энергетики и связи (</a:t>
                      </a:r>
                      <a:r>
                        <a:rPr lang="ru-RU" sz="8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Алматы</a:t>
                      </a:r>
                      <a:r>
                        <a:rPr lang="ru-RU" sz="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) (АУЭС)</a:t>
                      </a: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Договор МИФИ- ЕНУ о </a:t>
                      </a:r>
                      <a:r>
                        <a:rPr lang="ru-RU" sz="8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двухдипломном</a:t>
                      </a:r>
                      <a:r>
                        <a:rPr lang="ru-RU" sz="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образовании от</a:t>
                      </a:r>
                      <a:r>
                        <a:rPr lang="ru-RU" sz="800" baseline="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11.11.2015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Договор МИФИ-</a:t>
                      </a:r>
                      <a:r>
                        <a:rPr lang="ru-RU" sz="8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АУЭиС</a:t>
                      </a:r>
                      <a:r>
                        <a:rPr lang="ru-RU" sz="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о сетевых программах  от</a:t>
                      </a:r>
                      <a:r>
                        <a:rPr lang="ru-RU" sz="800" baseline="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29.09.2015</a:t>
                      </a:r>
                    </a:p>
                  </a:txBody>
                  <a:tcPr marL="93303" marR="93303" marT="46649" marB="46649"/>
                </a:tc>
              </a:tr>
              <a:tr h="4664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Киргизия</a:t>
                      </a: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8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Кыргызско</a:t>
                      </a:r>
                      <a:r>
                        <a:rPr lang="ru-RU" sz="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– Российский Славянский Университет (КРСУ)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8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Кыргызский</a:t>
                      </a:r>
                      <a:r>
                        <a:rPr lang="ru-RU" sz="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государственный технический ун-т (КГТУ)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Биолого-почвенный институт (БПИ)</a:t>
                      </a: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Трехсторонний договор о сетевой форме МИФИ-КГУ-БПИ НАН от</a:t>
                      </a:r>
                      <a:r>
                        <a:rPr lang="ru-RU" sz="800" baseline="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30.06.2016</a:t>
                      </a:r>
                    </a:p>
                  </a:txBody>
                  <a:tcPr marL="93303" marR="93303" marT="46649" marB="46649"/>
                </a:tc>
              </a:tr>
              <a:tr h="590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Белоруссия</a:t>
                      </a: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Белорусский государственный университет (БГУ)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800" dirty="0" smtClean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Белорусский государственный университет информатики и радиоэлектроники (БГУИР)</a:t>
                      </a: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Договор двойных дипломов МИФИ- МГЭУ им Сахарова от</a:t>
                      </a:r>
                      <a:r>
                        <a:rPr lang="ru-RU" sz="800" baseline="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30.06.2016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800" dirty="0" smtClean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МИФИ-БГУИР Договор </a:t>
                      </a:r>
                      <a:r>
                        <a:rPr lang="ru-RU" sz="800" dirty="0" err="1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двойных</a:t>
                      </a:r>
                      <a:r>
                        <a:rPr lang="ru-RU" sz="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дипломов </a:t>
                      </a:r>
                      <a:r>
                        <a:rPr lang="ru-RU" sz="800" baseline="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12</a:t>
                      </a:r>
                      <a:r>
                        <a:rPr lang="ru-RU" sz="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.07.2016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800" dirty="0" smtClean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marL="93303" marR="93303" marT="46649" marB="46649"/>
                </a:tc>
              </a:tr>
              <a:tr h="342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Армения</a:t>
                      </a: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Национальный политехнический университет Армении (НПУА)</a:t>
                      </a:r>
                    </a:p>
                    <a:p>
                      <a:endParaRPr lang="ru-RU" sz="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Договор о сетевой форме реализации образовательных программ НПУА_МИФИ от</a:t>
                      </a:r>
                      <a:r>
                        <a:rPr lang="ru-RU" sz="800" baseline="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27.04.2016</a:t>
                      </a:r>
                      <a:endParaRPr lang="ru-RU" sz="8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marL="93303" marR="93303" marT="46649" marB="46649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7213662"/>
              </p:ext>
            </p:extLst>
          </p:nvPr>
        </p:nvGraphicFramePr>
        <p:xfrm>
          <a:off x="367439" y="3360255"/>
          <a:ext cx="8535208" cy="3125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593"/>
                <a:gridCol w="1771052"/>
                <a:gridCol w="1640237"/>
                <a:gridCol w="909285"/>
                <a:gridCol w="1707041"/>
              </a:tblGrid>
              <a:tr h="2311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Направление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Выпуск 2017 года</a:t>
                      </a:r>
                    </a:p>
                  </a:txBody>
                  <a:tcPr marL="9719" marR="9719" marT="9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2-ой курс</a:t>
                      </a:r>
                    </a:p>
                  </a:txBody>
                  <a:tcPr marL="9719" marR="9719" marT="9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1-ой курс</a:t>
                      </a:r>
                    </a:p>
                  </a:txBody>
                  <a:tcPr marL="9719" marR="9719" marT="9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9719" marR="9719" marT="9718" marB="0" anchor="ctr"/>
                </a:tc>
              </a:tr>
              <a:tr h="231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Ядерные физика и технологии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719" marR="9719" marT="9718" marB="0" anchor="b"/>
                </a:tc>
              </a:tr>
              <a:tr h="231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Ядерная энергетика и теплофизика 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719" marR="9719" marT="9718" marB="0" anchor="b"/>
                </a:tc>
              </a:tr>
              <a:tr h="231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Физика</a:t>
                      </a:r>
                    </a:p>
                  </a:txBody>
                  <a:tcPr marL="9719" marR="9719" marT="97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719" marR="9719" marT="9718" marB="0" anchor="b"/>
                </a:tc>
              </a:tr>
              <a:tr h="3518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Материаловедение и технология материалов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719" marR="9719" marT="9718" marB="0" anchor="b"/>
                </a:tc>
              </a:tr>
              <a:tr h="231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Прикладная математика и информатика</a:t>
                      </a:r>
                    </a:p>
                  </a:txBody>
                  <a:tcPr marL="9719" marR="9719" marT="97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719" marR="9719" marT="9718" marB="0" anchor="b"/>
                </a:tc>
              </a:tr>
              <a:tr h="231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Информатика и вычислительная техника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719" marR="9719" marT="9718" marB="0" anchor="b"/>
                </a:tc>
              </a:tr>
              <a:tr h="231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Информационная безопасность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719" marR="9719" marT="9718" marB="0" anchor="b"/>
                </a:tc>
              </a:tr>
              <a:tr h="231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Международные отношения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719" marR="9719" marT="9718" marB="0" anchor="b"/>
                </a:tc>
              </a:tr>
              <a:tr h="231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Бизнес-информатика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719" marR="9719" marT="9718" marB="0" anchor="b"/>
                </a:tc>
              </a:tr>
              <a:tr h="231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Менеджмент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719" marR="9719" marT="9718" marB="0" anchor="b"/>
                </a:tc>
              </a:tr>
              <a:tr h="231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Экономика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719" marR="9719" marT="9718" marB="0" anchor="b"/>
                </a:tc>
              </a:tr>
              <a:tr h="231106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Всего: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719" marR="9719" marT="97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9719" marR="9719" marT="9718" marB="0" anchor="b"/>
                </a:tc>
              </a:tr>
            </a:tbl>
          </a:graphicData>
        </a:graphic>
      </p:graphicFrame>
      <p:pic>
        <p:nvPicPr>
          <p:cNvPr id="5" name="Picture 2" descr="Картинки по запросу логотип нияу миф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8" y="44624"/>
            <a:ext cx="775149" cy="81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75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логотип нияу миф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345" y="0"/>
            <a:ext cx="775149" cy="81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249947"/>
            <a:ext cx="5616624" cy="469159"/>
          </a:xfrm>
          <a:prstGeom prst="rect">
            <a:avLst/>
          </a:prstGeom>
        </p:spPr>
        <p:txBody>
          <a:bodyPr wrap="square" lIns="91402" tIns="45701" rIns="91402" bIns="45701">
            <a:spAutoFit/>
          </a:bodyPr>
          <a:lstStyle/>
          <a:p>
            <a:r>
              <a:rPr lang="ru-RU" altLang="ru-RU" sz="2400" b="1" dirty="0">
                <a:solidFill>
                  <a:schemeClr val="tx2"/>
                </a:solidFill>
              </a:rPr>
              <a:t>МАГИСТЕРСКАЯ ПОДГОТОВКА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447" y="1052736"/>
            <a:ext cx="8781838" cy="2353327"/>
          </a:xfrm>
          <a:prstGeom prst="rect">
            <a:avLst/>
          </a:prstGeom>
        </p:spPr>
        <p:txBody>
          <a:bodyPr wrap="square" lIns="91402" tIns="45701" rIns="91402" bIns="45701">
            <a:spAutoFit/>
          </a:bodyPr>
          <a:lstStyle/>
          <a:p>
            <a:pPr>
              <a:lnSpc>
                <a:spcPct val="75000"/>
              </a:lnSpc>
            </a:pPr>
            <a:r>
              <a:rPr lang="ru-RU" altLang="ru-RU" sz="1600" dirty="0">
                <a:solidFill>
                  <a:schemeClr val="tx2"/>
                </a:solidFill>
              </a:rPr>
              <a:t>Разработано 12 новых совместных образовательных программ с 4 вузами Казахстана и Кыргызстана.</a:t>
            </a:r>
          </a:p>
          <a:p>
            <a:pPr>
              <a:lnSpc>
                <a:spcPct val="75000"/>
              </a:lnSpc>
            </a:pPr>
            <a:endParaRPr lang="ru-RU" altLang="ru-RU" sz="1600" dirty="0">
              <a:solidFill>
                <a:schemeClr val="tx2"/>
              </a:solidFill>
            </a:endParaRPr>
          </a:p>
          <a:p>
            <a:pPr>
              <a:lnSpc>
                <a:spcPct val="75000"/>
              </a:lnSpc>
            </a:pPr>
            <a:r>
              <a:rPr lang="ru-RU" altLang="ru-RU" sz="1600" dirty="0">
                <a:solidFill>
                  <a:schemeClr val="tx2"/>
                </a:solidFill>
              </a:rPr>
              <a:t>В конкурсе для поступления в НИЯУ МИФИ на бюджетную основу приняло участие  157  человек,  35 из которых зачислено в  </a:t>
            </a:r>
            <a:r>
              <a:rPr lang="ru-RU" altLang="ru-RU" sz="1600" dirty="0" err="1">
                <a:solidFill>
                  <a:schemeClr val="tx2"/>
                </a:solidFill>
              </a:rPr>
              <a:t>бакалавриат</a:t>
            </a:r>
            <a:r>
              <a:rPr lang="ru-RU" altLang="ru-RU" sz="1600" dirty="0">
                <a:solidFill>
                  <a:schemeClr val="tx2"/>
                </a:solidFill>
              </a:rPr>
              <a:t>,  </a:t>
            </a:r>
            <a:r>
              <a:rPr lang="ru-RU" altLang="ru-RU" sz="1600" dirty="0" err="1">
                <a:solidFill>
                  <a:schemeClr val="tx2"/>
                </a:solidFill>
              </a:rPr>
              <a:t>специалитет</a:t>
            </a:r>
            <a:r>
              <a:rPr lang="ru-RU" altLang="ru-RU" sz="1600" dirty="0">
                <a:solidFill>
                  <a:schemeClr val="tx2"/>
                </a:solidFill>
              </a:rPr>
              <a:t>, магистратуру;  </a:t>
            </a:r>
          </a:p>
          <a:p>
            <a:pPr>
              <a:lnSpc>
                <a:spcPct val="75000"/>
              </a:lnSpc>
            </a:pPr>
            <a:endParaRPr lang="ru-RU" altLang="ru-RU" sz="1600" dirty="0">
              <a:solidFill>
                <a:schemeClr val="tx2"/>
              </a:solidFill>
            </a:endParaRPr>
          </a:p>
          <a:p>
            <a:pPr>
              <a:lnSpc>
                <a:spcPct val="75000"/>
              </a:lnSpc>
            </a:pPr>
            <a:r>
              <a:rPr lang="ru-RU" altLang="ru-RU" sz="1600" dirty="0">
                <a:solidFill>
                  <a:schemeClr val="tx2"/>
                </a:solidFill>
              </a:rPr>
              <a:t>В рамках  программы «НИЯУ МИФИ – «АТОМ-СНГ» в  магистратуру  на   платное  обучение  зачислено  27 из 81 конкурсанта.</a:t>
            </a:r>
          </a:p>
          <a:p>
            <a:pPr>
              <a:lnSpc>
                <a:spcPct val="75000"/>
              </a:lnSpc>
            </a:pPr>
            <a:r>
              <a:rPr lang="ru-RU" altLang="ru-RU" sz="1600" dirty="0">
                <a:solidFill>
                  <a:schemeClr val="tx2"/>
                </a:solidFill>
              </a:rPr>
              <a:t>                                                                                                                                         </a:t>
            </a:r>
          </a:p>
          <a:p>
            <a:pPr>
              <a:lnSpc>
                <a:spcPct val="75000"/>
              </a:lnSpc>
            </a:pPr>
            <a:r>
              <a:rPr lang="ru-RU" altLang="ru-RU" sz="1600" u="sng" dirty="0">
                <a:solidFill>
                  <a:schemeClr val="tx2"/>
                </a:solidFill>
              </a:rPr>
              <a:t>Впервые</a:t>
            </a:r>
            <a:r>
              <a:rPr lang="ru-RU" altLang="ru-RU" sz="1600" dirty="0">
                <a:solidFill>
                  <a:schemeClr val="tx2"/>
                </a:solidFill>
              </a:rPr>
              <a:t> в рамках проекта «НИЯУ МИФИ – «АТОМ-СНГ» проведена защита 104  магистерских  работ с  присуждением   степени  магистра и выдачей соответствующего диплома.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7170" name="Picture 2" descr="Картинки по запросу защита магистров казахстана в МИФ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724" b="26759"/>
          <a:stretch/>
        </p:blipFill>
        <p:spPr bwMode="auto">
          <a:xfrm>
            <a:off x="319980" y="3717036"/>
            <a:ext cx="8572500" cy="260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8564435" y="6445250"/>
            <a:ext cx="647700" cy="412750"/>
          </a:xfrm>
        </p:spPr>
        <p:txBody>
          <a:bodyPr/>
          <a:lstStyle/>
          <a:p>
            <a:pPr>
              <a:defRPr/>
            </a:pPr>
            <a:fld id="{ECAE0E04-2653-4ECC-B3E5-9702F615E5BE}" type="slidenum">
              <a:rPr lang="ru-RU" smtClean="0">
                <a:solidFill>
                  <a:schemeClr val="tx2"/>
                </a:solidFill>
              </a:rPr>
              <a:pPr>
                <a:defRPr/>
              </a:pPr>
              <a:t>7</a:t>
            </a:fld>
            <a:endParaRPr lang="ru-R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7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250828" y="188916"/>
            <a:ext cx="8710613" cy="604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1" rIns="91402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ru-RU" sz="1600">
              <a:solidFill>
                <a:srgbClr val="000000"/>
              </a:solidFill>
              <a:latin typeface="Constantia" pitchFamily="18" charset="0"/>
            </a:endParaRPr>
          </a:p>
          <a:p>
            <a:endParaRPr lang="en-US" altLang="ru-RU" sz="1600">
              <a:solidFill>
                <a:srgbClr val="000000"/>
              </a:solidFill>
              <a:latin typeface="Constantia" pitchFamily="18" charset="0"/>
            </a:endParaRPr>
          </a:p>
          <a:p>
            <a:endParaRPr lang="en-US" altLang="ru-RU" sz="1600">
              <a:solidFill>
                <a:srgbClr val="000000"/>
              </a:solidFill>
              <a:latin typeface="Constantia" pitchFamily="18" charset="0"/>
            </a:endParaRPr>
          </a:p>
          <a:p>
            <a:endParaRPr lang="en-US" altLang="ru-RU" sz="1600">
              <a:solidFill>
                <a:srgbClr val="000000"/>
              </a:solidFill>
              <a:latin typeface="Constantia" pitchFamily="18" charset="0"/>
            </a:endParaRPr>
          </a:p>
          <a:p>
            <a:endParaRPr lang="en-US" altLang="ru-RU" sz="1600">
              <a:solidFill>
                <a:srgbClr val="000000"/>
              </a:solidFill>
              <a:latin typeface="Constantia" pitchFamily="18" charset="0"/>
            </a:endParaRPr>
          </a:p>
          <a:p>
            <a:endParaRPr lang="en-US" altLang="ru-RU" sz="1600">
              <a:solidFill>
                <a:srgbClr val="000000"/>
              </a:solidFill>
              <a:latin typeface="Constantia" pitchFamily="18" charset="0"/>
            </a:endParaRPr>
          </a:p>
          <a:p>
            <a:endParaRPr lang="en-US" altLang="ru-RU" sz="1600">
              <a:solidFill>
                <a:srgbClr val="000000"/>
              </a:solidFill>
              <a:latin typeface="Constantia" pitchFamily="18" charset="0"/>
            </a:endParaRPr>
          </a:p>
          <a:p>
            <a:endParaRPr lang="en-US" altLang="ru-RU" sz="1600">
              <a:solidFill>
                <a:srgbClr val="000000"/>
              </a:solidFill>
              <a:latin typeface="Constantia" pitchFamily="18" charset="0"/>
            </a:endParaRPr>
          </a:p>
          <a:p>
            <a:endParaRPr lang="en-US" altLang="ru-RU" sz="1600">
              <a:solidFill>
                <a:srgbClr val="000000"/>
              </a:solidFill>
              <a:latin typeface="Constantia" pitchFamily="18" charset="0"/>
            </a:endParaRPr>
          </a:p>
          <a:p>
            <a:endParaRPr lang="en-US" altLang="ru-RU" sz="1600">
              <a:solidFill>
                <a:srgbClr val="000000"/>
              </a:solidFill>
              <a:latin typeface="Constantia" pitchFamily="18" charset="0"/>
            </a:endParaRPr>
          </a:p>
          <a:p>
            <a:endParaRPr lang="en-US" altLang="ru-RU" sz="1600">
              <a:solidFill>
                <a:srgbClr val="000000"/>
              </a:solidFill>
              <a:latin typeface="Constantia" pitchFamily="18" charset="0"/>
            </a:endParaRPr>
          </a:p>
          <a:p>
            <a:endParaRPr lang="en-US" altLang="ru-RU" sz="1600">
              <a:solidFill>
                <a:srgbClr val="000000"/>
              </a:solidFill>
              <a:latin typeface="Constantia" pitchFamily="18" charset="0"/>
            </a:endParaRPr>
          </a:p>
          <a:p>
            <a:endParaRPr lang="en-US" altLang="ru-RU" sz="1600">
              <a:solidFill>
                <a:srgbClr val="000000"/>
              </a:solidFill>
              <a:latin typeface="Constantia" pitchFamily="18" charset="0"/>
            </a:endParaRPr>
          </a:p>
          <a:p>
            <a:endParaRPr lang="en-US" altLang="ru-RU" sz="1600">
              <a:solidFill>
                <a:srgbClr val="000000"/>
              </a:solidFill>
              <a:latin typeface="Constantia" pitchFamily="18" charset="0"/>
            </a:endParaRPr>
          </a:p>
          <a:p>
            <a:endParaRPr lang="en-US" altLang="ru-RU" sz="1600">
              <a:solidFill>
                <a:srgbClr val="000000"/>
              </a:solidFill>
              <a:latin typeface="Constantia" pitchFamily="18" charset="0"/>
            </a:endParaRPr>
          </a:p>
          <a:p>
            <a:endParaRPr lang="en-US" altLang="ru-RU" sz="1600">
              <a:solidFill>
                <a:srgbClr val="000000"/>
              </a:solidFill>
              <a:latin typeface="Constantia" pitchFamily="18" charset="0"/>
            </a:endParaRPr>
          </a:p>
          <a:p>
            <a:endParaRPr lang="en-US" altLang="ru-RU" sz="1600">
              <a:solidFill>
                <a:srgbClr val="000000"/>
              </a:solidFill>
              <a:latin typeface="Constantia" pitchFamily="18" charset="0"/>
            </a:endParaRPr>
          </a:p>
          <a:p>
            <a:endParaRPr lang="en-US" altLang="ru-RU" sz="1600">
              <a:solidFill>
                <a:srgbClr val="000000"/>
              </a:solidFill>
              <a:latin typeface="Constantia" pitchFamily="18" charset="0"/>
            </a:endParaRPr>
          </a:p>
          <a:p>
            <a:endParaRPr lang="en-US" altLang="ru-RU" sz="1600">
              <a:solidFill>
                <a:srgbClr val="000000"/>
              </a:solidFill>
              <a:latin typeface="Constantia" pitchFamily="18" charset="0"/>
            </a:endParaRPr>
          </a:p>
          <a:p>
            <a:endParaRPr lang="en-US" altLang="ru-RU" sz="1600">
              <a:solidFill>
                <a:srgbClr val="000000"/>
              </a:solidFill>
              <a:latin typeface="Constantia" pitchFamily="18" charset="0"/>
            </a:endParaRPr>
          </a:p>
          <a:p>
            <a:endParaRPr lang="en-US" altLang="ru-RU" sz="1600">
              <a:solidFill>
                <a:srgbClr val="000000"/>
              </a:solidFill>
              <a:latin typeface="Constantia" pitchFamily="18" charset="0"/>
            </a:endParaRPr>
          </a:p>
          <a:p>
            <a:endParaRPr lang="en-US" altLang="ru-RU" sz="1600">
              <a:solidFill>
                <a:srgbClr val="000000"/>
              </a:solidFill>
              <a:latin typeface="Constantia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altLang="ru-RU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22532" name="Заголовок 1"/>
          <p:cNvSpPr txBox="1">
            <a:spLocks/>
          </p:cNvSpPr>
          <p:nvPr/>
        </p:nvSpPr>
        <p:spPr bwMode="auto">
          <a:xfrm>
            <a:off x="1532506" y="44624"/>
            <a:ext cx="656788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1" rIns="91402" bIns="45701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600" b="1" dirty="0">
                <a:solidFill>
                  <a:schemeClr val="tx2"/>
                </a:solidFill>
              </a:rPr>
              <a:t>Подготовка русско-говорящих медицинских физиков в рамках проекта ТС МАГАТЭ </a:t>
            </a:r>
            <a:r>
              <a:rPr lang="en-US" altLang="ru-RU" sz="1600" b="1" dirty="0">
                <a:solidFill>
                  <a:schemeClr val="tx2"/>
                </a:solidFill>
              </a:rPr>
              <a:t>RER/6/033</a:t>
            </a:r>
            <a:r>
              <a:rPr lang="ru-RU" altLang="ru-RU" sz="1600" b="1" dirty="0">
                <a:solidFill>
                  <a:schemeClr val="tx2"/>
                </a:solidFill>
              </a:rPr>
              <a:t> под эгидой</a:t>
            </a:r>
            <a:r>
              <a:rPr lang="en-US" altLang="ru-RU" sz="1600" b="1" dirty="0">
                <a:solidFill>
                  <a:schemeClr val="tx2"/>
                </a:solidFill>
              </a:rPr>
              <a:t> </a:t>
            </a:r>
            <a:r>
              <a:rPr lang="ru-RU" altLang="ru-RU" sz="1600" b="1" dirty="0">
                <a:solidFill>
                  <a:schemeClr val="tx2"/>
                </a:solidFill>
              </a:rPr>
              <a:t>Программы действий МАГАТЭ по лечению рака (2016-2019гг.)</a:t>
            </a: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80728"/>
            <a:ext cx="12493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0832" y="982339"/>
            <a:ext cx="8229600" cy="502445"/>
          </a:xfrm>
        </p:spPr>
        <p:txBody>
          <a:bodyPr/>
          <a:lstStyle/>
          <a:p>
            <a:endParaRPr lang="ru-RU" sz="1400" dirty="0">
              <a:solidFill>
                <a:schemeClr val="accent3"/>
              </a:solidFill>
            </a:endParaRPr>
          </a:p>
          <a:p>
            <a:r>
              <a:rPr lang="ru-RU" sz="1400" dirty="0">
                <a:solidFill>
                  <a:schemeClr val="accent3"/>
                </a:solidFill>
              </a:rPr>
              <a:t> </a:t>
            </a:r>
            <a:r>
              <a:rPr lang="ru-RU" sz="1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деятельность МАГАТЭ/АМФР в 2016-2017гг.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4424759"/>
              </p:ext>
            </p:extLst>
          </p:nvPr>
        </p:nvGraphicFramePr>
        <p:xfrm>
          <a:off x="2915819" y="1865087"/>
          <a:ext cx="5917431" cy="4382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1483"/>
                <a:gridCol w="664921"/>
                <a:gridCol w="773721"/>
                <a:gridCol w="2927306"/>
              </a:tblGrid>
              <a:tr h="939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Образовательная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Деятельность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sz="13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участников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Государства - члены МАГАТЭ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91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Региональные учебные курсы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6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государств-членов 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МАГАТЭ: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Азербайджан, Армения,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Беларусь, Болгария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Босния и Герцеговина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Грузия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Казахстан, Кыргызстан, Латвия, Литва, Молдова, РФ, Сербия,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Словакия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Таджикистан, Узбекистан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Черногория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Эстония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52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Стажировка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(1месяц)</a:t>
                      </a:r>
                      <a:endParaRPr lang="ru-RU" sz="1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Кыргызстан </a:t>
                      </a:r>
                    </a:p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Узбекистан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40" y="1677612"/>
            <a:ext cx="184725" cy="3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02" tIns="45701" rIns="91402" bIns="45701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70" y="1865087"/>
            <a:ext cx="2719458" cy="408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3" descr="AMPR 1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72008"/>
            <a:ext cx="57763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49160-E4A8-4778-9527-9344D0C80B68}" type="slidenum">
              <a:rPr lang="ru-RU" smtClean="0">
                <a:solidFill>
                  <a:schemeClr val="tx2"/>
                </a:solidFill>
              </a:rPr>
              <a:pPr>
                <a:defRPr/>
              </a:pPr>
              <a:t>8</a:t>
            </a:fld>
            <a:endParaRPr lang="ru-R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24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63688" y="0"/>
            <a:ext cx="626469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913138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4285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138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138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138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138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281" algn="l" defTabSz="913138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566" algn="l" defTabSz="913138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8851" algn="l" defTabSz="913138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134" algn="l" defTabSz="913138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457008"/>
            <a:r>
              <a:rPr lang="ru-RU" altLang="ru-RU" sz="2000" kern="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Курсы повышения квалификации медицинских физиков из Российской Федерации 2017год</a:t>
            </a:r>
            <a:endParaRPr lang="ru-RU" altLang="ru-RU" sz="2000" kern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3" descr="D:\Марина 10.10.14\образование\курсы МАГАТЭ\2017\Курсы МАГАТЭ АМФР\Высокоточная ЛТ\фото\IMG_20170909_135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05" y="1196752"/>
            <a:ext cx="2886636" cy="526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3" descr="AMPR 1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989" y="72008"/>
            <a:ext cx="57763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8631829"/>
              </p:ext>
            </p:extLst>
          </p:nvPr>
        </p:nvGraphicFramePr>
        <p:xfrm>
          <a:off x="3059836" y="1124747"/>
          <a:ext cx="5721598" cy="5256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4600"/>
                <a:gridCol w="2651992"/>
                <a:gridCol w="1145006"/>
              </a:tblGrid>
              <a:tr h="7455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Даты проведения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2017 году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курса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участников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455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февраля  –  3 марта 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Современная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брахитерапия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онкогинекологии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(принципы, методические аспекты, лечение)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455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марта – 7 апреля 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«Медицинская физика и радиотерапия»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505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мая – 3 июня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Практические аспекты ввода в эксплуатацию и обеспечения гарантии качества гамма-аппаратов и линейных ускорителей электронов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573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октября – 24 ноября 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«Медицинская физика и радиотерапия»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573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ИТОГО  обученных в РФ за 2017г.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49160-E4A8-4778-9527-9344D0C80B68}" type="slidenum">
              <a:rPr lang="ru-RU" smtClean="0">
                <a:solidFill>
                  <a:schemeClr val="tx2"/>
                </a:solidFill>
              </a:rPr>
              <a:pPr>
                <a:defRPr/>
              </a:pPr>
              <a:t>9</a:t>
            </a:fld>
            <a:endParaRPr lang="ru-R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4999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hky7w4wE6bSOi0sBy1p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ONwYh86LkCj_zYv4bHY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РОСАТОМ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4596D1"/>
      </a:accent1>
      <a:accent2>
        <a:srgbClr val="003274"/>
      </a:accent2>
      <a:accent3>
        <a:srgbClr val="FFFFFF"/>
      </a:accent3>
      <a:accent4>
        <a:srgbClr val="363637"/>
      </a:accent4>
      <a:accent5>
        <a:srgbClr val="B0C9E5"/>
      </a:accent5>
      <a:accent6>
        <a:srgbClr val="002C68"/>
      </a:accent6>
      <a:hlink>
        <a:srgbClr val="025EA1"/>
      </a:hlink>
      <a:folHlink>
        <a:srgbClr val="6CAED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Оформление по умолчанию">
  <a:themeElements>
    <a:clrScheme name="2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99FF">
            <a:alpha val="69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99FF">
            <a:alpha val="69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Презентация ЯМ">
  <a:themeElements>
    <a:clrScheme name="Презентация Я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езентация Я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 Я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Я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Я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Я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Я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Я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Я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Я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Я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Я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Я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Я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Презентация 4">
  <a:themeElements>
    <a:clrScheme name="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Презентация 4">
  <a:themeElements>
    <a:clrScheme name="1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Оформление по умолчанию">
  <a:themeElements>
    <a:clrScheme name="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1_Оформление по умолчанию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Росатом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30266</TotalTime>
  <Words>1185</Words>
  <Application>Microsoft Office PowerPoint</Application>
  <PresentationFormat>Экран (4:3)</PresentationFormat>
  <Paragraphs>276</Paragraphs>
  <Slides>16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1_Оформление по умолчанию</vt:lpstr>
      <vt:lpstr>2_Оформление по умолчанию</vt:lpstr>
      <vt:lpstr>4_Оформление по умолчанию</vt:lpstr>
      <vt:lpstr>Презентация ЯМ</vt:lpstr>
      <vt:lpstr>Презентация 4</vt:lpstr>
      <vt:lpstr>1_Презентация 4</vt:lpstr>
      <vt:lpstr>2_Презентация 4</vt:lpstr>
      <vt:lpstr>11_Оформление по умолчанию</vt:lpstr>
      <vt:lpstr>Росатом</vt:lpstr>
      <vt:lpstr>1_РОСАТОМ</vt:lpstr>
      <vt:lpstr>b-default</vt:lpstr>
      <vt:lpstr>think-cell Slide</vt:lpstr>
      <vt:lpstr>О деятельности Базовой организации государств – участников СНГ по подготовке, профессиональной переподготовке и повышению квалификации кадров в области использования атомной энергии в мирных целях</vt:lpstr>
      <vt:lpstr>Слайд 2</vt:lpstr>
      <vt:lpstr>НИЯУ МИФИ – базовая организация государств–участников СНГ </vt:lpstr>
      <vt:lpstr>Слайд 4</vt:lpstr>
      <vt:lpstr>VI  АСТАНИНСКАЯ ШКОЛА (15 сентября 2017 года)  </vt:lpstr>
      <vt:lpstr>Обучение по совместным программам в магистратуре</vt:lpstr>
      <vt:lpstr>Слайд 7</vt:lpstr>
      <vt:lpstr>Слайд 8</vt:lpstr>
      <vt:lpstr>Слайд 9</vt:lpstr>
      <vt:lpstr>Слайд 10</vt:lpstr>
      <vt:lpstr>Слайд 11</vt:lpstr>
      <vt:lpstr>Основные этапы проведения школы</vt:lpstr>
      <vt:lpstr>Основные результаты</vt:lpstr>
      <vt:lpstr>Международный форум молодых энергетиков и промышленников «Форсаж 2017»</vt:lpstr>
      <vt:lpstr>Международный Форум «Форсаж-2017» и  Всемирный Фестиваль молодежи и студентов </vt:lpstr>
      <vt:lpstr>Слайд 16</vt:lpstr>
    </vt:vector>
  </TitlesOfParts>
  <Company>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слайдов</dc:title>
  <dc:creator>НБ</dc:creator>
  <cp:lastModifiedBy>user</cp:lastModifiedBy>
  <cp:revision>1431</cp:revision>
  <cp:lastPrinted>2017-11-21T11:46:15Z</cp:lastPrinted>
  <dcterms:created xsi:type="dcterms:W3CDTF">2008-04-07T06:18:02Z</dcterms:created>
  <dcterms:modified xsi:type="dcterms:W3CDTF">2017-11-22T08:03:31Z</dcterms:modified>
</cp:coreProperties>
</file>