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86" r:id="rId2"/>
  </p:sldMasterIdLst>
  <p:notesMasterIdLst>
    <p:notesMasterId r:id="rId23"/>
  </p:notesMasterIdLst>
  <p:handoutMasterIdLst>
    <p:handoutMasterId r:id="rId24"/>
  </p:handoutMasterIdLst>
  <p:sldIdLst>
    <p:sldId id="516" r:id="rId3"/>
    <p:sldId id="520" r:id="rId4"/>
    <p:sldId id="539" r:id="rId5"/>
    <p:sldId id="513" r:id="rId6"/>
    <p:sldId id="530" r:id="rId7"/>
    <p:sldId id="531" r:id="rId8"/>
    <p:sldId id="522" r:id="rId9"/>
    <p:sldId id="535" r:id="rId10"/>
    <p:sldId id="541" r:id="rId11"/>
    <p:sldId id="540" r:id="rId12"/>
    <p:sldId id="518" r:id="rId13"/>
    <p:sldId id="519" r:id="rId14"/>
    <p:sldId id="524" r:id="rId15"/>
    <p:sldId id="536" r:id="rId16"/>
    <p:sldId id="525" r:id="rId17"/>
    <p:sldId id="533" r:id="rId18"/>
    <p:sldId id="542" r:id="rId19"/>
    <p:sldId id="543" r:id="rId20"/>
    <p:sldId id="545" r:id="rId21"/>
    <p:sldId id="53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itry Dubinkin" initials="D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CCCC"/>
    <a:srgbClr val="003399"/>
    <a:srgbClr val="CC0000"/>
    <a:srgbClr val="FF0000"/>
    <a:srgbClr val="000099"/>
    <a:srgbClr val="006600"/>
    <a:srgbClr val="008000"/>
    <a:srgbClr val="FF99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0" autoAdjust="0"/>
    <p:restoredTop sz="86551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1F1E1E-995B-4A03-9B7E-41C319292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69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6E9E85-E930-4FB1-8E25-6B031BA60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7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E9E85-E930-4FB1-8E25-6B031BA6065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442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E9E85-E930-4FB1-8E25-6B031BA6065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442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E9E85-E930-4FB1-8E25-6B031BA6065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6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40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5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840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231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0B1526-E1FC-4911-90EB-309230E3D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B3986CA-2309-42B7-A54F-F743D20F3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76B5D2-ABA5-461A-909B-3800A69F4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230267F-D629-4B18-B2FE-1F69591B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7925D6-6E22-435C-B93B-CABD89C5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648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03ED66-9DFA-4E6C-B07C-9C6513601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323DF7F-D60C-41FC-A52D-2995E7A3D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A231AB8-BEF6-442E-89C0-D4A3CCB5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6BEF7D-E0DF-442B-BE57-8DD43CCB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744CD7A-C0E3-4661-9F05-931D7F65A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260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71517D-7FF8-4591-8C11-73CCE8D45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DD5AB98-2315-4B65-B1E6-19850F419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9135DFC-6C19-4F1B-83F0-86F0B52DE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8198195-C5B1-4D69-AACF-7FDA9EF1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1F80F28-3117-49D7-AE60-BC0CAFC4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362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3C629B-DD10-4CD6-8538-27544E4C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E1892EC-3795-4E53-A61C-EC61F52EF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25FD7CF-F75C-4D49-B0E1-61AE4E456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1A816C0-6D2B-4180-9F10-148B93BC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6B2C48A-DF95-4A3B-BF2A-1581516B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EF3D692-6FA3-4D2A-8DBE-9C2DEC7F0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790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07144A-1CB9-4EAD-AFFF-544AAB021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6260843-D125-4245-AD78-B475D083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921921F-C715-4CC7-82DD-8241C7BF6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B13801E-0416-44EA-A8D6-FD304B87B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CE0377A-BB1B-41C9-B491-2C14EA2CB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96337A7-7538-4D4C-9299-7C3BFE46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C8B0EA1B-554C-4CA1-945A-B1BA88D3C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13D0D93-36F0-43C8-8C58-B4ACA919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6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A12482-C120-42B0-A5FD-AC7C0445C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07ED749-42EA-4118-86F2-5682B6AA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A95AF52-3734-4C3F-8B26-E6E5409F2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B8E1A2D-B72C-4CDC-9F8F-0AB258C0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404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B23FEAB-BDCB-4700-BE19-3BDAC064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AA2F41C4-7955-4946-AAE9-F04E9D0BB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95DEAFE-F877-4B12-9985-47BFAB83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5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84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4A795A-8A81-40FF-9B2D-38E10F8F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1619B4-70D3-411A-BED7-53367F5B5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830332A-4739-400F-9E10-ADBB81AEA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54F8389-AB07-4830-84DA-900D20DA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A4E1878-FBDF-4C01-8F47-76D2358C6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2EF2B8F-2706-4899-8345-5A3C8C9F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42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35BD18-2885-4278-87B5-AB338AD8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8BCF799-73EC-4A42-AFD0-83A1DFB0C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95B2352-994D-4418-B9B5-2E1670389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CA8BA28-9CFA-423B-8C4D-0B28CA7E7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B18AB00-1F8C-4A87-BF59-855FCD4AA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5C34C13-2CB3-4421-9B35-26C2B1EA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612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0B2B2B-0001-4AFA-AC12-3EB64DAB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C5162D6-BBBE-4ED8-BBA3-438EF5D11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48919C7-DF62-46CA-A3B5-54E0952ED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E5DF823-14E8-45EE-8E85-DDB2FC85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22586A-1F14-4E79-BA8E-96CF8278D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651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E37D70A-A725-44F0-8582-4EA9B9DF9F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262FED2-2AE1-4D84-8A53-383822FF7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011E688-EEE1-4807-878E-0DEC588B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9136C87-8152-4288-955F-0E4ED0328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11AF721-56EE-4C89-8F69-87948B015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3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64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6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F86894-62DB-45A1-A1CF-8E2CE8218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4D89ABC-77ED-4DBE-9AFC-4F85F974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8254B3F-D7BC-416B-A9F8-2CC9FD56C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E39A06F-47E8-457B-83FC-08F87ABB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8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4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8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29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93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5D23504-D59A-4BDB-86D0-A68324E9E8EB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15" descr="fmba new - ZASTAVKA">
            <a:extLst>
              <a:ext uri="{FF2B5EF4-FFF2-40B4-BE49-F238E27FC236}">
                <a16:creationId xmlns="" xmlns:a16="http://schemas.microsoft.com/office/drawing/2014/main" id="{F6230E03-1DE1-490D-BB95-8122698957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01013" y="0"/>
            <a:ext cx="1042987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47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85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022D760-D9EC-4D98-A569-79DBE904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27D4882-F6B2-4CF2-9361-02B0563BD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0921E4-97C7-42EC-B8F0-76A50C7C5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6FA7-8354-48A9-A8FE-AB0D88115DE1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4A216CB-33B3-4064-9504-9CA56C2A8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65D680-CDFD-49AC-B42E-88F317BEB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8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8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723436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Инициативное предложение 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+mj-lt"/>
              </a:rPr>
              <a:t>по применению технологии генераторного метода получения препарата иттрия-90 и созданию производств медицинской продукции на его основе в государствах-членах СНГ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5966" y="5085184"/>
            <a:ext cx="7023154" cy="153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Дубинкин Дмитрий Олегович</a:t>
            </a:r>
          </a:p>
          <a:p>
            <a:pPr algn="l"/>
            <a:endParaRPr lang="ru-RU" sz="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l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Советник директора ФГУП «Федеральный центр по проектированию и </a:t>
            </a:r>
          </a:p>
          <a:p>
            <a:pPr algn="l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развитию объектов ядерной медицины» ФМБА России </a:t>
            </a:r>
          </a:p>
          <a:p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к.х.н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по спец. «Радиохимия»</a:t>
            </a:r>
          </a:p>
          <a:p>
            <a:pPr algn="l"/>
            <a:endParaRPr lang="ru-RU" sz="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0" algn="l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Эксперт РАН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66" y="188640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+mj-lt"/>
              </a:rPr>
              <a:t>Заседание Рабочей группы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+mj-lt"/>
              </a:rPr>
              <a:t>«Сотрудничество в области производства, использования и продвижения изотопной продукции государств – участников СНГ»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+mj-lt"/>
              </a:rPr>
              <a:t>Комиссии государств – участников СНГ по использованию атомной энергии в мирных целях!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+mj-lt"/>
              </a:rPr>
              <a:t>29 марта 2018 г</a:t>
            </a:r>
          </a:p>
        </p:txBody>
      </p:sp>
    </p:spTree>
    <p:extLst>
      <p:ext uri="{BB962C8B-B14F-4D97-AF65-F5344CB8AC3E}">
        <p14:creationId xmlns:p14="http://schemas.microsoft.com/office/powerpoint/2010/main" val="143267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2299"/>
            <a:ext cx="9129131" cy="5136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" name="Oval 5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22067" y="5040404"/>
            <a:ext cx="76846" cy="7767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" name="Oval 5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53457" y="3332890"/>
            <a:ext cx="76846" cy="77677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" name="Oval 5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4008" y="5225053"/>
            <a:ext cx="76846" cy="7767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" name="Oval 5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18378" y="5530168"/>
            <a:ext cx="76846" cy="7767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28" name="Прямая соединительная линия 227"/>
          <p:cNvCxnSpPr>
            <a:stCxn id="196" idx="3"/>
            <a:endCxn id="165" idx="6"/>
          </p:cNvCxnSpPr>
          <p:nvPr/>
        </p:nvCxnSpPr>
        <p:spPr>
          <a:xfrm flipV="1">
            <a:off x="3274448" y="5293688"/>
            <a:ext cx="617619" cy="11287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>
            <a:stCxn id="196" idx="5"/>
            <a:endCxn id="169" idx="1"/>
          </p:cNvCxnSpPr>
          <p:nvPr/>
        </p:nvCxnSpPr>
        <p:spPr>
          <a:xfrm flipH="1" flipV="1">
            <a:off x="1702934" y="4241531"/>
            <a:ext cx="1657878" cy="1063444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/>
          <p:cNvCxnSpPr>
            <a:stCxn id="196" idx="3"/>
            <a:endCxn id="163" idx="6"/>
          </p:cNvCxnSpPr>
          <p:nvPr/>
        </p:nvCxnSpPr>
        <p:spPr>
          <a:xfrm flipH="1">
            <a:off x="3195224" y="5304975"/>
            <a:ext cx="79224" cy="264032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Прямая соединительная линия 231"/>
          <p:cNvCxnSpPr>
            <a:stCxn id="196" idx="6"/>
            <a:endCxn id="94" idx="7"/>
          </p:cNvCxnSpPr>
          <p:nvPr/>
        </p:nvCxnSpPr>
        <p:spPr>
          <a:xfrm flipH="1" flipV="1">
            <a:off x="2287659" y="5051780"/>
            <a:ext cx="1091039" cy="212111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>
            <a:stCxn id="196" idx="2"/>
            <a:endCxn id="148" idx="6"/>
          </p:cNvCxnSpPr>
          <p:nvPr/>
        </p:nvCxnSpPr>
        <p:spPr>
          <a:xfrm>
            <a:off x="3256562" y="5263891"/>
            <a:ext cx="94292" cy="1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/>
          <p:cNvCxnSpPr>
            <a:stCxn id="196" idx="1"/>
            <a:endCxn id="178" idx="5"/>
          </p:cNvCxnSpPr>
          <p:nvPr/>
        </p:nvCxnSpPr>
        <p:spPr>
          <a:xfrm flipV="1">
            <a:off x="3274448" y="4155315"/>
            <a:ext cx="537631" cy="1067491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/>
          <p:cNvCxnSpPr>
            <a:stCxn id="196" idx="4"/>
            <a:endCxn id="144" idx="4"/>
          </p:cNvCxnSpPr>
          <p:nvPr/>
        </p:nvCxnSpPr>
        <p:spPr>
          <a:xfrm flipV="1">
            <a:off x="3317630" y="3410567"/>
            <a:ext cx="174250" cy="1911426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/>
          <p:cNvCxnSpPr/>
          <p:nvPr/>
        </p:nvCxnSpPr>
        <p:spPr>
          <a:xfrm flipV="1">
            <a:off x="3344678" y="5186214"/>
            <a:ext cx="136942" cy="77676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Прямая соединительная линия 261"/>
          <p:cNvCxnSpPr>
            <a:stCxn id="196" idx="6"/>
            <a:endCxn id="141" idx="2"/>
          </p:cNvCxnSpPr>
          <p:nvPr/>
        </p:nvCxnSpPr>
        <p:spPr>
          <a:xfrm flipH="1" flipV="1">
            <a:off x="2030991" y="4089014"/>
            <a:ext cx="1347707" cy="1174877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Прямая соединительная линия 265"/>
          <p:cNvCxnSpPr/>
          <p:nvPr/>
        </p:nvCxnSpPr>
        <p:spPr>
          <a:xfrm flipH="1" flipV="1">
            <a:off x="1293655" y="3927840"/>
            <a:ext cx="2756604" cy="1212335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Прямоугольник 142"/>
          <p:cNvSpPr/>
          <p:nvPr/>
        </p:nvSpPr>
        <p:spPr>
          <a:xfrm>
            <a:off x="4055177" y="4832398"/>
            <a:ext cx="802784" cy="307777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Алматы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79" name="Прямоугольник 278"/>
          <p:cNvSpPr/>
          <p:nvPr/>
        </p:nvSpPr>
        <p:spPr>
          <a:xfrm>
            <a:off x="3483966" y="3856960"/>
            <a:ext cx="633507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Астана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48" name="Oval 1194"/>
          <p:cNvSpPr>
            <a:spLocks noChangeArrowheads="1"/>
          </p:cNvSpPr>
          <p:nvPr/>
        </p:nvSpPr>
        <p:spPr bwMode="auto">
          <a:xfrm>
            <a:off x="2696600" y="2245289"/>
            <a:ext cx="68916" cy="68499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Oval 5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31924" y="1423181"/>
            <a:ext cx="76846" cy="77677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Oval 5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76945" y="2057094"/>
            <a:ext cx="76846" cy="77677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Oval 5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82592" y="2033221"/>
            <a:ext cx="76846" cy="77677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Oval 5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98363" y="2777390"/>
            <a:ext cx="76846" cy="7767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" name="Oval 5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25317" y="1561681"/>
            <a:ext cx="76846" cy="77677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61171" y="2958915"/>
            <a:ext cx="76846" cy="77677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5" name="Прямая соединительная линия 64"/>
          <p:cNvCxnSpPr>
            <a:stCxn id="80" idx="5"/>
            <a:endCxn id="59" idx="1"/>
          </p:cNvCxnSpPr>
          <p:nvPr/>
        </p:nvCxnSpPr>
        <p:spPr>
          <a:xfrm>
            <a:off x="2312306" y="2242558"/>
            <a:ext cx="97311" cy="546208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80" idx="2"/>
            <a:endCxn id="53" idx="6"/>
          </p:cNvCxnSpPr>
          <p:nvPr/>
        </p:nvCxnSpPr>
        <p:spPr>
          <a:xfrm flipH="1" flipV="1">
            <a:off x="1559438" y="2072060"/>
            <a:ext cx="648618" cy="129414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80" idx="1"/>
            <a:endCxn id="60" idx="5"/>
          </p:cNvCxnSpPr>
          <p:nvPr/>
        </p:nvCxnSpPr>
        <p:spPr>
          <a:xfrm flipH="1" flipV="1">
            <a:off x="1790909" y="1627982"/>
            <a:ext cx="435033" cy="532407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2266033" y="2100910"/>
            <a:ext cx="146244" cy="124805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5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88670" y="2585185"/>
            <a:ext cx="76846" cy="77677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3" name="Прямая соединительная линия 72"/>
          <p:cNvCxnSpPr>
            <a:stCxn id="80" idx="5"/>
            <a:endCxn id="72" idx="0"/>
          </p:cNvCxnSpPr>
          <p:nvPr/>
        </p:nvCxnSpPr>
        <p:spPr>
          <a:xfrm>
            <a:off x="2312306" y="2242558"/>
            <a:ext cx="414787" cy="342627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80" idx="6"/>
            <a:endCxn id="50" idx="2"/>
          </p:cNvCxnSpPr>
          <p:nvPr/>
        </p:nvCxnSpPr>
        <p:spPr>
          <a:xfrm flipV="1">
            <a:off x="2330192" y="1462020"/>
            <a:ext cx="901732" cy="739454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5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4553" y="1316666"/>
            <a:ext cx="76846" cy="77677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6" name="Прямая соединительная линия 75"/>
          <p:cNvCxnSpPr>
            <a:stCxn id="80" idx="0"/>
            <a:endCxn id="75" idx="4"/>
          </p:cNvCxnSpPr>
          <p:nvPr/>
        </p:nvCxnSpPr>
        <p:spPr>
          <a:xfrm flipV="1">
            <a:off x="2269124" y="1394343"/>
            <a:ext cx="203852" cy="749028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1800442" y="2259576"/>
            <a:ext cx="861134" cy="307777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CC0000"/>
                </a:solidFill>
                <a:cs typeface="Arial" pitchFamily="34" charset="0"/>
              </a:rPr>
              <a:t>Обнинск</a:t>
            </a:r>
            <a:endParaRPr lang="en-US" sz="1400" b="1" dirty="0">
              <a:solidFill>
                <a:srgbClr val="CC0000"/>
              </a:solidFill>
              <a:cs typeface="Arial" pitchFamily="34" charset="0"/>
            </a:endParaRPr>
          </a:p>
        </p:txBody>
      </p:sp>
      <p:cxnSp>
        <p:nvCxnSpPr>
          <p:cNvPr id="78" name="Прямая соединительная линия 77"/>
          <p:cNvCxnSpPr>
            <a:stCxn id="80" idx="6"/>
            <a:endCxn id="48" idx="2"/>
          </p:cNvCxnSpPr>
          <p:nvPr/>
        </p:nvCxnSpPr>
        <p:spPr>
          <a:xfrm>
            <a:off x="2330192" y="2201474"/>
            <a:ext cx="366408" cy="78065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80" idx="5"/>
            <a:endCxn id="62" idx="2"/>
          </p:cNvCxnSpPr>
          <p:nvPr/>
        </p:nvCxnSpPr>
        <p:spPr>
          <a:xfrm>
            <a:off x="2312306" y="2242558"/>
            <a:ext cx="1548865" cy="755196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1202"/>
          <p:cNvSpPr>
            <a:spLocks noChangeArrowheads="1"/>
          </p:cNvSpPr>
          <p:nvPr/>
        </p:nvSpPr>
        <p:spPr bwMode="auto">
          <a:xfrm>
            <a:off x="2208056" y="2143371"/>
            <a:ext cx="122136" cy="116205"/>
          </a:xfrm>
          <a:prstGeom prst="ellipse">
            <a:avLst/>
          </a:prstGeom>
          <a:solidFill>
            <a:srgbClr val="C00000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051720" y="1825992"/>
            <a:ext cx="692818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Москва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173272" y="3548914"/>
            <a:ext cx="654346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Ереван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644353" y="4994344"/>
            <a:ext cx="829394" cy="307777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FF0000"/>
                </a:solidFill>
                <a:cs typeface="Arial" pitchFamily="34" charset="0"/>
              </a:rPr>
              <a:t>Ташкент</a:t>
            </a:r>
            <a:endParaRPr lang="en-US" sz="12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567570" y="5274945"/>
            <a:ext cx="696794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Бишкек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700125" y="5565138"/>
            <a:ext cx="791755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Душанбе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666296" y="4747131"/>
            <a:ext cx="787395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Ашхабад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1210530" y="4135431"/>
            <a:ext cx="492444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Баку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183207" y="1748714"/>
            <a:ext cx="508473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Киев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333925" y="1284682"/>
            <a:ext cx="627095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Минск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241255" y="4879194"/>
            <a:ext cx="809004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err="1" smtClean="0">
                <a:cs typeface="Arial" pitchFamily="34" charset="0"/>
              </a:rPr>
              <a:t>Шимкент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4377986" y="5072115"/>
            <a:ext cx="1058110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err="1" smtClean="0">
                <a:cs typeface="Arial" pitchFamily="34" charset="0"/>
              </a:rPr>
              <a:t>Талдыкорган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987014" y="3773175"/>
            <a:ext cx="558038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Актау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 rot="1190871">
            <a:off x="4409590" y="2421753"/>
            <a:ext cx="431515" cy="2497763"/>
          </a:xfrm>
          <a:prstGeom prst="downArrow">
            <a:avLst>
              <a:gd name="adj1" fmla="val 35895"/>
              <a:gd name="adj2" fmla="val 77836"/>
            </a:avLst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3530303" y="3188874"/>
            <a:ext cx="893899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Челябинск</a:t>
            </a:r>
            <a:endParaRPr lang="en-US" sz="1200" b="1" dirty="0">
              <a:cs typeface="Arial" pitchFamily="34" charset="0"/>
            </a:endParaRPr>
          </a:p>
        </p:txBody>
      </p:sp>
      <p:cxnSp>
        <p:nvCxnSpPr>
          <p:cNvPr id="126" name="Прямая соединительная линия 125"/>
          <p:cNvCxnSpPr>
            <a:stCxn id="196" idx="7"/>
          </p:cNvCxnSpPr>
          <p:nvPr/>
        </p:nvCxnSpPr>
        <p:spPr>
          <a:xfrm flipV="1">
            <a:off x="3360812" y="3668320"/>
            <a:ext cx="1833933" cy="1554486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5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901729" y="3548914"/>
            <a:ext cx="76846" cy="77677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5618811" y="3194390"/>
            <a:ext cx="960520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Красноярск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130" name="Oval 5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748464" y="4099795"/>
            <a:ext cx="76846" cy="77677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31" name="Прямая соединительная линия 130"/>
          <p:cNvCxnSpPr>
            <a:stCxn id="196" idx="6"/>
            <a:endCxn id="130" idx="2"/>
          </p:cNvCxnSpPr>
          <p:nvPr/>
        </p:nvCxnSpPr>
        <p:spPr>
          <a:xfrm flipV="1">
            <a:off x="3378698" y="4138634"/>
            <a:ext cx="5369766" cy="1125257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Прямоугольник 134"/>
          <p:cNvSpPr/>
          <p:nvPr/>
        </p:nvSpPr>
        <p:spPr>
          <a:xfrm>
            <a:off x="8139443" y="3789340"/>
            <a:ext cx="882421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Хабаровск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3072973" y="1471920"/>
            <a:ext cx="1010726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Архангельск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2050621" y="1007683"/>
            <a:ext cx="1036117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С.-Петербург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3923928" y="2806744"/>
            <a:ext cx="713530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Тюмень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2085898" y="2820415"/>
            <a:ext cx="1172117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Димитровград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2661576" y="2603442"/>
            <a:ext cx="645947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Казань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2556539" y="2021889"/>
            <a:ext cx="1005019" cy="27699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cs typeface="Arial" pitchFamily="34" charset="0"/>
              </a:rPr>
              <a:t>Н. Новгород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274" name="Заголовок 1"/>
          <p:cNvSpPr txBox="1">
            <a:spLocks/>
          </p:cNvSpPr>
          <p:nvPr/>
        </p:nvSpPr>
        <p:spPr>
          <a:xfrm>
            <a:off x="542736" y="116632"/>
            <a:ext cx="8424936" cy="864096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algn="r" fontAlgn="auto"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effectLst/>
              </a:rPr>
              <a:t>РАЗМЕЩЕНИЕ ПРОИЗВОДСТВЕННОЙ ПЛОЩАДКИ</a:t>
            </a:r>
          </a:p>
          <a:p>
            <a:pPr algn="r" fontAlgn="auto"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effectLst/>
              </a:rPr>
              <a:t>Логистика </a:t>
            </a:r>
            <a:endParaRPr lang="ru-RU" sz="2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18090" y="548680"/>
            <a:ext cx="2346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455560"/>
                </a:solidFill>
                <a:cs typeface="Arial" pitchFamily="34" charset="0"/>
              </a:rPr>
              <a:t>- действующие потребители</a:t>
            </a:r>
            <a:endParaRPr lang="ru-RU" sz="1400" dirty="0">
              <a:solidFill>
                <a:srgbClr val="455560"/>
              </a:solidFill>
              <a:cs typeface="Arial" pitchFamily="34" charset="0"/>
            </a:endParaRPr>
          </a:p>
        </p:txBody>
      </p:sp>
      <p:sp>
        <p:nvSpPr>
          <p:cNvPr id="255" name="Oval 1202"/>
          <p:cNvSpPr>
            <a:spLocks noChangeArrowheads="1"/>
          </p:cNvSpPr>
          <p:nvPr/>
        </p:nvSpPr>
        <p:spPr bwMode="auto">
          <a:xfrm>
            <a:off x="3220104" y="620695"/>
            <a:ext cx="205219" cy="210500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3367972" y="554196"/>
            <a:ext cx="2500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455560"/>
                </a:solidFill>
                <a:cs typeface="Arial" pitchFamily="34" charset="0"/>
              </a:rPr>
              <a:t>- потенциальные потребители</a:t>
            </a:r>
            <a:endParaRPr lang="ru-RU" sz="1400" dirty="0">
              <a:solidFill>
                <a:srgbClr val="455560"/>
              </a:solidFill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1800200" y="630932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 полураспада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Y-90 – 64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часа</a:t>
            </a:r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Oval 1202"/>
          <p:cNvSpPr>
            <a:spLocks noChangeArrowheads="1"/>
          </p:cNvSpPr>
          <p:nvPr/>
        </p:nvSpPr>
        <p:spPr bwMode="auto">
          <a:xfrm>
            <a:off x="462312" y="614621"/>
            <a:ext cx="207413" cy="207641"/>
          </a:xfrm>
          <a:prstGeom prst="ellipse">
            <a:avLst/>
          </a:prstGeom>
          <a:solidFill>
            <a:srgbClr val="92D050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3" name="Oval 5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293654" y="3889001"/>
            <a:ext cx="76846" cy="7767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9" name="Oval 5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691680" y="4230155"/>
            <a:ext cx="76846" cy="7767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8" name="Oval 5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46487" y="4089014"/>
            <a:ext cx="76846" cy="7767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38" name="Прямая соединительная линия 237"/>
          <p:cNvCxnSpPr>
            <a:stCxn id="196" idx="2"/>
            <a:endCxn id="192" idx="5"/>
          </p:cNvCxnSpPr>
          <p:nvPr/>
        </p:nvCxnSpPr>
        <p:spPr>
          <a:xfrm flipV="1">
            <a:off x="3256562" y="5175715"/>
            <a:ext cx="1123206" cy="88176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5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14176" y="5109414"/>
            <a:ext cx="76846" cy="7767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1" name="Oval 5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030991" y="4050175"/>
            <a:ext cx="76846" cy="7767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23185" y="1810273"/>
            <a:ext cx="3312368" cy="682623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3399"/>
                </a:solidFill>
              </a:rPr>
              <a:t>Сырьё </a:t>
            </a:r>
            <a:r>
              <a:rPr lang="en-US" sz="1400" b="1" dirty="0">
                <a:solidFill>
                  <a:srgbClr val="003399"/>
                </a:solidFill>
              </a:rPr>
              <a:t>Sr-90</a:t>
            </a:r>
            <a:r>
              <a:rPr lang="ru-RU" sz="1400" b="1" dirty="0">
                <a:solidFill>
                  <a:srgbClr val="003399"/>
                </a:solidFill>
              </a:rPr>
              <a:t> – </a:t>
            </a:r>
            <a:r>
              <a:rPr lang="en-US" sz="1400" b="1" dirty="0">
                <a:solidFill>
                  <a:srgbClr val="003399"/>
                </a:solidFill>
              </a:rPr>
              <a:t> </a:t>
            </a:r>
            <a:r>
              <a:rPr lang="ru-RU" sz="1400" b="1" dirty="0">
                <a:solidFill>
                  <a:srgbClr val="003399"/>
                </a:solidFill>
              </a:rPr>
              <a:t>НИИАР, ФЭИ, НИФХИ</a:t>
            </a:r>
          </a:p>
          <a:p>
            <a:pPr algn="ctr"/>
            <a:r>
              <a:rPr lang="ru-RU" sz="1400" b="1" dirty="0">
                <a:solidFill>
                  <a:srgbClr val="003399"/>
                </a:solidFill>
              </a:rPr>
              <a:t>Генератор, технология – ФЭИ</a:t>
            </a:r>
          </a:p>
        </p:txBody>
      </p:sp>
      <p:sp>
        <p:nvSpPr>
          <p:cNvPr id="83" name="Стрелка вниз 82"/>
          <p:cNvSpPr/>
          <p:nvPr/>
        </p:nvSpPr>
        <p:spPr>
          <a:xfrm rot="5123213">
            <a:off x="3545276" y="804690"/>
            <a:ext cx="431515" cy="2533311"/>
          </a:xfrm>
          <a:prstGeom prst="downArrow">
            <a:avLst>
              <a:gd name="adj1" fmla="val 35895"/>
              <a:gd name="adj2" fmla="val 77836"/>
            </a:avLst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Oval 5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055177" y="5040404"/>
            <a:ext cx="76846" cy="7767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93" name="Прямая соединительная линия 92"/>
          <p:cNvCxnSpPr>
            <a:endCxn id="92" idx="3"/>
          </p:cNvCxnSpPr>
          <p:nvPr/>
        </p:nvCxnSpPr>
        <p:spPr>
          <a:xfrm flipV="1">
            <a:off x="3312897" y="5106705"/>
            <a:ext cx="753534" cy="168240"/>
          </a:xfrm>
          <a:prstGeom prst="line">
            <a:avLst/>
          </a:prstGeom>
          <a:ln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val 1202"/>
          <p:cNvSpPr>
            <a:spLocks noChangeArrowheads="1"/>
          </p:cNvSpPr>
          <p:nvPr/>
        </p:nvSpPr>
        <p:spPr bwMode="auto">
          <a:xfrm>
            <a:off x="3256562" y="5205788"/>
            <a:ext cx="122136" cy="116205"/>
          </a:xfrm>
          <a:prstGeom prst="ellipse">
            <a:avLst/>
          </a:prstGeom>
          <a:solidFill>
            <a:srgbClr val="C00000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0" name="Oval 5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38794" y="5147376"/>
            <a:ext cx="76846" cy="7767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5" name="Oval 5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15221" y="5254849"/>
            <a:ext cx="76846" cy="7767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4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79512" y="188640"/>
            <a:ext cx="8424936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fontAlgn="auto"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/>
              </a:rPr>
              <a:t>НОМЕНКЛАТУРА ПРОДУКЦИИ С </a:t>
            </a:r>
            <a:r>
              <a:rPr lang="en-US" sz="2400" b="1" dirty="0">
                <a:solidFill>
                  <a:srgbClr val="002060"/>
                </a:solidFill>
                <a:effectLst/>
              </a:rPr>
              <a:t>Y</a:t>
            </a:r>
            <a:r>
              <a:rPr lang="ru-RU" sz="2400" b="1" dirty="0">
                <a:solidFill>
                  <a:srgbClr val="002060"/>
                </a:solidFill>
                <a:effectLst/>
              </a:rPr>
              <a:t>-90</a:t>
            </a:r>
          </a:p>
          <a:p>
            <a:pPr algn="r" fontAlgn="auto">
              <a:spcAft>
                <a:spcPts val="600"/>
              </a:spcAft>
              <a:defRPr/>
            </a:pPr>
            <a:endParaRPr lang="ru-RU" sz="2400" b="1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343321"/>
              </p:ext>
            </p:extLst>
          </p:nvPr>
        </p:nvGraphicFramePr>
        <p:xfrm>
          <a:off x="0" y="750396"/>
          <a:ext cx="9141469" cy="6062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34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043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2208"/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613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250" dirty="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>
                          <a:latin typeface="+mj-lt"/>
                        </a:rPr>
                        <a:t>ПРЕПАРАТ</a:t>
                      </a:r>
                      <a:endParaRPr lang="ru-RU" sz="1250" b="1" dirty="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КАТЕГОРИЯ</a:t>
                      </a:r>
                      <a:endParaRPr lang="ru-RU" sz="125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>
                          <a:latin typeface="+mj-lt"/>
                        </a:rPr>
                        <a:t>НАЗНАЧЕНИЕ</a:t>
                      </a:r>
                      <a:endParaRPr lang="ru-RU" sz="1250" dirty="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>
                          <a:latin typeface="+mj-lt"/>
                        </a:rPr>
                        <a:t>ПРИМЕЧАНИЯ</a:t>
                      </a:r>
                      <a:endParaRPr lang="ru-RU" sz="1250" dirty="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5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1</a:t>
                      </a:r>
                      <a:endParaRPr lang="ru-RU" sz="12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Фармацевтическая субстанция на основе </a:t>
                      </a:r>
                      <a:r>
                        <a:rPr lang="en-US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Y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-90</a:t>
                      </a:r>
                      <a:endParaRPr lang="ru-RU" sz="125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Изотоп – не используется напрямую для терапии</a:t>
                      </a:r>
                    </a:p>
                    <a:p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Приготовление РФП</a:t>
                      </a:r>
                      <a:r>
                        <a:rPr lang="en-US" sz="125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ru-RU" sz="125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и МИ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Изотоп – не используется напрямую для терапии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250" kern="1200" baseline="300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90</a:t>
                      </a:r>
                      <a:r>
                        <a:rPr lang="en-US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Y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- хлорид», стерилен, </a:t>
                      </a:r>
                      <a:r>
                        <a:rPr lang="ru-RU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апирогенен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. Показатели качества в соответствии с Европейской фармакопеей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5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2</a:t>
                      </a:r>
                      <a:endParaRPr lang="ru-RU" sz="12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Препарат на основе </a:t>
                      </a:r>
                      <a:r>
                        <a:rPr lang="ru-RU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моноклональных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антител </a:t>
                      </a:r>
                      <a:endParaRPr lang="ru-RU" sz="125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РФП (лекарственное средство)</a:t>
                      </a:r>
                      <a:r>
                        <a:rPr lang="ru-RU" sz="125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прямое использование для терапии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Лечение</a:t>
                      </a:r>
                      <a:r>
                        <a:rPr lang="ru-RU" sz="1250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неходжкинских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лимфом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Аналог </a:t>
                      </a:r>
                      <a:r>
                        <a:rPr lang="ru-RU" sz="1250" kern="1200" baseline="300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90</a:t>
                      </a:r>
                      <a:r>
                        <a:rPr lang="en-US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Y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US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Zevalin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5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3</a:t>
                      </a:r>
                      <a:endParaRPr lang="ru-RU" sz="12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Препарат на основе синтетического пептидного аналога </a:t>
                      </a:r>
                      <a:r>
                        <a:rPr lang="ru-RU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соматостатина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(</a:t>
                      </a:r>
                      <a:r>
                        <a:rPr lang="ru-RU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октреотида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). </a:t>
                      </a:r>
                      <a:endParaRPr lang="ru-RU" sz="125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РФП (лекарственное средство)</a:t>
                      </a:r>
                      <a:r>
                        <a:rPr lang="ru-RU" sz="125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прямое использование для терапии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Лечение опухолей нейроэндокринного происхождения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Аналог </a:t>
                      </a:r>
                      <a:r>
                        <a:rPr lang="en-US" sz="1250" kern="1200" baseline="300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90</a:t>
                      </a:r>
                      <a:r>
                        <a:rPr lang="en-US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Y-DOTATATE (DOTATOC, DOTANOC, </a:t>
                      </a:r>
                      <a:r>
                        <a:rPr lang="ru-RU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Октреотид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5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4</a:t>
                      </a:r>
                      <a:endParaRPr lang="ru-RU" sz="12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Полимерные микросферы на основе генераторного Y-90 </a:t>
                      </a:r>
                      <a:endParaRPr lang="ru-RU" sz="125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Микроисточники</a:t>
                      </a: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250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медизделие</a:t>
                      </a: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25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прямое использование для терапии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Лечение рака печени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Аналог SIR-</a:t>
                      </a:r>
                      <a:r>
                        <a:rPr lang="ru-RU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Sphere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5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5</a:t>
                      </a:r>
                      <a:endParaRPr lang="ru-RU" sz="12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Y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-90 коллоид </a:t>
                      </a:r>
                      <a:endParaRPr lang="ru-RU" sz="125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РФП (лекарственное средство)</a:t>
                      </a:r>
                      <a:r>
                        <a:rPr lang="ru-RU" sz="125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прямое использование для терапии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Радиосиновэктомия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Аналог </a:t>
                      </a:r>
                      <a:r>
                        <a:rPr lang="ru-RU" sz="1250" kern="1200" baseline="300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90</a:t>
                      </a:r>
                      <a:r>
                        <a:rPr lang="en-US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Y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-цитрат (альбумин)</a:t>
                      </a:r>
                    </a:p>
                    <a:p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5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6</a:t>
                      </a:r>
                      <a:endParaRPr lang="ru-RU" sz="12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</a:rPr>
                        <a:t>Высокоселективный препарат для молочной железы</a:t>
                      </a:r>
                      <a:endParaRPr lang="ru-RU" sz="125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РФП (лекарственное средство)</a:t>
                      </a:r>
                      <a:r>
                        <a:rPr lang="ru-RU" sz="125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прямое использование для терапии</a:t>
                      </a:r>
                      <a:endParaRPr lang="ru-RU" sz="125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Лечение рака молочной железы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Препарат на основе </a:t>
                      </a:r>
                      <a:r>
                        <a:rPr lang="ru-RU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моноклонального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антитела (аналог </a:t>
                      </a:r>
                      <a:r>
                        <a:rPr lang="ru-RU" sz="1250" kern="1200" baseline="300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90</a:t>
                      </a:r>
                      <a:r>
                        <a:rPr lang="en-US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Y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US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anti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US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CEA </a:t>
                      </a:r>
                      <a:r>
                        <a:rPr lang="en-US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MAb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), либо одного из  гормонов APUD-системы (аналог </a:t>
                      </a:r>
                      <a:r>
                        <a:rPr lang="ru-RU" sz="1250" kern="1200" baseline="300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90</a:t>
                      </a:r>
                      <a:r>
                        <a:rPr lang="en-US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Y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US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bombesin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en-US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GRP analog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), либо пептидного аналога активного центра альфа-</a:t>
                      </a:r>
                      <a:r>
                        <a:rPr lang="ru-RU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фетопротеина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(аналог </a:t>
                      </a:r>
                      <a:r>
                        <a:rPr lang="ru-RU" sz="1250" kern="1200" baseline="300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90</a:t>
                      </a:r>
                      <a:r>
                        <a:rPr lang="en-US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Y</a:t>
                      </a:r>
                      <a:r>
                        <a:rPr lang="ru-RU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US" sz="125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alpha fetoprotein </a:t>
                      </a:r>
                      <a:r>
                        <a:rPr lang="en-US" sz="125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Mab</a:t>
                      </a:r>
                      <a:r>
                        <a:rPr lang="ru-RU" sz="125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ru-RU" sz="125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96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77546" y="248349"/>
            <a:ext cx="8424936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fontAlgn="auto"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/>
              </a:rPr>
              <a:t>ПОТРЕБИТЕЛИ ПРОДУКЦИИ С </a:t>
            </a:r>
            <a:r>
              <a:rPr lang="en-US" sz="2400" b="1" dirty="0">
                <a:solidFill>
                  <a:srgbClr val="002060"/>
                </a:solidFill>
                <a:effectLst/>
              </a:rPr>
              <a:t>Y-90</a:t>
            </a:r>
            <a:endParaRPr lang="ru-RU" sz="2400" b="1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539359"/>
              </p:ext>
            </p:extLst>
          </p:nvPr>
        </p:nvGraphicFramePr>
        <p:xfrm>
          <a:off x="1763688" y="1412776"/>
          <a:ext cx="5544616" cy="335513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428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3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8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80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kern="1200" dirty="0">
                          <a:effectLst/>
                          <a:latin typeface="+mj-lt"/>
                        </a:rPr>
                        <a:t>СТРАНА</a:t>
                      </a:r>
                      <a:endParaRPr lang="ru-RU" sz="1600" b="1" u="none" kern="1200" dirty="0">
                        <a:solidFill>
                          <a:srgbClr val="C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+mj-lt"/>
                        </a:rPr>
                        <a:t>ОТДЕЛЕНИЙ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+mj-lt"/>
                        </a:rPr>
                        <a:t>РАДИОНУКЛИДНОЙ</a:t>
                      </a:r>
                      <a:r>
                        <a:rPr lang="ru-RU" sz="1600" kern="1200" baseline="0" dirty="0">
                          <a:effectLst/>
                          <a:latin typeface="+mj-lt"/>
                        </a:rPr>
                        <a:t> ТЕРАПИИ</a:t>
                      </a:r>
                      <a:endParaRPr lang="ru-RU" sz="1600" b="1" kern="1200" dirty="0">
                        <a:solidFill>
                          <a:srgbClr val="C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47365" marR="473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+mj-lt"/>
                        </a:rPr>
                        <a:t>Всего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effectLst/>
                          <a:latin typeface="+mj-lt"/>
                        </a:rPr>
                        <a:t>Действ.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47365" marR="47365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9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none" dirty="0">
                          <a:effectLst/>
                          <a:latin typeface="+mj-lt"/>
                        </a:rPr>
                        <a:t>Россия</a:t>
                      </a:r>
                      <a:endParaRPr lang="ru-RU" sz="2000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+mj-lt"/>
                        </a:rPr>
                        <a:t>22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+mj-lt"/>
                        </a:rPr>
                        <a:t>14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9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none" dirty="0">
                          <a:effectLst/>
                          <a:latin typeface="+mj-lt"/>
                        </a:rPr>
                        <a:t>Армения</a:t>
                      </a:r>
                      <a:endParaRPr lang="ru-RU" sz="2000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+mj-lt"/>
                        </a:rPr>
                        <a:t>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6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none" dirty="0">
                          <a:effectLst/>
                          <a:latin typeface="+mj-lt"/>
                        </a:rPr>
                        <a:t>Беларусь</a:t>
                      </a:r>
                      <a:endParaRPr lang="ru-RU" sz="2000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+mj-lt"/>
                        </a:rPr>
                        <a:t>2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+mj-lt"/>
                        </a:rPr>
                        <a:t>2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2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none" dirty="0">
                          <a:effectLst/>
                          <a:latin typeface="+mj-lt"/>
                        </a:rPr>
                        <a:t>Казахстан</a:t>
                      </a:r>
                      <a:endParaRPr lang="ru-RU" sz="2000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+mj-lt"/>
                        </a:rPr>
                        <a:t>3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+mj-lt"/>
                        </a:rPr>
                        <a:t>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6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none" dirty="0">
                          <a:effectLst/>
                          <a:latin typeface="+mj-lt"/>
                        </a:rPr>
                        <a:t>Киргизстан</a:t>
                      </a:r>
                      <a:endParaRPr lang="ru-RU" sz="2000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+mj-lt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+mj-lt"/>
                        </a:rPr>
                        <a:t> 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1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none" dirty="0">
                          <a:effectLst/>
                          <a:latin typeface="+mj-lt"/>
                        </a:rPr>
                        <a:t>Таджикистан</a:t>
                      </a:r>
                      <a:endParaRPr lang="ru-RU" sz="2000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+mj-lt"/>
                        </a:rPr>
                        <a:t>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5538" y="5373216"/>
            <a:ext cx="849694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 соответствии с текущими трендами развития ядерной медицины в постсоветском пространстве ожидается, что к моменту начала реализации продукции с </a:t>
            </a:r>
            <a:r>
              <a:rPr lang="en-US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Y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-</a:t>
            </a:r>
            <a:r>
              <a:rPr lang="en-US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90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по данному проекту в большинстве стран СНГ будут запущены отделения </a:t>
            </a:r>
            <a:r>
              <a:rPr lang="ru-RU" sz="15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радионуклидной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терапии.</a:t>
            </a:r>
            <a:endParaRPr lang="ru-RU" sz="15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42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332656"/>
            <a:ext cx="5256584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fontAlgn="auto"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/>
              </a:rPr>
              <a:t>ПОТРЕБНОСТИ В ПРОДУКЦИИ С </a:t>
            </a:r>
            <a:r>
              <a:rPr lang="en-US" sz="2400" b="1" dirty="0">
                <a:solidFill>
                  <a:srgbClr val="002060"/>
                </a:solidFill>
                <a:effectLst/>
              </a:rPr>
              <a:t>Y-90</a:t>
            </a:r>
            <a:endParaRPr lang="ru-RU" sz="2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700808"/>
            <a:ext cx="84404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l"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Фармацевтическая субстанция на основе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Y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-90</a:t>
            </a:r>
          </a:p>
          <a:p>
            <a:pPr lvl="0" algn="l"/>
            <a:r>
              <a:rPr lang="ru-RU" sz="1600" dirty="0">
                <a:latin typeface="+mj-lt"/>
              </a:rPr>
              <a:t>Основной объем потребления – для  РФП и </a:t>
            </a:r>
            <a:r>
              <a:rPr lang="ru-RU" sz="1600" dirty="0" err="1">
                <a:latin typeface="+mj-lt"/>
              </a:rPr>
              <a:t>медизделий</a:t>
            </a:r>
            <a:r>
              <a:rPr lang="ru-RU" sz="1600" dirty="0">
                <a:latin typeface="+mj-lt"/>
              </a:rPr>
              <a:t> собственного производства. </a:t>
            </a:r>
            <a:endParaRPr lang="ru-RU" sz="1600" dirty="0" smtClean="0">
              <a:latin typeface="+mj-lt"/>
            </a:endParaRPr>
          </a:p>
          <a:p>
            <a:pPr lvl="0" algn="l"/>
            <a:r>
              <a:rPr lang="ru-RU" sz="1600" dirty="0" smtClean="0">
                <a:latin typeface="+mj-lt"/>
              </a:rPr>
              <a:t>Продажа </a:t>
            </a:r>
            <a:r>
              <a:rPr lang="ru-RU" sz="1600" dirty="0">
                <a:latin typeface="+mj-lt"/>
              </a:rPr>
              <a:t>самой ФС будет иметь ограниченный потенциал потребления, не более 2% от основных мировых производителей </a:t>
            </a:r>
            <a:r>
              <a:rPr lang="ru-RU" sz="1300" dirty="0">
                <a:latin typeface="+mj-lt"/>
              </a:rPr>
              <a:t> -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100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Ки/год</a:t>
            </a:r>
            <a:endParaRPr lang="ru-RU" sz="1600" dirty="0">
              <a:solidFill>
                <a:srgbClr val="C00000"/>
              </a:solidFill>
              <a:latin typeface="+mj-lt"/>
            </a:endParaRPr>
          </a:p>
          <a:p>
            <a:pPr lvl="0" algn="l"/>
            <a:endParaRPr lang="ru-RU" sz="1300" dirty="0">
              <a:solidFill>
                <a:srgbClr val="C00000"/>
              </a:solidFill>
              <a:latin typeface="+mj-lt"/>
            </a:endParaRPr>
          </a:p>
          <a:p>
            <a:pPr marL="171450" lvl="0" indent="-171450" algn="l">
              <a:spcBef>
                <a:spcPts val="600"/>
              </a:spcBef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Препарат на основе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моноклональных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антител для лечения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неходжкинских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лимфом </a:t>
            </a:r>
          </a:p>
          <a:p>
            <a:pPr lvl="0" algn="l"/>
            <a:r>
              <a:rPr lang="ru-RU" sz="1600" dirty="0">
                <a:latin typeface="+mj-lt"/>
              </a:rPr>
              <a:t>Потенциальная</a:t>
            </a:r>
            <a:r>
              <a:rPr lang="ru-RU" sz="1600" b="1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потребность </a:t>
            </a:r>
            <a:r>
              <a:rPr lang="ru-RU" sz="1300" dirty="0">
                <a:latin typeface="+mj-lt"/>
              </a:rPr>
              <a:t>-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2100 доз/год,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  42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Ки/год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  </a:t>
            </a:r>
            <a:r>
              <a:rPr lang="ru-RU" sz="1300" dirty="0" smtClean="0">
                <a:latin typeface="+mj-lt"/>
              </a:rPr>
              <a:t>(</a:t>
            </a:r>
            <a:r>
              <a:rPr lang="ru-RU" sz="1300" dirty="0">
                <a:latin typeface="+mj-lt"/>
              </a:rPr>
              <a:t>на дату применения</a:t>
            </a:r>
            <a:r>
              <a:rPr lang="ru-RU" sz="1300" dirty="0" smtClean="0">
                <a:latin typeface="+mj-lt"/>
              </a:rPr>
              <a:t>)</a:t>
            </a:r>
            <a:endParaRPr lang="ru-RU" sz="1300" dirty="0">
              <a:latin typeface="+mj-lt"/>
            </a:endParaRPr>
          </a:p>
          <a:p>
            <a:r>
              <a:rPr lang="ru-RU" sz="1600" dirty="0">
                <a:latin typeface="+mj-lt"/>
              </a:rPr>
              <a:t>Объём производства </a:t>
            </a:r>
            <a:r>
              <a:rPr lang="ru-RU" sz="1300" dirty="0">
                <a:latin typeface="+mj-lt"/>
              </a:rPr>
              <a:t>-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170 Ки/год  </a:t>
            </a:r>
            <a:r>
              <a:rPr lang="ru-RU" sz="1300" dirty="0">
                <a:latin typeface="+mj-lt"/>
              </a:rPr>
              <a:t>(с учетом потерь за счет распада</a:t>
            </a:r>
            <a:r>
              <a:rPr lang="ru-RU" sz="1300" dirty="0" smtClean="0">
                <a:latin typeface="+mj-lt"/>
              </a:rPr>
              <a:t>)</a:t>
            </a:r>
            <a:endParaRPr lang="ru-RU" sz="1300" dirty="0">
              <a:latin typeface="+mj-lt"/>
            </a:endParaRPr>
          </a:p>
          <a:p>
            <a:pPr lvl="0" algn="l"/>
            <a:endParaRPr lang="ru-RU" sz="1300" b="1" dirty="0">
              <a:solidFill>
                <a:srgbClr val="C00000"/>
              </a:solidFill>
              <a:latin typeface="+mj-lt"/>
            </a:endParaRPr>
          </a:p>
          <a:p>
            <a:pPr lvl="0" algn="l"/>
            <a:endParaRPr lang="ru-RU" sz="1300" b="1" dirty="0">
              <a:solidFill>
                <a:srgbClr val="C00000"/>
              </a:solidFill>
              <a:latin typeface="+mj-lt"/>
            </a:endParaRPr>
          </a:p>
          <a:p>
            <a:pPr marL="171450" lvl="0" indent="-171450" algn="l">
              <a:spcBef>
                <a:spcPts val="600"/>
              </a:spcBef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Препарат на основе синтетического пептидного аналога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соматостатина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(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октреотида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)</a:t>
            </a:r>
          </a:p>
          <a:p>
            <a:pPr lvl="0" algn="l"/>
            <a:r>
              <a:rPr lang="ru-RU" sz="1600" dirty="0">
                <a:latin typeface="+mj-lt"/>
              </a:rPr>
              <a:t>Потенциальная</a:t>
            </a:r>
            <a:r>
              <a:rPr lang="ru-RU" sz="1600" b="1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потребность </a:t>
            </a:r>
            <a:r>
              <a:rPr lang="ru-RU" sz="1300" dirty="0">
                <a:latin typeface="+mj-lt"/>
              </a:rPr>
              <a:t>-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3150 доз/год,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  315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Ки/в год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  </a:t>
            </a:r>
            <a:r>
              <a:rPr lang="ru-RU" sz="1300" dirty="0" smtClean="0">
                <a:latin typeface="+mj-lt"/>
              </a:rPr>
              <a:t>(</a:t>
            </a:r>
            <a:r>
              <a:rPr lang="ru-RU" sz="1300" dirty="0">
                <a:latin typeface="+mj-lt"/>
              </a:rPr>
              <a:t>на дату применения</a:t>
            </a:r>
            <a:r>
              <a:rPr lang="ru-RU" sz="1300" dirty="0" smtClean="0">
                <a:latin typeface="+mj-lt"/>
              </a:rPr>
              <a:t>)</a:t>
            </a:r>
            <a:endParaRPr lang="ru-RU" sz="1300" dirty="0">
              <a:latin typeface="+mj-lt"/>
            </a:endParaRPr>
          </a:p>
          <a:p>
            <a:pPr lvl="0"/>
            <a:r>
              <a:rPr lang="ru-RU" sz="1600" dirty="0">
                <a:latin typeface="+mj-lt"/>
              </a:rPr>
              <a:t>Объём производства </a:t>
            </a:r>
            <a:r>
              <a:rPr lang="ru-RU" sz="1300" dirty="0">
                <a:latin typeface="+mj-lt"/>
              </a:rPr>
              <a:t>-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1260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Ки/год  </a:t>
            </a:r>
            <a:r>
              <a:rPr lang="ru-RU" sz="1300" dirty="0" smtClean="0">
                <a:latin typeface="+mj-lt"/>
              </a:rPr>
              <a:t>(</a:t>
            </a:r>
            <a:r>
              <a:rPr lang="ru-RU" sz="1300" dirty="0">
                <a:latin typeface="+mj-lt"/>
              </a:rPr>
              <a:t>с учетом потерь за счет распада</a:t>
            </a:r>
            <a:r>
              <a:rPr lang="ru-RU" sz="1300" dirty="0" smtClean="0">
                <a:latin typeface="+mj-lt"/>
              </a:rPr>
              <a:t>)</a:t>
            </a:r>
            <a:endParaRPr lang="ru-RU" sz="1300" dirty="0">
              <a:latin typeface="+mj-lt"/>
            </a:endParaRPr>
          </a:p>
          <a:p>
            <a:pPr lvl="0" algn="l"/>
            <a:endParaRPr lang="ru-RU" sz="1300" dirty="0">
              <a:solidFill>
                <a:srgbClr val="C00000"/>
              </a:solidFill>
              <a:latin typeface="+mj-lt"/>
            </a:endParaRPr>
          </a:p>
          <a:p>
            <a:pPr marL="171450" lvl="0" indent="-171450" algn="l">
              <a:spcBef>
                <a:spcPts val="600"/>
              </a:spcBef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Микросферы на основе Y-90 для лечения рака печени</a:t>
            </a:r>
          </a:p>
          <a:p>
            <a:pPr lvl="0" algn="l"/>
            <a:r>
              <a:rPr lang="ru-RU" sz="1600" dirty="0">
                <a:latin typeface="+mj-lt"/>
              </a:rPr>
              <a:t>Потенциальная</a:t>
            </a:r>
            <a:r>
              <a:rPr lang="ru-RU" sz="1600" b="1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потребность </a:t>
            </a:r>
            <a:r>
              <a:rPr lang="ru-RU" sz="1300" dirty="0">
                <a:latin typeface="+mj-lt"/>
              </a:rPr>
              <a:t>-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1050</a:t>
            </a:r>
            <a:r>
              <a:rPr lang="ru-RU" sz="1600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доз/год,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  84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Ки/в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год   </a:t>
            </a:r>
            <a:r>
              <a:rPr lang="ru-RU" sz="1300" dirty="0">
                <a:latin typeface="+mj-lt"/>
              </a:rPr>
              <a:t>(на дату применения</a:t>
            </a:r>
            <a:r>
              <a:rPr lang="ru-RU" sz="1300" dirty="0" smtClean="0">
                <a:latin typeface="+mj-lt"/>
              </a:rPr>
              <a:t>)</a:t>
            </a:r>
            <a:endParaRPr lang="ru-RU" sz="1300" dirty="0">
              <a:latin typeface="+mj-lt"/>
            </a:endParaRPr>
          </a:p>
          <a:p>
            <a:r>
              <a:rPr lang="ru-RU" sz="1600" dirty="0">
                <a:latin typeface="+mj-lt"/>
              </a:rPr>
              <a:t>Объём производства </a:t>
            </a:r>
            <a:r>
              <a:rPr lang="ru-RU" sz="1300" dirty="0">
                <a:latin typeface="+mj-lt"/>
              </a:rPr>
              <a:t>-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336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Ки/год   </a:t>
            </a:r>
            <a:r>
              <a:rPr lang="ru-RU" sz="1300" dirty="0" smtClean="0">
                <a:latin typeface="+mj-lt"/>
              </a:rPr>
              <a:t>(</a:t>
            </a:r>
            <a:r>
              <a:rPr lang="ru-RU" sz="1300" dirty="0">
                <a:latin typeface="+mj-lt"/>
              </a:rPr>
              <a:t>с учетом потерь за счет распада</a:t>
            </a:r>
            <a:r>
              <a:rPr lang="ru-RU" sz="1300" dirty="0" smtClean="0">
                <a:latin typeface="+mj-lt"/>
              </a:rPr>
              <a:t>)</a:t>
            </a:r>
            <a:endParaRPr lang="ru-RU" sz="1300" dirty="0">
              <a:latin typeface="+mj-lt"/>
            </a:endParaRPr>
          </a:p>
          <a:p>
            <a:pPr lvl="0" algn="l"/>
            <a:r>
              <a:rPr lang="ru-RU" sz="1600" dirty="0" smtClean="0">
                <a:solidFill>
                  <a:srgbClr val="C00000"/>
                </a:solidFill>
                <a:latin typeface="+mj-lt"/>
              </a:rPr>
              <a:t>.</a:t>
            </a:r>
            <a:endParaRPr lang="ru-RU" sz="1600" dirty="0">
              <a:solidFill>
                <a:srgbClr val="C00000"/>
              </a:solidFill>
              <a:latin typeface="+mj-lt"/>
            </a:endParaRPr>
          </a:p>
          <a:p>
            <a:pPr marL="0" lvl="1" algn="l">
              <a:spcAft>
                <a:spcPts val="600"/>
              </a:spcAft>
            </a:pPr>
            <a:endParaRPr lang="ru-RU" sz="1300" b="1" dirty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41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9DF130BD-281B-4E0D-8079-66C0E3D9B8C4}"/>
              </a:ext>
            </a:extLst>
          </p:cNvPr>
          <p:cNvSpPr/>
          <p:nvPr/>
        </p:nvSpPr>
        <p:spPr>
          <a:xfrm>
            <a:off x="179512" y="4797153"/>
            <a:ext cx="8748464" cy="1656184"/>
          </a:xfrm>
          <a:prstGeom prst="ellipse">
            <a:avLst/>
          </a:prstGeom>
          <a:solidFill>
            <a:schemeClr val="bg1">
              <a:lumMod val="9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4159" y="1340768"/>
            <a:ext cx="8536313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dirty="0">
                <a:latin typeface="+mj-lt"/>
              </a:rPr>
              <a:t>Y</a:t>
            </a:r>
            <a:r>
              <a:rPr lang="ru-RU" b="1" dirty="0">
                <a:latin typeface="+mj-lt"/>
              </a:rPr>
              <a:t>-90 коллоид</a:t>
            </a:r>
            <a:endParaRPr lang="ru-RU" dirty="0">
              <a:latin typeface="+mj-lt"/>
            </a:endParaRPr>
          </a:p>
          <a:p>
            <a:pPr lvl="0" algn="l">
              <a:spcBef>
                <a:spcPts val="0"/>
              </a:spcBef>
            </a:pPr>
            <a:r>
              <a:rPr lang="ru-RU" sz="1600" dirty="0">
                <a:latin typeface="+mj-lt"/>
              </a:rPr>
              <a:t>Потенциальная</a:t>
            </a:r>
            <a:r>
              <a:rPr lang="ru-RU" sz="1600" b="1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потребность </a:t>
            </a:r>
            <a:r>
              <a:rPr lang="ru-RU" sz="1300" dirty="0">
                <a:latin typeface="+mj-lt"/>
              </a:rPr>
              <a:t>-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1000 доз/год,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  5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Ки/в год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  </a:t>
            </a:r>
            <a:r>
              <a:rPr lang="ru-RU" sz="1300" dirty="0" smtClean="0">
                <a:latin typeface="+mj-lt"/>
              </a:rPr>
              <a:t>(</a:t>
            </a:r>
            <a:r>
              <a:rPr lang="ru-RU" sz="1300" dirty="0">
                <a:latin typeface="+mj-lt"/>
              </a:rPr>
              <a:t>на дату применения</a:t>
            </a:r>
            <a:r>
              <a:rPr lang="ru-RU" sz="1300" dirty="0" smtClean="0">
                <a:latin typeface="+mj-lt"/>
              </a:rPr>
              <a:t>)</a:t>
            </a:r>
            <a:endParaRPr lang="ru-RU" sz="1300" dirty="0">
              <a:latin typeface="+mj-lt"/>
            </a:endParaRPr>
          </a:p>
          <a:p>
            <a:pPr lvl="0"/>
            <a:r>
              <a:rPr lang="ru-RU" sz="1600" dirty="0">
                <a:latin typeface="+mj-lt"/>
              </a:rPr>
              <a:t>Объём производства </a:t>
            </a:r>
            <a:r>
              <a:rPr lang="ru-RU" sz="1300" dirty="0">
                <a:latin typeface="+mj-lt"/>
              </a:rPr>
              <a:t>-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20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Ки/год   </a:t>
            </a:r>
            <a:r>
              <a:rPr lang="ru-RU" sz="1300" dirty="0" smtClean="0">
                <a:latin typeface="+mj-lt"/>
              </a:rPr>
              <a:t>(</a:t>
            </a:r>
            <a:r>
              <a:rPr lang="ru-RU" sz="1300" dirty="0">
                <a:latin typeface="+mj-lt"/>
              </a:rPr>
              <a:t>с учетом потерь за счет распада)</a:t>
            </a:r>
          </a:p>
          <a:p>
            <a:pPr lvl="0" algn="l">
              <a:spcBef>
                <a:spcPts val="0"/>
              </a:spcBef>
            </a:pPr>
            <a:endParaRPr lang="ru-RU" sz="1300" dirty="0">
              <a:solidFill>
                <a:srgbClr val="C00000"/>
              </a:solidFill>
              <a:latin typeface="+mj-lt"/>
            </a:endParaRPr>
          </a:p>
          <a:p>
            <a:pPr marL="171450" lvl="0" indent="-171450" algn="l">
              <a:spcBef>
                <a:spcPts val="600"/>
              </a:spcBef>
              <a:buFont typeface="Arial" pitchFamily="34" charset="0"/>
              <a:buChar char="•"/>
            </a:pPr>
            <a:r>
              <a:rPr lang="ru-RU" b="1" dirty="0">
                <a:latin typeface="+mj-lt"/>
              </a:rPr>
              <a:t>Препарат для лечения рака молочной железы</a:t>
            </a:r>
          </a:p>
          <a:p>
            <a:pPr algn="l">
              <a:spcBef>
                <a:spcPts val="0"/>
              </a:spcBef>
            </a:pPr>
            <a:r>
              <a:rPr lang="ru-RU" sz="1600" dirty="0">
                <a:latin typeface="+mj-lt"/>
              </a:rPr>
              <a:t>Потенциальная</a:t>
            </a:r>
            <a:r>
              <a:rPr lang="ru-RU" sz="1600" b="1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потребность </a:t>
            </a:r>
            <a:r>
              <a:rPr lang="ru-RU" sz="1300" dirty="0">
                <a:latin typeface="+mj-lt"/>
              </a:rPr>
              <a:t>- </a:t>
            </a:r>
            <a:r>
              <a:rPr lang="ru-RU" sz="1300" b="1" dirty="0">
                <a:latin typeface="+mj-lt"/>
              </a:rPr>
              <a:t>1050 доз/год, 21 Ки/год </a:t>
            </a:r>
            <a:r>
              <a:rPr lang="ru-RU" sz="1300" dirty="0">
                <a:latin typeface="+mj-lt"/>
              </a:rPr>
              <a:t>(на дату применения</a:t>
            </a:r>
            <a:r>
              <a:rPr lang="ru-RU" sz="1300" dirty="0" smtClean="0">
                <a:latin typeface="+mj-lt"/>
              </a:rPr>
              <a:t>)</a:t>
            </a:r>
            <a:endParaRPr lang="ru-RU" sz="1300" dirty="0">
              <a:latin typeface="+mj-lt"/>
            </a:endParaRPr>
          </a:p>
          <a:p>
            <a:r>
              <a:rPr lang="ru-RU" sz="1600" dirty="0">
                <a:latin typeface="+mj-lt"/>
              </a:rPr>
              <a:t>Объём производства </a:t>
            </a:r>
            <a:r>
              <a:rPr lang="ru-RU" sz="1300" dirty="0">
                <a:latin typeface="+mj-lt"/>
              </a:rPr>
              <a:t>- 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85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Ки/год   </a:t>
            </a:r>
            <a:r>
              <a:rPr lang="ru-RU" sz="1300" dirty="0" smtClean="0">
                <a:latin typeface="+mj-lt"/>
              </a:rPr>
              <a:t>(</a:t>
            </a:r>
            <a:r>
              <a:rPr lang="ru-RU" sz="1300" dirty="0">
                <a:latin typeface="+mj-lt"/>
              </a:rPr>
              <a:t>с учетом потерь за счет распада)</a:t>
            </a:r>
          </a:p>
          <a:p>
            <a:pPr lvl="0" algn="l"/>
            <a:endParaRPr lang="ru-RU" sz="1300" dirty="0">
              <a:latin typeface="+mj-lt"/>
            </a:endParaRPr>
          </a:p>
          <a:p>
            <a:pPr lvl="0" algn="l"/>
            <a:endParaRPr lang="ru-RU" sz="1300" dirty="0"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1" dirty="0">
                <a:latin typeface="+mj-lt"/>
              </a:rPr>
              <a:t>Суммарная максимальная мощность производства </a:t>
            </a:r>
            <a:r>
              <a:rPr lang="ru-RU" sz="1300" dirty="0">
                <a:latin typeface="+mj-lt"/>
              </a:rPr>
              <a:t>(активность на дату производства) </a:t>
            </a:r>
          </a:p>
          <a:p>
            <a:pPr algn="l"/>
            <a:r>
              <a:rPr lang="ru-RU" sz="1600" dirty="0">
                <a:latin typeface="+mj-lt"/>
              </a:rPr>
              <a:t>РФП/МИ с </a:t>
            </a:r>
            <a:r>
              <a:rPr lang="en-US" sz="1600" dirty="0">
                <a:latin typeface="+mj-lt"/>
              </a:rPr>
              <a:t>Y</a:t>
            </a:r>
            <a:r>
              <a:rPr lang="ru-RU" sz="1600" dirty="0">
                <a:latin typeface="+mj-lt"/>
              </a:rPr>
              <a:t>-90 -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2000 Ки в год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+mj-lt"/>
              </a:rPr>
              <a:t>Y</a:t>
            </a:r>
            <a:r>
              <a:rPr lang="ru-RU" sz="1600" dirty="0">
                <a:latin typeface="+mj-lt"/>
              </a:rPr>
              <a:t>-90 в качестве </a:t>
            </a:r>
            <a:r>
              <a:rPr lang="ru-RU" sz="1600" dirty="0" err="1">
                <a:latin typeface="+mj-lt"/>
              </a:rPr>
              <a:t>фармсубстанции</a:t>
            </a:r>
            <a:r>
              <a:rPr lang="ru-RU" sz="1600" dirty="0">
                <a:latin typeface="+mj-lt"/>
              </a:rPr>
              <a:t> </a:t>
            </a:r>
            <a:r>
              <a:rPr lang="ru-RU" sz="1300" dirty="0">
                <a:latin typeface="+mj-lt"/>
              </a:rPr>
              <a:t>-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100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Ки/год</a:t>
            </a:r>
            <a:endParaRPr lang="ru-RU" sz="1600" b="1" dirty="0">
              <a:solidFill>
                <a:srgbClr val="C00000"/>
              </a:solidFill>
              <a:latin typeface="+mj-lt"/>
            </a:endParaRPr>
          </a:p>
          <a:p>
            <a:pPr marL="171450" indent="-171450" algn="l">
              <a:buFont typeface="Arial" pitchFamily="34" charset="0"/>
              <a:buChar char="•"/>
            </a:pPr>
            <a:endParaRPr lang="ru-RU" sz="1300" dirty="0">
              <a:latin typeface="+mj-lt"/>
            </a:endParaRPr>
          </a:p>
          <a:p>
            <a:pPr algn="r"/>
            <a:endParaRPr lang="ru-RU" sz="1300" i="1" dirty="0">
              <a:solidFill>
                <a:srgbClr val="C00000"/>
              </a:solidFill>
              <a:latin typeface="+mj-lt"/>
            </a:endParaRPr>
          </a:p>
          <a:p>
            <a:pPr algn="r"/>
            <a:endParaRPr lang="ru-RU" sz="1300" i="1" dirty="0">
              <a:solidFill>
                <a:srgbClr val="C00000"/>
              </a:solidFill>
              <a:latin typeface="+mj-lt"/>
            </a:endParaRPr>
          </a:p>
          <a:p>
            <a:pPr algn="r"/>
            <a:endParaRPr lang="ru-RU" sz="1300" i="1" dirty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Показатели согласно оптимистичному прогнозу.</a:t>
            </a:r>
          </a:p>
          <a:p>
            <a:pPr algn="ctr"/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Потенциал достижим через </a:t>
            </a: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8-10 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лет после выведения всей линейки препаратов на рынок.</a:t>
            </a:r>
          </a:p>
          <a:p>
            <a:pPr algn="ctr"/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Ожидается, что начальные потребности в Y-90 в первые 3-5 лет после создания производства будут составлять 10-15% процентов от общей потребности</a:t>
            </a:r>
            <a:endParaRPr lang="ru-RU" sz="1300" i="1" dirty="0">
              <a:solidFill>
                <a:srgbClr val="C00000"/>
              </a:solidFill>
              <a:latin typeface="+mj-lt"/>
            </a:endParaRPr>
          </a:p>
          <a:p>
            <a:pPr marL="285750" lvl="1" indent="-285750" algn="l">
              <a:spcAft>
                <a:spcPts val="600"/>
              </a:spcAft>
              <a:buFont typeface="Wingdings" pitchFamily="2" charset="2"/>
              <a:buChar char="Ø"/>
            </a:pPr>
            <a:endParaRPr lang="ru-RU" sz="1300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4CF202A1-9E96-4A7E-AE4A-3425994CF549}"/>
              </a:ext>
            </a:extLst>
          </p:cNvPr>
          <p:cNvSpPr txBox="1">
            <a:spLocks/>
          </p:cNvSpPr>
          <p:nvPr/>
        </p:nvSpPr>
        <p:spPr>
          <a:xfrm>
            <a:off x="251520" y="332656"/>
            <a:ext cx="5256584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fontAlgn="auto"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/>
              </a:rPr>
              <a:t>ПОТРЕБНОСТИ В ПРОДУКЦИИ С </a:t>
            </a:r>
            <a:r>
              <a:rPr lang="en-US" sz="2400" b="1" dirty="0">
                <a:solidFill>
                  <a:srgbClr val="002060"/>
                </a:solidFill>
                <a:effectLst/>
              </a:rPr>
              <a:t>Y-90</a:t>
            </a:r>
            <a:endParaRPr lang="ru-RU" sz="2400" b="1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50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44624"/>
            <a:ext cx="8424936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algn="r" fontAlgn="auto">
              <a:spcAft>
                <a:spcPts val="600"/>
              </a:spcAft>
              <a:defRPr/>
            </a:pP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5310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ЭТАПЫ ФИНАНСИРОВАНИЯ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853909"/>
              </p:ext>
            </p:extLst>
          </p:nvPr>
        </p:nvGraphicFramePr>
        <p:xfrm>
          <a:off x="107502" y="462759"/>
          <a:ext cx="8856986" cy="617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2649"/>
                <a:gridCol w="1368151"/>
                <a:gridCol w="1656186"/>
              </a:tblGrid>
              <a:tr h="474439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Статья расходов</a:t>
                      </a:r>
                      <a:endParaRPr lang="ru-R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Стоимость этапа,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млн. </a:t>
                      </a:r>
                      <a:r>
                        <a:rPr lang="ru-RU" sz="1400" dirty="0" err="1">
                          <a:effectLst/>
                        </a:rPr>
                        <a:t>руб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 anchor="ctr"/>
                </a:tc>
              </a:tr>
              <a:tr h="499189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работ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Цена,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млн.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руб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67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3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Этап </a:t>
                      </a:r>
                      <a:r>
                        <a:rPr lang="en-US" sz="13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3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Выполнение НИОКР </a:t>
                      </a:r>
                    </a:p>
                    <a:p>
                      <a:pPr algn="ctr"/>
                      <a:r>
                        <a:rPr lang="ru-RU" sz="13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срок 3 года)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3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1.1. Доработка технологии 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baseline="30000" dirty="0" smtClean="0">
                          <a:effectLst/>
                        </a:rPr>
                        <a:t>90</a:t>
                      </a:r>
                      <a:r>
                        <a:rPr lang="en-US" sz="1200" dirty="0" err="1">
                          <a:effectLst/>
                        </a:rPr>
                        <a:t>Sr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  <a:r>
                        <a:rPr lang="ru-RU" sz="1200" baseline="30000" dirty="0">
                          <a:effectLst/>
                        </a:rPr>
                        <a:t>90</a:t>
                      </a:r>
                      <a:r>
                        <a:rPr lang="en-US" sz="1200" dirty="0">
                          <a:effectLst/>
                        </a:rPr>
                        <a:t>Y</a:t>
                      </a:r>
                      <a:r>
                        <a:rPr lang="ru-RU" sz="1200" dirty="0">
                          <a:effectLst/>
                        </a:rPr>
                        <a:t> генератора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60</a:t>
                      </a:r>
                      <a:endParaRPr lang="ru-RU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300 </a:t>
                      </a:r>
                      <a:endParaRPr lang="ru-RU" sz="16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</a:tr>
              <a:tr h="254046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1.2. Разработка </a:t>
                      </a:r>
                      <a:r>
                        <a:rPr lang="ru-RU" sz="1200" dirty="0" smtClean="0">
                          <a:effectLst/>
                        </a:rPr>
                        <a:t>и </a:t>
                      </a:r>
                      <a:r>
                        <a:rPr lang="ru-RU" sz="1200" dirty="0">
                          <a:effectLst/>
                        </a:rPr>
                        <a:t>регистрация РФП на основе пептида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120</a:t>
                      </a:r>
                      <a:endParaRPr lang="ru-RU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48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1.3. Разработка </a:t>
                      </a:r>
                      <a:r>
                        <a:rPr lang="ru-RU" sz="1200" dirty="0" smtClean="0">
                          <a:effectLst/>
                        </a:rPr>
                        <a:t> и </a:t>
                      </a:r>
                      <a:r>
                        <a:rPr lang="ru-RU" sz="1200" dirty="0">
                          <a:effectLst/>
                        </a:rPr>
                        <a:t>регистрация РФП/МИ на основе микросфер 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120</a:t>
                      </a:r>
                      <a:endParaRPr lang="ru-RU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23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3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Этап </a:t>
                      </a:r>
                      <a:r>
                        <a:rPr lang="en-US" sz="13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3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Создание производственных комплексов и маркетинговые работы </a:t>
                      </a:r>
                    </a:p>
                    <a:p>
                      <a:pPr algn="ctr"/>
                      <a:r>
                        <a:rPr lang="ru-RU" sz="13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срок 5 лет)</a:t>
                      </a:r>
                      <a:endParaRPr lang="ru-RU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89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2.1. Создание производственного комплекса</a:t>
                      </a:r>
                      <a:endParaRPr lang="ru-RU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800 </a:t>
                      </a:r>
                      <a:endParaRPr lang="ru-RU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 rowSpan="7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850</a:t>
                      </a:r>
                      <a:endParaRPr lang="ru-RU" sz="16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</a:tr>
              <a:tr h="289524"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err="1">
                          <a:effectLst/>
                        </a:rPr>
                        <a:t>Предпроектные</a:t>
                      </a:r>
                      <a:r>
                        <a:rPr lang="ru-RU" sz="1200" dirty="0">
                          <a:effectLst/>
                        </a:rPr>
                        <a:t> работы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877"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Проектно-изыскательские </a:t>
                      </a:r>
                      <a:r>
                        <a:rPr lang="ru-RU" sz="1200" dirty="0">
                          <a:effectLst/>
                        </a:rPr>
                        <a:t>работы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3316"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Строительно-монтажные</a:t>
                      </a:r>
                    </a:p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работы (включая инженерное оборудование, </a:t>
                      </a:r>
                      <a:endParaRPr lang="ru-RU" sz="1200" dirty="0" smtClean="0">
                        <a:effectLst/>
                      </a:endParaRPr>
                    </a:p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спецвентиляцию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и оснащение «чистых» помещений)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450 </a:t>
                      </a:r>
                      <a:endParaRPr lang="ru-R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546"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Оборудование </a:t>
                      </a:r>
                    </a:p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(включая пуско-наладку)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230 </a:t>
                      </a:r>
                      <a:endParaRPr lang="ru-R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541"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Лицензирование объекта, сертификация производств,  подготовка персонала</a:t>
                      </a:r>
                      <a:endParaRPr lang="ru-RU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60</a:t>
                      </a:r>
                      <a:endParaRPr lang="ru-RU" sz="1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645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2.2 Маркетинговые работы по продвижению продукции</a:t>
                      </a:r>
                      <a:endParaRPr lang="ru-RU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298">
                <a:tc>
                  <a:txBody>
                    <a:bodyPr/>
                    <a:lstStyle/>
                    <a:p>
                      <a:pPr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</a:rPr>
                        <a:t>Итого</a:t>
                      </a:r>
                      <a:endParaRPr lang="ru-RU" sz="18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1 150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0748" marR="20748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0748" marR="207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567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44624"/>
            <a:ext cx="8424936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algn="r" fontAlgn="auto">
              <a:spcAft>
                <a:spcPts val="600"/>
              </a:spcAft>
              <a:defRPr/>
            </a:pP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44624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ПРЕДВАРИТЕЛЬНАЯ ОЦЕНКА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ПРОДАЖ ПРОДУКЦИИ</a:t>
            </a:r>
            <a:endParaRPr lang="ru-RU" sz="2400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428136"/>
              </p:ext>
            </p:extLst>
          </p:nvPr>
        </p:nvGraphicFramePr>
        <p:xfrm>
          <a:off x="0" y="764704"/>
          <a:ext cx="9108504" cy="584659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600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60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52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737"/>
                <a:gridCol w="9367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7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673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3673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3673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93673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34083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ПРЕПАРАТ</a:t>
                      </a:r>
                      <a:endParaRPr lang="ru-RU" sz="1400" b="1" dirty="0">
                        <a:solidFill>
                          <a:schemeClr val="accent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solidFill>
                          <a:schemeClr val="accent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964" marR="2964" marT="2964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НАЧАЛО ПРОДАЖ, ГОДЫ</a:t>
                      </a:r>
                      <a:endParaRPr lang="ru-RU" sz="1400" b="1" dirty="0">
                        <a:solidFill>
                          <a:schemeClr val="accent2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964" marR="2964" marT="2964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964" marR="2964" marT="2964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964" marR="2964" marT="2964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964" marR="2964" marT="2964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964" marR="2964" marT="2964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964" marR="2964" marT="2964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993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НАИМЕНОВАНИЕ</a:t>
                      </a:r>
                      <a:endParaRPr lang="ru-RU" sz="105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ЦЕНА</a:t>
                      </a:r>
                      <a:br>
                        <a:rPr lang="ru-RU" sz="1050" b="1" dirty="0">
                          <a:effectLst/>
                        </a:rPr>
                      </a:br>
                      <a:r>
                        <a:rPr lang="ru-RU" sz="1000" b="1" dirty="0">
                          <a:effectLst/>
                        </a:rPr>
                        <a:t>(за 1 Ки для ФС,</a:t>
                      </a:r>
                      <a:br>
                        <a:rPr lang="ru-RU" sz="1000" b="1" dirty="0">
                          <a:effectLst/>
                        </a:rPr>
                      </a:br>
                      <a:r>
                        <a:rPr lang="ru-RU" sz="1000" b="1" dirty="0">
                          <a:effectLst/>
                        </a:rPr>
                        <a:t>за 1 дозу для РФП/МИ),</a:t>
                      </a:r>
                      <a:br>
                        <a:rPr lang="ru-RU" sz="1000" b="1" dirty="0">
                          <a:effectLst/>
                        </a:rPr>
                      </a:br>
                      <a:r>
                        <a:rPr lang="ru-RU" sz="1050" b="1" dirty="0">
                          <a:effectLst/>
                        </a:rPr>
                        <a:t>тыс. </a:t>
                      </a:r>
                      <a:r>
                        <a:rPr lang="ru-RU" sz="1050" b="1" dirty="0" err="1">
                          <a:effectLst/>
                        </a:rPr>
                        <a:t>руб</a:t>
                      </a:r>
                      <a:endParaRPr lang="ru-RU" sz="105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964" marR="2964" marT="296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Поставки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964" marR="2964" marT="296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964" marR="2964" marT="296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964" marR="2964" marT="296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964" marR="2964" marT="296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964" marR="2964" marT="2964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964" marR="2964" marT="296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10</a:t>
                      </a:r>
                      <a:endParaRPr lang="ru-RU" sz="105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964" marR="2964" marT="2964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06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Фармацевтическая субстанция с</a:t>
                      </a:r>
                      <a:r>
                        <a:rPr lang="ru-RU" sz="1050" baseline="0" dirty="0">
                          <a:effectLst/>
                        </a:rPr>
                        <a:t> </a:t>
                      </a:r>
                      <a:r>
                        <a:rPr lang="ru-RU" sz="1050" dirty="0">
                          <a:effectLst/>
                        </a:rPr>
                        <a:t>Y-90</a:t>
                      </a:r>
                      <a:endParaRPr lang="ru-RU" sz="105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570</a:t>
                      </a:r>
                    </a:p>
                  </a:txBody>
                  <a:tcPr marL="2964" marR="2964" marT="2964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Активность, Ки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Сумма,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тыс.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руб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2 850</a:t>
                      </a:r>
                      <a:endParaRPr lang="ru-RU" sz="1100" b="0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5 700</a:t>
                      </a:r>
                      <a:endParaRPr lang="ru-RU" sz="1100" b="0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8 550</a:t>
                      </a:r>
                      <a:endParaRPr lang="ru-RU" sz="1100" b="0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28 500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51 300</a:t>
                      </a:r>
                      <a:endParaRPr lang="ru-RU" sz="1100" b="0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57 000</a:t>
                      </a:r>
                      <a:endParaRPr lang="ru-RU" sz="1100" b="0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/>
                </a:tc>
              </a:tr>
              <a:tr h="1840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Препарат на основе </a:t>
                      </a:r>
                      <a:r>
                        <a:rPr lang="ru-RU" sz="1050" dirty="0" err="1">
                          <a:effectLst/>
                        </a:rPr>
                        <a:t>моноклональных</a:t>
                      </a:r>
                      <a:r>
                        <a:rPr lang="ru-RU" sz="1050" dirty="0">
                          <a:effectLst/>
                        </a:rPr>
                        <a:t> антител </a:t>
                      </a:r>
                      <a:endParaRPr lang="ru-RU" sz="105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Дозы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105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315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1050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1890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2100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4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Сумма,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тыс.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руб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23 100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46 200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69 300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231 000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415 800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462 000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</a:tr>
              <a:tr h="4600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Препарат на основе синтетического пептидного аналога </a:t>
                      </a:r>
                      <a:r>
                        <a:rPr lang="ru-RU" sz="1050" dirty="0" err="1">
                          <a:effectLst/>
                        </a:rPr>
                        <a:t>соматостатина</a:t>
                      </a:r>
                      <a:r>
                        <a:rPr lang="ru-RU" sz="1050" dirty="0">
                          <a:effectLst/>
                        </a:rPr>
                        <a:t> (</a:t>
                      </a:r>
                      <a:r>
                        <a:rPr lang="ru-RU" sz="1050" dirty="0" err="1">
                          <a:effectLst/>
                        </a:rPr>
                        <a:t>октреотида</a:t>
                      </a:r>
                      <a:r>
                        <a:rPr lang="ru-RU" sz="1050" dirty="0">
                          <a:effectLst/>
                        </a:rPr>
                        <a:t>). </a:t>
                      </a:r>
                      <a:endParaRPr lang="ru-RU" sz="105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Дозы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158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315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472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1575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2835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3150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0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Сумма,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тыс.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руб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18 900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37 800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56 700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189 000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340 200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378 000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</a:tr>
              <a:tr h="1972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Полимерные микросферы</a:t>
                      </a:r>
                      <a:r>
                        <a:rPr lang="ru-RU" sz="1050" baseline="0" dirty="0">
                          <a:effectLst/>
                        </a:rPr>
                        <a:t> с </a:t>
                      </a:r>
                      <a:r>
                        <a:rPr lang="ru-RU" sz="1050" dirty="0">
                          <a:effectLst/>
                        </a:rPr>
                        <a:t> генераторным Y-90 </a:t>
                      </a:r>
                      <a:endParaRPr lang="ru-RU" sz="105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Дозы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53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105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158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525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945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1050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4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Сумма,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тыс.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руб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8 925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17 850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26 775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89 250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160 650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178 500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</a:tr>
              <a:tr h="1699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</a:rPr>
                        <a:t>Y-90 </a:t>
                      </a:r>
                      <a:r>
                        <a:rPr lang="ru-RU" sz="1050" dirty="0">
                          <a:effectLst/>
                        </a:rPr>
                        <a:t>коллоид </a:t>
                      </a:r>
                      <a:endParaRPr lang="ru-RU" sz="105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Дозы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900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1000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99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Сумма,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тыс.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руб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2 500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5 000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7 500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25 000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45 000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50 000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</a:tr>
              <a:tr h="2760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Высокоселективный препарат для молочной железы</a:t>
                      </a:r>
                      <a:endParaRPr lang="ru-RU" sz="105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Дозы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53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105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158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525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945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1050</a:t>
                      </a:r>
                      <a:endParaRPr lang="ru-RU" sz="1100" b="0" i="0" u="none" strike="noStrike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60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Сумма,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тыс.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руб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6 300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47 250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157 500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283 500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315 000</a:t>
                      </a:r>
                      <a:endParaRPr lang="ru-RU" sz="1100" b="0" i="0" u="none" strike="noStrike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62884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Итого за год, тыс. </a:t>
                      </a:r>
                      <a:r>
                        <a:rPr lang="ru-RU" sz="1050" b="1" dirty="0" err="1">
                          <a:effectLst/>
                        </a:rPr>
                        <a:t>руб</a:t>
                      </a:r>
                      <a:endParaRPr lang="ru-RU" sz="105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62 575</a:t>
                      </a:r>
                      <a:endParaRPr lang="ru-RU" sz="11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144 050</a:t>
                      </a:r>
                      <a:endParaRPr lang="ru-RU" sz="11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216 075</a:t>
                      </a:r>
                      <a:endParaRPr lang="ru-RU" sz="11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720 250</a:t>
                      </a:r>
                      <a:endParaRPr lang="ru-RU" sz="11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1 296 450</a:t>
                      </a:r>
                      <a:endParaRPr lang="ru-RU" sz="11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1 440 500</a:t>
                      </a:r>
                      <a:endParaRPr lang="ru-RU" sz="11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2884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Итого за весь период, тыс. </a:t>
                      </a:r>
                      <a:r>
                        <a:rPr lang="ru-RU" sz="1050" b="1" dirty="0" err="1">
                          <a:effectLst/>
                        </a:rPr>
                        <a:t>руб</a:t>
                      </a:r>
                      <a:endParaRPr lang="ru-RU" sz="105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62 575</a:t>
                      </a:r>
                      <a:endParaRPr lang="ru-RU" sz="14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321 865</a:t>
                      </a:r>
                      <a:endParaRPr lang="ru-RU" sz="14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710 800</a:t>
                      </a:r>
                      <a:endParaRPr lang="ru-RU" sz="14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1 719 150</a:t>
                      </a:r>
                      <a:endParaRPr lang="ru-RU" sz="14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4 023 950</a:t>
                      </a:r>
                      <a:endParaRPr lang="ru-RU" sz="14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5 464 450</a:t>
                      </a:r>
                      <a:endParaRPr lang="ru-RU" sz="14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605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508125" y="1022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746125" y="946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8670925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546725" y="300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8985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3641725" y="336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5394325" y="239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822325" y="869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241925" y="641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749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7565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8" name="Text Box 20"/>
          <p:cNvSpPr txBox="1">
            <a:spLocks noChangeArrowheads="1"/>
          </p:cNvSpPr>
          <p:nvPr/>
        </p:nvSpPr>
        <p:spPr bwMode="auto">
          <a:xfrm>
            <a:off x="2041525" y="239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123" y="2852936"/>
            <a:ext cx="7748395" cy="35660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Евразийский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банк развития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качестве управляющего средствами Евразийского фонда стабилизации и развития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ежегодно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проводит конкурсы по отбору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проектов в социальной сфере для финансирования из средств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грантов.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участию в конкурсе приглашены Республика Армения, Кыргызская Республика и Республика Таджикистан. </a:t>
            </a:r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Гранты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предоставляются для финансирования проектов в таких сферах как: образование,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здравоохранение,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эффективность государственного управления, социальное обеспечение и защита, включая продовольственную безопасность. </a:t>
            </a:r>
          </a:p>
          <a:p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Сумма средств ЕФСР, доступная для предоставления в виде грантов в рамках второго конкурса, составляет порядка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14 459,9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долларов США. </a:t>
            </a:r>
          </a:p>
          <a:p>
            <a:endParaRPr lang="en-US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 приема заявок – ноябрь 2018 г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(предположительно). </a:t>
            </a: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https://efsd.eabr.org</a:t>
            </a:r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ru-RU" sz="1400" b="1" cap="all" baseline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cap="all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cap="all" baseline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cap="all" baseline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418584"/>
            <a:ext cx="8131373" cy="114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ПРЕДЛОЖЕНИЕ  </a:t>
            </a:r>
            <a:endParaRPr lang="ru-RU" sz="14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Переформатирование </a:t>
            </a:r>
            <a:r>
              <a:rPr lang="ru-RU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проекта  по применению технологии генераторного метода получения препарата иттрия - 90 и созданию производств медицинской продукции на его основе в странах СНГ 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и подача документации на </a:t>
            </a:r>
            <a:r>
              <a:rPr lang="ru-RU" sz="1600" b="1" i="1" dirty="0" smtClean="0">
                <a:solidFill>
                  <a:srgbClr val="C00000"/>
                </a:solidFill>
                <a:latin typeface="+mj-lt"/>
              </a:rPr>
              <a:t>соискание гранта в Евразийском фонде стабилизации и развития. </a:t>
            </a:r>
            <a:endParaRPr lang="ru-RU" sz="1400" b="1" i="1" dirty="0">
              <a:solidFill>
                <a:srgbClr val="C00000"/>
              </a:solidFill>
              <a:latin typeface="+mj-lt"/>
            </a:endParaRPr>
          </a:p>
          <a:p>
            <a:endParaRPr lang="ru-RU" sz="1200" b="0" i="1" cap="all" baseline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550" y="194469"/>
            <a:ext cx="1023937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67544" y="651888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i="1" dirty="0">
                <a:solidFill>
                  <a:srgbClr val="0030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18 Заседание Комиссии государств-участников СНГ по использованию атомной энергии в мирных целях (Душанбе, 23 ноября 2017 г.)</a:t>
            </a:r>
            <a:endParaRPr lang="ru-RU" sz="1600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159023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ФИНАНСИРОВАНИЕ ПРОЕКТА</a:t>
            </a:r>
            <a:endParaRPr lang="ru-RU" sz="24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4182019"/>
      </p:ext>
    </p:extLst>
  </p:cSld>
  <p:clrMapOvr>
    <a:masterClrMapping/>
  </p:clrMapOvr>
  <p:transition spd="med" advClick="0" advTm="5000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508125" y="1022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746125" y="946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8670925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546725" y="300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8985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3641725" y="336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5394325" y="239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822325" y="869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241925" y="641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749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7565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8" name="Text Box 20"/>
          <p:cNvSpPr txBox="1">
            <a:spLocks noChangeArrowheads="1"/>
          </p:cNvSpPr>
          <p:nvPr/>
        </p:nvSpPr>
        <p:spPr bwMode="auto">
          <a:xfrm>
            <a:off x="2041525" y="239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5118" y="1554994"/>
            <a:ext cx="7699761" cy="461724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Гранты для финансирования одного проекта предоставляются в размере: </a:t>
            </a: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менее 500 тыс. долларов США и не более 2 000 тыс. долларов США для проектов со сроками реализации до 1,5 лет;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менее 2 000 тыс. долларов США и не более 5 000 тыс. долларов США для проектов со сроком реализации от 1,5 лет и более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участия в конкурсе необходимо представить в установленные сроки заявку,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подписанную руководителем органа исполнительной власти потенциального получателя гранта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уполномоченного осуществлять подготовку и реализацию проекта, вместе с сопроводительным письмом уполномоченного представителя в Совете Фонда на имя Председателя Совета Фонда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Обязательные критерии:</a:t>
            </a: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Актуальность.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 соответствует социально-экономическим приоритетам Получателя и решает важные проблемы в области социального развития страны.</a:t>
            </a: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Проработанность.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Потенциальный получатель способен представить Управляющему максимально подробную концепцию, которая включает четкий план работы или мероприятий, систему показателей эффективности и план по обеспечению устойчивости результатов в рамках проекта. </a:t>
            </a: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Институциональные возможности.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получателя есть необходимые и достаточные компетенции, опыт, инструменты и персонал для реализации проекта.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4925" y="327732"/>
            <a:ext cx="3478139" cy="7255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ru-RU" sz="1400" b="1" cap="all" baseline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+mj-lt"/>
              </a:rPr>
              <a:t>Условия</a:t>
            </a:r>
            <a:r>
              <a:rPr lang="ru-RU" sz="1400" b="1" cap="all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конкурса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210" y="234157"/>
            <a:ext cx="1023937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473628"/>
      </p:ext>
    </p:extLst>
  </p:cSld>
  <p:clrMapOvr>
    <a:masterClrMapping/>
  </p:clrMapOvr>
  <p:transition spd="med" advClick="0" advTm="5000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 Box 2"/>
          <p:cNvSpPr txBox="1">
            <a:spLocks noChangeArrowheads="1"/>
          </p:cNvSpPr>
          <p:nvPr/>
        </p:nvSpPr>
        <p:spPr bwMode="auto">
          <a:xfrm>
            <a:off x="751843" y="1711490"/>
            <a:ext cx="67625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7.4. Одобрить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выделение в отдельный проект мероприятий по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доработке генераторной технологии получения иттрия-90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разработке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регистрации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радиофармпрепаратов и медицинских изделий на основе иттрия – 90.</a:t>
            </a:r>
          </a:p>
          <a:p>
            <a:pPr indent="265113" algn="just">
              <a:buFont typeface="+mj-lt"/>
              <a:buAutoNum type="arabicPeriod" startAt="3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7.5. Рабочей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группе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совместно с секретариатом Комиссии проработать вопрос с заинтересованными государствами о возможности участия в конкурсе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Евразийского фонда стабилизации и развития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получение гранта по разработке и подготовке к регистрации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радиофармпрепаратов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медицинских изделий на основе иттрия 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90 в срок до 8 декабря 2017 года.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508125" y="1022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746125" y="946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8670925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546725" y="300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8985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3641725" y="336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5394325" y="239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822325" y="869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241925" y="641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749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7565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8" name="Text Box 20"/>
          <p:cNvSpPr txBox="1">
            <a:spLocks noChangeArrowheads="1"/>
          </p:cNvSpPr>
          <p:nvPr/>
        </p:nvSpPr>
        <p:spPr bwMode="auto">
          <a:xfrm>
            <a:off x="2041525" y="239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9924" y="519784"/>
            <a:ext cx="692641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30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ПРОТОКОЛ </a:t>
            </a:r>
          </a:p>
          <a:p>
            <a:pPr lvl="0"/>
            <a:r>
              <a:rPr lang="ru-RU" sz="1600" b="1" dirty="0" smtClean="0">
                <a:solidFill>
                  <a:srgbClr val="0030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18го Заседания </a:t>
            </a:r>
            <a:r>
              <a:rPr lang="ru-RU" sz="1600" b="1" dirty="0">
                <a:solidFill>
                  <a:srgbClr val="0030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Комиссии государств-участников СНГ по использованию атомной энергии в мирных целях (Душанбе, 23 ноября 2017 г.)</a:t>
            </a:r>
            <a:endParaRPr lang="ru-RU" sz="16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279260"/>
            <a:ext cx="1023937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38200" y="4365104"/>
            <a:ext cx="6629995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ru-RU" b="1" dirty="0" smtClean="0">
                <a:solidFill>
                  <a:srgbClr val="00308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Новое название проекта</a:t>
            </a:r>
            <a:endParaRPr lang="ru-RU" b="1" dirty="0">
              <a:solidFill>
                <a:srgbClr val="003087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ru-RU" sz="1600" b="1" i="1" dirty="0">
                <a:solidFill>
                  <a:srgbClr val="0030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«Разработка и регистрация </a:t>
            </a:r>
            <a:r>
              <a:rPr lang="ru-RU" sz="1600" b="1" i="1" dirty="0" err="1">
                <a:solidFill>
                  <a:srgbClr val="0030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радиофармпрепаратов</a:t>
            </a:r>
            <a:r>
              <a:rPr lang="ru-RU" sz="1600" b="1" i="1" dirty="0">
                <a:solidFill>
                  <a:srgbClr val="0030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и медицинских изделий на основе иттрия – 90»</a:t>
            </a:r>
          </a:p>
          <a:p>
            <a:pPr marL="0" lvl="1" algn="just"/>
            <a:endParaRPr lang="ru-RU" sz="1400" b="1" dirty="0">
              <a:solidFill>
                <a:srgbClr val="003087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Требуется 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подготовка пакета документов 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получения гранта Евразийского фонда социального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48838"/>
      </p:ext>
    </p:extLst>
  </p:cSld>
  <p:clrMapOvr>
    <a:masterClrMapping/>
  </p:clrMapOvr>
  <p:transition spd="med" advClick="0" advTm="5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051" y="1412776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оценка перспективности и конкурентоспособности проекта среди государств-участников СНГ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определение потребностей в продукции среди радиологических учреждений СНГ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анализ имеющейся инфраструктуры и кадрового потенциала государств-участников СНГ для создания производств медицинской продукции с Y-90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определение функционала участников проекта среди государств-участников СНГ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оценка потенциальной номенклатуры и перспективной мощности производства продукции с Y-90 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формирование этапов выполнения проекта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предварительная оценка стоимости и определение путей финансирования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1337" y="375047"/>
            <a:ext cx="2510624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КОНЦЕПЦИЯ-2017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Цели и задачи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3460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3528" y="6021288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</a:rPr>
              <a:t>Заседание Рабочей группы </a:t>
            </a:r>
            <a:r>
              <a:rPr lang="ru-RU" sz="1200" b="1" dirty="0" smtClean="0">
                <a:solidFill>
                  <a:srgbClr val="002060"/>
                </a:solidFill>
              </a:rPr>
              <a:t>«</a:t>
            </a:r>
            <a:r>
              <a:rPr lang="ru-RU" sz="1200" b="1" dirty="0">
                <a:solidFill>
                  <a:srgbClr val="002060"/>
                </a:solidFill>
              </a:rPr>
              <a:t>Сотрудничество в области производства, использования и продвижения изотопной продукции государств – участников СНГ» </a:t>
            </a:r>
            <a:r>
              <a:rPr lang="ru-RU" sz="1200" b="1" dirty="0" smtClean="0">
                <a:solidFill>
                  <a:srgbClr val="002060"/>
                </a:solidFill>
              </a:rPr>
              <a:t>Комиссии </a:t>
            </a:r>
            <a:r>
              <a:rPr lang="ru-RU" sz="1200" b="1" dirty="0">
                <a:solidFill>
                  <a:srgbClr val="002060"/>
                </a:solidFill>
              </a:rPr>
              <a:t>государств – участников СНГ по использованию атомной энергии в мирных целях!</a:t>
            </a:r>
          </a:p>
          <a:p>
            <a:r>
              <a:rPr lang="ru-RU" sz="1200" b="1" dirty="0">
                <a:solidFill>
                  <a:srgbClr val="002060"/>
                </a:solidFill>
              </a:rPr>
              <a:t>29 марта 2018 г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13EF247-AC7B-4BBA-A407-14BF1236A14D}"/>
              </a:ext>
            </a:extLst>
          </p:cNvPr>
          <p:cNvSpPr/>
          <p:nvPr/>
        </p:nvSpPr>
        <p:spPr>
          <a:xfrm>
            <a:off x="2771800" y="2564904"/>
            <a:ext cx="7470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СПАСИБО ЗА ВНИМАНИЕ!</a:t>
            </a:r>
            <a:endParaRPr lang="ru-RU" sz="24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898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968" y="5733256"/>
            <a:ext cx="8818329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</a:pPr>
            <a:endParaRPr lang="ru-RU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spcAft>
                <a:spcPts val="1200"/>
              </a:spcAft>
            </a:pP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России и других странах СНГ разработкам препаратов с Y-90 за последние 5 лет было посвящено не более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2-3 проектов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а в рутинной клинической практике они не применяются.</a:t>
            </a:r>
          </a:p>
          <a:p>
            <a:pPr lvl="1">
              <a:spcAft>
                <a:spcPts val="1200"/>
              </a:spcAft>
            </a:pPr>
            <a:endParaRPr lang="ru-RU" sz="1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spcAft>
                <a:spcPts val="1200"/>
              </a:spcAft>
            </a:pPr>
            <a:endParaRPr lang="ru-RU" sz="1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spcAft>
                <a:spcPts val="1200"/>
              </a:spcAft>
            </a:pPr>
            <a:endParaRPr lang="ru-RU" sz="15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6427B09-D9B1-46CB-8A50-3D8C7BA4B1AE}"/>
              </a:ext>
            </a:extLst>
          </p:cNvPr>
          <p:cNvSpPr txBox="1"/>
          <p:nvPr/>
        </p:nvSpPr>
        <p:spPr>
          <a:xfrm>
            <a:off x="395536" y="116632"/>
            <a:ext cx="4944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ПОЧЕМУ ИТТРИЙ-90?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1935" r="3238" b="5501"/>
          <a:stretch>
            <a:fillRect/>
          </a:stretch>
        </p:blipFill>
        <p:spPr bwMode="auto">
          <a:xfrm rot="5400000">
            <a:off x="5593662" y="2488475"/>
            <a:ext cx="3528392" cy="353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79512" y="546994"/>
            <a:ext cx="88183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Во всем мире сегодня </a:t>
            </a:r>
            <a:r>
              <a:rPr lang="ru-RU" sz="1600" dirty="0" smtClean="0"/>
              <a:t>производится </a:t>
            </a:r>
            <a:r>
              <a:rPr lang="ru-RU" sz="1600" dirty="0"/>
              <a:t>не менее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220</a:t>
            </a:r>
            <a:r>
              <a:rPr lang="ru-RU" sz="1600" b="1" dirty="0"/>
              <a:t> </a:t>
            </a:r>
            <a:r>
              <a:rPr lang="ru-RU" sz="1600" dirty="0"/>
              <a:t>наименований РФП</a:t>
            </a:r>
            <a:r>
              <a:rPr lang="ru-RU" sz="1600" dirty="0" smtClean="0"/>
              <a:t>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России </a:t>
            </a:r>
            <a:r>
              <a:rPr lang="ru-RU" sz="1600" dirty="0" smtClean="0"/>
              <a:t>применяется 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15% </a:t>
            </a:r>
            <a:r>
              <a:rPr lang="ru-RU" sz="1600" dirty="0" smtClean="0"/>
              <a:t>потенциально возможной номенклатуры РФП:</a:t>
            </a:r>
            <a:endParaRPr lang="en-US" sz="1600" dirty="0" smtClean="0"/>
          </a:p>
          <a:p>
            <a:pPr marL="742950" lvl="2" indent="-285750"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ru-RU" sz="1600" dirty="0" smtClean="0"/>
              <a:t> </a:t>
            </a:r>
            <a:r>
              <a:rPr lang="ru-RU" sz="1600" dirty="0"/>
              <a:t>РФП для планарной </a:t>
            </a:r>
            <a:r>
              <a:rPr lang="ru-RU" sz="1600" dirty="0" err="1"/>
              <a:t>сцинтиграфии</a:t>
            </a:r>
            <a:r>
              <a:rPr lang="ru-RU" sz="1600" dirty="0"/>
              <a:t> и однофотонной-эмиссионной томографии с изотопами </a:t>
            </a:r>
            <a:r>
              <a:rPr lang="en-US" sz="1600" dirty="0" err="1"/>
              <a:t>Tc</a:t>
            </a:r>
            <a:r>
              <a:rPr lang="ru-RU" sz="1600" dirty="0"/>
              <a:t>-99</a:t>
            </a:r>
            <a:r>
              <a:rPr lang="en-US" sz="1600" dirty="0"/>
              <a:t>m</a:t>
            </a:r>
            <a:r>
              <a:rPr lang="ru-RU" sz="1600" dirty="0"/>
              <a:t>, </a:t>
            </a:r>
            <a:r>
              <a:rPr lang="en-US" sz="1600" dirty="0"/>
              <a:t>I</a:t>
            </a:r>
            <a:r>
              <a:rPr lang="ru-RU" sz="1600" dirty="0"/>
              <a:t>-123, </a:t>
            </a:r>
            <a:r>
              <a:rPr lang="en-US" sz="1600" dirty="0"/>
              <a:t>I</a:t>
            </a:r>
            <a:r>
              <a:rPr lang="ru-RU" sz="1600" dirty="0"/>
              <a:t>-131, </a:t>
            </a:r>
            <a:r>
              <a:rPr lang="en-US" sz="1600" dirty="0" err="1"/>
              <a:t>Ga</a:t>
            </a:r>
            <a:r>
              <a:rPr lang="ru-RU" sz="1600" dirty="0"/>
              <a:t>-67; </a:t>
            </a:r>
            <a:endParaRPr lang="en-US" sz="1600" dirty="0" smtClean="0"/>
          </a:p>
          <a:p>
            <a:pPr marL="742950" lvl="2" indent="-285750"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1600" b="1" dirty="0" smtClean="0"/>
              <a:t> </a:t>
            </a:r>
            <a:r>
              <a:rPr lang="ru-RU" sz="1600" dirty="0"/>
              <a:t>РФП для позитронно-эмиссионной томографии с изотопами </a:t>
            </a:r>
            <a:r>
              <a:rPr lang="en-US" sz="1600" dirty="0"/>
              <a:t>F</a:t>
            </a:r>
            <a:r>
              <a:rPr lang="ru-RU" sz="1600" dirty="0"/>
              <a:t>-18, </a:t>
            </a:r>
            <a:r>
              <a:rPr lang="en-US" sz="1600" dirty="0"/>
              <a:t>C</a:t>
            </a:r>
            <a:r>
              <a:rPr lang="ru-RU" sz="1600" dirty="0"/>
              <a:t>-11, </a:t>
            </a:r>
            <a:r>
              <a:rPr lang="en-US" sz="1600" dirty="0"/>
              <a:t>N</a:t>
            </a:r>
            <a:r>
              <a:rPr lang="ru-RU" sz="1600" dirty="0"/>
              <a:t>-13, </a:t>
            </a:r>
            <a:r>
              <a:rPr lang="en-US" sz="1600" dirty="0" err="1"/>
              <a:t>Ga</a:t>
            </a:r>
            <a:r>
              <a:rPr lang="ru-RU" sz="1600" dirty="0"/>
              <a:t>-68; </a:t>
            </a:r>
            <a:endParaRPr lang="en-US" sz="1600" dirty="0" smtClean="0"/>
          </a:p>
          <a:p>
            <a:pPr marL="742950" lvl="2" indent="-285750"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1600" dirty="0" smtClean="0"/>
              <a:t> </a:t>
            </a:r>
            <a:r>
              <a:rPr lang="ru-RU" sz="1600" dirty="0"/>
              <a:t>РФП для </a:t>
            </a:r>
            <a:r>
              <a:rPr lang="ru-RU" sz="1600" dirty="0" err="1"/>
              <a:t>радионуклидной</a:t>
            </a:r>
            <a:r>
              <a:rPr lang="ru-RU" sz="1600" dirty="0"/>
              <a:t> терапии с изотопами </a:t>
            </a:r>
            <a:r>
              <a:rPr lang="en-US" sz="1600" dirty="0"/>
              <a:t>I</a:t>
            </a:r>
            <a:r>
              <a:rPr lang="ru-RU" sz="1600" dirty="0"/>
              <a:t>-131, </a:t>
            </a:r>
            <a:r>
              <a:rPr lang="en-US" sz="1600" dirty="0" err="1"/>
              <a:t>Sr</a:t>
            </a:r>
            <a:r>
              <a:rPr lang="ru-RU" sz="1600" dirty="0"/>
              <a:t>-89, </a:t>
            </a:r>
            <a:r>
              <a:rPr lang="en-US" sz="1600" dirty="0" err="1"/>
              <a:t>Sm</a:t>
            </a:r>
            <a:r>
              <a:rPr lang="ru-RU" sz="1600" dirty="0" smtClean="0"/>
              <a:t>-153</a:t>
            </a:r>
            <a:endPara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3" y="3064311"/>
            <a:ext cx="496855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Для </a:t>
            </a:r>
            <a:r>
              <a:rPr lang="ru-RU" sz="15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радионуклидной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терапии</a:t>
            </a:r>
            <a:r>
              <a:rPr lang="en-US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рутинно  используются порядка 40 различных РФП с изотопами:</a:t>
            </a:r>
          </a:p>
          <a:p>
            <a:pPr marL="0" lvl="1" algn="ctr">
              <a:spcAft>
                <a:spcPts val="1200"/>
              </a:spcAft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I-131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Sr-89, Sm-153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 клиническую практику внедряются </a:t>
            </a: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РФП с изотопами:</a:t>
            </a:r>
          </a:p>
          <a:p>
            <a:pPr lvl="1" algn="ctr"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Y-90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Lu-177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Re-188, Bi-213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dirty="0"/>
              <a:t> </a:t>
            </a:r>
            <a:endParaRPr lang="ru-RU" dirty="0" smtClean="0"/>
          </a:p>
          <a:p>
            <a:pPr lvl="1" algn="ctr"/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Ra-224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At-211, Ho-166,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Er-169</a:t>
            </a:r>
            <a:endParaRPr lang="ru-RU" sz="15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46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471" y="4941168"/>
            <a:ext cx="881832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Y-90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входит в состав линейки популярных изотопов для </a:t>
            </a:r>
            <a:r>
              <a:rPr lang="ru-RU" sz="15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тераностики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(комплексная диагностика и терапия с идентичным препаратом). Во всем мире, в </a:t>
            </a:r>
            <a:r>
              <a:rPr lang="ru-RU" sz="15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т.ч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и в России в клиническую практику внедряется препарат </a:t>
            </a: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Ga-68/Lu-177/Y-90 DOTATOC 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для диагностики и терапии нейроэндокринных опухолей</a:t>
            </a:r>
          </a:p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 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России и странах СНГ имеется технологический задел для получения медицинских препаратов с </a:t>
            </a: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Y-90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по реакторной и генераторной технологиям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4788024" y="2452417"/>
            <a:ext cx="4473665" cy="2252023"/>
            <a:chOff x="4860032" y="885119"/>
            <a:chExt cx="4473665" cy="2252023"/>
          </a:xfrm>
        </p:grpSpPr>
        <p:pic>
          <p:nvPicPr>
            <p:cNvPr id="8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60032" y="885119"/>
              <a:ext cx="4283968" cy="1751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Прямоугольник 8"/>
            <p:cNvSpPr/>
            <p:nvPr/>
          </p:nvSpPr>
          <p:spPr>
            <a:xfrm>
              <a:off x="5811235" y="2782515"/>
              <a:ext cx="3522462" cy="354627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>
              <a:noFill/>
            </a:ln>
          </p:spPr>
          <p:txBody>
            <a:bodyPr wrap="square" lIns="36000" rIns="36000">
              <a:spAutoFit/>
            </a:bodyPr>
            <a:lstStyle/>
            <a:p>
              <a:pPr marL="381000" indent="-381000">
                <a:spcBef>
                  <a:spcPct val="20000"/>
                </a:spcBef>
                <a:buClr>
                  <a:srgbClr val="CC9900"/>
                </a:buClr>
                <a:buSzPct val="70000"/>
              </a:pPr>
              <a:r>
                <a:rPr lang="ru-RU" sz="1000" b="1" i="1" dirty="0">
                  <a:cs typeface="Arial" pitchFamily="34" charset="0"/>
                </a:rPr>
                <a:t>          </a:t>
              </a:r>
              <a:r>
                <a:rPr lang="en-GB" sz="1400" b="1" i="1" dirty="0">
                  <a:cs typeface="Arial" pitchFamily="34" charset="0"/>
                </a:rPr>
                <a:t>30-</a:t>
              </a:r>
              <a:r>
                <a:rPr lang="ru-RU" sz="1400" b="1" i="1" dirty="0">
                  <a:cs typeface="Arial" pitchFamily="34" charset="0"/>
                </a:rPr>
                <a:t>микронные микросферы с </a:t>
              </a:r>
              <a:r>
                <a:rPr lang="en-US" sz="1400" b="1" i="1" dirty="0">
                  <a:cs typeface="Arial" pitchFamily="34" charset="0"/>
                </a:rPr>
                <a:t>Y-90</a:t>
              </a:r>
              <a:endParaRPr lang="en-GB" sz="1000" b="1" i="1" dirty="0">
                <a:cs typeface="Arial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6427B09-D9B1-46CB-8A50-3D8C7BA4B1AE}"/>
              </a:ext>
            </a:extLst>
          </p:cNvPr>
          <p:cNvSpPr txBox="1"/>
          <p:nvPr/>
        </p:nvSpPr>
        <p:spPr>
          <a:xfrm>
            <a:off x="395536" y="423454"/>
            <a:ext cx="4944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АКТУАЛЬНОСТЬ ПРОЕКТА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990" y="2348880"/>
            <a:ext cx="46805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 России ежегодно диагностируется около 7 000 случаев первичного рака печени и 130 000 случаев метастатического рака печени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 России и странах СНГ не существует эффективных методов лечения рака печени, и почти не проводится операций по ее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пересадке</a:t>
            </a:r>
            <a:endParaRPr lang="ru-RU" sz="15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071" y="1124744"/>
            <a:ext cx="881832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Радионуклид </a:t>
            </a:r>
            <a:r>
              <a:rPr lang="en-US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Y-90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применяется для лечения рака молочной железы, печени, различных </a:t>
            </a:r>
            <a:r>
              <a:rPr lang="ru-RU" sz="15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лимфом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ревматоидных артритов и др. с применением высокоселективных методов доставки радионуклида к пораженному очагу</a:t>
            </a:r>
            <a:endParaRPr lang="ru-RU" sz="15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29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83568" y="4221088"/>
            <a:ext cx="7560840" cy="2357593"/>
            <a:chOff x="4563496" y="3292472"/>
            <a:chExt cx="7803827" cy="26670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5673" y="3292472"/>
              <a:ext cx="1771650" cy="266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6385" y="3360736"/>
              <a:ext cx="1878012" cy="2582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http://secure-ecsd.elsevier.com/covers/80/Tango2/largest/9780124077225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3496" y="3360736"/>
              <a:ext cx="1981200" cy="25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179512" y="1399191"/>
            <a:ext cx="8496944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Для сокращения отставания от мирового уровня развития радиофармацевтики в стране требуются разработки и внедрение в клиническую практику современных, высокоселективных РФП на основе высокомолекулярных средств </a:t>
            </a:r>
            <a:r>
              <a:rPr lang="ru-RU" sz="15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таргетной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доставки изотопов к облучаемым органам и тканям, таких как пептиды, </a:t>
            </a:r>
            <a:r>
              <a:rPr lang="ru-RU" sz="15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моноклональные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антитела и т.д.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5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На текущее время в реестре клинических исследований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США 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зарегистрировано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                                   почти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270  исследований 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инновационных терапевтических РФП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с изотопом 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Y-90. </a:t>
            </a:r>
            <a:endParaRPr lang="ru-RU" sz="15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252000"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 России 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и других странах СНГ разработкам препаратов с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Y-90 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за последние 5 лет было посвящено не более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2-3 проектов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а в рутинной клинической практике они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не 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применяются.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5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  <a:buBlip>
                <a:blip r:embed="rId6"/>
              </a:buBlip>
            </a:pPr>
            <a:endParaRPr lang="ru-RU" sz="15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9041E54-22AB-4422-A00B-0C714A04D873}"/>
              </a:ext>
            </a:extLst>
          </p:cNvPr>
          <p:cNvSpPr txBox="1"/>
          <p:nvPr/>
        </p:nvSpPr>
        <p:spPr>
          <a:xfrm>
            <a:off x="395536" y="423454"/>
            <a:ext cx="4944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АКТУАЛЬНОСТЬ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9306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Вертикальный свиток 20"/>
          <p:cNvSpPr/>
          <p:nvPr/>
        </p:nvSpPr>
        <p:spPr>
          <a:xfrm>
            <a:off x="4350804" y="2645390"/>
            <a:ext cx="2664296" cy="3404006"/>
          </a:xfrm>
          <a:prstGeom prst="verticalScroll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ертикальный свиток 19"/>
          <p:cNvSpPr/>
          <p:nvPr/>
        </p:nvSpPr>
        <p:spPr>
          <a:xfrm>
            <a:off x="2123728" y="2852936"/>
            <a:ext cx="2664296" cy="3404006"/>
          </a:xfrm>
          <a:prstGeom prst="verticalScroll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-36512" y="3140968"/>
            <a:ext cx="2664296" cy="3404006"/>
          </a:xfrm>
          <a:prstGeom prst="verticalScroll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480F2C9-182D-4778-86DF-CB3E073AF1B6}"/>
              </a:ext>
            </a:extLst>
          </p:cNvPr>
          <p:cNvSpPr txBox="1"/>
          <p:nvPr/>
        </p:nvSpPr>
        <p:spPr>
          <a:xfrm>
            <a:off x="358420" y="116632"/>
            <a:ext cx="2472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ЭТАПЫ ПРОЕКТА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0B4346-B473-4AA0-B739-2331C34A78DF}"/>
              </a:ext>
            </a:extLst>
          </p:cNvPr>
          <p:cNvSpPr/>
          <p:nvPr/>
        </p:nvSpPr>
        <p:spPr>
          <a:xfrm>
            <a:off x="318216" y="1163858"/>
            <a:ext cx="2088232" cy="19051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Отработка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технологии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коммерческого производства иттрия-90 генераторным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способом</a:t>
            </a:r>
            <a:endParaRPr lang="ru-RU" sz="1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153C28D-5B4A-432F-B7CB-D5A45277BB75}"/>
              </a:ext>
            </a:extLst>
          </p:cNvPr>
          <p:cNvSpPr/>
          <p:nvPr/>
        </p:nvSpPr>
        <p:spPr>
          <a:xfrm>
            <a:off x="2480429" y="908720"/>
            <a:ext cx="2088232" cy="1880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НИОКР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по разработке и </a:t>
            </a:r>
            <a:r>
              <a:rPr lang="ru-RU" sz="17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госрегистрации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продукции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с Y-90 в странах СНГ 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B1C7BB7-E55D-44F0-B3E1-257BE5436754}"/>
              </a:ext>
            </a:extLst>
          </p:cNvPr>
          <p:cNvSpPr/>
          <p:nvPr/>
        </p:nvSpPr>
        <p:spPr>
          <a:xfrm>
            <a:off x="4638836" y="722313"/>
            <a:ext cx="2088232" cy="18425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Организация производственных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радиофармацевтических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комплексов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F119EBF-5868-49A6-BEB8-4F5C24D2CBFC}"/>
              </a:ext>
            </a:extLst>
          </p:cNvPr>
          <p:cNvSpPr/>
          <p:nvPr/>
        </p:nvSpPr>
        <p:spPr>
          <a:xfrm>
            <a:off x="4644008" y="3200196"/>
            <a:ext cx="215323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+mj-lt"/>
              </a:rPr>
              <a:t>Проектирование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+mj-lt"/>
              </a:rPr>
              <a:t>Строительство/реконструкция производственного комплекса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+mj-lt"/>
              </a:rPr>
              <a:t>Оснащение оборудованием и пусконаладка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+mj-lt"/>
              </a:rPr>
              <a:t>Валидация производств по требованиям GMP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+mj-lt"/>
              </a:rPr>
              <a:t>Получение разрешительной документации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+mj-lt"/>
              </a:rPr>
              <a:t>Подготовка  персонала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27BC8A4-F217-4571-BB0B-C546673183B6}"/>
              </a:ext>
            </a:extLst>
          </p:cNvPr>
          <p:cNvSpPr/>
          <p:nvPr/>
        </p:nvSpPr>
        <p:spPr>
          <a:xfrm>
            <a:off x="7343800" y="0"/>
            <a:ext cx="180020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77B8105-94BB-42D8-ACE7-402BE0D887E7}"/>
              </a:ext>
            </a:extLst>
          </p:cNvPr>
          <p:cNvSpPr/>
          <p:nvPr/>
        </p:nvSpPr>
        <p:spPr>
          <a:xfrm>
            <a:off x="6797243" y="476672"/>
            <a:ext cx="2088232" cy="18355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Мероприятия по маркетингу и внедрению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продукции</a:t>
            </a:r>
            <a:endParaRPr lang="ru-RU" sz="17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9C13A7B-D7C2-45EF-9F1B-AD5BDE978095}"/>
              </a:ext>
            </a:extLst>
          </p:cNvPr>
          <p:cNvSpPr/>
          <p:nvPr/>
        </p:nvSpPr>
        <p:spPr>
          <a:xfrm>
            <a:off x="715698" y="612067"/>
            <a:ext cx="1152128" cy="55179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D1D39110-C30C-4351-A4FE-87A1A2720D4F}"/>
              </a:ext>
            </a:extLst>
          </p:cNvPr>
          <p:cNvSpPr/>
          <p:nvPr/>
        </p:nvSpPr>
        <p:spPr>
          <a:xfrm>
            <a:off x="2948481" y="332656"/>
            <a:ext cx="1152128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0907643-0951-47D0-A130-63BB4A5F091E}"/>
              </a:ext>
            </a:extLst>
          </p:cNvPr>
          <p:cNvSpPr/>
          <p:nvPr/>
        </p:nvSpPr>
        <p:spPr>
          <a:xfrm>
            <a:off x="5106888" y="116632"/>
            <a:ext cx="1152128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9DC4CD05-843B-483D-84BC-FF6067989913}"/>
              </a:ext>
            </a:extLst>
          </p:cNvPr>
          <p:cNvSpPr/>
          <p:nvPr/>
        </p:nvSpPr>
        <p:spPr>
          <a:xfrm>
            <a:off x="7164288" y="-99392"/>
            <a:ext cx="1152128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6208" y="3448159"/>
            <a:ext cx="216024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+mj-lt"/>
              </a:rPr>
              <a:t>Административные решения по использовани</a:t>
            </a:r>
            <a:r>
              <a:rPr lang="ru-RU" sz="1300" dirty="0" smtClean="0">
                <a:latin typeface="Calibri Light" pitchFamily="34" charset="0"/>
                <a:cs typeface="Calibri Light" pitchFamily="34" charset="0"/>
              </a:rPr>
              <a:t>ю </a:t>
            </a:r>
            <a:r>
              <a:rPr lang="ru-RU" sz="1300" dirty="0">
                <a:latin typeface="Calibri Light" pitchFamily="34" charset="0"/>
                <a:cs typeface="Calibri Light" pitchFamily="34" charset="0"/>
              </a:rPr>
              <a:t> </a:t>
            </a:r>
            <a:r>
              <a:rPr lang="en-US" sz="1300" dirty="0" err="1">
                <a:latin typeface="Calibri Light" pitchFamily="34" charset="0"/>
                <a:cs typeface="Calibri Light" pitchFamily="34" charset="0"/>
              </a:rPr>
              <a:t>Sr</a:t>
            </a:r>
            <a:r>
              <a:rPr lang="ru-RU" sz="1300" dirty="0">
                <a:latin typeface="Calibri Light" pitchFamily="34" charset="0"/>
                <a:cs typeface="Calibri Light" pitchFamily="34" charset="0"/>
              </a:rPr>
              <a:t>-90 для загрузки в </a:t>
            </a:r>
            <a:r>
              <a:rPr lang="ru-RU" sz="1300" baseline="30000" dirty="0">
                <a:latin typeface="Calibri Light" pitchFamily="34" charset="0"/>
                <a:cs typeface="Calibri Light" pitchFamily="34" charset="0"/>
              </a:rPr>
              <a:t>90</a:t>
            </a:r>
            <a:r>
              <a:rPr lang="en-US" sz="1300" dirty="0" err="1" smtClean="0">
                <a:latin typeface="Calibri Light" pitchFamily="34" charset="0"/>
                <a:cs typeface="Calibri Light" pitchFamily="34" charset="0"/>
              </a:rPr>
              <a:t>Sr</a:t>
            </a:r>
            <a:r>
              <a:rPr lang="ru-RU" sz="1300" dirty="0">
                <a:latin typeface="Calibri Light" pitchFamily="34" charset="0"/>
                <a:cs typeface="Calibri Light" pitchFamily="34" charset="0"/>
              </a:rPr>
              <a:t>/</a:t>
            </a:r>
            <a:r>
              <a:rPr lang="ru-RU" sz="1300" baseline="30000" dirty="0">
                <a:latin typeface="Calibri Light" pitchFamily="34" charset="0"/>
                <a:cs typeface="Calibri Light" pitchFamily="34" charset="0"/>
              </a:rPr>
              <a:t>90</a:t>
            </a:r>
            <a:r>
              <a:rPr lang="en-US" sz="1300" dirty="0" smtClean="0">
                <a:latin typeface="Calibri Light" pitchFamily="34" charset="0"/>
                <a:cs typeface="Calibri Light" pitchFamily="34" charset="0"/>
              </a:rPr>
              <a:t>Y</a:t>
            </a:r>
            <a:r>
              <a:rPr lang="ru-RU" sz="1300" dirty="0" smtClean="0">
                <a:latin typeface="Calibri Light" pitchFamily="34" charset="0"/>
                <a:cs typeface="Calibri Light" pitchFamily="34" charset="0"/>
              </a:rPr>
              <a:t> в объеме коммерческого спроса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Calibri Light" pitchFamily="34" charset="0"/>
                <a:cs typeface="Calibri Light" pitchFamily="34" charset="0"/>
              </a:rPr>
              <a:t>Решение задач радиолиза при высокой загрузке </a:t>
            </a:r>
            <a:r>
              <a:rPr lang="ru-RU" sz="1300" dirty="0" smtClean="0">
                <a:latin typeface="+mj-lt"/>
              </a:rPr>
              <a:t>генератора.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+mj-lt"/>
              </a:rPr>
              <a:t>Отработка технологии с целью повышения качества продукции и стабильной </a:t>
            </a:r>
            <a:r>
              <a:rPr lang="ru-RU" sz="1300" dirty="0" err="1" smtClean="0">
                <a:latin typeface="+mj-lt"/>
              </a:rPr>
              <a:t>воспроизводимости</a:t>
            </a:r>
            <a:r>
              <a:rPr lang="ru-RU" sz="1300" dirty="0" smtClean="0">
                <a:latin typeface="+mj-lt"/>
              </a:rPr>
              <a:t> параметров качества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300" dirty="0">
              <a:latin typeface="+mj-lt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F119EBF-5868-49A6-BEB8-4F5C24D2CBFC}"/>
              </a:ext>
            </a:extLst>
          </p:cNvPr>
          <p:cNvSpPr/>
          <p:nvPr/>
        </p:nvSpPr>
        <p:spPr>
          <a:xfrm>
            <a:off x="2490773" y="3501008"/>
            <a:ext cx="200921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+mj-lt"/>
              </a:rPr>
              <a:t>НИОКР по разработке препарата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+mj-lt"/>
              </a:rPr>
              <a:t>Доклинические и клинические испытания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err="1">
                <a:latin typeface="+mj-lt"/>
              </a:rPr>
              <a:t>Госрегистрация</a:t>
            </a:r>
            <a:r>
              <a:rPr lang="ru-RU" sz="1300" dirty="0">
                <a:latin typeface="+mj-lt"/>
              </a:rPr>
              <a:t> в государствах-участниках СНГ</a:t>
            </a:r>
          </a:p>
        </p:txBody>
      </p:sp>
      <p:sp>
        <p:nvSpPr>
          <p:cNvPr id="22" name="Вертикальный свиток 21"/>
          <p:cNvSpPr/>
          <p:nvPr/>
        </p:nvSpPr>
        <p:spPr>
          <a:xfrm>
            <a:off x="6479704" y="2348880"/>
            <a:ext cx="2664296" cy="3404006"/>
          </a:xfrm>
          <a:prstGeom prst="verticalScroll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F119EBF-5868-49A6-BEB8-4F5C24D2CBFC}"/>
              </a:ext>
            </a:extLst>
          </p:cNvPr>
          <p:cNvSpPr/>
          <p:nvPr/>
        </p:nvSpPr>
        <p:spPr>
          <a:xfrm>
            <a:off x="6764742" y="2924944"/>
            <a:ext cx="212073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+mj-lt"/>
              </a:rPr>
              <a:t>Работа с </a:t>
            </a:r>
            <a:r>
              <a:rPr lang="ru-RU" sz="1300" dirty="0">
                <a:latin typeface="+mj-lt"/>
              </a:rPr>
              <a:t>врачами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+mj-lt"/>
              </a:rPr>
              <a:t>создание рекламной </a:t>
            </a:r>
            <a:r>
              <a:rPr lang="ru-RU" sz="1300" dirty="0" smtClean="0">
                <a:latin typeface="+mj-lt"/>
              </a:rPr>
              <a:t>продукции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+mj-lt"/>
              </a:rPr>
              <a:t>Создание механизма </a:t>
            </a:r>
            <a:r>
              <a:rPr lang="ru-RU" sz="1300" dirty="0">
                <a:latin typeface="+mj-lt"/>
              </a:rPr>
              <a:t>государственной компенсации за </a:t>
            </a:r>
            <a:r>
              <a:rPr lang="ru-RU" sz="1300" dirty="0" smtClean="0">
                <a:latin typeface="+mj-lt"/>
              </a:rPr>
              <a:t>медицинскую услугу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+mj-lt"/>
              </a:rPr>
              <a:t>Разработка методических </a:t>
            </a:r>
            <a:r>
              <a:rPr lang="ru-RU" sz="1300" dirty="0">
                <a:latin typeface="+mj-lt"/>
              </a:rPr>
              <a:t>рекомендаций клинического применения </a:t>
            </a:r>
            <a:r>
              <a:rPr lang="ru-RU" sz="1300" dirty="0" smtClean="0">
                <a:latin typeface="+mj-lt"/>
              </a:rPr>
              <a:t>продукции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+mj-lt"/>
              </a:rPr>
              <a:t>и др. </a:t>
            </a:r>
            <a:endParaRPr lang="ru-RU" sz="1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28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4D0DBCB-E8CA-434B-8BA1-4CFFA208E8A0}"/>
              </a:ext>
            </a:extLst>
          </p:cNvPr>
          <p:cNvSpPr txBox="1"/>
          <p:nvPr/>
        </p:nvSpPr>
        <p:spPr>
          <a:xfrm>
            <a:off x="395536" y="423454"/>
            <a:ext cx="4944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УЧАСТНИКИ ПРОЕКТА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FE8B05C-D825-4893-9CFC-8EE9FD0697B4}"/>
              </a:ext>
            </a:extLst>
          </p:cNvPr>
          <p:cNvSpPr/>
          <p:nvPr/>
        </p:nvSpPr>
        <p:spPr>
          <a:xfrm>
            <a:off x="179512" y="1412776"/>
            <a:ext cx="2880320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solidFill>
                  <a:srgbClr val="002060"/>
                </a:solidFill>
                <a:latin typeface="+mj-lt"/>
              </a:rPr>
              <a:t>ГК Росатом и его профильные институты/предприятия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81D6B5A-954E-4FF0-9B45-3151B78B4D7F}"/>
              </a:ext>
            </a:extLst>
          </p:cNvPr>
          <p:cNvSpPr/>
          <p:nvPr/>
        </p:nvSpPr>
        <p:spPr>
          <a:xfrm>
            <a:off x="-394506" y="2800353"/>
            <a:ext cx="34763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</a:rPr>
              <a:t>компетенции в области производства изотопов и РФП/МИ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+mj-lt"/>
              </a:rPr>
              <a:t>Генеральный </a:t>
            </a:r>
            <a:r>
              <a:rPr lang="ru-RU" sz="1400" dirty="0">
                <a:latin typeface="+mj-lt"/>
              </a:rPr>
              <a:t>исполнитель НИОКР по совершенствованию технологии генераторного способа получения Y-90 - ФГУП ГНЦ-РФ ФЭИ, имеется технологический задел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2EE4A78-BBE4-41C3-A237-22763CE48F10}"/>
              </a:ext>
            </a:extLst>
          </p:cNvPr>
          <p:cNvSpPr/>
          <p:nvPr/>
        </p:nvSpPr>
        <p:spPr>
          <a:xfrm>
            <a:off x="3169382" y="1412776"/>
            <a:ext cx="2880320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solidFill>
                  <a:srgbClr val="002060"/>
                </a:solidFill>
                <a:latin typeface="+mj-lt"/>
              </a:rPr>
              <a:t>Предприятия атомной энергетики стран СНГ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71BECC5-5F3A-475A-B5AE-A8D74D641DF5}"/>
              </a:ext>
            </a:extLst>
          </p:cNvPr>
          <p:cNvSpPr/>
          <p:nvPr/>
        </p:nvSpPr>
        <p:spPr>
          <a:xfrm>
            <a:off x="3174604" y="2800353"/>
            <a:ext cx="28803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+mj-lt"/>
              </a:rPr>
              <a:t>имеется инфраструктура и компетенцией в области производства медицинской радиоизотопной продукцией, на базе которых предполагается размещение радиофармацевтических комплексов по выпуску продукции  на основе Y-90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5A725F2B-33E2-416E-86E3-247A96038339}"/>
              </a:ext>
            </a:extLst>
          </p:cNvPr>
          <p:cNvSpPr/>
          <p:nvPr/>
        </p:nvSpPr>
        <p:spPr>
          <a:xfrm>
            <a:off x="6159252" y="1424608"/>
            <a:ext cx="2880320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solidFill>
                  <a:srgbClr val="002060"/>
                </a:solidFill>
                <a:latin typeface="+mj-lt"/>
              </a:rPr>
              <a:t>ФМБА и Минздрав РФ и их профильные институты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8CB628-2E6F-47B9-94FB-C8C7E9CADB79}"/>
              </a:ext>
            </a:extLst>
          </p:cNvPr>
          <p:cNvSpPr/>
          <p:nvPr/>
        </p:nvSpPr>
        <p:spPr>
          <a:xfrm>
            <a:off x="6147656" y="2805422"/>
            <a:ext cx="28803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+mj-lt"/>
              </a:rPr>
              <a:t>реализация радиофармацевтической стадии разработки РФП/МИ из предлагаемой номенклатуры, организация и проведение доклинических и клинических исследований, формирование медицинских рекомендаций и стандартов применения РФП/МИ на основе Y-90 с вовлечением компетенций ФГУП ГНЦ-РФ «Федеральный Медицинский Биофизический Центр </a:t>
            </a:r>
            <a:r>
              <a:rPr lang="ru-RU" sz="1400" dirty="0" err="1">
                <a:latin typeface="+mj-lt"/>
              </a:rPr>
              <a:t>им.А.И</a:t>
            </a:r>
            <a:r>
              <a:rPr lang="ru-RU" sz="1400" dirty="0">
                <a:latin typeface="+mj-lt"/>
              </a:rPr>
              <a:t>. </a:t>
            </a:r>
            <a:r>
              <a:rPr lang="ru-RU" sz="1400" dirty="0" err="1">
                <a:latin typeface="+mj-lt"/>
              </a:rPr>
              <a:t>Бурназяна</a:t>
            </a:r>
            <a:r>
              <a:rPr lang="ru-RU" sz="1400" dirty="0">
                <a:latin typeface="+mj-lt"/>
              </a:rPr>
              <a:t>» ФМБА России и ФГУП «Федеральный центр по проектированию и развитию объектов ядерной медицины» ФМБА России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FE8B05C-D825-4893-9CFC-8EE9FD0697B4}"/>
              </a:ext>
            </a:extLst>
          </p:cNvPr>
          <p:cNvSpPr/>
          <p:nvPr/>
        </p:nvSpPr>
        <p:spPr>
          <a:xfrm>
            <a:off x="179512" y="2420888"/>
            <a:ext cx="2880320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sz="1400" b="1" dirty="0">
                <a:solidFill>
                  <a:srgbClr val="C00000"/>
                </a:solidFill>
              </a:rPr>
              <a:t>Этапы 1, 2, 3, 4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4FE8B05C-D825-4893-9CFC-8EE9FD0697B4}"/>
              </a:ext>
            </a:extLst>
          </p:cNvPr>
          <p:cNvSpPr/>
          <p:nvPr/>
        </p:nvSpPr>
        <p:spPr>
          <a:xfrm>
            <a:off x="3174604" y="2428030"/>
            <a:ext cx="2880320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sz="1400" b="1" dirty="0">
                <a:solidFill>
                  <a:srgbClr val="C00000"/>
                </a:solidFill>
              </a:rPr>
              <a:t>Этапы </a:t>
            </a:r>
            <a:r>
              <a:rPr lang="ru-RU" sz="1400" b="1" dirty="0" smtClean="0">
                <a:solidFill>
                  <a:srgbClr val="C00000"/>
                </a:solidFill>
              </a:rPr>
              <a:t>2</a:t>
            </a:r>
            <a:r>
              <a:rPr lang="ru-RU" sz="1400" b="1" dirty="0">
                <a:solidFill>
                  <a:srgbClr val="C00000"/>
                </a:solidFill>
              </a:rPr>
              <a:t>, 3, 4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FE8B05C-D825-4893-9CFC-8EE9FD0697B4}"/>
              </a:ext>
            </a:extLst>
          </p:cNvPr>
          <p:cNvSpPr/>
          <p:nvPr/>
        </p:nvSpPr>
        <p:spPr>
          <a:xfrm>
            <a:off x="6187350" y="2428030"/>
            <a:ext cx="2880320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sz="1400" b="1" dirty="0">
                <a:solidFill>
                  <a:srgbClr val="C00000"/>
                </a:solidFill>
              </a:rPr>
              <a:t>Этапы </a:t>
            </a:r>
            <a:r>
              <a:rPr lang="ru-RU" sz="1400" b="1" dirty="0" smtClean="0">
                <a:solidFill>
                  <a:srgbClr val="C00000"/>
                </a:solidFill>
              </a:rPr>
              <a:t>2</a:t>
            </a:r>
            <a:r>
              <a:rPr lang="ru-RU" sz="1400" b="1" dirty="0">
                <a:solidFill>
                  <a:srgbClr val="C00000"/>
                </a:solidFill>
              </a:rPr>
              <a:t>, </a:t>
            </a:r>
            <a:r>
              <a:rPr lang="ru-RU" sz="1400" b="1" dirty="0" smtClean="0">
                <a:solidFill>
                  <a:srgbClr val="C00000"/>
                </a:solidFill>
              </a:rPr>
              <a:t>4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7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4D0DBCB-E8CA-434B-8BA1-4CFFA208E8A0}"/>
              </a:ext>
            </a:extLst>
          </p:cNvPr>
          <p:cNvSpPr txBox="1"/>
          <p:nvPr/>
        </p:nvSpPr>
        <p:spPr>
          <a:xfrm>
            <a:off x="395536" y="423454"/>
            <a:ext cx="4944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УЧАСТНИКИ ПРОЕКТА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FE8B05C-D825-4893-9CFC-8EE9FD0697B4}"/>
              </a:ext>
            </a:extLst>
          </p:cNvPr>
          <p:cNvSpPr/>
          <p:nvPr/>
        </p:nvSpPr>
        <p:spPr>
          <a:xfrm>
            <a:off x="179512" y="1766739"/>
            <a:ext cx="374441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solidFill>
                  <a:srgbClr val="002060"/>
                </a:solidFill>
                <a:latin typeface="+mj-lt"/>
              </a:rPr>
              <a:t>Частные компании </a:t>
            </a:r>
          </a:p>
          <a:p>
            <a:r>
              <a:rPr lang="ru-RU" sz="1700" dirty="0">
                <a:solidFill>
                  <a:srgbClr val="002060"/>
                </a:solidFill>
                <a:latin typeface="+mj-lt"/>
              </a:rPr>
              <a:t>(</a:t>
            </a:r>
            <a:r>
              <a:rPr lang="ru-RU" sz="1700" dirty="0" err="1">
                <a:solidFill>
                  <a:srgbClr val="002060"/>
                </a:solidFill>
                <a:latin typeface="+mj-lt"/>
              </a:rPr>
              <a:t>Фарм</a:t>
            </a:r>
            <a:r>
              <a:rPr lang="ru-RU" sz="1700" dirty="0">
                <a:solidFill>
                  <a:srgbClr val="002060"/>
                </a:solidFill>
                <a:latin typeface="+mj-lt"/>
              </a:rPr>
              <a:t> Синтез, </a:t>
            </a:r>
            <a:r>
              <a:rPr lang="ru-RU" sz="1700" dirty="0" err="1">
                <a:solidFill>
                  <a:srgbClr val="002060"/>
                </a:solidFill>
                <a:latin typeface="+mj-lt"/>
              </a:rPr>
              <a:t>Биокад</a:t>
            </a:r>
            <a:r>
              <a:rPr lang="ru-RU" sz="1700" dirty="0">
                <a:solidFill>
                  <a:srgbClr val="002060"/>
                </a:solidFill>
                <a:latin typeface="+mj-lt"/>
              </a:rPr>
              <a:t> и др.).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81D6B5A-954E-4FF0-9B45-3151B78B4D7F}"/>
              </a:ext>
            </a:extLst>
          </p:cNvPr>
          <p:cNvSpPr/>
          <p:nvPr/>
        </p:nvSpPr>
        <p:spPr>
          <a:xfrm>
            <a:off x="-324544" y="2800353"/>
            <a:ext cx="4248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1400" dirty="0">
                <a:latin typeface="+mj-lt"/>
              </a:rPr>
              <a:t>Основным функционалом данных структур будет разработка и коммерциализация РФП/МИ на основе Y-90, и их коммерческое продвижение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5A725F2B-33E2-416E-86E3-247A96038339}"/>
              </a:ext>
            </a:extLst>
          </p:cNvPr>
          <p:cNvSpPr/>
          <p:nvPr/>
        </p:nvSpPr>
        <p:spPr>
          <a:xfrm>
            <a:off x="4355976" y="1778571"/>
            <a:ext cx="468359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solidFill>
                  <a:srgbClr val="002060"/>
                </a:solidFill>
                <a:latin typeface="+mj-lt"/>
              </a:rPr>
              <a:t>Медучреждения для проведения клинических испытаний РФП/МИ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8CB628-2E6F-47B9-94FB-C8C7E9CADB79}"/>
              </a:ext>
            </a:extLst>
          </p:cNvPr>
          <p:cNvSpPr/>
          <p:nvPr/>
        </p:nvSpPr>
        <p:spPr>
          <a:xfrm>
            <a:off x="4355976" y="2805422"/>
            <a:ext cx="46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</a:rPr>
              <a:t>«МРНЦ им. А.Ф. Цыба», филиал ФГБУ «НМИРЦ им. П.А. Герцена» Минздрава России, г. Обнинск,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</a:rPr>
              <a:t>ФГУ "Российский научный центр радиологии и хирургических технологий" Минздрава России, г. С.-Петербург;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</a:rPr>
              <a:t>Национальный </a:t>
            </a:r>
            <a:r>
              <a:rPr lang="ru-RU" sz="1400" dirty="0" err="1">
                <a:latin typeface="+mj-lt"/>
              </a:rPr>
              <a:t>онкоцентр</a:t>
            </a:r>
            <a:r>
              <a:rPr lang="ru-RU" sz="1400" dirty="0">
                <a:latin typeface="+mj-lt"/>
              </a:rPr>
              <a:t> в г. Астана или Региональный онкологический центр г. Семей, либо Казахский НИИ онкологии и радиологии </a:t>
            </a:r>
            <a:r>
              <a:rPr lang="ru-RU" sz="1400" dirty="0" err="1">
                <a:latin typeface="+mj-lt"/>
              </a:rPr>
              <a:t>г.Алматы</a:t>
            </a:r>
            <a:r>
              <a:rPr lang="ru-RU" sz="1400" dirty="0">
                <a:latin typeface="+mj-lt"/>
              </a:rPr>
              <a:t>, Казахстан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+mj-lt"/>
              </a:rPr>
              <a:t>Гомельский </a:t>
            </a:r>
            <a:r>
              <a:rPr lang="ru-RU" sz="1400" dirty="0">
                <a:latin typeface="+mj-lt"/>
              </a:rPr>
              <a:t>областной онкодиспансер, Беларусь</a:t>
            </a:r>
            <a:r>
              <a:rPr lang="ru-RU" sz="1400" dirty="0" smtClean="0">
                <a:latin typeface="+mj-lt"/>
              </a:rPr>
              <a:t>;</a:t>
            </a:r>
            <a:endParaRPr lang="ru-RU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084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480F2C9-182D-4778-86DF-CB3E073AF1B6}"/>
              </a:ext>
            </a:extLst>
          </p:cNvPr>
          <p:cNvSpPr txBox="1"/>
          <p:nvPr/>
        </p:nvSpPr>
        <p:spPr>
          <a:xfrm>
            <a:off x="411341" y="116632"/>
            <a:ext cx="4944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СРОКИ РЕАЛИЗАЦИИ ПРОЕКТА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27BC8A4-F217-4571-BB0B-C546673183B6}"/>
              </a:ext>
            </a:extLst>
          </p:cNvPr>
          <p:cNvSpPr/>
          <p:nvPr/>
        </p:nvSpPr>
        <p:spPr>
          <a:xfrm>
            <a:off x="7343800" y="0"/>
            <a:ext cx="180020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800418"/>
              </p:ext>
            </p:extLst>
          </p:nvPr>
        </p:nvGraphicFramePr>
        <p:xfrm>
          <a:off x="25126" y="548680"/>
          <a:ext cx="9083378" cy="62615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22538"/>
                <a:gridCol w="792088"/>
                <a:gridCol w="504056"/>
                <a:gridCol w="504056"/>
                <a:gridCol w="720080"/>
                <a:gridCol w="597636"/>
                <a:gridCol w="351871"/>
                <a:gridCol w="405841"/>
                <a:gridCol w="652944"/>
                <a:gridCol w="652944"/>
                <a:gridCol w="428064"/>
                <a:gridCol w="548177"/>
                <a:gridCol w="428064"/>
                <a:gridCol w="428064"/>
                <a:gridCol w="546955"/>
              </a:tblGrid>
              <a:tr h="240911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Этап</a:t>
                      </a:r>
                      <a:endParaRPr lang="ru-RU" sz="16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rgbClr val="0070C0"/>
                    </a:solidFill>
                  </a:tcPr>
                </a:tc>
                <a:tc gridSpan="14"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Срок, годы</a:t>
                      </a:r>
                      <a:endParaRPr lang="ru-RU" sz="16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0,5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1,5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2,5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3,5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4,5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5,5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6,5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97610"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Предпроект</a:t>
                      </a:r>
                      <a:endParaRPr lang="ru-RU" sz="16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Дорожная карта, бизнес-план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478476">
                <a:tc rowSpan="4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Выполнение НИОКР</a:t>
                      </a:r>
                      <a:endParaRPr lang="ru-RU" sz="16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Отработка генераторной технологии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aseline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85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aseline="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gridSpan="4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Разработка и регистрация РФП на основе пептида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aseline="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err="1">
                          <a:solidFill>
                            <a:schemeClr val="bg1"/>
                          </a:solidFill>
                          <a:effectLst/>
                        </a:rPr>
                        <a:t>Госрегистрация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85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aseline="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gridSpan="4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Разработка и регистрация </a:t>
                      </a:r>
                      <a:r>
                        <a:rPr lang="ru-RU" sz="1200" baseline="0" dirty="0" err="1">
                          <a:solidFill>
                            <a:schemeClr val="bg1"/>
                          </a:solidFill>
                          <a:effectLst/>
                        </a:rPr>
                        <a:t>медизделий</a:t>
                      </a: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 на основе микросфер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aseline="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err="1">
                          <a:solidFill>
                            <a:schemeClr val="bg1"/>
                          </a:solidFill>
                          <a:effectLst/>
                        </a:rPr>
                        <a:t>Госрегистрация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85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gridSpan="7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Разработка и регистрация прочих РФП по номенклатуре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522232"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Создание </a:t>
                      </a:r>
                      <a:r>
                        <a:rPr lang="ru-RU" sz="1600" b="1" dirty="0" smtClean="0">
                          <a:effectLst/>
                        </a:rPr>
                        <a:t>производств</a:t>
                      </a:r>
                      <a:endParaRPr lang="ru-RU" sz="16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Проектирование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85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Строительно-монтажные работы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864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</a:rPr>
                        <a:t>Пуско-наладка, получение разрешительной документации, </a:t>
                      </a:r>
                      <a:r>
                        <a:rPr lang="ru-RU" sz="1200" baseline="0" dirty="0" err="1">
                          <a:solidFill>
                            <a:schemeClr val="bg1"/>
                          </a:solidFill>
                          <a:effectLst/>
                        </a:rPr>
                        <a:t>валидация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414903"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Маркетинговые работы</a:t>
                      </a:r>
                      <a:endParaRPr lang="ru-RU" sz="16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endParaRPr lang="ru-RU" sz="120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pPr indent="0"/>
                      <a:endParaRPr lang="ru-RU" sz="120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noFill/>
                  </a:tcPr>
                </a:tc>
                <a:tc gridSpan="9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Внедрение продукции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52690" marR="52690" marT="26345" marB="26345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2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mtgNq0oHkyeoool84nedA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14541</TotalTime>
  <Words>2464</Words>
  <Application>Microsoft Office PowerPoint</Application>
  <PresentationFormat>Экран (4:3)</PresentationFormat>
  <Paragraphs>498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HDOfficeLightV0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Nataliya Shandala</dc:creator>
  <cp:lastModifiedBy>Admin</cp:lastModifiedBy>
  <cp:revision>621</cp:revision>
  <dcterms:created xsi:type="dcterms:W3CDTF">2007-05-03T11:36:54Z</dcterms:created>
  <dcterms:modified xsi:type="dcterms:W3CDTF">2018-03-29T12:55:17Z</dcterms:modified>
</cp:coreProperties>
</file>