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  <p:sldMasterId id="2147483845" r:id="rId2"/>
    <p:sldMasterId id="2147483857" r:id="rId3"/>
    <p:sldMasterId id="2147483869" r:id="rId4"/>
  </p:sldMasterIdLst>
  <p:notesMasterIdLst>
    <p:notesMasterId r:id="rId5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14" r:id="rId31"/>
    <p:sldId id="315" r:id="rId32"/>
    <p:sldId id="267" r:id="rId33"/>
    <p:sldId id="268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73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7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72DC03-0C8D-453C-A448-C14065A87DAE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0A21C0-8F76-4FA7-9DC5-C09CB22F5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55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8FD37-2513-4B96-83A2-72CC17114315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BE95-43F5-4C11-8091-969FFEAFD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7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D75D-DDA9-47E1-8964-ACDA55B354A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05D6-1444-442A-B9E3-2DCFCBF5A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52D9-40BD-4AA3-A394-4B38062FB725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B28-5FB8-4769-8273-31E691A57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2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FD53-E624-4637-A4B0-CD3F6FAC47B5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F9F7-F6C4-4BC6-A9E0-C1649B3DA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4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F486-4877-4FDB-98D2-D78165279EAD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7F88-B0D3-4A5B-B43D-76565104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64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6653-A6BD-480D-91D1-EBCA7B9A8E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C3D0-72EC-4891-B8E3-F2A36C8C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6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DCCC2-B838-4D0A-8395-C7123977E1EE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820F-5BA0-434D-9D1B-8F3214AEE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8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7836-64AC-4FEC-A127-9F85BA41762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B47D-BD46-4A7E-80FB-8D317C207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3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4BE-BBE7-4E42-BB79-C1200B6376B7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0B45-5CB7-4145-B776-EBA209B7D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13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7118-D5BC-4E60-AC78-D7925DB11E70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AC5A-7B4C-49E5-8ABF-E5026DA9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9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1186-14AF-4349-85F1-BB894CA93E7B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52C1-8FF7-4465-8216-88721A39A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0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2D02B8-F6D7-45C5-A916-F96DD8DDEBE7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2E7026-37CB-4653-BC9E-EB964DF0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2930990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1851-A966-4831-843C-0776EB9CC79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6A3D3-B40B-457D-AF6A-7BA524387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24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671-A8D9-466A-BB2E-E3C852604B0D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A368-AA49-4735-9525-23A00101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46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8310-000A-4F78-BFD7-01E18C389E0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88EF-977E-4DF2-A52B-A162E736A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0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8255-5AD0-4CA7-9AC7-7E65696D1932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D5FF-42EF-4D5B-B797-3A29B51BC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09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E94C9-3146-4723-8CD8-01A1C5AFE46E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E735-EEC7-480F-8510-0D01BF6B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2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E72B-37D3-4432-AEC8-9351DB9B4FD4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A5CE0-773C-4F0A-B671-A9B9B3B8F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92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8E77-53F3-47BA-9FEA-69EC0BABE8F2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4047-3466-4617-BA49-9CE444BC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62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5529-3483-4135-95F6-E7FE09F51DD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1FB1-1AC9-4D64-BD7A-416ECD9F8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66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DAC3-173C-4ED5-9E5D-8A9167426A4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D780-96AA-415F-A183-120655DB9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38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6369-0134-4AE3-B03F-37D1C0E32234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CE76-10A5-4759-9FDA-ED1AA9E6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DCBE-5280-45FB-8E00-371733FAABA1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28A7-07E1-4C82-848F-3CC57C76B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3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DB94-350E-4231-B70C-5AD6CCFB397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C400-2E3B-4377-BDFB-9EC45C4B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89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BB8D-E25C-4A02-84ED-7DEBE4179915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7D8D-BECA-40D8-8FC2-C7C19DD99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8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1AC5-F2D1-4474-9D62-EC00C8C1310C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2961-FCC8-4376-AB17-10E092A01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28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E1C3F-754C-4275-9FE9-201F77AE955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6BDA-CFF7-4B72-ABEA-5B082B33C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00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0162-9CCF-4AF1-9787-95C744184993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F6F1-D6CC-443A-9A33-7660507AE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2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C04C-F609-45A7-92E1-5F4E84452BC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5633-C25C-4CBA-A01F-785E31A99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83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480E-E7CB-43BC-8022-07EA2A370E96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A0C8-4940-46BC-9C8F-5C0DF0B9C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32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F70B-33B9-40E8-8BD0-019CA44C14A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C235-91BF-44B2-AD2B-1A8B3DDEB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17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66C2-57D7-4262-B2FA-30FB208EAD43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6968-BBCF-4749-AE37-1C48CE8AD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53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5068-DDFC-448D-B137-27C3D18A399E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49A7-DA07-46CC-B895-A36843D66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D66C6-0CCD-40B9-BFD5-99FE03753967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986B-3EBF-400B-B83B-3FBBADA39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0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8230-7AD0-4C3A-9153-A972EC4CE3C4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8120-3EC5-4C9D-B249-7E34D9DF8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35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194D-D29B-41D7-9CF4-992303D92EE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8C32-EB18-4A9E-8E2F-7E662A3BA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7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3868-1300-4674-8F78-555DD3B280DA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0F3B-B671-484E-9252-3FA367772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41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C89F-2E68-446F-A898-64CBFF80AE6A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6B98-E141-401C-9086-26D4197FA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4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66F3-BE61-424F-BABE-82E2126AE302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D7DC-C74F-4E58-A195-BEFA13E0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A9D5-5503-4538-B7D5-FD13173508C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2AFC-7E08-415B-9E66-E9760FF24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9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097FF5-4897-4D6D-96DD-62766367753D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C69AED-A0BB-4345-84E1-340DFFD0D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195261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01F7-B03E-4EB1-8746-1F84D8A562AF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36E3-C6BB-4F1C-8F05-61C7537FE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896A8A-2EC1-4BB8-AE22-99401707E343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CB8EDC-3ACB-4F6A-A508-9521ED50A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3375020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8D4A23-905A-4FE7-B4C9-3DB11BD1CAAD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135FC7-148B-4AF6-8061-A199C2EC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</p:spTree>
    <p:extLst>
      <p:ext uri="{BB962C8B-B14F-4D97-AF65-F5344CB8AC3E}">
        <p14:creationId xmlns:p14="http://schemas.microsoft.com/office/powerpoint/2010/main" val="255261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0A61C4-BA3A-4981-AA93-FA1E4B461AC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Базовая организация ИЯУ СНГ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F74BF-793E-4182-893D-1E8F5EB1C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73" r:id="rId4"/>
    <p:sldLayoutId id="2147483974" r:id="rId5"/>
    <p:sldLayoutId id="2147483996" r:id="rId6"/>
    <p:sldLayoutId id="2147483975" r:id="rId7"/>
    <p:sldLayoutId id="2147483997" r:id="rId8"/>
    <p:sldLayoutId id="2147483998" r:id="rId9"/>
    <p:sldLayoutId id="2147483976" r:id="rId10"/>
    <p:sldLayoutId id="214748397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63EAA-1E7C-489A-8DBA-EDDC3E1EBBBF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3BA15-7608-487E-BC1A-F7A9FDFF5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78" r:id="rId2"/>
    <p:sldLayoutId id="2147484000" r:id="rId3"/>
    <p:sldLayoutId id="2147483979" r:id="rId4"/>
    <p:sldLayoutId id="2147483980" r:id="rId5"/>
    <p:sldLayoutId id="2147483981" r:id="rId6"/>
    <p:sldLayoutId id="2147484001" r:id="rId7"/>
    <p:sldLayoutId id="2147484002" r:id="rId8"/>
    <p:sldLayoutId id="2147484003" r:id="rId9"/>
    <p:sldLayoutId id="2147483982" r:id="rId10"/>
    <p:sldLayoutId id="214748400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D2AFA-57AC-4151-A68B-431924B65C9D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438CF-AE70-48B7-8B92-BBFB7B786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83" r:id="rId2"/>
    <p:sldLayoutId id="2147484006" r:id="rId3"/>
    <p:sldLayoutId id="2147483984" r:id="rId4"/>
    <p:sldLayoutId id="2147483985" r:id="rId5"/>
    <p:sldLayoutId id="2147483986" r:id="rId6"/>
    <p:sldLayoutId id="2147484007" r:id="rId7"/>
    <p:sldLayoutId id="2147484008" r:id="rId8"/>
    <p:sldLayoutId id="2147484009" r:id="rId9"/>
    <p:sldLayoutId id="2147483987" r:id="rId10"/>
    <p:sldLayoutId id="214748401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099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410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4109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592E5-C4EF-4478-B6B8-8399A4C9C707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АИС ИЯУ-СНГ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7FB2D-AF78-4118-A7F1-630D06578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88" r:id="rId2"/>
    <p:sldLayoutId id="2147484012" r:id="rId3"/>
    <p:sldLayoutId id="2147483989" r:id="rId4"/>
    <p:sldLayoutId id="2147483990" r:id="rId5"/>
    <p:sldLayoutId id="2147483991" r:id="rId6"/>
    <p:sldLayoutId id="2147484013" r:id="rId7"/>
    <p:sldLayoutId id="2147484014" r:id="rId8"/>
    <p:sldLayoutId id="2147484015" r:id="rId9"/>
    <p:sldLayoutId id="2147483992" r:id="rId10"/>
    <p:sldLayoutId id="21474840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050" y="2420938"/>
            <a:ext cx="6913563" cy="18938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О деятельности Базовой организации </a:t>
            </a:r>
            <a:b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информационному обмену </a:t>
            </a:r>
            <a:b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в области обеспечения безопасности исследовательских ядерных установок государств – участников СНГ </a:t>
            </a:r>
            <a:b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в 2014 -2015 годах</a:t>
            </a:r>
            <a:endParaRPr lang="ru-RU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365625"/>
            <a:ext cx="6172200" cy="13716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>
                <a:latin typeface="Calibri" pitchFamily="34" charset="0"/>
                <a:cs typeface="Calibri" pitchFamily="34" charset="0"/>
              </a:rPr>
              <a:t>Федулин Виктор Николаевич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A093C0-B07B-4FA6-AEEA-B2C28C16646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891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313" y="692150"/>
            <a:ext cx="7961312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Для автоматизации деятельности (обработка, накопление , анализ и обмен информацией) в ЦАИ ИЯУ разрабатывается автоматизированная информационная система по опыту эксплуатации исследовательских ядерных установок Базовой организации государств – участников СНГ 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АИС ИЯУ–СНГ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), решающая следующие основные задачи: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каталогизация сведений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 состояния ИЯУ, ее основных технических характеристиках, экспериментальных возможностях и инструментальной обеспеченности проводимых исследований, выполняемых мероприятиях для повышения уровня безопасности эксплуатации ИЯУ и эффективности контроля за обеспечением ядерной и радиационной безопасности ИЯУ государств – участников СНГ;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сбор и обработка данных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 отказам оборудования ИЯУ, ошибкам персонала и внешним воздействиям на ИЯУ;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и представление информации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по опыту эксплуатации ИЯУ в организации, эксплуатирующие ИЯУ в государствах – участниках СНГ, и в органы отраслевого сотрудничества СНГ;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сведений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из базы данных АИС ИЯУ-СНГ в режиме онлайн с использованием Web-технологий и Интернета.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sp>
        <p:nvSpPr>
          <p:cNvPr id="819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659563" y="6308725"/>
            <a:ext cx="1498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8DA384-75B4-4AA7-B27E-1E144364B6AF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55650" y="4799013"/>
            <a:ext cx="505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Демонстрация </a:t>
            </a:r>
            <a:r>
              <a:rPr lang="en-US" altLang="ru-RU" sz="18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>работы </a:t>
            </a:r>
            <a:r>
              <a:rPr lang="en-US" altLang="ru-RU" sz="18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>системы </a:t>
            </a:r>
            <a:r>
              <a:rPr lang="en-US" altLang="ru-RU" sz="18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>АИС ИЯУ-СНГ </a:t>
            </a:r>
            <a:r>
              <a:rPr lang="en-US" altLang="ru-RU" sz="18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/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в виде </a:t>
            </a:r>
            <a:r>
              <a:rPr lang="en-US" altLang="ru-RU" sz="18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>скриншотов </a:t>
            </a:r>
            <a:r>
              <a:rPr lang="en-US" altLang="ru-RU" sz="18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>экранных </a:t>
            </a:r>
            <a:r>
              <a:rPr lang="en-US" altLang="ru-RU" sz="1800" b="1">
                <a:solidFill>
                  <a:srgbClr val="000000"/>
                </a:solidFill>
              </a:rPr>
              <a:t> </a:t>
            </a:r>
            <a:r>
              <a:rPr lang="ru-RU" altLang="ru-RU" sz="1800" b="1">
                <a:solidFill>
                  <a:srgbClr val="000000"/>
                </a:solidFill>
              </a:rPr>
              <a:t>форм</a:t>
            </a:r>
          </a:p>
        </p:txBody>
      </p:sp>
      <p:pic>
        <p:nvPicPr>
          <p:cNvPr id="819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84350"/>
            <a:ext cx="3600450" cy="243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AF6F2-9093-405F-8720-01500D8869BB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096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2"/>
          <a:stretch>
            <a:fillRect/>
          </a:stretch>
        </p:blipFill>
        <p:spPr bwMode="auto">
          <a:xfrm>
            <a:off x="1039813" y="1557338"/>
            <a:ext cx="706437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9B9D0-AC5C-458B-98A0-D9AC2844CE71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19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8"/>
          <a:stretch>
            <a:fillRect/>
          </a:stretch>
        </p:blipFill>
        <p:spPr bwMode="auto">
          <a:xfrm>
            <a:off x="1036638" y="1547813"/>
            <a:ext cx="70707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A5D47-B422-45A7-A78F-5D1A8763DA5E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301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2"/>
          <a:stretch>
            <a:fillRect/>
          </a:stretch>
        </p:blipFill>
        <p:spPr bwMode="auto">
          <a:xfrm>
            <a:off x="1039813" y="1957388"/>
            <a:ext cx="70643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86048-8358-47A4-ACBB-D86DEB554EC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403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28775"/>
            <a:ext cx="7289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9C6CE1-1F85-47B2-8E63-43BD56301466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506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/>
          <a:stretch>
            <a:fillRect/>
          </a:stretch>
        </p:blipFill>
        <p:spPr bwMode="auto">
          <a:xfrm>
            <a:off x="1028700" y="1774825"/>
            <a:ext cx="7086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1A8B2-0CEC-4366-AA03-B0FA2054A09D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608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692275"/>
            <a:ext cx="67881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738C0-970F-4B35-AC7F-C19648A30D07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710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"/>
          <a:stretch>
            <a:fillRect/>
          </a:stretch>
        </p:blipFill>
        <p:spPr bwMode="auto">
          <a:xfrm>
            <a:off x="1192213" y="1660525"/>
            <a:ext cx="6759575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E7E07-3FCB-416E-933C-BF150003CDBD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813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725613"/>
            <a:ext cx="67976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3AA72-CEC5-44F5-A948-7176543D8FC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Решением Совета Глав Правительств СНГ от 31 мая 2013 года акционерному обществу «Государственный научный центр - Научно-исследовательский институт атомных реакторов» придан статус базовой организации государств – участников Содружества Независимых Государств по информационному обмену в области обеспечения безопасности исследовательских ядерных установок государств - участников СНГ (далее - Базовая организация) и утверждено «Положение о Базовой организации государств-участников Содружества Независимых Государств по информационному обмену в области обеспечения безопасности исследовательских ядерных установок государств-участников СНГ».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Решение подписано Главами Правительств следующих стран: Республики Армения, Республики Беларусь, Республики Казахстан, Кыргызской Республики, Российской Федерации и Республики Таджикистан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3ED3E-ADC7-45F2-8458-8FE862FCE7C2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4915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736725"/>
            <a:ext cx="67754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55507-272E-422B-A443-A82B672AA26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018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795463"/>
            <a:ext cx="67881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D99-FB42-414D-9019-65413CAF72D5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120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778000"/>
            <a:ext cx="708025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61AA2-B4A9-4A5D-84F0-E67914DF0A57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222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79575"/>
            <a:ext cx="719931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-2"/>
          <a:stretch/>
        </p:blipFill>
        <p:spPr>
          <a:xfrm>
            <a:off x="1009650" y="3317875"/>
            <a:ext cx="7127875" cy="298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EAE64-5F76-4E30-91D5-9A5318AE5149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325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819275"/>
            <a:ext cx="70707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FDB0C-39AE-4A48-A13D-99243DDFF5F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427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1993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6"/>
          <a:stretch>
            <a:fillRect/>
          </a:stretch>
        </p:blipFill>
        <p:spPr bwMode="auto">
          <a:xfrm>
            <a:off x="981075" y="3213100"/>
            <a:ext cx="71993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83"/>
          <a:stretch>
            <a:fillRect/>
          </a:stretch>
        </p:blipFill>
        <p:spPr bwMode="auto">
          <a:xfrm>
            <a:off x="990600" y="5224463"/>
            <a:ext cx="719931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8EC06-5AC5-4C66-BD8F-66CC13B1E7F5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530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844675"/>
            <a:ext cx="70929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АИС ИЯУ-СНГ</a:t>
            </a: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E8C37-7C7A-412F-865E-E3BAA312C3DE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342900" y="1125538"/>
            <a:ext cx="494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ИНФОРМАЦИОННАЯ СИСТЕМА «АИС ИЯУ-СНГ»</a:t>
            </a:r>
          </a:p>
        </p:txBody>
      </p:sp>
      <p:pic>
        <p:nvPicPr>
          <p:cNvPr id="5632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>
            <a:fillRect/>
          </a:stretch>
        </p:blipFill>
        <p:spPr bwMode="auto">
          <a:xfrm>
            <a:off x="1039813" y="1700213"/>
            <a:ext cx="70643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373688"/>
            <a:ext cx="7920038" cy="768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006A0-8F8A-44A1-9DE5-0AB62387224E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5734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787400"/>
            <a:ext cx="781843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Базовая организация тесно взаимодействует с </a:t>
            </a: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Коалицией ИР СНГ</a:t>
            </a: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. Коалиция исследовательских реакторов стран Содружества Независимых Государств (КИР СНГ) была создана в 2012 году при поддержке МАГАТЭ. Основополагающим документом является Меморандум о взаимопонимании в отношении создания КИР СНГ, выработанный и подписанный в 2013 году представителями 12 организаций 8 государств-участников СНГ – Азербайджана, Беларуси, Казахстана, Кыргызстана, России, Таджикистана, Украины и Узбекистана. Ключевыми сферами деятельности Коалиции является: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AutoNum type="arabicParenR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повышение безопасности</a:t>
            </a: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AutoNum type="arabicParenR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управление ресурсом и 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Tx/>
              <a:buAutoNum type="arabicParenR"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 и обучение персонала исследовательских реакторов.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>За прошедшие годы состоялось три заседания участников КИР СНГ (2012, 2013 и 2014 гг.), на которых обсуждались вопросы планирования и реализации поставленных задач. Решением задач, стоящих перед КИР СНГ по основным направлениям деятельности (действующий план на 2014-2015 годы), занимаются рабочие группы, сформированные из участников КИР СНГ.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Четвертое заседание КИР СНГ состоится 07-10 июля 2015 года в г. Ташкенте, Республика Узбекистан.</a:t>
            </a:r>
            <a:endParaRPr lang="ru-RU" altLang="ru-RU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DABDE-9AC4-463E-AB17-9426E71BB47B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583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Прямоугольник 6"/>
          <p:cNvSpPr>
            <a:spLocks noChangeArrowheads="1"/>
          </p:cNvSpPr>
          <p:nvPr/>
        </p:nvSpPr>
        <p:spPr bwMode="auto">
          <a:xfrm>
            <a:off x="468313" y="692150"/>
            <a:ext cx="7961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В Базовой организации не участвуют Узбекистан и Украина, являющиеся членами Коалиции ИР СНГ. Для представления полной картины об ИЯУ на пространстве СНГ Совещательный орган Базовой организации обратился к Коалиции ИР СНГ  с предложением о совместной работе по созданию информационной системы АИС ИЯУ-СНГ, выпуску информационного бюллетеня о нарушениях в работе и книги об ИЯУ.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374" name="Прямоугольник 1"/>
          <p:cNvSpPr>
            <a:spLocks noChangeArrowheads="1"/>
          </p:cNvSpPr>
          <p:nvPr/>
        </p:nvSpPr>
        <p:spPr bwMode="auto">
          <a:xfrm>
            <a:off x="611188" y="6165850"/>
            <a:ext cx="7818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Участники Коалиции ИР СНГ одобрили данное предложение.</a:t>
            </a:r>
            <a:endParaRPr lang="ru-RU" altLang="ru-RU" sz="1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2376488"/>
            <a:ext cx="6126162" cy="383381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7A383-09BD-46FF-BBCB-F036B634284C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174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Базовая организация создана в целях координации и выполнения работ по сбору, обработке, накоплению, анализу, использованию данных об опыте эксплуатации исследовательских ядерных установок (далее - ИЯУ) государств - участников СНГ, об инцидентах на них, а также в целях подготовки информационно-аналитических материалов для обеспечения информацией участников межгосударственного взаимодействия о путях повышения безопасности и надежности эксплуатации ИЯУ.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Базовая организация осуществляет свою деятельность во взаимодействии с Комиссией государств - участников СНГ по использованию атомной энергии в мирных целях, органами управления в атомной энергетике, профильными ведомствами и органами, осуществляющими государственное регулирование деятельности по обеспечению безопасности при использовании атомной энергии государств - участников СНГ и Исполнительным комитетом СНГ.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112DA1-3777-47BA-9C0F-28946CAD2EE1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593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Информация из АИС ИЯУ–СНГ будет ежегодно представляться в проанализированном и обобщенном виде в информационном бюллетене </a:t>
            </a:r>
            <a:br>
              <a:rPr lang="ru-RU" altLang="ru-RU" sz="1800">
                <a:latin typeface="Calibri" pitchFamily="34" charset="0"/>
                <a:cs typeface="Calibri" pitchFamily="34" charset="0"/>
              </a:rPr>
            </a:br>
            <a:r>
              <a:rPr lang="ru-RU" altLang="ru-RU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«О нарушениях в работе исследовательских ядерных установок государств – участников СНГ»</a:t>
            </a:r>
            <a:r>
              <a:rPr lang="ru-RU" altLang="ru-RU" sz="1800">
                <a:latin typeface="Calibri" pitchFamily="34" charset="0"/>
                <a:cs typeface="Calibri" pitchFamily="34" charset="0"/>
              </a:rPr>
              <a:t>,</a:t>
            </a:r>
            <a:r>
              <a:rPr lang="ru-RU" altLang="ru-RU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800">
                <a:latin typeface="Calibri" pitchFamily="34" charset="0"/>
                <a:cs typeface="Calibri" pitchFamily="34" charset="0"/>
              </a:rPr>
              <a:t>требования к содержанию и объему которого одобрены на заседании рабочих групп Базовой организации (19.09.2014 г., Республика Казахстан, г. Алматы). Информационный бюллетень готовится в ЦАИ ИЯУ по материалам, полученным от эксплуатирующих ИЯУ организаций, в соответствие с «Методическими рекомендациями ...», представляется на очередном заседании Совещательного органа Базовой организации и размещается на сайте информационной системы по опыту эксплуатации исследовательских ядерных установок государств – участников СНГ.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Сбор данных для информационного бюллетеня в основном завершен. Полученные данные для информационного бюллетеня проанализированы.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7178675" y="6308725"/>
            <a:ext cx="149701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3BA03-4985-40D7-84A3-75EF05CDF6A0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755650" y="5230813"/>
            <a:ext cx="743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Демонстрация  макета  информационного  бюллетеня  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«О нарушениях в работе ИЯУ государств – участников СНГ в 2014 году»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00000" cy="307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9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042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83C821-EAD4-4DDB-8717-9DBB26563A6F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1628775"/>
            <a:ext cx="3308350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275" y="1628775"/>
            <a:ext cx="3322638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6" name="TextBox 11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1447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1FE4A-631B-4F42-9A88-4CE2CE6E4284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087"/>
          <a:stretch/>
        </p:blipFill>
        <p:spPr>
          <a:xfrm>
            <a:off x="827088" y="1585913"/>
            <a:ext cx="3411537" cy="475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0" y="1511300"/>
            <a:ext cx="3436938" cy="485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70" name="TextBox 10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2471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50EC-CFC7-474E-8763-67A30AFE8D45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520825"/>
            <a:ext cx="341947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75" y="1520825"/>
            <a:ext cx="3424238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494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349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6A794-559C-4467-BA39-8E3A3BB05BFB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520825"/>
            <a:ext cx="3424238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588" y="1520825"/>
            <a:ext cx="3416300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45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0F825-0AD2-4974-8B77-AF8C7DA9D794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484313"/>
            <a:ext cx="3430587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63" y="1484313"/>
            <a:ext cx="3422650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554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F340F-35CB-4BD4-AF08-CDEE67A2E7DC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520825"/>
            <a:ext cx="3430587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75" y="1520825"/>
            <a:ext cx="3414713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65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ИБ «ИЯУ СНГ»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D2243-9A5D-4851-98CB-24D2C7F7F2CD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484313"/>
            <a:ext cx="3422650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13" y="1493838"/>
            <a:ext cx="3419475" cy="486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55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ИНФОРМАЦИОННЫЙ БЮЛЛЕТЕНЬ «О НАРУШЕНИЯХ В РАБОТЕ ИЯУ СНГ»</a:t>
            </a:r>
          </a:p>
        </p:txBody>
      </p:sp>
      <p:pic>
        <p:nvPicPr>
          <p:cNvPr id="6759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0B952A-AEE3-4057-A068-E57E30341460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6861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Планируемая к выпуску книга </a:t>
            </a:r>
            <a:r>
              <a:rPr lang="ru-RU" altLang="ru-RU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«Исследовательские ядерные установки государств-участников СНГ» </a:t>
            </a:r>
            <a:r>
              <a:rPr lang="ru-RU" altLang="ru-RU" sz="1800">
                <a:latin typeface="Calibri" pitchFamily="34" charset="0"/>
                <a:cs typeface="Calibri" pitchFamily="34" charset="0"/>
              </a:rPr>
              <a:t>будет представлять широкому кругу специалистов сведения, которые показывают подробную картину актуального состояния исследовательских ядерных установок государств-участников СНГ, обеспечивающих национальных и зарубежных экспериментаторов всеобъемлющими возможностями для проведения самых разных исследований в области изучения и использования атомной энергии.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Рекомендации для подготовки материалов (содержание, объем, требования к текстовой и графической информации) книги «Исследовательские ядерные установки государств-участников СНГ» были одобрены на заседании рабочих групп Базовой организации (19.09.2014 г., Республика Казахстан, г. Алматы).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Сбор данных для книги в основном завершен. Создан проект структуры электронной версии книги. Проводится организационная работа по переводу данных для книги на английский язык. Предложение о финансовой поддержке публикации книги обсуждается с МАГАТЭ.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C5CE8-5F1D-462C-B9FA-E73BFC8CBF51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27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313" y="776288"/>
            <a:ext cx="7961312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своей деятельности Базовая организация руководствуется, кроме Положения о Базовой организации, следующими разработанными и утвержденными в установленном порядке основными документами: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Регламентом работы Базовой организации;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Положением о Совещательном органе Базовой организации;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Регламентом работы Совещательного органа Базовой организации.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Осуществление исполнительной деятельности Базовой организации возложено на отраслевой Центр сбора и анализа информации по безопасности ИЯУ АО «ГНЦ НИИАР» (далее ЦАИ ИЯУ), в структуре которого сформировано подразделение по работе с профильными организациями государств - участников СНГ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6804025" y="6308725"/>
            <a:ext cx="1871663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D7FE1-933B-4FC0-B37F-FCD0ED230B91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755650" y="5159375"/>
            <a:ext cx="7593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Демонстрация структуры и макета книги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«Исследовательские ядерные установки государств – участников СНГ»</a:t>
            </a:r>
          </a:p>
        </p:txBody>
      </p:sp>
      <p:sp>
        <p:nvSpPr>
          <p:cNvPr id="69637" name="TextBox 9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6963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6" t="3097" r="3005" b="5199"/>
          <a:stretch/>
        </p:blipFill>
        <p:spPr>
          <a:xfrm>
            <a:off x="999212" y="1628800"/>
            <a:ext cx="3078000" cy="299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6015F-6353-48EB-9C55-7CDEBFB4989F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066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63" y="1557338"/>
            <a:ext cx="5894387" cy="47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A3D93A-0FEE-418E-819C-6931C53C66CF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1684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4811"/>
          <a:stretch/>
        </p:blipFill>
        <p:spPr>
          <a:xfrm>
            <a:off x="1506538" y="1714500"/>
            <a:ext cx="6161087" cy="452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55501-6910-4ECE-AB5A-5076082C652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2708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1573213"/>
            <a:ext cx="6089650" cy="47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50B05-8523-4511-A1C0-13DCF425B807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3732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8" y="1585913"/>
            <a:ext cx="6278562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A07E8-D89D-41EE-B1B9-05651FEE9F33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4756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070100"/>
            <a:ext cx="6264275" cy="416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BF1EB-F554-4035-9AB0-C0D4BA78F815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578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1557338"/>
            <a:ext cx="6138863" cy="475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87E61-08E3-430A-A6AC-D006D90E5748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6804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3" y="1628775"/>
            <a:ext cx="651192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0B6C0-4EB4-42BE-B8AC-413C03B34A88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7828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1941513"/>
            <a:ext cx="6480175" cy="393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AE04E-3B9D-4388-AC34-81FB1ACE4335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8852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88" y="1628775"/>
            <a:ext cx="6588125" cy="459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DFC07B-CF3C-46DD-8CBE-877F98E7232E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379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В 2014 году был определен состав участников Совещательного органа и </a:t>
            </a:r>
            <a:br>
              <a:rPr lang="ru-RU" altLang="ru-RU" sz="1800">
                <a:latin typeface="Calibri" pitchFamily="34" charset="0"/>
                <a:cs typeface="Calibri" pitchFamily="34" charset="0"/>
              </a:rPr>
            </a:br>
            <a:r>
              <a:rPr lang="ru-RU" altLang="ru-RU" sz="1800">
                <a:latin typeface="Calibri" pitchFamily="34" charset="0"/>
                <a:cs typeface="Calibri" pitchFamily="34" charset="0"/>
              </a:rPr>
              <a:t>29-30 мая 2014 года было проведено первое заседание Совещательного органа Базовой организации.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В результате работы Совещательного органа Базовой организации обсуждены основные документы, регламентирующих деятельность Базовой организации, подготовлен и утвержден план работ Базовой организации на 2014 – 2015 годы, созданы рабочие групп по различным направлениям деятельности Базовой организации.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D316-E803-4DDC-88E6-15168ACBE528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79876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7987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48017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859338" y="6303963"/>
            <a:ext cx="378777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>
                <a:solidFill>
                  <a:srgbClr val="073E87"/>
                </a:solidFill>
              </a:rPr>
              <a:t>КНИГА «ИЯУ СНГ»</a:t>
            </a: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5CEF1-EA7E-4704-80C0-EC3700ECC201}" type="slidenum">
              <a:rPr lang="ru-RU" altLang="ru-RU" sz="1800" b="1">
                <a:solidFill>
                  <a:srgbClr val="073E8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altLang="ru-RU" sz="1800" b="1">
              <a:solidFill>
                <a:srgbClr val="073E87"/>
              </a:solidFill>
            </a:endParaRPr>
          </a:p>
        </p:txBody>
      </p:sp>
      <p:pic>
        <p:nvPicPr>
          <p:cNvPr id="80900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76517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7"/>
          <p:cNvSpPr txBox="1">
            <a:spLocks noChangeArrowheads="1"/>
          </p:cNvSpPr>
          <p:nvPr/>
        </p:nvSpPr>
        <p:spPr bwMode="auto">
          <a:xfrm>
            <a:off x="296863" y="1125538"/>
            <a:ext cx="766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52E65"/>
                </a:solidFill>
              </a:rPr>
              <a:t>СТРУКТУРА  КНИГИ «ИССЛЕДОВАТЕЛЬСКИЕ  ЯДЕРНЫЕ  УСТАНОВКИ  СНГ»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5" y="1828800"/>
            <a:ext cx="6127750" cy="383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903" name="TextBox 5"/>
          <p:cNvSpPr txBox="1">
            <a:spLocks noChangeArrowheads="1"/>
          </p:cNvSpPr>
          <p:nvPr/>
        </p:nvSpPr>
        <p:spPr bwMode="auto">
          <a:xfrm>
            <a:off x="1508125" y="1412875"/>
            <a:ext cx="267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B87D6"/>
                </a:solidFill>
              </a:rPr>
              <a:t>Приложения </a:t>
            </a:r>
            <a:br>
              <a:rPr lang="ru-RU" altLang="ru-RU" sz="1200" b="1">
                <a:solidFill>
                  <a:srgbClr val="0B87D6"/>
                </a:solidFill>
              </a:rPr>
            </a:br>
            <a:r>
              <a:rPr lang="ru-RU" altLang="ru-RU" sz="1200" b="1">
                <a:solidFill>
                  <a:srgbClr val="0B87D6"/>
                </a:solidFill>
              </a:rPr>
              <a:t>                Государства – участники СНГ</a:t>
            </a:r>
          </a:p>
        </p:txBody>
      </p:sp>
      <p:sp>
        <p:nvSpPr>
          <p:cNvPr id="80904" name="TextBox 8"/>
          <p:cNvSpPr txBox="1">
            <a:spLocks noChangeArrowheads="1"/>
          </p:cNvSpPr>
          <p:nvPr/>
        </p:nvSpPr>
        <p:spPr bwMode="auto">
          <a:xfrm>
            <a:off x="755650" y="5732463"/>
            <a:ext cx="77041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Выпуск книги будет осуществляться  при  выборе и согласовании издателя книги, проводится организационная работа.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9A881-1968-4BAA-B0E5-A5AC454157B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8192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Прямоугольник 6"/>
          <p:cNvSpPr>
            <a:spLocks noChangeArrowheads="1"/>
          </p:cNvSpPr>
          <p:nvPr/>
        </p:nvSpPr>
        <p:spPr bwMode="auto">
          <a:xfrm>
            <a:off x="468313" y="1281113"/>
            <a:ext cx="79613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Базовая организация принимает участие в подготовке и проведении международных конференций по безопасности ИЯУ. В 2014 году состоялась очередная международная конференция «Безопасность ИЯУ», в которой приняли участие представители государств – участников СНГ: Беларуси, Казахстана и др. </a:t>
            </a:r>
          </a:p>
          <a:p>
            <a:pPr algn="just" eaLnBrk="1" hangingPunct="1"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Следующую международную конференцию по безопасности ИЯУ планируется провести при поддержке МАГАТЭ в 2017 году.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Базовая организация осуществляет масштабную деятельность для реализации плана работ, намеченных  Совещательным органом на 2014 - 2015 годы, </a:t>
            </a:r>
            <a:br>
              <a:rPr lang="ru-RU" altLang="ru-RU" sz="1800">
                <a:latin typeface="Calibri" pitchFamily="34" charset="0"/>
                <a:cs typeface="Calibri" pitchFamily="34" charset="0"/>
              </a:rPr>
            </a:br>
            <a:r>
              <a:rPr lang="ru-RU" altLang="ru-RU" sz="1800">
                <a:latin typeface="Calibri" pitchFamily="34" charset="0"/>
                <a:cs typeface="Calibri" pitchFamily="34" charset="0"/>
              </a:rPr>
              <a:t>что требует значительных затрат , в том числе, и финансовых.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4870450"/>
            <a:ext cx="7961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 за  внимание!</a:t>
            </a:r>
          </a:p>
        </p:txBody>
      </p:sp>
      <p:sp>
        <p:nvSpPr>
          <p:cNvPr id="81927" name="Номер слайда 2"/>
          <p:cNvSpPr txBox="1">
            <a:spLocks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133D89B5-0761-4688-A451-D0483A5FD81E}" type="slidenum">
              <a:rPr lang="ru-RU" altLang="ru-RU" sz="1800" b="1">
                <a:solidFill>
                  <a:srgbClr val="073E87"/>
                </a:solidFill>
                <a:latin typeface="Candara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ru-RU" altLang="ru-RU" sz="1800" b="1">
              <a:solidFill>
                <a:srgbClr val="073E87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76658-1BEB-4E4D-A8AC-27D29182F2C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482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313" y="692150"/>
            <a:ext cx="7961312" cy="591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Утвержденный Руководителем Базовой организации план работ на 2014 – 2015 годы определяет задачи, поставленные перед Базовой организацией, и включает следующие основные работы: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Разработка и внедрение информационной системы по опыту эксплуатации исследовательских ядерных установок государств – участников СНГ;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Организация и осуществление эксплуатации информационной системы по опыту эксплуатации исследовательских ядерных установок государств – участников СНГ;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Подготовка и выпуск ежегодного информационного бюллетеня «Об инцидентах на исследовательских ядерных установках государств – участников СНГ»;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Подготовка и выпуск книги «Исследовательские ядерные установки государств – участников СНГ»;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Разработка рекомендаций по оценке состояния ядерной и радиационной безопасности исследовательских ядерных установок государств – участников СНГ на основе обобщения методик оценки безопасности исследовательских ядерных установок по национальным нормам (правилам) и документам МАГАТЭ;</a:t>
            </a:r>
          </a:p>
          <a:p>
            <a:pPr marL="363538" indent="-185738" algn="just" fontAlgn="auto">
              <a:spcBef>
                <a:spcPts val="0"/>
              </a:spcBef>
              <a:spcAft>
                <a:spcPts val="0"/>
              </a:spcAft>
              <a:tabLst>
                <a:tab pos="354013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Создание раздела на сайте АО «ГНЦ НИИАР» с информацией, освещающей деятельность Базовой организации.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4F97D-AF7B-41E1-8A61-44958D7555A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584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В ЦАИ ИЯУ был проведен анализ опыта создания и функционирования информационных систем об ИЯУ (ИСОДИР, Россия, RRDB и IRSRR, МАГАТЭ) и рассмотрены действующие нормативные и справочные документы, как международные, так и стран СНГ, регламентирующие обеспечение безопасной эксплуатации ИЯУ. На основании этого определены согласованные базовые понятия и процедуры информационного обмена в области обеспечения безопасности исследовательских ядерных установок государств-участников СНГ в рамках Базовой организации.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Для специалистов организаций, участвующих в деятельности Базовой организации, подготовлены методические рекомендации для использования в текущей работе.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D1E5B-2A90-4B93-A407-1510F1376671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686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8313" y="692150"/>
            <a:ext cx="7961312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Методические рекомендации: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порядке, объёме и сроках предоставления данных об эксплуатации исследовательских ядерных установок государств – участников СНГ, включая информацию об инцидентах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(нарушениях в работе). Требования к содержанию отчета о расследовании нарушения в работе ИЯУ рекомендовано использовать, применяя «Положение о порядке расследования и учета нарушений в работе исследовательских ядерных установок» НП-027-10 (Россия) с учетом соответствия категорий нарушений в работе ИЯУ, используемые в нормативных документах по учету нарушений в государствах-участниках СНГ;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структуре, содержанию и объему информационного бюллетеня о нарушениях в работе исследовательских ядерных установок государств – участников СНГ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которые устанавливают требования к ежегодному информационному бюллетеню «О нарушениях в работе исследовательских ядерных установок государств – участников СНГ»;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  <a:defRPr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подготовки материалов (содержание, объем, требования к текстовой и графической информации) книги «Исследовательские ядерные установки государств-участников СНГ»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которые устанавливают требования к порядку и объему данных, предоставляемых обо всех исследовательских ядерных установках государств – участников СНГ (действующих, находящихся на реконструкции или консервации, выводимых из эксплуатации, строящихся).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5183188" y="3224212"/>
            <a:ext cx="68135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Базовая организация по информационному обмену в области обеспечения безопасности  ИЯУ СНГ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3AFE0-377B-4C0D-A947-5B4D2E4EE76A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pic>
        <p:nvPicPr>
          <p:cNvPr id="3789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47638"/>
            <a:ext cx="5445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6"/>
          <p:cNvSpPr>
            <a:spLocks noChangeArrowheads="1"/>
          </p:cNvSpPr>
          <p:nvPr/>
        </p:nvSpPr>
        <p:spPr bwMode="auto">
          <a:xfrm>
            <a:off x="468313" y="776288"/>
            <a:ext cx="7961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alibri" pitchFamily="34" charset="0"/>
                <a:cs typeface="Calibri" pitchFamily="34" charset="0"/>
              </a:rPr>
              <a:t>С 2015 года ознакомиться с информацией, освещающей деятельность Базовой организации, можно на разработанном в ЦАИ ИЯУ и введенным в эксплуатацию сайте http://baseorg.niiar.ru.</a:t>
            </a:r>
          </a:p>
        </p:txBody>
      </p:sp>
      <p:pic>
        <p:nvPicPr>
          <p:cNvPr id="3789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85938"/>
            <a:ext cx="7199313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1544</Words>
  <Application>Microsoft Office PowerPoint</Application>
  <PresentationFormat>Экран (4:3)</PresentationFormat>
  <Paragraphs>203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Эркер</vt:lpstr>
      <vt:lpstr>Волна</vt:lpstr>
      <vt:lpstr>1_Волна</vt:lpstr>
      <vt:lpstr>2_Волна</vt:lpstr>
      <vt:lpstr>О деятельности Базовой организации  по информационному обмену  в области обеспечения безопасности исследовательских ядерных установок государств – участников СНГ  в 2014 -2015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деятельности Базовой организации по информационному обмену в области обеспечения безопасности исследовательских ядерных установок государств – участников СНГ</dc:title>
  <dc:creator>Виноградов Михаил</dc:creator>
  <cp:lastModifiedBy>ABJ</cp:lastModifiedBy>
  <cp:revision>31</cp:revision>
  <dcterms:created xsi:type="dcterms:W3CDTF">2015-06-22T06:18:50Z</dcterms:created>
  <dcterms:modified xsi:type="dcterms:W3CDTF">2015-06-24T06:19:47Z</dcterms:modified>
</cp:coreProperties>
</file>