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</p:sldMasterIdLst>
  <p:notesMasterIdLst>
    <p:notesMasterId r:id="rId16"/>
  </p:notesMasterIdLst>
  <p:sldIdLst>
    <p:sldId id="256" r:id="rId2"/>
    <p:sldId id="257" r:id="rId3"/>
    <p:sldId id="258" r:id="rId4"/>
    <p:sldId id="269" r:id="rId5"/>
    <p:sldId id="262" r:id="rId6"/>
    <p:sldId id="264" r:id="rId7"/>
    <p:sldId id="268" r:id="rId8"/>
    <p:sldId id="259" r:id="rId9"/>
    <p:sldId id="260" r:id="rId10"/>
    <p:sldId id="261" r:id="rId11"/>
    <p:sldId id="263" r:id="rId12"/>
    <p:sldId id="265" r:id="rId13"/>
    <p:sldId id="266" r:id="rId14"/>
    <p:sldId id="267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5" d="100"/>
          <a:sy n="95" d="100"/>
        </p:scale>
        <p:origin x="-114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998F19-B7A2-4644-8229-F5C95E5A09CD}" type="datetimeFigureOut">
              <a:rPr lang="ru-RU" smtClean="0"/>
              <a:t>28.04.2015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0DD370F-D804-44D7-8FA3-1F4D893352E6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18914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7A884B-7C4D-4978-8742-F026BAD57494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C3D2D-8B7E-4BFE-909C-56891E2D698D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950132-A6B8-450D-87B4-6AB5E203D75B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E663A1-7292-447F-94FE-3C58CE3E8AB7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1BFC10-43F8-4A9E-954C-1704150FA7BB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9D8712-FC18-4468-9487-A539C898B9C6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D51025-4E30-4988-A104-ED3E7E035CE6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3FDB9C-8407-43AF-A6E8-E4C2694779F8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3398E40-3BED-4EC0-8720-7B09A96E249D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F5AE3-8E67-48FF-A413-2C7300026D0A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1466D-EF72-46E5-A560-CBB4DD7FBE6D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dirty="0" smtClean="0"/>
              <a:t>Вставка рисунка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FF276F4-6CC7-4908-A8DB-3B86B2119D7A}" type="datetime1">
              <a:rPr lang="ru-RU" smtClean="0"/>
              <a:t>28.04.2015</a:t>
            </a:fld>
            <a:endParaRPr lang="ru-RU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r>
              <a:rPr lang="ru-RU" dirty="0" smtClean="0"/>
              <a:t>Международная конференция «Безопасность исследовательских ядерных установок»</a:t>
            </a:r>
            <a:endParaRPr lang="ru-RU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gif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gi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9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4" Type="http://schemas.microsoft.com/office/2007/relationships/hdphoto" Target="../media/hdphoto1.wd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accent3"/>
            </a:gs>
            <a:gs pos="25000">
              <a:schemeClr val="bg2">
                <a:tint val="83000"/>
                <a:satMod val="320000"/>
              </a:schemeClr>
            </a:gs>
            <a:gs pos="100000">
              <a:schemeClr val="accent3">
                <a:lumMod val="20000"/>
                <a:lumOff val="80000"/>
              </a:schemeClr>
            </a:gs>
          </a:gsLst>
          <a:path path="circle">
            <a:fillToRect l="10000" t="110000" r="10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533399" y="1916832"/>
            <a:ext cx="8215063" cy="2520280"/>
          </a:xfrm>
        </p:spPr>
        <p:txBody>
          <a:bodyPr>
            <a:noAutofit/>
          </a:bodyPr>
          <a:lstStyle/>
          <a:p>
            <a:pPr algn="ctr"/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О НАРУШЕНИЯХ В РАБОТЕ ИССЛЕДОВАТЕЛЬСКИХ ЯДЕРНЫХ УСТАНОВОК РОССИИ 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/>
            </a:r>
            <a:b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ЗА 20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1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0-201</a:t>
            </a:r>
            <a:r>
              <a:rPr lang="en-US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4</a:t>
            </a:r>
            <a:r>
              <a:rPr lang="ru-RU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 </a:t>
            </a:r>
            <a: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  <a:t>ГОДЫ</a:t>
            </a:r>
            <a:br>
              <a:rPr lang="ru-RU" sz="32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Calibri" pitchFamily="34" charset="0"/>
                <a:cs typeface="Calibri" pitchFamily="34" charset="0"/>
              </a:rPr>
            </a:br>
            <a:endParaRPr lang="ru-RU" sz="32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33400" y="4452672"/>
            <a:ext cx="7854696" cy="776528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ru-RU" sz="2000" dirty="0" smtClean="0">
                <a:latin typeface="+mj-lt"/>
                <a:cs typeface="Calibri" pitchFamily="34" charset="0"/>
              </a:rPr>
              <a:t>Федулин В.Н., Гатауллин Н.Г., Виноградов </a:t>
            </a:r>
            <a:r>
              <a:rPr lang="ru-RU" sz="2000" dirty="0">
                <a:latin typeface="+mj-lt"/>
                <a:cs typeface="Calibri" pitchFamily="34" charset="0"/>
              </a:rPr>
              <a:t>М.К</a:t>
            </a:r>
            <a:r>
              <a:rPr lang="ru-RU" sz="2000" dirty="0" smtClean="0">
                <a:latin typeface="+mj-lt"/>
                <a:cs typeface="Calibri" pitchFamily="34" charset="0"/>
              </a:rPr>
              <a:t>.</a:t>
            </a:r>
          </a:p>
          <a:p>
            <a:pPr algn="ctr"/>
            <a:r>
              <a:rPr lang="ru-RU" sz="2000" dirty="0" smtClean="0">
                <a:latin typeface="+mj-lt"/>
                <a:cs typeface="Calibri" pitchFamily="34" charset="0"/>
              </a:rPr>
              <a:t>ЦАИ ИЯУ, ГНЦ НИИАР</a:t>
            </a:r>
            <a:r>
              <a:rPr lang="ru-RU" sz="2000" dirty="0">
                <a:latin typeface="+mj-lt"/>
                <a:cs typeface="Calibri" pitchFamily="34" charset="0"/>
              </a:rPr>
              <a:t/>
            </a:r>
            <a:br>
              <a:rPr lang="ru-RU" sz="2000" dirty="0">
                <a:latin typeface="+mj-lt"/>
                <a:cs typeface="Calibri" pitchFamily="34" charset="0"/>
              </a:rPr>
            </a:br>
            <a:endParaRPr lang="ru-RU" sz="2000" dirty="0">
              <a:latin typeface="+mj-lt"/>
            </a:endParaRPr>
          </a:p>
          <a:p>
            <a:pPr algn="ctr"/>
            <a:endParaRPr lang="ru-RU" sz="2000" dirty="0">
              <a:latin typeface="+mj-lt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23528" y="5894402"/>
            <a:ext cx="8424935" cy="6309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sz="1400" b="1" dirty="0" smtClean="0">
                <a:solidFill>
                  <a:srgbClr val="333399"/>
                </a:solidFill>
                <a:latin typeface="+mj-lt"/>
                <a:cs typeface="Calibri" pitchFamily="34" charset="0"/>
              </a:rPr>
              <a:t>XVII </a:t>
            </a:r>
            <a:r>
              <a:rPr lang="ru-RU" sz="1400" b="1" dirty="0" smtClean="0">
                <a:solidFill>
                  <a:srgbClr val="333399"/>
                </a:solidFill>
                <a:latin typeface="+mj-lt"/>
                <a:cs typeface="Calibri" pitchFamily="34" charset="0"/>
              </a:rPr>
              <a:t>Российская </a:t>
            </a:r>
            <a:r>
              <a:rPr lang="ru-RU" sz="1400" b="1" dirty="0">
                <a:solidFill>
                  <a:srgbClr val="333399"/>
                </a:solidFill>
                <a:latin typeface="+mj-lt"/>
                <a:cs typeface="Calibri" pitchFamily="34" charset="0"/>
              </a:rPr>
              <a:t>конференция «Безопасность исследовательских ядерных установок»</a:t>
            </a:r>
          </a:p>
          <a:p>
            <a:pPr algn="ctr">
              <a:spcBef>
                <a:spcPct val="50000"/>
              </a:spcBef>
            </a:pPr>
            <a:r>
              <a:rPr lang="ru-RU" sz="1400" b="1" dirty="0" smtClean="0">
                <a:solidFill>
                  <a:srgbClr val="333399"/>
                </a:solidFill>
                <a:latin typeface="+mj-lt"/>
                <a:cs typeface="Calibri" pitchFamily="34" charset="0"/>
              </a:rPr>
              <a:t>25- 29 мая 2015  Димитровград</a:t>
            </a:r>
            <a:endParaRPr lang="ru-RU" sz="14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5644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10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Text Box 207"/>
          <p:cNvSpPr txBox="1">
            <a:spLocks noChangeArrowheads="1"/>
          </p:cNvSpPr>
          <p:nvPr/>
        </p:nvSpPr>
        <p:spPr bwMode="auto">
          <a:xfrm>
            <a:off x="720724" y="692696"/>
            <a:ext cx="6803603" cy="584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285750" indent="-28575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Показатели работы действующих исследовательских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реакторов </a:t>
            </a: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предприятий России в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2014 </a:t>
            </a: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году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6299571" y="4293096"/>
            <a:ext cx="2449513" cy="1600438"/>
          </a:xfrm>
          <a:prstGeom prst="rect">
            <a:avLst/>
          </a:prstGeom>
        </p:spPr>
        <p:txBody>
          <a:bodyPr>
            <a:spAutoFit/>
          </a:bodyPr>
          <a:lstStyle/>
          <a:p>
            <a:pPr indent="107950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2000" b="1" baseline="30000" dirty="0" smtClean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*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 </a:t>
            </a:r>
            <a:r>
              <a:rPr lang="ru-RU" sz="1400" dirty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Удельное число нарушений – отношение общего числа нарушений в работе действующих исследовательских реакторов к их общему количеству на </a:t>
            </a:r>
            <a:r>
              <a:rPr lang="ru-RU" sz="1400" dirty="0" smtClean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предприятии</a:t>
            </a:r>
            <a:r>
              <a:rPr lang="en-US" sz="1400" dirty="0" smtClean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.</a:t>
            </a:r>
            <a:endParaRPr lang="ru-RU" sz="1400" dirty="0">
              <a:solidFill>
                <a:srgbClr val="0070C0"/>
              </a:solidFill>
              <a:latin typeface="Calibri" pitchFamily="34" charset="0"/>
              <a:ea typeface="Arial Unicode MS" pitchFamily="34" charset="-128"/>
              <a:cs typeface="Calibri" pitchFamily="34" charset="0"/>
            </a:endParaRPr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18684661"/>
              </p:ext>
            </p:extLst>
          </p:nvPr>
        </p:nvGraphicFramePr>
        <p:xfrm>
          <a:off x="611560" y="1248664"/>
          <a:ext cx="5544617" cy="508043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60040"/>
                <a:gridCol w="1152128"/>
                <a:gridCol w="1131505"/>
                <a:gridCol w="1149954"/>
                <a:gridCol w="913753"/>
                <a:gridCol w="837237"/>
              </a:tblGrid>
              <a:tr h="453575"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№ п/п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Предприятие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ИР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Коэффициент </a:t>
                      </a:r>
                      <a:br>
                        <a:rPr lang="ru-RU" sz="1100" dirty="0">
                          <a:effectLst/>
                          <a:latin typeface="+mj-lt"/>
                        </a:rPr>
                      </a:br>
                      <a:r>
                        <a:rPr lang="ru-RU" sz="1100" dirty="0">
                          <a:effectLst/>
                          <a:latin typeface="+mj-lt"/>
                        </a:rPr>
                        <a:t>использования </a:t>
                      </a:r>
                      <a:br>
                        <a:rPr lang="ru-RU" sz="1100" dirty="0">
                          <a:effectLst/>
                          <a:latin typeface="+mj-lt"/>
                        </a:rPr>
                      </a:br>
                      <a:r>
                        <a:rPr lang="ru-RU" sz="1100" dirty="0">
                          <a:effectLst/>
                          <a:latin typeface="+mj-lt"/>
                        </a:rPr>
                        <a:t>реактора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Количество </a:t>
                      </a:r>
                      <a:br>
                        <a:rPr lang="ru-RU" sz="1100" dirty="0">
                          <a:effectLst/>
                          <a:latin typeface="+mj-lt"/>
                        </a:rPr>
                      </a:br>
                      <a:r>
                        <a:rPr lang="ru-RU" sz="1100" dirty="0">
                          <a:effectLst/>
                          <a:latin typeface="+mj-lt"/>
                        </a:rPr>
                        <a:t>нарушений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1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Удельное </a:t>
                      </a:r>
                      <a:br>
                        <a:rPr lang="ru-RU" sz="1100" dirty="0">
                          <a:effectLst/>
                          <a:latin typeface="+mj-lt"/>
                        </a:rPr>
                      </a:br>
                      <a:r>
                        <a:rPr lang="ru-RU" sz="1100" dirty="0">
                          <a:effectLst/>
                          <a:latin typeface="+mj-lt"/>
                        </a:rPr>
                        <a:t>число </a:t>
                      </a:r>
                      <a:br>
                        <a:rPr lang="ru-RU" sz="1100" dirty="0">
                          <a:effectLst/>
                          <a:latin typeface="+mj-lt"/>
                        </a:rPr>
                      </a:br>
                      <a:r>
                        <a:rPr lang="ru-RU" sz="1100" dirty="0" smtClean="0">
                          <a:effectLst/>
                          <a:latin typeface="+mj-lt"/>
                        </a:rPr>
                        <a:t>нарушений</a:t>
                      </a:r>
                      <a:r>
                        <a:rPr lang="en-US" sz="1100" dirty="0" smtClean="0">
                          <a:effectLst/>
                          <a:latin typeface="+mj-lt"/>
                        </a:rPr>
                        <a:t>*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19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Предприятия </a:t>
                      </a:r>
                      <a:r>
                        <a:rPr lang="ru-RU" sz="1100" dirty="0" smtClean="0">
                          <a:effectLst/>
                          <a:latin typeface="+mj-lt"/>
                        </a:rPr>
                        <a:t>ГК «Росатом» 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ГНЦ НИИАР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СМ-3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0,670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0,7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РБТ-6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0,680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3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МИР.М1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0,690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4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РБТ-10/2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0,700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5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БОР-60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0,610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ВК-50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0,718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7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ГНЦ РФ-ФЭИ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БАРС-6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0,320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8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ИРМ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ИВВ-2М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0,820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9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НИИП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БАРС-4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0,920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НИФХИ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ВВР-ц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36576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</a:t>
                      </a:r>
                      <a:r>
                        <a:rPr lang="ru-RU" sz="1100" dirty="0">
                          <a:effectLst/>
                          <a:latin typeface="+mj-lt"/>
                        </a:rPr>
                        <a:t>226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51192">
                <a:tc gridSpan="6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Предприятия других ведомств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ОИЯИ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ИБР-2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0,300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12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МИФИ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ИРТ МИФИ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13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ФТИ ТПУ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ИРТ-Т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0,186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14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НИЦ «КИ»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Аргус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4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15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Гидра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16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ОР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0,010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17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ИР-8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0,115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18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ПИЯФ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ПИК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0,5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19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ВВР-М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0,352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Крыловский ГНЦ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У-3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4936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21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</a:t>
                      </a:r>
                      <a:r>
                        <a:rPr lang="en-US" sz="1100" dirty="0">
                          <a:effectLst/>
                          <a:latin typeface="+mj-lt"/>
                        </a:rPr>
                        <a:t>ЯЭиП</a:t>
                      </a:r>
                      <a:r>
                        <a:rPr lang="ru-RU" sz="1100" dirty="0">
                          <a:effectLst/>
                          <a:latin typeface="+mj-lt"/>
                        </a:rPr>
                        <a:t> СГУ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ИР-100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59740" algn="dec"/>
                        </a:tabLst>
                      </a:pPr>
                      <a:r>
                        <a:rPr lang="en-US" sz="1100" dirty="0">
                          <a:effectLst/>
                          <a:latin typeface="+mj-lt"/>
                        </a:rPr>
                        <a:t>0,000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0,0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169817">
                <a:tc gridSpan="4"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Итого по ИР России количество нарушений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5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j-lt"/>
                        </a:rPr>
                        <a:t> </a:t>
                      </a:r>
                      <a:endParaRPr lang="ru-RU" sz="11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4860" marR="34860" marT="0" marB="0" anchor="ctr">
                    <a:lnL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bg2">
                          <a:lumMod val="7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193267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11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Text Box 207"/>
          <p:cNvSpPr txBox="1">
            <a:spLocks noChangeArrowheads="1"/>
          </p:cNvSpPr>
          <p:nvPr/>
        </p:nvSpPr>
        <p:spPr bwMode="auto">
          <a:xfrm>
            <a:off x="1116013" y="1249363"/>
            <a:ext cx="6624637" cy="3381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marL="285750" indent="-285750" algn="ctr" fontAlgn="base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Количество нарушений в работе ИЯУ России в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2010-2014 </a:t>
            </a: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годах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17" y="1701288"/>
            <a:ext cx="7218228" cy="4320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2987824" y="5413408"/>
            <a:ext cx="2312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b="1" dirty="0" smtClean="0">
                <a:solidFill>
                  <a:srgbClr val="FF0000"/>
                </a:solidFill>
                <a:latin typeface="+mj-lt"/>
              </a:rPr>
              <a:t>Причина нарушения:</a:t>
            </a:r>
            <a:endParaRPr lang="ru-RU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0764957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12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577383" y="789896"/>
            <a:ext cx="6985148" cy="584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ctr">
              <a:buFont typeface="Wingdings" panose="05000000000000000000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Распределение количества отказов элементов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ИЯУ по типам </a:t>
            </a: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 нарушениях в работе ИЯУ России в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2010-2014 </a:t>
            </a: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годах</a:t>
            </a:r>
          </a:p>
        </p:txBody>
      </p:sp>
      <p:sp>
        <p:nvSpPr>
          <p:cNvPr id="8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406815"/>
            <a:ext cx="6840000" cy="468168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2003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13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899592" y="1464454"/>
            <a:ext cx="7271968" cy="440120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Сравнительная оценка нарушений в работе ИЯУ России за последние пять лет (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2010-2014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гг.) показывает, что </a:t>
            </a:r>
            <a:endParaRPr lang="ru-RU" sz="1600" b="1" dirty="0" smtClean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41325" indent="-285750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общее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нарушений в 2014 году находится на уровне числа нарушений 2010, 2012 и 2013 годов и значительно ниже числа нарушений 2011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года; </a:t>
            </a:r>
          </a:p>
          <a:p>
            <a:pPr marL="441325" indent="-285750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число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отказов элементов ИЯУ, ставших причинами нарушений, за четыре года снизилось с 6 до 3, однако общее количество отказов находится на уровне 5÷7 отказов в год, а в 2014 году – отказы элементов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отсутствуют;</a:t>
            </a:r>
          </a:p>
          <a:p>
            <a:pPr marL="441325" indent="-285750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количество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ошибок персонала в ходе нарушений в 2010-2014 годах находится на низком уровне, в 2010, 2011 и 2014 годах ошибок персонала, приведших к нарушениям в работе ИР, не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было; </a:t>
            </a:r>
          </a:p>
          <a:p>
            <a:pPr marL="441325" indent="-285750" algn="just">
              <a:spcBef>
                <a:spcPts val="600"/>
              </a:spcBef>
              <a:spcAft>
                <a:spcPts val="600"/>
              </a:spcAft>
              <a:buClr>
                <a:srgbClr val="FF0000"/>
              </a:buClr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нарушения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вызванные отклонениями в работе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электросетей </a:t>
            </a:r>
            <a:r>
              <a:rPr lang="ru-RU" sz="1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пределах эксплуатационной ответственности эксплуатирующей организации (П09), в 2010 и в 2012 годах отсутствовали, но в 2011 и 2014 году их было 6 и </a:t>
            </a:r>
            <a:r>
              <a:rPr lang="ru-RU" sz="1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5, соответственно. </a:t>
            </a:r>
          </a:p>
        </p:txBody>
      </p:sp>
      <p:sp>
        <p:nvSpPr>
          <p:cNvPr id="6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9574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14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6" name="Прямоугольник 5"/>
          <p:cNvSpPr>
            <a:spLocks noChangeAspect="1"/>
          </p:cNvSpPr>
          <p:nvPr/>
        </p:nvSpPr>
        <p:spPr>
          <a:xfrm>
            <a:off x="828424" y="1909569"/>
            <a:ext cx="7560000" cy="34317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В соответствии с уровнями международной шкалы ядерных событий (INES) </a:t>
            </a: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за рассматриваемый </a:t>
            </a: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период три нарушения классифицированы уровнем 1 (отклонение от </a:t>
            </a: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разрешённого </a:t>
            </a: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режима эксплуатации), одно произошло в </a:t>
            </a: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2010</a:t>
            </a:r>
            <a:r>
              <a:rPr lang="en-US" sz="1600" b="1" dirty="0" smtClean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_</a:t>
            </a: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году</a:t>
            </a: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два других – в 2013 году. </a:t>
            </a:r>
            <a:endParaRPr lang="ru-RU" sz="1600" b="1" dirty="0" smtClean="0">
              <a:solidFill>
                <a:srgbClr val="0F6FC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Остальные </a:t>
            </a: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нарушения классифицированы уровнем 0 (не существенно для безопасности). </a:t>
            </a:r>
          </a:p>
          <a:p>
            <a:pPr lvl="0" algn="just">
              <a:spcBef>
                <a:spcPts val="600"/>
              </a:spcBef>
              <a:spcAft>
                <a:spcPts val="600"/>
              </a:spcAft>
            </a:pPr>
            <a:r>
              <a:rPr lang="ru-RU" sz="1600" b="1" dirty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Нарушения в 2010-2014 годах проходили без выхода радиоактивных веществ за установленные границы. Не было случаев загрязнения помещений радиоактивными веществами, превышающего контрольные уровни. </a:t>
            </a:r>
          </a:p>
          <a:p>
            <a:pPr lvl="0" algn="just"/>
            <a:endParaRPr lang="ru-RU" sz="1600" b="1" dirty="0">
              <a:solidFill>
                <a:srgbClr val="0F6FC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endParaRPr lang="ru-RU" sz="1600" b="1" dirty="0" smtClean="0">
              <a:solidFill>
                <a:srgbClr val="0F6FC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lvl="0" algn="just"/>
            <a:r>
              <a:rPr lang="ru-RU" sz="1600" b="1" dirty="0" smtClean="0">
                <a:solidFill>
                  <a:srgbClr val="0F6FC6">
                    <a:lumMod val="75000"/>
                  </a:srgb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Благодарю за внимание! </a:t>
            </a:r>
            <a:endParaRPr lang="ru-RU" sz="1600" b="1" dirty="0">
              <a:solidFill>
                <a:srgbClr val="0F6FC6">
                  <a:lumMod val="75000"/>
                </a:srgb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98393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2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6" name="Объект 3"/>
          <p:cNvSpPr txBox="1">
            <a:spLocks/>
          </p:cNvSpPr>
          <p:nvPr/>
        </p:nvSpPr>
        <p:spPr>
          <a:xfrm>
            <a:off x="395288" y="1340768"/>
            <a:ext cx="8497887" cy="820738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marR="0" lvl="0" indent="-342900" algn="ctr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Blip>
                <a:blip r:embed="rId3"/>
              </a:buBlip>
              <a:tabLst/>
              <a:defRPr/>
            </a:pPr>
            <a:r>
              <a:rPr kumimoji="0" lang="ru-RU" sz="1600" b="1" i="0" u="none" strike="noStrike" kern="0" cap="none" spc="0" normalizeH="0" baseline="0" noProof="0" dirty="0" smtClean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itchFamily="34" charset="0"/>
                <a:ea typeface="Arial Unicode MS"/>
                <a:cs typeface="Calibri" pitchFamily="34" charset="0"/>
              </a:rPr>
              <a:t>Количество и статус исследовательских ядерных установок мира</a:t>
            </a:r>
            <a:endParaRPr kumimoji="0" lang="ru-RU" sz="1600" b="1" i="0" u="none" strike="noStrike" kern="0" cap="none" spc="0" normalizeH="0" baseline="0" noProof="0" dirty="0">
              <a:ln>
                <a:noFill/>
              </a:ln>
              <a:solidFill>
                <a:srgbClr val="0070C0"/>
              </a:solidFill>
              <a:effectLst/>
              <a:uLnTx/>
              <a:uFillTx/>
              <a:latin typeface="Calibri" pitchFamily="34" charset="0"/>
              <a:ea typeface="Arial Unicode MS"/>
              <a:cs typeface="Calibri" pitchFamily="34" charset="0"/>
            </a:endParaRPr>
          </a:p>
        </p:txBody>
      </p:sp>
      <p:sp>
        <p:nvSpPr>
          <p:cNvPr id="8" name="Объект 3"/>
          <p:cNvSpPr txBox="1">
            <a:spLocks/>
          </p:cNvSpPr>
          <p:nvPr/>
        </p:nvSpPr>
        <p:spPr>
          <a:xfrm>
            <a:off x="1475656" y="5436828"/>
            <a:ext cx="6567180" cy="410369"/>
          </a:xfrm>
          <a:prstGeom prst="rect">
            <a:avLst/>
          </a:prstGeom>
        </p:spPr>
        <p:txBody>
          <a:bodyPr/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  <a:defRPr/>
            </a:pPr>
            <a:r>
              <a:rPr lang="ru-RU" sz="1400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* Исключены из планов о предполагаемом их сооружении</a:t>
            </a:r>
            <a:endParaRPr lang="ru-RU" sz="1400" kern="0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394024755"/>
              </p:ext>
            </p:extLst>
          </p:nvPr>
        </p:nvGraphicFramePr>
        <p:xfrm>
          <a:off x="755576" y="1966680"/>
          <a:ext cx="7416825" cy="3470148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808312"/>
                <a:gridCol w="2136238"/>
                <a:gridCol w="2472275"/>
              </a:tblGrid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Статус ИЯУ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Status RR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Количество </a:t>
                      </a:r>
                      <a:b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</a:b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ИЯУ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Действующая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Operational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247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Временно остановленная 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Temporary shutdown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19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Остановленная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S</a:t>
                      </a: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hut down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141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Выводимая/выведенная </a:t>
                      </a:r>
                      <a:b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</a:b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из эксплуатации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Decommissioned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340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Сооружаемая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Under </a:t>
                      </a: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construction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Планируемая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Planned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12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Отменённые*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Canceled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Всего: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 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773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934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3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60363" y="4765774"/>
            <a:ext cx="4392612" cy="6794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Распределение ИЯУ мира по статусу</a:t>
            </a:r>
            <a:endParaRPr lang="en-US" sz="1600" b="1" kern="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>
              <a:buFont typeface="Wingdings" pitchFamily="2" charset="2"/>
              <a:buNone/>
            </a:pPr>
            <a:endParaRPr lang="ru-RU" sz="1600" b="1" kern="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4820542" y="4798541"/>
            <a:ext cx="4071938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Распределение действующих ИЯУ мира по странам</a:t>
            </a:r>
            <a:endParaRPr lang="en-US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</a:pPr>
            <a:endParaRPr lang="ru-RU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52975" y="2079781"/>
            <a:ext cx="3960000" cy="2573355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1294275"/>
            <a:ext cx="3960000" cy="33588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6680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4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7" name="Rectangle 3"/>
          <p:cNvSpPr txBox="1">
            <a:spLocks noChangeArrowheads="1"/>
          </p:cNvSpPr>
          <p:nvPr/>
        </p:nvSpPr>
        <p:spPr bwMode="auto">
          <a:xfrm>
            <a:off x="5261985" y="5302597"/>
            <a:ext cx="3642312" cy="5746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Blip>
                <a:blip r:embed="rId3"/>
              </a:buBlip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Распределение </a:t>
            </a: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ИЯУ </a:t>
            </a:r>
            <a:b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по государствам – участникам СНГ</a:t>
            </a:r>
            <a:endParaRPr lang="en-US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  <a:p>
            <a:pPr fontAlgn="base">
              <a:spcBef>
                <a:spcPct val="20000"/>
              </a:spcBef>
              <a:spcAft>
                <a:spcPct val="0"/>
              </a:spcAft>
              <a:buClr>
                <a:srgbClr val="6F89F7"/>
              </a:buClr>
              <a:buSzPct val="110000"/>
              <a:buFont typeface="Wingdings" pitchFamily="2" charset="2"/>
              <a:buNone/>
            </a:pPr>
            <a:endParaRPr lang="ru-RU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360361" y="1516162"/>
            <a:ext cx="8460109" cy="9047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 территории государств – участников Содружества Независимых Государств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(Беларусь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Казахстан, Российская Федерация, Украина, Узбекистан)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размещено 79 ИЯУ и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одна ИЯУ (МБИР) планируется к сооружению.</a:t>
            </a:r>
            <a:endParaRPr lang="ru-RU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" name="Text Box 207"/>
          <p:cNvSpPr txBox="1">
            <a:spLocks noChangeArrowheads="1"/>
          </p:cNvSpPr>
          <p:nvPr/>
        </p:nvSpPr>
        <p:spPr bwMode="auto">
          <a:xfrm>
            <a:off x="1259632" y="930206"/>
            <a:ext cx="69853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285750" indent="-28575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Исследовательские ядерные установки государств – участников СНГ</a:t>
            </a:r>
            <a:endParaRPr lang="ru-RU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13" name="Таблица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99797889"/>
              </p:ext>
            </p:extLst>
          </p:nvPr>
        </p:nvGraphicFramePr>
        <p:xfrm>
          <a:off x="360361" y="2822036"/>
          <a:ext cx="4571679" cy="283921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2431302"/>
                <a:gridCol w="2140377"/>
              </a:tblGrid>
              <a:tr h="180340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Статус ИЯУ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Количество </a:t>
                      </a:r>
                      <a:b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</a:b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ИЯУ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28575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Действующая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64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Консервация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5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Выводящаяся из </a:t>
                      </a: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эксплуатации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9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  <a:ea typeface="+mn-ea"/>
                          <a:cs typeface="+mn-cs"/>
                        </a:rPr>
                        <a:t>Строящаяся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Планируемая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1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180340">
                <a:tc>
                  <a:txBody>
                    <a:bodyPr/>
                    <a:lstStyle/>
                    <a:p>
                      <a:pPr algn="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Всего: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>
                    <a:lnL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 smtClean="0">
                          <a:solidFill>
                            <a:schemeClr val="accent2">
                              <a:lumMod val="75000"/>
                            </a:schemeClr>
                          </a:solidFill>
                          <a:effectLst/>
                          <a:latin typeface="+mj-lt"/>
                        </a:rPr>
                        <a:t>80</a:t>
                      </a:r>
                      <a:endParaRPr lang="ru-RU" sz="1800" dirty="0">
                        <a:solidFill>
                          <a:schemeClr val="accent2">
                            <a:lumMod val="75000"/>
                          </a:schemeClr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36195" marR="36195" marT="0" marB="0" anchor="ctr">
                    <a:lnL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tx2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3">
                        <a:lumMod val="20000"/>
                        <a:lumOff val="80000"/>
                      </a:schemeClr>
                    </a:solidFill>
                  </a:tcPr>
                </a:tc>
              </a:tr>
            </a:tbl>
          </a:graphicData>
        </a:graphic>
      </p:graphicFrame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0484" y="2443708"/>
            <a:ext cx="3709988" cy="2857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671055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5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Text Box 207"/>
          <p:cNvSpPr txBox="1">
            <a:spLocks noChangeArrowheads="1"/>
          </p:cNvSpPr>
          <p:nvPr/>
        </p:nvSpPr>
        <p:spPr bwMode="auto">
          <a:xfrm>
            <a:off x="1259632" y="692696"/>
            <a:ext cx="6985395" cy="3385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285750" indent="-28575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16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Коалиция исследовательских реакторов государств – участников СНГ</a:t>
            </a:r>
            <a:endParaRPr lang="ru-RU" sz="16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5617281" y="2348880"/>
            <a:ext cx="3131183" cy="1584176"/>
          </a:xfrm>
          <a:prstGeom prst="rect">
            <a:avLst/>
          </a:prstGeom>
          <a:solidFill>
            <a:schemeClr val="bg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Ключевыми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сферами деятельности 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Коалиции является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</a:t>
            </a:r>
            <a:endParaRPr lang="en-US" sz="14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повышение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безопасности ИЯУ, </a:t>
            </a:r>
            <a:endParaRPr lang="en-US" sz="14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управление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ресурсом ИЯУ и </a:t>
            </a:r>
            <a:endParaRPr lang="en-US" sz="14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>
              <a:spcBef>
                <a:spcPts val="0"/>
              </a:spcBef>
              <a:buFont typeface="Wingdings" panose="05000000000000000000" pitchFamily="2" charset="2"/>
              <a:buChar char="v"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образование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 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обучение персонала исследовательских реакторов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 </a:t>
            </a: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52119" y="4094662"/>
            <a:ext cx="3132000" cy="2189723"/>
          </a:xfrm>
          <a:prstGeom prst="rect">
            <a:avLst/>
          </a:prstGeom>
        </p:spPr>
      </p:pic>
      <p:sp>
        <p:nvSpPr>
          <p:cNvPr id="12" name="Rectangle 3"/>
          <p:cNvSpPr txBox="1">
            <a:spLocks noChangeArrowheads="1"/>
          </p:cNvSpPr>
          <p:nvPr/>
        </p:nvSpPr>
        <p:spPr bwMode="auto">
          <a:xfrm>
            <a:off x="251520" y="2348880"/>
            <a:ext cx="4752528" cy="1584000"/>
          </a:xfrm>
          <a:prstGeom prst="rect">
            <a:avLst/>
          </a:prstGeom>
          <a:solidFill>
            <a:schemeClr val="bg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прошедшие годы состоялось три совещания КИР СНГ (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2012, 2013 и 2014 гг.),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 которых обсуждались вопросы планирования и 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реализации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поставленных задач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  <a:p>
            <a:pPr marL="0" indent="0" algn="just">
              <a:buNone/>
            </a:pP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Решением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задач, стоящих перед КИР СНГ по основным 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направлениям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деятельности (действующий план на 2014-2015 годы), занимаются рабочие группы, </a:t>
            </a:r>
            <a:r>
              <a:rPr lang="ru-RU" sz="14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сформирован-ные </a:t>
            </a:r>
            <a:r>
              <a:rPr lang="ru-RU" sz="14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из участников КИР СНГ.</a:t>
            </a:r>
            <a:endParaRPr lang="ru-RU" sz="14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" name="Rectangle 3"/>
          <p:cNvSpPr txBox="1">
            <a:spLocks noChangeArrowheads="1"/>
          </p:cNvSpPr>
          <p:nvPr/>
        </p:nvSpPr>
        <p:spPr bwMode="auto">
          <a:xfrm>
            <a:off x="467544" y="1052736"/>
            <a:ext cx="8064896" cy="1368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2012-2013 годах по инициативе Российской Федерации при поддержке МАГАТЭ была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создана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Коалиция исследовательских реакторов стран Содружества Независимых Государств (КИР СНГ). Основополагающим документом КИР СНГ является Меморандум о взаимопонимании,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подписанный в 2013 году представителями 12 организаций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8</a:t>
            </a:r>
            <a:r>
              <a:rPr lang="ru-RU" sz="1600" b="1" kern="0" dirty="0" smtClean="0">
                <a:solidFill>
                  <a:schemeClr val="bg1"/>
                </a:solidFill>
                <a:latin typeface="Calibri" pitchFamily="34" charset="0"/>
                <a:cs typeface="Calibri" pitchFamily="34" charset="0"/>
              </a:rPr>
              <a:t>_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государств - участников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СНГ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  <a:endParaRPr lang="en-US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4" name="Rectangle 3"/>
          <p:cNvSpPr txBox="1">
            <a:spLocks noChangeArrowheads="1"/>
          </p:cNvSpPr>
          <p:nvPr/>
        </p:nvSpPr>
        <p:spPr bwMode="auto">
          <a:xfrm>
            <a:off x="179512" y="4077072"/>
            <a:ext cx="5752793" cy="2232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радиационных проблем Национальной Академии Наук Азербайджана;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Объединенный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энергетических и ядерных исследований - Сосны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/>
            </a:r>
            <a:b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Национальной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академии наук Беларуси;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ядерной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физики РПГ Республики Казахстан;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физико-технических проблем и материаловедения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Национальной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Академии наук Кыргызской Республики;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Димитровградский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инженерно-технологический институт НИЯУ МИФИ;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Государственный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научный центр - Научно-исследовательский институт атомных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реакторов;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Международный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центр по ядерной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безопасности;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Национальный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исследовательский центр «Курчатовский институт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»; 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Агентство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по ядерной и радиационной безопасности Академии наук Республики Таджикистан;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ядерных исследований Национальной Академии наук Украины;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Севастопольский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национальный университет ядерной энергии и промышленности; </a:t>
            </a: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marL="0" indent="0">
              <a:lnSpc>
                <a:spcPts val="1000"/>
              </a:lnSpc>
              <a:buNone/>
            </a:pPr>
            <a:r>
              <a:rPr lang="ru-RU" sz="10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Ташкентский </a:t>
            </a:r>
            <a:r>
              <a:rPr lang="ru-RU" sz="10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Институт ядерной физики Академии наук Республики Узбекистан. </a:t>
            </a:r>
            <a:endParaRPr lang="ru-RU" sz="10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661743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6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5950" y="620688"/>
            <a:ext cx="7628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Базовая организация государств – участников Содружества Независимых Государств по информационному обмену в области обеспечения безопасности исследовательских ядерных установок государств – участников СНГ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472646" y="1531400"/>
            <a:ext cx="8064896" cy="155341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В соответствии с решением Совета глав правительств государств СНГ с 2013 года функционирует Базовая организация государств – участников Содружества Независимых Государств по информационному обмену в области обеспечения безопасности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исследовательских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ядерных установок государств – участников СНГ, статус которой придан АО «ГНЦ НИИАР», а непосредственное исполнение функций Базовой организации возложено на ЦАИ ИЯУ. </a:t>
            </a:r>
            <a:endParaRPr lang="en-US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9" name="Rectangle 3"/>
          <p:cNvSpPr txBox="1">
            <a:spLocks noChangeArrowheads="1"/>
          </p:cNvSpPr>
          <p:nvPr/>
        </p:nvSpPr>
        <p:spPr bwMode="auto">
          <a:xfrm>
            <a:off x="472646" y="3114960"/>
            <a:ext cx="4315378" cy="2216392"/>
          </a:xfrm>
          <a:prstGeom prst="rect">
            <a:avLst/>
          </a:prstGeom>
          <a:solidFill>
            <a:schemeClr val="bg2"/>
          </a:solidFill>
          <a:ex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spcBef>
                <a:spcPts val="0"/>
              </a:spcBef>
              <a:buNone/>
            </a:pPr>
            <a:endParaRPr lang="ru-RU" sz="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Приоритетным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направлением деятельности Базовой организации является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межгосудар-ственный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информационный обмен и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реали-зация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программ мирного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использования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атомной энергии в рамках Содружества для обеспечения безопасной эксплуатации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исследовательских </a:t>
            </a: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ядерных установок 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государств-участников СНГ.</a:t>
            </a:r>
            <a:endParaRPr lang="en-US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0" name="Rectangle 3"/>
          <p:cNvSpPr txBox="1">
            <a:spLocks noChangeArrowheads="1"/>
          </p:cNvSpPr>
          <p:nvPr/>
        </p:nvSpPr>
        <p:spPr bwMode="auto">
          <a:xfrm>
            <a:off x="613969" y="5445224"/>
            <a:ext cx="8064896" cy="6480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За прошедшее время сформированы руководящие, исполнительные органы и рабочие группы Базовой организации, разработан и принят план работы на 2014 – 2015 гг.</a:t>
            </a:r>
            <a:endParaRPr lang="en-US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81792" y="3084816"/>
            <a:ext cx="3445764" cy="22776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91975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7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Прямоугольник 4"/>
          <p:cNvSpPr/>
          <p:nvPr/>
        </p:nvSpPr>
        <p:spPr>
          <a:xfrm>
            <a:off x="615950" y="620688"/>
            <a:ext cx="762845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fontAlgn="base">
              <a:spcBef>
                <a:spcPct val="0"/>
              </a:spcBef>
              <a:spcAft>
                <a:spcPct val="0"/>
              </a:spcAft>
              <a:buFont typeface="Wingdings" panose="05000000000000000000" pitchFamily="2" charset="2"/>
              <a:buChar char="v"/>
              <a:defRPr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ea typeface="Arial Unicode MS" pitchFamily="34" charset="-128"/>
                <a:cs typeface="Calibri" pitchFamily="34" charset="0"/>
              </a:rPr>
              <a:t>Базовая организация государств – участников Содружества Независимых Государств по информационному обмену в области обеспечения безопасности исследовательских ядерных установок государств – участников СНГ</a:t>
            </a: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397731" y="1484784"/>
            <a:ext cx="8064896" cy="360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ru-RU" sz="1600" b="1" kern="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Реализация плана Базовой организации предусматривает</a:t>
            </a: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</a:p>
          <a:p>
            <a:pPr marL="0" indent="0" algn="just">
              <a:buNone/>
            </a:pPr>
            <a:endParaRPr lang="ru-RU" sz="1600" b="1" kern="0" dirty="0" smtClean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0" indent="0" algn="just">
              <a:lnSpc>
                <a:spcPts val="800"/>
              </a:lnSpc>
              <a:spcBef>
                <a:spcPts val="0"/>
              </a:spcBef>
              <a:buNone/>
            </a:pPr>
            <a:r>
              <a:rPr lang="ru-RU" sz="1600" b="1" kern="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endParaRPr lang="ru-RU" sz="800" b="1" kern="0" dirty="0">
              <a:solidFill>
                <a:schemeClr val="accent3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graphicFrame>
        <p:nvGraphicFramePr>
          <p:cNvPr id="2" name="Таблица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2282198"/>
              </p:ext>
            </p:extLst>
          </p:nvPr>
        </p:nvGraphicFramePr>
        <p:xfrm>
          <a:off x="397731" y="1926808"/>
          <a:ext cx="8206717" cy="40944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206717"/>
              </a:tblGrid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</a:t>
                      </a: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разработку и внедрение информационной системы по опыту эксплуатации исследовательских ядерных установок государств – участников СНГ (АИС ИЯУ СНГ);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эксплуатацию АИС ИЯУ СНГ с ведением баз данных и программно-техническим сопровождением с представлением информации на сайте информационной системы;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подготовку и выпуск ежегодного информационного бюллетеня «Об инцидентах на исследовательских ядерных установках государств – участников СНГ»;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подготовку и выпуск книги «Исследовательские ядерные установки государств – участников СНГ»;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разработку рекомендаций по оценке безопасности исследовательских ядерных установок государств – участников СНГ на основе обобщения критериев и методик оценки безопасности исследовательских ядерных установок по национальным нормам (правилам) и документам МАГАТЭ; 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организацию и проведение заседаний рабочих групп, заседаний Совещательного органа Базовой организации; </a:t>
                      </a:r>
                    </a:p>
                  </a:txBody>
                  <a:tcP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ts val="17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600" b="1" kern="0" dirty="0" smtClean="0">
                          <a:solidFill>
                            <a:srgbClr val="FF0000"/>
                          </a:solidFill>
                          <a:latin typeface="Calibri" pitchFamily="34" charset="0"/>
                          <a:cs typeface="Calibri" pitchFamily="34" charset="0"/>
                        </a:rPr>
                        <a:t>҉</a:t>
                      </a:r>
                      <a:r>
                        <a:rPr lang="ru-RU" sz="1600" b="1" kern="0" dirty="0" smtClean="0">
                          <a:solidFill>
                            <a:schemeClr val="accent3">
                              <a:lumMod val="50000"/>
                            </a:schemeClr>
                          </a:solidFill>
                          <a:latin typeface="Calibri" pitchFamily="34" charset="0"/>
                          <a:cs typeface="Calibri" pitchFamily="34" charset="0"/>
                        </a:rPr>
                        <a:t> создание раздела на сайте АО «ГНЦ НИИАР» с информацией, освещающей деятельность Базовой организации.</a:t>
                      </a:r>
                    </a:p>
                  </a:txBody>
                  <a:tcPr>
                    <a:solidFill>
                      <a:schemeClr val="bg2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86662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8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71228" y="5583833"/>
            <a:ext cx="7273180" cy="7254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110000"/>
              <a:buFont typeface="Wingdings" pitchFamily="2" charset="2"/>
              <a:buBlip>
                <a:blip r:embed="rId3"/>
              </a:buBlip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0000"/>
              <a:buFont typeface="Wingdings" pitchFamily="2" charset="2"/>
              <a:buChar char="n"/>
              <a:defRPr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95000"/>
              <a:buFont typeface="Wingdings" pitchFamily="2" charset="2"/>
              <a:buChar char="w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SzPct val="65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rtl="0" fontAlgn="base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14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ru-RU" sz="1600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Распределение ИЯУ России, находящихся в эксплуатации: действующих и </a:t>
            </a:r>
            <a:br>
              <a:rPr lang="ru-RU" sz="1600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</a:br>
            <a:r>
              <a:rPr lang="ru-RU" sz="1600" b="1" kern="0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временно остановленных (реконструкция, консервация), по годам</a:t>
            </a:r>
          </a:p>
          <a:p>
            <a:endParaRPr lang="ru-RU" sz="1600" b="1" kern="0" dirty="0" smtClean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384" y="847125"/>
            <a:ext cx="7200000" cy="47421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124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z="2000" smtClean="0">
                <a:latin typeface="Calibri" panose="020F0502020204030204" pitchFamily="34" charset="0"/>
                <a:cs typeface="Calibri" panose="020F0502020204030204" pitchFamily="34" charset="0"/>
              </a:rPr>
              <a:t>9</a:t>
            </a:fld>
            <a:endParaRPr lang="ru-RU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Рисунок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32440" y="404664"/>
            <a:ext cx="371857" cy="377953"/>
          </a:xfrm>
          <a:prstGeom prst="rect">
            <a:avLst/>
          </a:prstGeom>
        </p:spPr>
      </p:pic>
      <p:sp>
        <p:nvSpPr>
          <p:cNvPr id="5" name="Text Box 207"/>
          <p:cNvSpPr txBox="1">
            <a:spLocks noChangeArrowheads="1"/>
          </p:cNvSpPr>
          <p:nvPr/>
        </p:nvSpPr>
        <p:spPr bwMode="auto">
          <a:xfrm>
            <a:off x="971600" y="5589240"/>
            <a:ext cx="6803603" cy="5924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Arial Unicode MS" pitchFamily="34" charset="-128"/>
                <a:cs typeface="Arial Unicode MS" pitchFamily="34" charset="-128"/>
              </a:defRPr>
            </a:lvl9pPr>
          </a:lstStyle>
          <a:p>
            <a:pPr marL="285750" indent="-285750" eaLnBrk="1" fontAlgn="base" hangingPunct="1">
              <a:spcBef>
                <a:spcPct val="50000"/>
              </a:spcBef>
              <a:spcAft>
                <a:spcPct val="0"/>
              </a:spcAft>
              <a:buFont typeface="Wingdings" panose="05000000000000000000" pitchFamily="2" charset="2"/>
              <a:buChar char="v"/>
            </a:pPr>
            <a:r>
              <a:rPr lang="ru-RU" sz="16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Расположение ИЯУ России</a:t>
            </a:r>
          </a:p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ru-RU" sz="1100" b="1" dirty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(Цифры на рисунке соответствуют количеству ИЯУ в местах их размещения</a:t>
            </a:r>
            <a:r>
              <a:rPr lang="ru-RU" sz="1100" b="1" dirty="0" smtClean="0">
                <a:solidFill>
                  <a:srgbClr val="0070C0"/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ru-RU" sz="1100" b="1" dirty="0">
              <a:solidFill>
                <a:srgbClr val="0070C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" name="Нижний колонтитул 1"/>
          <p:cNvSpPr>
            <a:spLocks noGrp="1"/>
          </p:cNvSpPr>
          <p:nvPr>
            <p:ph type="ftr" sz="quarter" idx="11"/>
          </p:nvPr>
        </p:nvSpPr>
        <p:spPr>
          <a:xfrm>
            <a:off x="827584" y="6356350"/>
            <a:ext cx="7056784" cy="365125"/>
          </a:xfrm>
        </p:spPr>
        <p:txBody>
          <a:bodyPr/>
          <a:lstStyle/>
          <a:p>
            <a:pPr algn="ctr"/>
            <a:r>
              <a:rPr lang="en-US" dirty="0" smtClean="0">
                <a:latin typeface="Calibri" panose="020F0502020204030204" pitchFamily="34" charset="0"/>
                <a:cs typeface="Calibri" panose="020F0502020204030204" pitchFamily="34" charset="0"/>
              </a:rPr>
              <a:t>XVII </a:t>
            </a: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Российская конференция «Безопасность исследовательских ядерных установок»</a:t>
            </a:r>
            <a:b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ru-RU" dirty="0" smtClean="0">
                <a:latin typeface="Calibri" panose="020F0502020204030204" pitchFamily="34" charset="0"/>
                <a:cs typeface="Calibri" panose="020F0502020204030204" pitchFamily="34" charset="0"/>
              </a:rPr>
              <a:t>25 – 29 мая 2015 Димитровград</a:t>
            </a:r>
            <a:endParaRPr lang="ru-RU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BEBA8EAE-BF5A-486C-A8C5-ECC9F3942E4B}">
                <a14:imgProps xmlns:a14="http://schemas.microsoft.com/office/drawing/2010/main">
                  <a14:imgLayer r:embed="rId4">
                    <a14:imgEffect>
                      <a14:brightnessContrast contrast="-2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2440" y="1457850"/>
            <a:ext cx="7920000" cy="36273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49181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615</TotalTime>
  <Words>1044</Words>
  <Application>Microsoft Office PowerPoint</Application>
  <PresentationFormat>Экран (4:3)</PresentationFormat>
  <Paragraphs>253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Поток</vt:lpstr>
      <vt:lpstr>О НАРУШЕНИЯХ В РАБОТЕ ИССЛЕДОВАТЕЛЬСКИХ ЯДЕРНЫХ УСТАНОВОК РОССИИ  ЗА 2010-2014 ГОДЫ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 НАРУШЕНИЯХ В РАБОТЕ ИССЛЕДОВАТЕЛЬСКИХ ЯДЕРНЫХ УСТАНОВОК РОССИИ  ЗА 2008-2012 ГОДЫ</dc:title>
  <dc:creator>Виноградов Михаил</dc:creator>
  <cp:lastModifiedBy>ABJ</cp:lastModifiedBy>
  <cp:revision>65</cp:revision>
  <dcterms:created xsi:type="dcterms:W3CDTF">2014-03-11T06:08:59Z</dcterms:created>
  <dcterms:modified xsi:type="dcterms:W3CDTF">2015-04-28T07:45:10Z</dcterms:modified>
</cp:coreProperties>
</file>