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7"/>
  </p:notesMasterIdLst>
  <p:sldIdLst>
    <p:sldId id="260" r:id="rId2"/>
    <p:sldId id="261" r:id="rId3"/>
    <p:sldId id="257" r:id="rId4"/>
    <p:sldId id="263" r:id="rId5"/>
    <p:sldId id="258" r:id="rId6"/>
    <p:sldId id="268" r:id="rId7"/>
    <p:sldId id="265" r:id="rId8"/>
    <p:sldId id="256" r:id="rId9"/>
    <p:sldId id="259" r:id="rId10"/>
    <p:sldId id="266" r:id="rId11"/>
    <p:sldId id="269" r:id="rId12"/>
    <p:sldId id="270" r:id="rId13"/>
    <p:sldId id="364" r:id="rId14"/>
    <p:sldId id="365" r:id="rId15"/>
    <p:sldId id="267" r:id="rId16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F2B77-B191-4B46-AC8A-4329ED686A26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8064C-C603-468B-BAC6-E6C43FB73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242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2142D-8EAF-4704-A716-9DE39FBDF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00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1EC4733-E03D-492B-9EBE-4FF5974AF0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036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1267017" y="6356353"/>
            <a:ext cx="685800" cy="365125"/>
          </a:xfrm>
        </p:spPr>
        <p:txBody>
          <a:bodyPr/>
          <a:lstStyle>
            <a:lvl1pPr>
              <a:defRPr/>
            </a:lvl1pPr>
          </a:lstStyle>
          <a:p>
            <a:fld id="{31EC4733-E03D-492B-9EBE-4FF5974AF0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861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 Минск, Республика Беларусь, 18-22 ноября 2019 г.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4733-E03D-492B-9EBE-4FF5974AF0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19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CF1282A0-24F0-4876-A227-7F936331C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7A6FABC1-CE2C-4F85-893B-C6F09B9F4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г. Минск, Республика Беларусь, 18-22 ноября 2019 г.</a:t>
            </a: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0754F615-1D1C-4D50-88F9-95BC1E34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C4733-E03D-492B-9EBE-4FF5974AF0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9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 Минск, Республика Беларусь, 18-22 ноября 2019 г.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C4733-E03D-492B-9EBE-4FF5974AF0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52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92616" cy="4527550"/>
          </a:xfrm>
          <a:prstGeom prst="rect">
            <a:avLst/>
          </a:prstGeo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89784" y="1600200"/>
            <a:ext cx="5392616" cy="4527550"/>
          </a:xfrm>
          <a:prstGeom prst="rect">
            <a:avLst/>
          </a:prstGeo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6813"/>
            <a:ext cx="2844800" cy="4746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6813"/>
            <a:ext cx="3860800" cy="4746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г. Минск, Республика Беларусь, 18-22 ноября 2019 г.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1D4344-983F-4B41-85F7-892EF963650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784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г. Минск, Республика Беларусь, 18-22 ноября 2019 г.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4FFD5-C330-4EA2-9C09-D154DF3BF9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78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67017" y="6356353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fld id="{31EC4733-E03D-492B-9EBE-4FF5974AF02D}" type="slidenum">
              <a:rPr lang="ru-RU" smtClean="0"/>
              <a:t>‹#›</a:t>
            </a:fld>
            <a:endParaRPr lang="ru-RU"/>
          </a:p>
        </p:txBody>
      </p:sp>
      <p:pic>
        <p:nvPicPr>
          <p:cNvPr id="1027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435" y="188916"/>
            <a:ext cx="3232151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34435" y="765175"/>
            <a:ext cx="11523133" cy="0"/>
          </a:xfrm>
          <a:prstGeom prst="line">
            <a:avLst/>
          </a:prstGeom>
          <a:ln w="50800" cmpd="dbl">
            <a:solidFill>
              <a:srgbClr val="0042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83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1CF7670-2C29-404A-9A52-8897FA2257F7}"/>
              </a:ext>
            </a:extLst>
          </p:cNvPr>
          <p:cNvGrpSpPr/>
          <p:nvPr/>
        </p:nvGrpSpPr>
        <p:grpSpPr>
          <a:xfrm>
            <a:off x="3667124" y="-61075"/>
            <a:ext cx="8199968" cy="877163"/>
            <a:chOff x="3790949" y="-61075"/>
            <a:chExt cx="8199968" cy="87716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12ED42F-518A-4151-85FF-0F4903D03DFB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9500" y="28575"/>
              <a:ext cx="751417" cy="697865"/>
            </a:xfrm>
            <a:prstGeom prst="rect">
              <a:avLst/>
            </a:prstGeom>
            <a:noFill/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B1F3C626-EADE-4F37-A1DC-39AB0F9D2E8C}"/>
                </a:ext>
              </a:extLst>
            </p:cNvPr>
            <p:cNvSpPr/>
            <p:nvPr/>
          </p:nvSpPr>
          <p:spPr>
            <a:xfrm>
              <a:off x="3790949" y="-61075"/>
              <a:ext cx="7581900" cy="8771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СОДРУЖЕСТВО НЕЗАВИСИМЫХ ГОСУДАРСТВ</a:t>
              </a:r>
            </a:p>
            <a:p>
              <a:pPr algn="ctr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КОМИССИЯ ГОСУДАРСТВ – УЧАСТНИКОВ  СНГ</a:t>
              </a:r>
            </a:p>
            <a:p>
              <a:pPr algn="ctr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ИСПОЛЬЗОВАНИЮ АТОМНОЙ ЭНЕРГИИ В МИРНЫХ ЦЕЛЯХ</a:t>
              </a:r>
              <a:endParaRPr lang="en-US" sz="13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4DDFED6-8A3C-479E-931C-33B519DB763A}"/>
                </a:ext>
              </a:extLst>
            </p:cNvPr>
            <p:cNvSpPr/>
            <p:nvPr/>
          </p:nvSpPr>
          <p:spPr>
            <a:xfrm>
              <a:off x="5630317" y="502711"/>
              <a:ext cx="44047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г. Минск, Республика Беларусь, 18-22 ноября 2019 г.</a:t>
              </a: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8F8CD5A-F4E9-4557-842F-BF85FA34D224}"/>
              </a:ext>
            </a:extLst>
          </p:cNvPr>
          <p:cNvSpPr/>
          <p:nvPr/>
        </p:nvSpPr>
        <p:spPr>
          <a:xfrm>
            <a:off x="1228725" y="2239060"/>
            <a:ext cx="1022985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 совместных научных исследований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токамаке КТМ в 2019-2020 гг.</a:t>
            </a:r>
          </a:p>
          <a:p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24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П.П.Хвостенко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А.С.Трубников</a:t>
            </a:r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НИЦ «Курчатовский институт»</a:t>
            </a:r>
            <a:endParaRPr lang="ru-RU" sz="2400" b="1" i="1" dirty="0">
              <a:solidFill>
                <a:srgbClr val="002060"/>
              </a:solidFill>
            </a:endParaRPr>
          </a:p>
          <a:p>
            <a:pPr algn="ctr"/>
            <a:endParaRPr lang="ru-RU" sz="2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042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endParaRPr lang="ru-RU"/>
          </a:p>
        </p:txBody>
      </p:sp>
      <p:sp>
        <p:nvSpPr>
          <p:cNvPr id="11267" name="Номер слайда 2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C6D3B4-1AF6-4213-9E9F-FD0EA398F27D}" type="slidenum">
              <a:rPr 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>
              <a:solidFill>
                <a:srgbClr val="898989"/>
              </a:solidFill>
            </a:endParaRPr>
          </a:p>
        </p:txBody>
      </p:sp>
      <p:grpSp>
        <p:nvGrpSpPr>
          <p:cNvPr id="11268" name="Группа 3"/>
          <p:cNvGrpSpPr>
            <a:grpSpLocks/>
          </p:cNvGrpSpPr>
          <p:nvPr/>
        </p:nvGrpSpPr>
        <p:grpSpPr bwMode="auto">
          <a:xfrm>
            <a:off x="190500" y="1201738"/>
            <a:ext cx="11220450" cy="4893806"/>
            <a:chOff x="-14037" y="708540"/>
            <a:chExt cx="9185760" cy="4894578"/>
          </a:xfrm>
        </p:grpSpPr>
        <p:sp>
          <p:nvSpPr>
            <p:cNvPr id="11273" name="TextBox 4"/>
            <p:cNvSpPr txBox="1">
              <a:spLocks noChangeArrowheads="1"/>
            </p:cNvSpPr>
            <p:nvPr/>
          </p:nvSpPr>
          <p:spPr bwMode="auto">
            <a:xfrm>
              <a:off x="-14037" y="708540"/>
              <a:ext cx="913363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Исследования по программе плазма – стенка (разработка концепции  организации длительных разрядов)</a:t>
              </a:r>
            </a:p>
          </p:txBody>
        </p:sp>
        <p:sp>
          <p:nvSpPr>
            <p:cNvPr id="11274" name="TextBox 5"/>
            <p:cNvSpPr txBox="1">
              <a:spLocks noChangeArrowheads="1"/>
            </p:cNvSpPr>
            <p:nvPr/>
          </p:nvSpPr>
          <p:spPr bwMode="auto">
            <a:xfrm>
              <a:off x="19604" y="1448577"/>
              <a:ext cx="9133637" cy="1200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Эта проблема сейчас абсолютно не решенная и критическая для создания как  термоядерных источников нейтронов (ТИН) для гибридных реакторов, так и для создания демонстрационного термоядерного реактора ДЕМО.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753" y="2925040"/>
              <a:ext cx="9151970" cy="26780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Она может решаться по двум направлениям: 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ru-RU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Уменьшение мощности выходящей на первую стенку и </a:t>
              </a:r>
              <a:r>
                <a:rPr lang="ru-RU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дивертор</a:t>
              </a:r>
              <a:r>
                <a:rPr lang="ru-RU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с помощью полного </a:t>
              </a:r>
              <a:r>
                <a:rPr lang="ru-RU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переизлучения</a:t>
              </a:r>
              <a:r>
                <a:rPr lang="ru-RU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ru-RU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Использование концепции возобновляемой стенки с жидкими металлами (литий, олово, галлий …)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Решению, в том числе и этих проблем, нацелена программа совместных исследований на КТМ </a:t>
              </a:r>
            </a:p>
          </p:txBody>
        </p:sp>
      </p:grpSp>
      <p:grpSp>
        <p:nvGrpSpPr>
          <p:cNvPr id="11269" name="Группа 7"/>
          <p:cNvGrpSpPr>
            <a:grpSpLocks/>
          </p:cNvGrpSpPr>
          <p:nvPr/>
        </p:nvGrpSpPr>
        <p:grpSpPr bwMode="auto">
          <a:xfrm>
            <a:off x="3667125" y="-57150"/>
            <a:ext cx="8199438" cy="877888"/>
            <a:chOff x="3790949" y="-61075"/>
            <a:chExt cx="8199968" cy="877163"/>
          </a:xfrm>
        </p:grpSpPr>
        <p:pic>
          <p:nvPicPr>
            <p:cNvPr id="11270" name="Рисунок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9500" y="28575"/>
              <a:ext cx="751417" cy="697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1" name="Прямоугольник 9"/>
            <p:cNvSpPr>
              <a:spLocks noChangeArrowheads="1"/>
            </p:cNvSpPr>
            <p:nvPr/>
          </p:nvSpPr>
          <p:spPr bwMode="auto">
            <a:xfrm>
              <a:off x="3790949" y="-61075"/>
              <a:ext cx="7581900" cy="87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sz="12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СОДРУЖЕСТВО НЕЗАВИСИМЫХ ГОСУДАРСТВ</a:t>
              </a:r>
            </a:p>
            <a:p>
              <a:pPr algn="ctr" eaLnBrk="1" hangingPunct="1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КОМИССИЯ ГОСУДАРСТВ – УЧАСТНИКОВ  СНГ</a:t>
              </a:r>
            </a:p>
            <a:p>
              <a:pPr algn="ctr" eaLnBrk="1" hangingPunct="1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ИСПОЛЬЗОВАНИЮ АТОМНОЙ ЭНЕРГИИ В МИРНЫХ ЦЕЛЯХ</a:t>
              </a:r>
              <a:endParaRPr lang="en-US" sz="13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72" name="Прямоугольник 10"/>
            <p:cNvSpPr>
              <a:spLocks noChangeArrowheads="1"/>
            </p:cNvSpPr>
            <p:nvPr/>
          </p:nvSpPr>
          <p:spPr bwMode="auto">
            <a:xfrm>
              <a:off x="5630317" y="502711"/>
              <a:ext cx="44047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sz="14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г. Минск, Республика Беларусь, 18-22 ноября 2019 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4073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525" y="902604"/>
            <a:ext cx="8229600" cy="501102"/>
          </a:xfrm>
        </p:spPr>
        <p:txBody>
          <a:bodyPr>
            <a:normAutofit fontScale="90000"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3200" dirty="0">
                <a:solidFill>
                  <a:srgbClr val="C00000"/>
                </a:solidFill>
                <a:ea typeface="+mn-ea"/>
                <a:cs typeface="+mn-cs"/>
              </a:rPr>
              <a:t>Материаловедческий зонд </a:t>
            </a:r>
            <a:r>
              <a:rPr lang="en-US" sz="3200" dirty="0">
                <a:solidFill>
                  <a:srgbClr val="C00000"/>
                </a:solidFill>
                <a:ea typeface="+mn-ea"/>
                <a:cs typeface="+mn-cs"/>
              </a:rPr>
              <a:t> KTM</a:t>
            </a:r>
            <a:r>
              <a:rPr lang="ru-RU" sz="3200" dirty="0">
                <a:solidFill>
                  <a:srgbClr val="C00000"/>
                </a:solidFill>
                <a:ea typeface="+mn-ea"/>
                <a:cs typeface="+mn-cs"/>
              </a:rPr>
              <a:t> – НИЯУ МИФИ</a:t>
            </a:r>
            <a:r>
              <a:rPr lang="en-US" sz="3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32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27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27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27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27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27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27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27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27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65195-E1E1-4012-B6EE-EC0A36808D61}" type="slidenum">
              <a:rPr lang="ru-RU" smtClean="0"/>
              <a:pPr/>
              <a:t>11</a:t>
            </a:fld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E14DD9F-B3DB-4D5A-A1A4-58163B42BD70}"/>
              </a:ext>
            </a:extLst>
          </p:cNvPr>
          <p:cNvGrpSpPr/>
          <p:nvPr/>
        </p:nvGrpSpPr>
        <p:grpSpPr>
          <a:xfrm>
            <a:off x="3733604" y="1481257"/>
            <a:ext cx="4993774" cy="1737118"/>
            <a:chOff x="4007768" y="899214"/>
            <a:chExt cx="4993774" cy="173711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5" t="17119" r="7415" b="36384"/>
            <a:stretch/>
          </p:blipFill>
          <p:spPr>
            <a:xfrm>
              <a:off x="4079776" y="899214"/>
              <a:ext cx="3755630" cy="1311742"/>
            </a:xfrm>
            <a:prstGeom prst="rect">
              <a:avLst/>
            </a:prstGeom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4007768" y="1381418"/>
              <a:ext cx="144016" cy="93610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7536161" y="1738314"/>
              <a:ext cx="126703" cy="75458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>
              <a:off x="4007768" y="2236222"/>
              <a:ext cx="3528392" cy="184666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015881" y="2236222"/>
              <a:ext cx="8483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/>
                <a:t>90 мм</a:t>
              </a:r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7104112" y="2132856"/>
              <a:ext cx="1152128" cy="10336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7104112" y="971222"/>
              <a:ext cx="1296144" cy="8151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 flipH="1">
              <a:off x="7968208" y="1052736"/>
              <a:ext cx="144016" cy="1158220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980109" y="1480138"/>
              <a:ext cx="10214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30 </a:t>
              </a:r>
              <a:r>
                <a:rPr lang="ru-RU" sz="2000" dirty="0" err="1"/>
                <a:t>ммм</a:t>
              </a:r>
              <a:endParaRPr lang="ru-RU" sz="2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Таблица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3296982"/>
                  </p:ext>
                </p:extLst>
              </p:nvPr>
            </p:nvGraphicFramePr>
            <p:xfrm>
              <a:off x="1555304" y="3218375"/>
              <a:ext cx="9217024" cy="34594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96855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24847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7089775" indent="-6823075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ru-RU" b="1" dirty="0">
                              <a:solidFill>
                                <a:schemeClr val="tx1"/>
                              </a:solidFill>
                            </a:rPr>
                            <a:t>Возможности</a:t>
                          </a:r>
                          <a:r>
                            <a:rPr lang="ru-RU" b="1" baseline="0" dirty="0">
                              <a:solidFill>
                                <a:schemeClr val="tx1"/>
                              </a:solidFill>
                            </a:rPr>
                            <a:t> материаловедческого зонда</a:t>
                          </a:r>
                          <a:r>
                            <a:rPr lang="ru-RU" b="0" dirty="0">
                              <a:solidFill>
                                <a:srgbClr val="C00000"/>
                              </a:solidFill>
                            </a:rPr>
                            <a:t> </a:t>
                          </a:r>
                          <a:r>
                            <a:rPr lang="ru-RU" b="1" dirty="0">
                              <a:solidFill>
                                <a:srgbClr val="C00000"/>
                              </a:solidFill>
                            </a:rPr>
                            <a:t>          </a:t>
                          </a:r>
                          <a:r>
                            <a:rPr lang="en-US" b="1" dirty="0">
                              <a:solidFill>
                                <a:srgbClr val="C00000"/>
                              </a:solidFill>
                            </a:rPr>
                            <a:t>          </a:t>
                          </a:r>
                          <a:r>
                            <a:rPr lang="ru-RU" b="1" dirty="0">
                              <a:solidFill>
                                <a:srgbClr val="C00000"/>
                              </a:solidFill>
                            </a:rPr>
                            <a:t> </a:t>
                          </a:r>
                          <a:endParaRPr lang="en-US" b="1" dirty="0">
                            <a:solidFill>
                              <a:srgbClr val="C00000"/>
                            </a:solidFill>
                          </a:endParaRP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b="0" i="0" dirty="0">
                              <a:solidFill>
                                <a:srgbClr val="C00000"/>
                              </a:solidFill>
                            </a:rPr>
                            <a:t>In-situ</a:t>
                          </a:r>
                          <a:r>
                            <a:rPr lang="ru-RU" b="0" i="0" baseline="0" dirty="0">
                              <a:solidFill>
                                <a:srgbClr val="C00000"/>
                              </a:solidFill>
                            </a:rPr>
                            <a:t> измерение общего ионного потока</a:t>
                          </a:r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.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endParaRPr lang="en-US" dirty="0"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endParaRPr lang="ru-RU" sz="1800" dirty="0"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dirty="0">
                              <a:solidFill>
                                <a:srgbClr val="00B0F0"/>
                              </a:solidFill>
                            </a:rPr>
                            <a:t>In-situ </a:t>
                          </a:r>
                          <a:r>
                            <a:rPr lang="ru-RU" dirty="0">
                              <a:solidFill>
                                <a:srgbClr val="00B0F0"/>
                              </a:solidFill>
                            </a:rPr>
                            <a:t>измерение распределения по массам</a:t>
                          </a:r>
                          <a:r>
                            <a:rPr lang="ru-RU" baseline="0" dirty="0">
                              <a:solidFill>
                                <a:srgbClr val="00B0F0"/>
                              </a:solidFill>
                            </a:rPr>
                            <a:t> ионов</a:t>
                          </a:r>
                          <a:r>
                            <a:rPr lang="en-US" dirty="0">
                              <a:solidFill>
                                <a:srgbClr val="00B0F0"/>
                              </a:solidFill>
                            </a:rPr>
                            <a:t>. 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endParaRPr lang="ru-RU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In-situ  </a:t>
                          </a:r>
                          <a:r>
                            <a:rPr lang="ru-RU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измерение энергии ионов водорода</a:t>
                          </a:r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.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In-situ </a:t>
                          </a:r>
                          <a:r>
                            <a:rPr lang="ru-RU" dirty="0">
                              <a:solidFill>
                                <a:srgbClr val="00B050"/>
                              </a:solidFill>
                            </a:rPr>
                            <a:t>измерение толщины</a:t>
                          </a:r>
                          <a:r>
                            <a:rPr lang="ru-RU" baseline="0" dirty="0">
                              <a:solidFill>
                                <a:srgbClr val="00B050"/>
                              </a:solidFill>
                            </a:rPr>
                            <a:t> осажденного слоя на коллектор</a:t>
                          </a:r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.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ru-RU" dirty="0">
                              <a:solidFill>
                                <a:srgbClr val="002060"/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Накопление</a:t>
                          </a:r>
                          <a:r>
                            <a:rPr lang="ru-RU" baseline="0" dirty="0">
                              <a:solidFill>
                                <a:srgbClr val="002060"/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примеси на коллекторе для дальнейшего анализа</a:t>
                          </a:r>
                          <a:r>
                            <a:rPr lang="en-US" dirty="0">
                              <a:solidFill>
                                <a:srgbClr val="002060"/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ru-RU" dirty="0">
                            <a:solidFill>
                              <a:srgbClr val="002060"/>
                            </a:solidFill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/>
                            <a:t> </a:t>
                          </a:r>
                          <a:r>
                            <a:rPr lang="ru-RU" b="1" dirty="0">
                              <a:solidFill>
                                <a:schemeClr val="tx1"/>
                              </a:solidFill>
                            </a:rPr>
                            <a:t>Ожидаемые параметры измерений</a:t>
                          </a:r>
                          <a:endParaRPr lang="en-US" b="1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ru-RU" sz="1800" dirty="0" err="1">
                              <a:solidFill>
                                <a:srgbClr val="C00000"/>
                              </a:solidFill>
                            </a:rPr>
                            <a:t>Минимальноно</a:t>
                          </a:r>
                          <a:r>
                            <a:rPr lang="ru-RU" sz="1800" dirty="0">
                              <a:solidFill>
                                <a:srgbClr val="C00000"/>
                              </a:solidFill>
                            </a:rPr>
                            <a:t> регистрируемый поток ионов</a:t>
                          </a:r>
                          <a:r>
                            <a:rPr lang="ru-RU" sz="1800" baseline="0" dirty="0">
                              <a:solidFill>
                                <a:srgbClr val="C00000"/>
                              </a:solidFill>
                            </a:rPr>
                            <a:t> </a:t>
                          </a:r>
                          <a:r>
                            <a:rPr lang="en-US" sz="1800" dirty="0">
                              <a:solidFill>
                                <a:srgbClr val="C00000"/>
                              </a:solidFill>
                            </a:rPr>
                            <a:t>3x10</a:t>
                          </a:r>
                          <a:r>
                            <a:rPr lang="en-US" sz="1800" baseline="30000" dirty="0">
                              <a:solidFill>
                                <a:srgbClr val="C00000"/>
                              </a:solidFill>
                            </a:rPr>
                            <a:t>15 </a:t>
                          </a:r>
                          <a:r>
                            <a:rPr lang="ru-RU" sz="1800" baseline="0" dirty="0">
                              <a:solidFill>
                                <a:srgbClr val="C00000"/>
                              </a:solidFill>
                            </a:rPr>
                            <a:t> ион</a:t>
                          </a:r>
                          <a:r>
                            <a:rPr lang="en-US" sz="1800" dirty="0">
                              <a:solidFill>
                                <a:srgbClr val="C00000"/>
                              </a:solidFill>
                            </a:rPr>
                            <a:t>/</a:t>
                          </a:r>
                          <a:r>
                            <a:rPr lang="ru-RU" sz="1800" dirty="0">
                              <a:solidFill>
                                <a:srgbClr val="C00000"/>
                              </a:solidFill>
                            </a:rPr>
                            <a:t>см</a:t>
                          </a:r>
                          <a:r>
                            <a:rPr lang="en-US" sz="1800" baseline="30000" dirty="0">
                              <a:solidFill>
                                <a:srgbClr val="C00000"/>
                              </a:solidFill>
                            </a:rPr>
                            <a:t>2</a:t>
                          </a:r>
                          <a:endParaRPr lang="en-US" dirty="0">
                            <a:solidFill>
                              <a:srgbClr val="C00000"/>
                            </a:solidFill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rgbClr val="00B0F0"/>
                                        </a:solidFill>
                                        <a:latin typeface="Cambria Math"/>
                                      </a:rPr>
                                      <m:t>𝑀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rgbClr val="00B0F0"/>
                                        </a:solidFill>
                                        <a:latin typeface="Cambria Math"/>
                                      </a:rPr>
                                      <m:t>𝑍</m:t>
                                    </m:r>
                                  </m:den>
                                </m:f>
                                <m: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/>
                                  </a:rPr>
                                  <m:t>=1</m:t>
                                </m:r>
                                <m: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/>
                                    <a:ea typeface="Cambria Math"/>
                                  </a:rPr>
                                  <m:t>÷200,  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f>
                                      <m:fPr>
                                        <m:ctrlPr>
                                          <a:rPr lang="en-US" b="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𝑀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𝑍</m:t>
                                        </m:r>
                                      </m:den>
                                    </m:f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00B0F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Δ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00B0F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(</m:t>
                                    </m:r>
                                    <m:f>
                                      <m:fPr>
                                        <m:ctrlPr>
                                          <a:rPr lang="en-US" b="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𝑀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𝑍</m:t>
                                        </m:r>
                                      </m:den>
                                    </m:f>
                                    <m:r>
                                      <a:rPr lang="en-US" b="0" i="1" smtClean="0">
                                        <a:solidFill>
                                          <a:srgbClr val="00B0F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)</m:t>
                                    </m:r>
                                  </m:den>
                                </m:f>
                                <m: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/>
                                    <a:ea typeface="Cambria Math"/>
                                  </a:rPr>
                                  <m:t>=3÷10</m:t>
                                </m:r>
                              </m:oMath>
                            </m:oMathPara>
                          </a14:m>
                          <a:endParaRPr lang="ru-RU" dirty="0">
                            <a:solidFill>
                              <a:srgbClr val="00B0F0"/>
                            </a:solidFill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/>
                                  </a:rPr>
                                  <m:t>=1÷500 эВ,         </m:t>
                                </m:r>
                                <m:f>
                                  <m:fPr>
                                    <m:ctrlPr>
                                      <a:rPr lang="en-US" sz="2000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Δ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accent6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𝐸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≈10</m:t>
                                </m:r>
                              </m:oMath>
                            </m:oMathPara>
                          </a14:m>
                          <a:endParaRPr lang="en-US" sz="20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    5-1000 </a:t>
                          </a:r>
                          <a:r>
                            <a:rPr lang="ru-RU" dirty="0" err="1">
                              <a:solidFill>
                                <a:srgbClr val="00B050"/>
                              </a:solidFill>
                            </a:rPr>
                            <a:t>монослоев</a:t>
                          </a:r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;</a:t>
                          </a:r>
                          <a:endParaRPr lang="ru-RU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Таблица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3296982"/>
                  </p:ext>
                </p:extLst>
              </p:nvPr>
            </p:nvGraphicFramePr>
            <p:xfrm>
              <a:off x="1555304" y="3218375"/>
              <a:ext cx="9217024" cy="34594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96855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24847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459480">
                    <a:tc>
                      <a:txBody>
                        <a:bodyPr/>
                        <a:lstStyle/>
                        <a:p>
                          <a:pPr marL="7089775" indent="-6823075">
                            <a:spcAft>
                              <a:spcPts val="600"/>
                            </a:spcAft>
                            <a:buNone/>
                          </a:pPr>
                          <a:r>
                            <a:rPr lang="ru-RU" b="1" dirty="0">
                              <a:solidFill>
                                <a:schemeClr val="tx1"/>
                              </a:solidFill>
                            </a:rPr>
                            <a:t>Возможности</a:t>
                          </a:r>
                          <a:r>
                            <a:rPr lang="ru-RU" b="1" baseline="0" dirty="0">
                              <a:solidFill>
                                <a:schemeClr val="tx1"/>
                              </a:solidFill>
                            </a:rPr>
                            <a:t> материаловедческого зонда</a:t>
                          </a:r>
                          <a:r>
                            <a:rPr lang="ru-RU" b="0" dirty="0">
                              <a:solidFill>
                                <a:srgbClr val="C00000"/>
                              </a:solidFill>
                            </a:rPr>
                            <a:t> </a:t>
                          </a:r>
                          <a:r>
                            <a:rPr lang="ru-RU" b="1" dirty="0">
                              <a:solidFill>
                                <a:srgbClr val="C00000"/>
                              </a:solidFill>
                            </a:rPr>
                            <a:t>          </a:t>
                          </a:r>
                          <a:r>
                            <a:rPr lang="en-US" b="1" dirty="0">
                              <a:solidFill>
                                <a:srgbClr val="C00000"/>
                              </a:solidFill>
                            </a:rPr>
                            <a:t>          </a:t>
                          </a:r>
                          <a:r>
                            <a:rPr lang="ru-RU" b="1" dirty="0">
                              <a:solidFill>
                                <a:srgbClr val="C00000"/>
                              </a:solidFill>
                            </a:rPr>
                            <a:t> </a:t>
                          </a:r>
                          <a:endParaRPr lang="en-US" b="1" dirty="0">
                            <a:solidFill>
                              <a:srgbClr val="C00000"/>
                            </a:solidFill>
                          </a:endParaRP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b="0" i="0" dirty="0">
                              <a:solidFill>
                                <a:srgbClr val="C00000"/>
                              </a:solidFill>
                            </a:rPr>
                            <a:t>In-situ</a:t>
                          </a:r>
                          <a:r>
                            <a:rPr lang="ru-RU" b="0" i="0" baseline="0" dirty="0">
                              <a:solidFill>
                                <a:srgbClr val="C00000"/>
                              </a:solidFill>
                            </a:rPr>
                            <a:t> измерение общего ионного потока</a:t>
                          </a:r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.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endParaRPr lang="en-US" dirty="0"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endParaRPr lang="ru-RU" sz="1800" dirty="0"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dirty="0">
                              <a:solidFill>
                                <a:srgbClr val="00B0F0"/>
                              </a:solidFill>
                            </a:rPr>
                            <a:t>In-situ </a:t>
                          </a:r>
                          <a:r>
                            <a:rPr lang="ru-RU" dirty="0">
                              <a:solidFill>
                                <a:srgbClr val="00B0F0"/>
                              </a:solidFill>
                            </a:rPr>
                            <a:t>измерение распределения по массам</a:t>
                          </a:r>
                          <a:r>
                            <a:rPr lang="ru-RU" baseline="0" dirty="0">
                              <a:solidFill>
                                <a:srgbClr val="00B0F0"/>
                              </a:solidFill>
                            </a:rPr>
                            <a:t> ионов</a:t>
                          </a:r>
                          <a:r>
                            <a:rPr lang="en-US" dirty="0">
                              <a:solidFill>
                                <a:srgbClr val="00B0F0"/>
                              </a:solidFill>
                            </a:rPr>
                            <a:t>. 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endParaRPr lang="ru-RU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In-situ  </a:t>
                          </a:r>
                          <a:r>
                            <a:rPr lang="ru-RU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измерение энергии ионов водорода</a:t>
                          </a:r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.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In-situ </a:t>
                          </a:r>
                          <a:r>
                            <a:rPr lang="ru-RU" dirty="0">
                              <a:solidFill>
                                <a:srgbClr val="00B050"/>
                              </a:solidFill>
                            </a:rPr>
                            <a:t>измерение толщины</a:t>
                          </a:r>
                          <a:r>
                            <a:rPr lang="ru-RU" baseline="0" dirty="0">
                              <a:solidFill>
                                <a:srgbClr val="00B050"/>
                              </a:solidFill>
                            </a:rPr>
                            <a:t> осажденного слоя на коллектор</a:t>
                          </a:r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.</a:t>
                          </a:r>
                        </a:p>
                        <a:p>
                          <a:pPr marL="285750" indent="-285750">
                            <a:buFont typeface="Arial" panose="020B0604020202020204" pitchFamily="34" charset="0"/>
                            <a:buChar char="•"/>
                          </a:pPr>
                          <a:r>
                            <a:rPr lang="ru-RU" dirty="0">
                              <a:solidFill>
                                <a:srgbClr val="002060"/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Накопление</a:t>
                          </a:r>
                          <a:r>
                            <a:rPr lang="ru-RU" baseline="0" dirty="0">
                              <a:solidFill>
                                <a:srgbClr val="002060"/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примеси на коллекторе для дальнейшего анализа</a:t>
                          </a:r>
                          <a:r>
                            <a:rPr lang="en-US" dirty="0">
                              <a:solidFill>
                                <a:srgbClr val="002060"/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ru-RU" dirty="0">
                            <a:solidFill>
                              <a:srgbClr val="002060"/>
                            </a:solidFill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117073" t="-879" b="-28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5" name="Группа 7">
            <a:extLst>
              <a:ext uri="{FF2B5EF4-FFF2-40B4-BE49-F238E27FC236}">
                <a16:creationId xmlns:a16="http://schemas.microsoft.com/office/drawing/2014/main" id="{27712272-FF67-4E8E-95E4-7A18063784CA}"/>
              </a:ext>
            </a:extLst>
          </p:cNvPr>
          <p:cNvGrpSpPr>
            <a:grpSpLocks/>
          </p:cNvGrpSpPr>
          <p:nvPr/>
        </p:nvGrpSpPr>
        <p:grpSpPr bwMode="auto">
          <a:xfrm>
            <a:off x="3667125" y="-60325"/>
            <a:ext cx="8199438" cy="876300"/>
            <a:chOff x="3790949" y="-61075"/>
            <a:chExt cx="8199968" cy="877163"/>
          </a:xfrm>
        </p:grpSpPr>
        <p:pic>
          <p:nvPicPr>
            <p:cNvPr id="17" name="Рисунок 8">
              <a:extLst>
                <a:ext uri="{FF2B5EF4-FFF2-40B4-BE49-F238E27FC236}">
                  <a16:creationId xmlns:a16="http://schemas.microsoft.com/office/drawing/2014/main" id="{3EBFD14C-4808-4E90-9B32-66050149C3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9500" y="28575"/>
              <a:ext cx="751417" cy="697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Прямоугольник 9">
              <a:extLst>
                <a:ext uri="{FF2B5EF4-FFF2-40B4-BE49-F238E27FC236}">
                  <a16:creationId xmlns:a16="http://schemas.microsoft.com/office/drawing/2014/main" id="{5700A695-9179-4DE8-A104-64E95C94B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0949" y="-61075"/>
              <a:ext cx="7581900" cy="87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sz="12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СОДРУЖЕСТВО НЕЗАВИСИМЫХ ГОСУДАРСТВ</a:t>
              </a:r>
            </a:p>
            <a:p>
              <a:pPr algn="ctr" eaLnBrk="1" hangingPunct="1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КОМИССИЯ ГОСУДАРСТВ – УЧАСТНИКОВ  СНГ</a:t>
              </a:r>
            </a:p>
            <a:p>
              <a:pPr algn="ctr" eaLnBrk="1" hangingPunct="1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ИСПОЛЬЗОВАНИЮ АТОМНОЙ ЭНЕРГИИ В МИРНЫХ ЦЕЛЯХ</a:t>
              </a:r>
              <a:endParaRPr lang="en-US" sz="13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0">
              <a:extLst>
                <a:ext uri="{FF2B5EF4-FFF2-40B4-BE49-F238E27FC236}">
                  <a16:creationId xmlns:a16="http://schemas.microsoft.com/office/drawing/2014/main" id="{B89E30E9-69CE-4CF1-9FBB-9D924DED5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0317" y="502711"/>
              <a:ext cx="44047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sz="1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г. Минск, Республика Беларусь, 18-22 ноября 2019 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5448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74" y="820815"/>
            <a:ext cx="112328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 2019-2020 годов АО «Красная Звезда»</a:t>
            </a:r>
          </a:p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макета литиевого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дивертора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(МЛД)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токамака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КТМ на основе капиллярно-</a:t>
            </a:r>
          </a:p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пористых систем (КПС) с системой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термостабилизации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парогазовой смесью низкого давления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3"/>
          <a:stretch/>
        </p:blipFill>
        <p:spPr bwMode="auto">
          <a:xfrm>
            <a:off x="142072" y="1764026"/>
            <a:ext cx="4503833" cy="305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42072" y="4838389"/>
            <a:ext cx="39514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Модуль литиевого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дивертора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токамака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КТМ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основе КПС с системой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термостабилизации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парогазовой смесью низкого давления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699590" y="1997839"/>
            <a:ext cx="712381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Целью работы является создание макета литиевого </a:t>
            </a:r>
            <a:r>
              <a:rPr lang="ru-RU" b="1" dirty="0" err="1">
                <a:solidFill>
                  <a:srgbClr val="44546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дивертора</a:t>
            </a:r>
            <a:r>
              <a:rPr lang="ru-RU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44546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токамака</a:t>
            </a:r>
            <a:r>
              <a:rPr lang="ru-RU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КТМ на основе капиллярно-пористых систем с системой </a:t>
            </a:r>
            <a:r>
              <a:rPr lang="ru-RU" b="1" dirty="0" err="1">
                <a:solidFill>
                  <a:srgbClr val="44546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термостабилизации</a:t>
            </a:r>
            <a:r>
              <a:rPr lang="ru-RU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парогазовой смесью низкого давления.</a:t>
            </a:r>
          </a:p>
          <a:p>
            <a:pPr lvl="0" algn="just"/>
            <a:endParaRPr lang="ru-RU" b="1" dirty="0">
              <a:solidFill>
                <a:srgbClr val="44546A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• К концу 2019 году будут представлены обзор литературы, эскизный проект макета литиевого </a:t>
            </a:r>
            <a:r>
              <a:rPr lang="ru-RU" b="1" dirty="0" err="1">
                <a:solidFill>
                  <a:srgbClr val="44546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дивертора</a:t>
            </a:r>
            <a:r>
              <a:rPr lang="ru-RU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для токамака КТМ на основе КПС с системой </a:t>
            </a:r>
            <a:r>
              <a:rPr lang="ru-RU" b="1" dirty="0" err="1">
                <a:solidFill>
                  <a:srgbClr val="44546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термостабилизации</a:t>
            </a:r>
            <a:r>
              <a:rPr lang="ru-RU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парогазовой смесью низкого давления.</a:t>
            </a:r>
          </a:p>
          <a:p>
            <a:pPr lvl="0" algn="just"/>
            <a:endParaRPr lang="ru-RU" b="1" dirty="0">
              <a:solidFill>
                <a:srgbClr val="44546A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• В 2020 год будет изготовлен макет литиевого </a:t>
            </a:r>
            <a:r>
              <a:rPr lang="ru-RU" b="1" dirty="0" err="1">
                <a:solidFill>
                  <a:srgbClr val="44546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дивертора</a:t>
            </a:r>
            <a:r>
              <a:rPr lang="ru-RU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на основе КПС и получены результаты экспериментальной отработки режимов его работы, обосновывающие возможность создания полномасштабного литиевого</a:t>
            </a:r>
          </a:p>
          <a:p>
            <a:pPr lvl="0" algn="just"/>
            <a:r>
              <a:rPr lang="ru-RU" b="1" dirty="0" err="1">
                <a:solidFill>
                  <a:srgbClr val="44546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дивертора</a:t>
            </a:r>
            <a:r>
              <a:rPr lang="ru-RU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на основе КПС </a:t>
            </a:r>
            <a:r>
              <a:rPr lang="ru-RU" b="1" dirty="0" err="1">
                <a:solidFill>
                  <a:srgbClr val="44546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токамака</a:t>
            </a:r>
            <a:r>
              <a:rPr lang="ru-RU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КТМ.</a:t>
            </a:r>
          </a:p>
        </p:txBody>
      </p:sp>
      <p:grpSp>
        <p:nvGrpSpPr>
          <p:cNvPr id="6" name="Группа 7">
            <a:extLst>
              <a:ext uri="{FF2B5EF4-FFF2-40B4-BE49-F238E27FC236}">
                <a16:creationId xmlns:a16="http://schemas.microsoft.com/office/drawing/2014/main" id="{060E3F05-86D2-443B-B0CF-77BFD8DCEEC4}"/>
              </a:ext>
            </a:extLst>
          </p:cNvPr>
          <p:cNvGrpSpPr>
            <a:grpSpLocks/>
          </p:cNvGrpSpPr>
          <p:nvPr/>
        </p:nvGrpSpPr>
        <p:grpSpPr bwMode="auto">
          <a:xfrm>
            <a:off x="3667125" y="-60325"/>
            <a:ext cx="8199438" cy="876300"/>
            <a:chOff x="3790949" y="-61075"/>
            <a:chExt cx="8199968" cy="877163"/>
          </a:xfrm>
        </p:grpSpPr>
        <p:pic>
          <p:nvPicPr>
            <p:cNvPr id="7" name="Рисунок 8">
              <a:extLst>
                <a:ext uri="{FF2B5EF4-FFF2-40B4-BE49-F238E27FC236}">
                  <a16:creationId xmlns:a16="http://schemas.microsoft.com/office/drawing/2014/main" id="{728FDCC8-357F-4070-B3DA-196E02E77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9500" y="28575"/>
              <a:ext cx="751417" cy="697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9">
              <a:extLst>
                <a:ext uri="{FF2B5EF4-FFF2-40B4-BE49-F238E27FC236}">
                  <a16:creationId xmlns:a16="http://schemas.microsoft.com/office/drawing/2014/main" id="{E34C5923-C2C4-4BBE-A31F-F5F964A91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0949" y="-61075"/>
              <a:ext cx="7581900" cy="87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sz="12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СОДРУЖЕСТВО НЕЗАВИСИМЫХ ГОСУДАРСТВ</a:t>
              </a:r>
            </a:p>
            <a:p>
              <a:pPr algn="ctr" eaLnBrk="1" hangingPunct="1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КОМИССИЯ ГОСУДАРСТВ – УЧАСТНИКОВ  СНГ</a:t>
              </a:r>
            </a:p>
            <a:p>
              <a:pPr algn="ctr" eaLnBrk="1" hangingPunct="1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ИСПОЛЬЗОВАНИЮ АТОМНОЙ ЭНЕРГИИ В МИРНЫХ ЦЕЛЯХ</a:t>
              </a:r>
              <a:endParaRPr lang="en-US" sz="13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Прямоугольник 10">
              <a:extLst>
                <a:ext uri="{FF2B5EF4-FFF2-40B4-BE49-F238E27FC236}">
                  <a16:creationId xmlns:a16="http://schemas.microsoft.com/office/drawing/2014/main" id="{929C78D7-2D09-45DA-BECC-5A4512F0E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0317" y="502711"/>
              <a:ext cx="44047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sz="1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г. Минск, Республика Беларусь, 18-22 ноября 2019 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4449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6E83BE3-45EE-4E5D-ABDC-54D0C28CAC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C4733-E03D-492B-9EBE-4FF5974AF02D}" type="slidenum">
              <a:rPr lang="ru-RU" smtClean="0"/>
              <a:t>13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19F0C54-A4EE-47BB-8123-5AB77CCEA3A1}"/>
              </a:ext>
            </a:extLst>
          </p:cNvPr>
          <p:cNvSpPr/>
          <p:nvPr/>
        </p:nvSpPr>
        <p:spPr>
          <a:xfrm>
            <a:off x="1793878" y="847279"/>
            <a:ext cx="95815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литиевого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дивертора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камере токамака Т-15МД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AA820B-4C12-4816-8DB5-90D7C511C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78" y="2031158"/>
            <a:ext cx="4372874" cy="22819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EDF202-1936-47E9-9085-A30953812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457" y="4362125"/>
            <a:ext cx="4406755" cy="18230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43ACC-386A-454E-B4DB-4BAACACD6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0328" y="2279667"/>
            <a:ext cx="4181954" cy="2545665"/>
          </a:xfrm>
          <a:prstGeom prst="rect">
            <a:avLst/>
          </a:prstGeom>
        </p:spPr>
      </p:pic>
      <p:grpSp>
        <p:nvGrpSpPr>
          <p:cNvPr id="9" name="Группа 7">
            <a:extLst>
              <a:ext uri="{FF2B5EF4-FFF2-40B4-BE49-F238E27FC236}">
                <a16:creationId xmlns:a16="http://schemas.microsoft.com/office/drawing/2014/main" id="{251BA2DC-CFC8-44C5-AD69-F03B7535D0EF}"/>
              </a:ext>
            </a:extLst>
          </p:cNvPr>
          <p:cNvGrpSpPr>
            <a:grpSpLocks/>
          </p:cNvGrpSpPr>
          <p:nvPr/>
        </p:nvGrpSpPr>
        <p:grpSpPr bwMode="auto">
          <a:xfrm>
            <a:off x="3667125" y="-60325"/>
            <a:ext cx="8199438" cy="876300"/>
            <a:chOff x="3790949" y="-61075"/>
            <a:chExt cx="8199968" cy="877163"/>
          </a:xfrm>
        </p:grpSpPr>
        <p:pic>
          <p:nvPicPr>
            <p:cNvPr id="10" name="Рисунок 8">
              <a:extLst>
                <a:ext uri="{FF2B5EF4-FFF2-40B4-BE49-F238E27FC236}">
                  <a16:creationId xmlns:a16="http://schemas.microsoft.com/office/drawing/2014/main" id="{C171BA74-C322-43AD-AD51-0945B215F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9500" y="28575"/>
              <a:ext cx="751417" cy="697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9">
              <a:extLst>
                <a:ext uri="{FF2B5EF4-FFF2-40B4-BE49-F238E27FC236}">
                  <a16:creationId xmlns:a16="http://schemas.microsoft.com/office/drawing/2014/main" id="{4EA7D44C-0645-4777-A160-830AC9480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0949" y="-61075"/>
              <a:ext cx="7581900" cy="87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sz="12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СОДРУЖЕСТВО НЕЗАВИСИМЫХ ГОСУДАРСТВ</a:t>
              </a:r>
            </a:p>
            <a:p>
              <a:pPr algn="ctr" eaLnBrk="1" hangingPunct="1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КОМИССИЯ ГОСУДАРСТВ – УЧАСТНИКОВ  СНГ</a:t>
              </a:r>
            </a:p>
            <a:p>
              <a:pPr algn="ctr" eaLnBrk="1" hangingPunct="1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ИСПОЛЬЗОВАНИЮ АТОМНОЙ ЭНЕРГИИ В МИРНЫХ ЦЕЛЯХ</a:t>
              </a:r>
              <a:endParaRPr lang="en-US" sz="13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Прямоугольник 10">
              <a:extLst>
                <a:ext uri="{FF2B5EF4-FFF2-40B4-BE49-F238E27FC236}">
                  <a16:creationId xmlns:a16="http://schemas.microsoft.com/office/drawing/2014/main" id="{E24562D6-EFFF-40F3-967D-368FDC821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0317" y="502711"/>
              <a:ext cx="44047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sz="1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г. Минск, Республика Беларусь, 18-22 ноября 2019 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5436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2765B6-2114-48D1-BA2F-F3F954BF5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" y="962024"/>
            <a:ext cx="3602508" cy="5711571"/>
          </a:xfrm>
          <a:prstGeom prst="rect">
            <a:avLst/>
          </a:prstGeom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C89E9ABE-4A51-498E-BD8F-99936739A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11" name="Группа 7">
            <a:extLst>
              <a:ext uri="{FF2B5EF4-FFF2-40B4-BE49-F238E27FC236}">
                <a16:creationId xmlns:a16="http://schemas.microsoft.com/office/drawing/2014/main" id="{016F4B43-C392-46C4-B74F-E6BB43550031}"/>
              </a:ext>
            </a:extLst>
          </p:cNvPr>
          <p:cNvGrpSpPr>
            <a:grpSpLocks/>
          </p:cNvGrpSpPr>
          <p:nvPr/>
        </p:nvGrpSpPr>
        <p:grpSpPr bwMode="auto">
          <a:xfrm>
            <a:off x="3704090" y="-51687"/>
            <a:ext cx="8199438" cy="876300"/>
            <a:chOff x="3790949" y="-61075"/>
            <a:chExt cx="8199968" cy="877163"/>
          </a:xfrm>
        </p:grpSpPr>
        <p:pic>
          <p:nvPicPr>
            <p:cNvPr id="12" name="Рисунок 8">
              <a:extLst>
                <a:ext uri="{FF2B5EF4-FFF2-40B4-BE49-F238E27FC236}">
                  <a16:creationId xmlns:a16="http://schemas.microsoft.com/office/drawing/2014/main" id="{556D7196-D6F1-422A-B160-F3CD24034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9500" y="28575"/>
              <a:ext cx="751417" cy="697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Прямоугольник 9">
              <a:extLst>
                <a:ext uri="{FF2B5EF4-FFF2-40B4-BE49-F238E27FC236}">
                  <a16:creationId xmlns:a16="http://schemas.microsoft.com/office/drawing/2014/main" id="{178D9D20-91C7-4311-A197-DFA0D1B69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0949" y="-61075"/>
              <a:ext cx="7581900" cy="87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sz="12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СОДРУЖЕСТВО НЕЗАВИСИМЫХ ГОСУДАРСТВ</a:t>
              </a:r>
            </a:p>
            <a:p>
              <a:pPr algn="ctr" eaLnBrk="1" hangingPunct="1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КОМИССИЯ ГОСУДАРСТВ – УЧАСТНИКОВ  СНГ</a:t>
              </a:r>
            </a:p>
            <a:p>
              <a:pPr algn="ctr" eaLnBrk="1" hangingPunct="1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ИСПОЛЬЗОВАНИЮ АТОМНОЙ ЭНЕРГИИ В МИРНЫХ ЦЕЛЯХ</a:t>
              </a:r>
              <a:endParaRPr lang="en-US" sz="13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Прямоугольник 10">
              <a:extLst>
                <a:ext uri="{FF2B5EF4-FFF2-40B4-BE49-F238E27FC236}">
                  <a16:creationId xmlns:a16="http://schemas.microsoft.com/office/drawing/2014/main" id="{CC2FB3FA-C20F-4389-9F5B-97A7B0976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0317" y="502711"/>
              <a:ext cx="44047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sz="1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г. Минск, Республика Беларусь, 18-22 ноября 2019 г.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8C1CB82-E2B2-46D1-8D1A-DE493A294395}"/>
              </a:ext>
            </a:extLst>
          </p:cNvPr>
          <p:cNvSpPr txBox="1"/>
          <p:nvPr/>
        </p:nvSpPr>
        <p:spPr>
          <a:xfrm>
            <a:off x="5419725" y="1771650"/>
            <a:ext cx="6324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ноября 2019 года – осуществлен второй этап физического пуска установки КТМ: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 плазмы ≈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кА, Вт ≈ 0.9 Т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Поздравляем коллектив установки КТМ и российских специалистов с успешным осуществлением второго этапа физического пуска и началом экспериментальных исследований.</a:t>
            </a:r>
          </a:p>
        </p:txBody>
      </p:sp>
    </p:spTree>
    <p:extLst>
      <p:ext uri="{BB962C8B-B14F-4D97-AF65-F5344CB8AC3E}">
        <p14:creationId xmlns:p14="http://schemas.microsoft.com/office/powerpoint/2010/main" val="4016538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725" y="960440"/>
            <a:ext cx="4837043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Заголовок 1"/>
          <p:cNvSpPr txBox="1">
            <a:spLocks noChangeArrowheads="1"/>
          </p:cNvSpPr>
          <p:nvPr/>
        </p:nvSpPr>
        <p:spPr bwMode="auto">
          <a:xfrm>
            <a:off x="2250446" y="1936748"/>
            <a:ext cx="822960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7200" dirty="0">
                <a:solidFill>
                  <a:srgbClr val="00B0F0"/>
                </a:solidFill>
              </a:rPr>
              <a:t>СПАСИБО</a:t>
            </a:r>
            <a:br>
              <a:rPr lang="ru-RU" altLang="ru-RU" sz="7200" dirty="0">
                <a:solidFill>
                  <a:srgbClr val="00B0F0"/>
                </a:solidFill>
              </a:rPr>
            </a:br>
            <a:r>
              <a:rPr lang="ru-RU" altLang="ru-RU" sz="7200" dirty="0">
                <a:solidFill>
                  <a:srgbClr val="00B0F0"/>
                </a:solidFill>
              </a:rPr>
              <a:t>ЗА</a:t>
            </a:r>
            <a:br>
              <a:rPr lang="ru-RU" altLang="ru-RU" sz="7200" dirty="0">
                <a:solidFill>
                  <a:srgbClr val="00B0F0"/>
                </a:solidFill>
              </a:rPr>
            </a:br>
            <a:r>
              <a:rPr lang="ru-RU" altLang="ru-RU" sz="7200" dirty="0">
                <a:solidFill>
                  <a:srgbClr val="00B0F0"/>
                </a:solidFill>
              </a:rPr>
              <a:t>ВНИМАНИЕ</a:t>
            </a:r>
          </a:p>
        </p:txBody>
      </p:sp>
      <p:sp>
        <p:nvSpPr>
          <p:cNvPr id="16388" name="Номер слайда 3"/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6F7F99-B697-4876-8B22-9E2660154C9E}" type="slidenum">
              <a:rPr 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>
              <a:solidFill>
                <a:srgbClr val="898989"/>
              </a:solidFill>
            </a:endParaRPr>
          </a:p>
        </p:txBody>
      </p:sp>
      <p:grpSp>
        <p:nvGrpSpPr>
          <p:cNvPr id="16389" name="Группа 7"/>
          <p:cNvGrpSpPr>
            <a:grpSpLocks/>
          </p:cNvGrpSpPr>
          <p:nvPr/>
        </p:nvGrpSpPr>
        <p:grpSpPr bwMode="auto">
          <a:xfrm>
            <a:off x="3667125" y="-60325"/>
            <a:ext cx="8199438" cy="876300"/>
            <a:chOff x="3790949" y="-61075"/>
            <a:chExt cx="8199968" cy="877163"/>
          </a:xfrm>
        </p:grpSpPr>
        <p:pic>
          <p:nvPicPr>
            <p:cNvPr id="16390" name="Рисунок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9500" y="28575"/>
              <a:ext cx="751417" cy="697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1" name="Прямоугольник 9"/>
            <p:cNvSpPr>
              <a:spLocks noChangeArrowheads="1"/>
            </p:cNvSpPr>
            <p:nvPr/>
          </p:nvSpPr>
          <p:spPr bwMode="auto">
            <a:xfrm>
              <a:off x="3790949" y="-61075"/>
              <a:ext cx="7581900" cy="87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sz="12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СОДРУЖЕСТВО НЕЗАВИСИМЫХ ГОСУДАРСТВ</a:t>
              </a:r>
            </a:p>
            <a:p>
              <a:pPr algn="ctr" eaLnBrk="1" hangingPunct="1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КОМИССИЯ ГОСУДАРСТВ – УЧАСТНИКОВ  СНГ</a:t>
              </a:r>
            </a:p>
            <a:p>
              <a:pPr algn="ctr" eaLnBrk="1" hangingPunct="1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ИСПОЛЬЗОВАНИЮ АТОМНОЙ ЭНЕРГИИ В МИРНЫХ ЦЕЛЯХ</a:t>
              </a:r>
              <a:endParaRPr lang="en-US" sz="13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92" name="Прямоугольник 10"/>
            <p:cNvSpPr>
              <a:spLocks noChangeArrowheads="1"/>
            </p:cNvSpPr>
            <p:nvPr/>
          </p:nvSpPr>
          <p:spPr bwMode="auto">
            <a:xfrm>
              <a:off x="5630317" y="502711"/>
              <a:ext cx="44047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sz="1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г. Минск, Республика Беларусь, 18-22 ноября 2019 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6672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3C3959E-9089-4F73-9588-E2CBD218BE10}"/>
              </a:ext>
            </a:extLst>
          </p:cNvPr>
          <p:cNvGrpSpPr/>
          <p:nvPr/>
        </p:nvGrpSpPr>
        <p:grpSpPr>
          <a:xfrm>
            <a:off x="3667124" y="-61075"/>
            <a:ext cx="8199968" cy="877163"/>
            <a:chOff x="3790949" y="-61075"/>
            <a:chExt cx="8199968" cy="87716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3D87FE3-E99D-4055-9D79-16FA3ED9850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9500" y="28575"/>
              <a:ext cx="751417" cy="697865"/>
            </a:xfrm>
            <a:prstGeom prst="rect">
              <a:avLst/>
            </a:prstGeom>
            <a:noFill/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4A0C63CA-8DEC-4E08-A8FA-AF91C9CB3AEB}"/>
                </a:ext>
              </a:extLst>
            </p:cNvPr>
            <p:cNvSpPr/>
            <p:nvPr/>
          </p:nvSpPr>
          <p:spPr>
            <a:xfrm>
              <a:off x="3790949" y="-61075"/>
              <a:ext cx="7581900" cy="8771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СОДРУЖЕСТВО НЕЗАВИСИМЫХ ГОСУДАРСТВ</a:t>
              </a:r>
            </a:p>
            <a:p>
              <a:pPr algn="ctr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КОМИССИЯ ГОСУДАРСТВ – УЧАСТНИКОВ  СНГ</a:t>
              </a:r>
            </a:p>
            <a:p>
              <a:pPr algn="ctr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ИСПОЛЬЗОВАНИЮ АТОМНОЙ ЭНЕРГИИ В МИРНЫХ ЦЕЛЯХ</a:t>
              </a:r>
              <a:endParaRPr lang="en-US" sz="13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59554F54-8072-4906-A865-BD841D1B4104}"/>
                </a:ext>
              </a:extLst>
            </p:cNvPr>
            <p:cNvSpPr/>
            <p:nvPr/>
          </p:nvSpPr>
          <p:spPr>
            <a:xfrm>
              <a:off x="5630317" y="502711"/>
              <a:ext cx="44047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г. Минск, Республика Беларусь, 18-22 ноября 2019 г.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BE90EF-3689-4816-8BF6-0B114AC37A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919" y="3898900"/>
            <a:ext cx="4438650" cy="2959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B177D5-4054-433D-814F-FE6965355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210" y="2360605"/>
            <a:ext cx="4596563" cy="3064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5B4EC70-C4B7-40FF-ABD5-341826C32604}"/>
              </a:ext>
            </a:extLst>
          </p:cNvPr>
          <p:cNvPicPr/>
          <p:nvPr/>
        </p:nvPicPr>
        <p:blipFill rotWithShape="1">
          <a:blip r:embed="rId5"/>
          <a:srcRect l="24897" t="19319" r="24759" b="17932"/>
          <a:stretch/>
        </p:blipFill>
        <p:spPr bwMode="auto">
          <a:xfrm>
            <a:off x="148630" y="892917"/>
            <a:ext cx="3518494" cy="28123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54D0A0-4920-4C43-A94C-D97758C88C87}"/>
              </a:ext>
            </a:extLst>
          </p:cNvPr>
          <p:cNvSpPr txBox="1"/>
          <p:nvPr/>
        </p:nvSpPr>
        <p:spPr>
          <a:xfrm>
            <a:off x="5019674" y="926833"/>
            <a:ext cx="6229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июня 2017 г. – Осуществлен физический пуск установки КТМ (1 этап) с участием российских специалистов </a:t>
            </a:r>
          </a:p>
        </p:txBody>
      </p:sp>
    </p:spTree>
    <p:extLst>
      <p:ext uri="{BB962C8B-B14F-4D97-AF65-F5344CB8AC3E}">
        <p14:creationId xmlns:p14="http://schemas.microsoft.com/office/powerpoint/2010/main" val="138087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30CBE4E-B08A-4BC7-9D9F-C29EF7225130}"/>
              </a:ext>
            </a:extLst>
          </p:cNvPr>
          <p:cNvSpPr/>
          <p:nvPr/>
        </p:nvSpPr>
        <p:spPr>
          <a:xfrm>
            <a:off x="398993" y="1519642"/>
            <a:ext cx="11468099" cy="5162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Министерство науки и высшего образования Российской Федерации заключило Соглашения с Федеральным государственным бюджетным учреждением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«Национальный исследовательский центр «Курчатовский институт»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«Красная Звезда»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 предоставлении из федерального бюджета грантов в форме субсидий в целях достижения результата в 2019-2020 гг. по темам, соответственно: 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«Исследование формирования плазменного шнура и выход на проектные параметры плазменного разряда КТМ (казахстанского токамака материаловедческого) в режиме омического нагрева» и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«Совершенствование основных технологических систем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токамака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КТМ, включая систему управления плазмой, сбора и обработки экспериментальных данных, систему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предъионизации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рабочего газа,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диверторную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систему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в объеме 20 млн. рублей, каждый.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7E02FFB-89D7-440F-A19B-CBA10F123BD5}"/>
              </a:ext>
            </a:extLst>
          </p:cNvPr>
          <p:cNvGrpSpPr/>
          <p:nvPr/>
        </p:nvGrpSpPr>
        <p:grpSpPr>
          <a:xfrm>
            <a:off x="3667124" y="-61075"/>
            <a:ext cx="8199968" cy="877163"/>
            <a:chOff x="3790949" y="-61075"/>
            <a:chExt cx="8199968" cy="87716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B1FDB6A-9D68-4F80-92E5-28059B73A8D1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9500" y="28575"/>
              <a:ext cx="751417" cy="697865"/>
            </a:xfrm>
            <a:prstGeom prst="rect">
              <a:avLst/>
            </a:prstGeom>
            <a:noFill/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43EEFCCA-3B9E-424F-8287-00511D340D35}"/>
                </a:ext>
              </a:extLst>
            </p:cNvPr>
            <p:cNvSpPr/>
            <p:nvPr/>
          </p:nvSpPr>
          <p:spPr>
            <a:xfrm>
              <a:off x="3790949" y="-61075"/>
              <a:ext cx="7581900" cy="8771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СОДРУЖЕСТВО НЕЗАВИСИМЫХ ГОСУДАРСТВ</a:t>
              </a:r>
            </a:p>
            <a:p>
              <a:pPr algn="ctr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КОМИССИЯ ГОСУДАРСТВ – УЧАСТНИКОВ  СНГ</a:t>
              </a:r>
            </a:p>
            <a:p>
              <a:pPr algn="ctr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ИСПОЛЬЗОВАНИЮ АТОМНОЙ ЭНЕРГИИ В МИРНЫХ ЦЕЛЯХ</a:t>
              </a:r>
              <a:endParaRPr lang="en-US" sz="13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EC374869-C3B0-4EDD-B63C-D5C3BE99346F}"/>
                </a:ext>
              </a:extLst>
            </p:cNvPr>
            <p:cNvSpPr/>
            <p:nvPr/>
          </p:nvSpPr>
          <p:spPr>
            <a:xfrm>
              <a:off x="5630317" y="502711"/>
              <a:ext cx="44047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г. Минск, Республика Беларусь, 18-22 ноября 2019 г.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78923" y="905738"/>
            <a:ext cx="3179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2019 г.</a:t>
            </a:r>
          </a:p>
        </p:txBody>
      </p:sp>
    </p:spTree>
    <p:extLst>
      <p:ext uri="{BB962C8B-B14F-4D97-AF65-F5344CB8AC3E}">
        <p14:creationId xmlns:p14="http://schemas.microsoft.com/office/powerpoint/2010/main" val="1981025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2BBD8E-63EC-47CE-B33C-026965C82D8E}"/>
              </a:ext>
            </a:extLst>
          </p:cNvPr>
          <p:cNvSpPr/>
          <p:nvPr/>
        </p:nvSpPr>
        <p:spPr>
          <a:xfrm>
            <a:off x="405015" y="1014404"/>
            <a:ext cx="11334750" cy="4730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Исследования по темам грантов проводятся в два этапа.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 1.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Получение разряда в омическом режиме с параметрами: ток плазмы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80-100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кА,   тороидальное поле 0,5-1 Т (НИЦ «КИ»)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технических решений (АО «Красная Звезда»)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Срок выполнения: начало – с даты подписания Соглашения, окончание – 31.12.2019 г.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 2.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Исследование плазменного разряда в омическом режиме при параметрах: ток плазмы 500-700 кА, тороидальное поле 0,8-1,0 Т (НИЦ «КИ»).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испытаний (АО «Красная Звезда»)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Начало – 01.01.2020 г. Окончание – 30.09.2020 г.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7E02FFB-89D7-440F-A19B-CBA10F123BD5}"/>
              </a:ext>
            </a:extLst>
          </p:cNvPr>
          <p:cNvGrpSpPr/>
          <p:nvPr/>
        </p:nvGrpSpPr>
        <p:grpSpPr>
          <a:xfrm>
            <a:off x="3702658" y="-72240"/>
            <a:ext cx="8199968" cy="877163"/>
            <a:chOff x="3790949" y="-61075"/>
            <a:chExt cx="8199968" cy="87716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B1FDB6A-9D68-4F80-92E5-28059B73A8D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9500" y="28575"/>
              <a:ext cx="751417" cy="697865"/>
            </a:xfrm>
            <a:prstGeom prst="rect">
              <a:avLst/>
            </a:prstGeom>
            <a:noFill/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43EEFCCA-3B9E-424F-8287-00511D340D35}"/>
                </a:ext>
              </a:extLst>
            </p:cNvPr>
            <p:cNvSpPr/>
            <p:nvPr/>
          </p:nvSpPr>
          <p:spPr>
            <a:xfrm>
              <a:off x="3790949" y="-61075"/>
              <a:ext cx="7581900" cy="8771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СОДРУЖЕСТВО НЕЗАВИСИМЫХ ГОСУДАРСТВ</a:t>
              </a:r>
            </a:p>
            <a:p>
              <a:pPr algn="ctr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КОМИССИЯ ГОСУДАРСТВ – УЧАСТНИКОВ  СНГ</a:t>
              </a:r>
            </a:p>
            <a:p>
              <a:pPr algn="ctr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ИСПОЛЬЗОВАНИЮ АТОМНОЙ ЭНЕРГИИ В МИРНЫХ ЦЕЛЯХ</a:t>
              </a:r>
              <a:endParaRPr lang="en-US" sz="13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EC374869-C3B0-4EDD-B63C-D5C3BE99346F}"/>
                </a:ext>
              </a:extLst>
            </p:cNvPr>
            <p:cNvSpPr/>
            <p:nvPr/>
          </p:nvSpPr>
          <p:spPr>
            <a:xfrm>
              <a:off x="5630317" y="502711"/>
              <a:ext cx="44047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г. Минск, Республика Беларусь, 18-22 ноября 2019 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2437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0DC608B-B4FE-4450-B815-AA92C3281C69}"/>
              </a:ext>
            </a:extLst>
          </p:cNvPr>
          <p:cNvSpPr/>
          <p:nvPr/>
        </p:nvSpPr>
        <p:spPr>
          <a:xfrm>
            <a:off x="213621" y="642761"/>
            <a:ext cx="11715750" cy="6781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Выработка сценариев омического разряда для достижения параметров плазмы первого этапа.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Математическое моделирование плазмы первого этапа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кодом DINA.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Экспериментальные исследования по достижению на КТМ омического режима с целевыми значениями первого этапа.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эскизного проекта диагностической системы для исследования процессов взаимодействия «плазма-стенка» для КТМ (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НИЯУ МИФИ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и изготовление макета литиевого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диветортора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(МЛД) на основе  КПС с системой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термостабилизации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паро-газовой смесью низкого давления, включая стендовые испытания МЛД на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токамаке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КТМ.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Моделирование и совершенствование системы управления током, положением и формой плазмы в КТМ, включая совершенствование системы импульсного электропитания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токамака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КТМ, как регулирующего органа СУП (оптимизация электротехнической части, системы цифрового управления, процессов ввода, поддержания, реверса и инвертирования тока в обмотках электромагнитной системы) (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ТПУ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Совершенствование системы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предионизации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рабочего газа КТМ с использованием плазменной струи, включая изготовление и испытания макета. Исследование влияния модернизированной системы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предионизации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условия  пробоя и формирования плазменного шнура в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токамаке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КТМ (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ФТИ)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0A1F31E-D9EE-4513-9E57-301D88FCF064}"/>
              </a:ext>
            </a:extLst>
          </p:cNvPr>
          <p:cNvSpPr/>
          <p:nvPr/>
        </p:nvSpPr>
        <p:spPr>
          <a:xfrm>
            <a:off x="4219080" y="687279"/>
            <a:ext cx="4052776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 работ, выполняемых в 2019 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421" y="-61936"/>
            <a:ext cx="8199831" cy="932769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13621" y="900813"/>
            <a:ext cx="313918" cy="73522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31111" y="3916337"/>
            <a:ext cx="313918" cy="73522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16121" y="2852033"/>
            <a:ext cx="313918" cy="73522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736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206E75-8CDA-409A-8B06-0C8A30215118}"/>
              </a:ext>
            </a:extLst>
          </p:cNvPr>
          <p:cNvSpPr/>
          <p:nvPr/>
        </p:nvSpPr>
        <p:spPr>
          <a:xfrm>
            <a:off x="3850904" y="695497"/>
            <a:ext cx="871431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Математическое моделирование плазмы 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КТМ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коду DINA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>
            <a:extLst>
              <a:ext uri="{FF2B5EF4-FFF2-40B4-BE49-F238E27FC236}">
                <a16:creationId xmlns:a16="http://schemas.microsoft.com/office/drawing/2014/main" id="{0E156964-53BA-4A2C-9041-091E8051C5A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6" y="1024496"/>
            <a:ext cx="4646940" cy="30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4">
            <a:extLst>
              <a:ext uri="{FF2B5EF4-FFF2-40B4-BE49-F238E27FC236}">
                <a16:creationId xmlns:a16="http://schemas.microsoft.com/office/drawing/2014/main" id="{AB56581B-418A-48C7-8082-39341BA653A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210" y="1003223"/>
            <a:ext cx="4545076" cy="30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7A0FD2-B8F2-4514-947C-26A3137D2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595" y="3438525"/>
            <a:ext cx="4657625" cy="3501556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185054B5-D299-4C0A-9A4D-D6D8D7C71CC2}"/>
              </a:ext>
            </a:extLst>
          </p:cNvPr>
          <p:cNvSpPr txBox="1">
            <a:spLocks/>
          </p:cNvSpPr>
          <p:nvPr/>
        </p:nvSpPr>
        <p:spPr>
          <a:xfrm>
            <a:off x="158528" y="4061315"/>
            <a:ext cx="7749067" cy="2782957"/>
          </a:xfrm>
        </p:spPr>
        <p:txBody>
          <a:bodyPr>
            <a:normAutofit lnSpcReduction="10000"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проведения сравнения экспериментальных сценариев и расчетов этих сценариев в расчетной модели были скорректированы значения сопротивлений и индуктивностей для ряда обмоток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полоидального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поля</a:t>
            </a:r>
          </a:p>
          <a:p>
            <a:pPr algn="just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Скорректированы данные сигналов магнитной диагностики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пробоя в ВК и ДУ наводятся токи, в сумме достигающие 100 кА, что ведет к появлению в области пробоя значительных рассеянных полей</a:t>
            </a:r>
            <a:endParaRPr lang="en-US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случае расчет начальной стадии разряда при величинах тока плазмы в разы меньших токов в пассивных структурах требует проведения дополнительных исследований  </a:t>
            </a:r>
          </a:p>
          <a:p>
            <a:endParaRPr lang="ru-RU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4E87C4-4A80-43EB-A73C-9E7B0F23CD7F}"/>
              </a:ext>
            </a:extLst>
          </p:cNvPr>
          <p:cNvSpPr txBox="1"/>
          <p:nvPr/>
        </p:nvSpPr>
        <p:spPr>
          <a:xfrm>
            <a:off x="1790313" y="783704"/>
            <a:ext cx="1685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 в индукторе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87B37-7D5D-470E-A17F-E6893110FD8A}"/>
              </a:ext>
            </a:extLst>
          </p:cNvPr>
          <p:cNvSpPr txBox="1"/>
          <p:nvPr/>
        </p:nvSpPr>
        <p:spPr>
          <a:xfrm>
            <a:off x="2862263" y="2160671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F20C5B-C986-4B1E-B230-563F7AD968F1}"/>
              </a:ext>
            </a:extLst>
          </p:cNvPr>
          <p:cNvSpPr txBox="1"/>
          <p:nvPr/>
        </p:nvSpPr>
        <p:spPr>
          <a:xfrm>
            <a:off x="9096375" y="2762250"/>
            <a:ext cx="260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токов с внешнего пояса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Роговского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0940DF-49EC-4AC3-8F28-4F86C7AFB7EA}"/>
              </a:ext>
            </a:extLst>
          </p:cNvPr>
          <p:cNvSpPr txBox="1"/>
          <p:nvPr/>
        </p:nvSpPr>
        <p:spPr>
          <a:xfrm>
            <a:off x="8467725" y="1098351"/>
            <a:ext cx="260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токов  по внутри камерным элементам</a:t>
            </a:r>
          </a:p>
        </p:txBody>
      </p:sp>
      <p:grpSp>
        <p:nvGrpSpPr>
          <p:cNvPr id="14" name="Группа 7">
            <a:extLst>
              <a:ext uri="{FF2B5EF4-FFF2-40B4-BE49-F238E27FC236}">
                <a16:creationId xmlns:a16="http://schemas.microsoft.com/office/drawing/2014/main" id="{593C6609-1961-4F8E-B7C3-358FD136C2F3}"/>
              </a:ext>
            </a:extLst>
          </p:cNvPr>
          <p:cNvGrpSpPr>
            <a:grpSpLocks/>
          </p:cNvGrpSpPr>
          <p:nvPr/>
        </p:nvGrpSpPr>
        <p:grpSpPr bwMode="auto">
          <a:xfrm>
            <a:off x="3667125" y="-57150"/>
            <a:ext cx="8199438" cy="877888"/>
            <a:chOff x="3790949" y="-61075"/>
            <a:chExt cx="8199968" cy="877163"/>
          </a:xfrm>
        </p:grpSpPr>
        <p:pic>
          <p:nvPicPr>
            <p:cNvPr id="15" name="Рисунок 8">
              <a:extLst>
                <a:ext uri="{FF2B5EF4-FFF2-40B4-BE49-F238E27FC236}">
                  <a16:creationId xmlns:a16="http://schemas.microsoft.com/office/drawing/2014/main" id="{FC0F8A50-90BE-4CBF-B3CC-EDA4A1B07A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9500" y="28575"/>
              <a:ext cx="751417" cy="697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Прямоугольник 9">
              <a:extLst>
                <a:ext uri="{FF2B5EF4-FFF2-40B4-BE49-F238E27FC236}">
                  <a16:creationId xmlns:a16="http://schemas.microsoft.com/office/drawing/2014/main" id="{40820585-5ED2-4D71-B52B-461DC6304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0949" y="-61075"/>
              <a:ext cx="7581900" cy="87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sz="12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СОДРУЖЕСТВО НЕЗАВИСИМЫХ ГОСУДАРСТВ</a:t>
              </a:r>
            </a:p>
            <a:p>
              <a:pPr algn="ctr" eaLnBrk="1" hangingPunct="1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КОМИССИЯ ГОСУДАРСТВ – УЧАСТНИКОВ  СНГ</a:t>
              </a:r>
            </a:p>
            <a:p>
              <a:pPr algn="ctr" eaLnBrk="1" hangingPunct="1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ИСПОЛЬЗОВАНИЮ АТОМНОЙ ЭНЕРГИИ В МИРНЫХ ЦЕЛЯХ</a:t>
              </a:r>
              <a:endParaRPr lang="en-US" sz="13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Прямоугольник 10">
              <a:extLst>
                <a:ext uri="{FF2B5EF4-FFF2-40B4-BE49-F238E27FC236}">
                  <a16:creationId xmlns:a16="http://schemas.microsoft.com/office/drawing/2014/main" id="{9B046B8C-63B3-440B-90ED-F9E993326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0317" y="502711"/>
              <a:ext cx="44047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sz="14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г. Минск, Республика Беларусь, 18-22 ноября 2019 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5520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Группа 1"/>
          <p:cNvGrpSpPr>
            <a:grpSpLocks/>
          </p:cNvGrpSpPr>
          <p:nvPr/>
        </p:nvGrpSpPr>
        <p:grpSpPr bwMode="auto">
          <a:xfrm>
            <a:off x="3667125" y="-60325"/>
            <a:ext cx="8199438" cy="876300"/>
            <a:chOff x="3790949" y="-61075"/>
            <a:chExt cx="8199968" cy="877163"/>
          </a:xfrm>
        </p:grpSpPr>
        <p:pic>
          <p:nvPicPr>
            <p:cNvPr id="10252" name="Рисунок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9500" y="28575"/>
              <a:ext cx="751417" cy="697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3" name="Прямоугольник 3"/>
            <p:cNvSpPr>
              <a:spLocks noChangeArrowheads="1"/>
            </p:cNvSpPr>
            <p:nvPr/>
          </p:nvSpPr>
          <p:spPr bwMode="auto">
            <a:xfrm>
              <a:off x="3790949" y="-61075"/>
              <a:ext cx="7581900" cy="87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sz="12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СОДРУЖЕСТВО НЕЗАВИСИМЫХ ГОСУДАРСТВ</a:t>
              </a:r>
            </a:p>
            <a:p>
              <a:pPr algn="ctr" eaLnBrk="1" hangingPunct="1"/>
              <a:r>
                <a:rPr lang="ru-RU" sz="13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КОМИССИЯ ГОСУДАРСТВ – УЧАСТНИКОВ  СНГ</a:t>
              </a:r>
            </a:p>
            <a:p>
              <a:pPr algn="ctr" eaLnBrk="1" hangingPunct="1"/>
              <a:r>
                <a:rPr lang="ru-RU" sz="13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ИСПОЛЬЗОВАНИЮ АТОМНОЙ ЭНЕРГИИ В МИРНЫХ ЦЕЛЯХ</a:t>
              </a:r>
              <a:endParaRPr lang="en-US" sz="13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sz="13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3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54" name="Прямоугольник 4"/>
            <p:cNvSpPr>
              <a:spLocks noChangeArrowheads="1"/>
            </p:cNvSpPr>
            <p:nvPr/>
          </p:nvSpPr>
          <p:spPr bwMode="auto">
            <a:xfrm>
              <a:off x="5630317" y="502711"/>
              <a:ext cx="44047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sz="1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г. Минск, Республика Беларусь, 18-22 ноября 2019 г.</a:t>
              </a: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63" y="3133718"/>
            <a:ext cx="4028306" cy="2819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733" y="2872491"/>
            <a:ext cx="4050966" cy="3038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7735" r="37792"/>
          <a:stretch/>
        </p:blipFill>
        <p:spPr>
          <a:xfrm>
            <a:off x="8347156" y="2908347"/>
            <a:ext cx="3725575" cy="3847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Стрелка: изогнутая вниз 15"/>
          <p:cNvSpPr/>
          <p:nvPr/>
        </p:nvSpPr>
        <p:spPr>
          <a:xfrm>
            <a:off x="7150100" y="1577975"/>
            <a:ext cx="2760663" cy="11303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Стрелка: изогнутая вниз 17"/>
          <p:cNvSpPr/>
          <p:nvPr/>
        </p:nvSpPr>
        <p:spPr>
          <a:xfrm flipH="1">
            <a:off x="3170238" y="1841500"/>
            <a:ext cx="2266950" cy="85725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248" name="TextBox 18"/>
          <p:cNvSpPr txBox="1">
            <a:spLocks noChangeArrowheads="1"/>
          </p:cNvSpPr>
          <p:nvPr/>
        </p:nvSpPr>
        <p:spPr bwMode="auto">
          <a:xfrm>
            <a:off x="1533525" y="708025"/>
            <a:ext cx="84867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работа казахских и российских специалистов по получению  плазменного режима на токамаке КТМ</a:t>
            </a:r>
          </a:p>
        </p:txBody>
      </p:sp>
      <p:sp>
        <p:nvSpPr>
          <p:cNvPr id="10249" name="TextBox 19"/>
          <p:cNvSpPr txBox="1">
            <a:spLocks noChangeArrowheads="1"/>
          </p:cNvSpPr>
          <p:nvPr/>
        </p:nvSpPr>
        <p:spPr bwMode="auto">
          <a:xfrm>
            <a:off x="10020300" y="2324100"/>
            <a:ext cx="1604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Т-15МД</a:t>
            </a:r>
          </a:p>
        </p:txBody>
      </p:sp>
      <p:sp>
        <p:nvSpPr>
          <p:cNvPr id="10250" name="TextBox 20"/>
          <p:cNvSpPr txBox="1">
            <a:spLocks noChangeArrowheads="1"/>
          </p:cNvSpPr>
          <p:nvPr/>
        </p:nvSpPr>
        <p:spPr bwMode="auto">
          <a:xfrm>
            <a:off x="1216025" y="2336800"/>
            <a:ext cx="1509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КТМ</a:t>
            </a:r>
          </a:p>
        </p:txBody>
      </p:sp>
      <p:sp>
        <p:nvSpPr>
          <p:cNvPr id="10251" name="TextBox 21"/>
          <p:cNvSpPr txBox="1">
            <a:spLocks noChangeArrowheads="1"/>
          </p:cNvSpPr>
          <p:nvPr/>
        </p:nvSpPr>
        <p:spPr bwMode="auto">
          <a:xfrm>
            <a:off x="4943475" y="6400800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ФИЗИЧЕСКИЙ ПУСК – 2020г.</a:t>
            </a:r>
          </a:p>
        </p:txBody>
      </p:sp>
    </p:spTree>
    <p:extLst>
      <p:ext uri="{BB962C8B-B14F-4D97-AF65-F5344CB8AC3E}">
        <p14:creationId xmlns:p14="http://schemas.microsoft.com/office/powerpoint/2010/main" val="1486240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3" y="2087039"/>
            <a:ext cx="7024154" cy="476898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0382" y="715508"/>
            <a:ext cx="11730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0" u="none" strike="noStrike" baseline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Работы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2019-2020 годов - ТПУ</a:t>
            </a:r>
          </a:p>
          <a:p>
            <a:pPr algn="ctr"/>
            <a:r>
              <a:rPr lang="ru-RU" b="1" i="0" u="none" strike="noStrike" baseline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Совершенствование системы управления плазмой, сбора и обработки</a:t>
            </a:r>
          </a:p>
          <a:p>
            <a:pPr algn="ctr"/>
            <a:r>
              <a:rPr lang="ru-RU" b="1" i="0" u="none" strike="noStrike" baseline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экспериментальных данных токамака КТМ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45048" y="1763190"/>
            <a:ext cx="505038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математическая модель системы импульсного электропитания, учитывающая параметры, ограничения и нагрузочные характеристики источников;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алгоритм управления импульсными источниками питания электромагнитной системы, включая алгоритм реверса тока в обмотках;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математическая модель электромагнитной системы, включая активные и пассивные обмотки, а также, пассивные проводящие структуры вакуумной камеры 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алгоритм обработки данных магнитных измерений;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алгоритм магнитного управления плазмой (управление током, положением и формой плазмы).</a:t>
            </a:r>
          </a:p>
        </p:txBody>
      </p:sp>
      <p:grpSp>
        <p:nvGrpSpPr>
          <p:cNvPr id="5" name="Группа 1">
            <a:extLst>
              <a:ext uri="{FF2B5EF4-FFF2-40B4-BE49-F238E27FC236}">
                <a16:creationId xmlns:a16="http://schemas.microsoft.com/office/drawing/2014/main" id="{A1C31226-547C-48A8-8B28-C353A7EF5E94}"/>
              </a:ext>
            </a:extLst>
          </p:cNvPr>
          <p:cNvGrpSpPr>
            <a:grpSpLocks/>
          </p:cNvGrpSpPr>
          <p:nvPr/>
        </p:nvGrpSpPr>
        <p:grpSpPr bwMode="auto">
          <a:xfrm>
            <a:off x="3667125" y="-60325"/>
            <a:ext cx="8199438" cy="876300"/>
            <a:chOff x="3790949" y="-61075"/>
            <a:chExt cx="8199968" cy="877163"/>
          </a:xfrm>
        </p:grpSpPr>
        <p:pic>
          <p:nvPicPr>
            <p:cNvPr id="9" name="Рисунок 2">
              <a:extLst>
                <a:ext uri="{FF2B5EF4-FFF2-40B4-BE49-F238E27FC236}">
                  <a16:creationId xmlns:a16="http://schemas.microsoft.com/office/drawing/2014/main" id="{8CEA4ADE-3535-4D2B-ABCC-1153A0510D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9500" y="28575"/>
              <a:ext cx="751417" cy="697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Прямоугольник 3">
              <a:extLst>
                <a:ext uri="{FF2B5EF4-FFF2-40B4-BE49-F238E27FC236}">
                  <a16:creationId xmlns:a16="http://schemas.microsoft.com/office/drawing/2014/main" id="{1C22033B-6150-4319-AB3C-78971DC90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0949" y="-61075"/>
              <a:ext cx="7581900" cy="87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sz="12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СОДРУЖЕСТВО НЕЗАВИСИМЫХ ГОСУДАРСТВ</a:t>
              </a:r>
            </a:p>
            <a:p>
              <a:pPr algn="ctr" eaLnBrk="1" hangingPunct="1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КОМИССИЯ ГОСУДАРСТВ – УЧАСТНИКОВ  СНГ</a:t>
              </a:r>
            </a:p>
            <a:p>
              <a:pPr algn="ctr" eaLnBrk="1" hangingPunct="1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ИСПОЛЬЗОВАНИЮ АТОМНОЙ ЭНЕРГИИ В МИРНЫХ ЦЕЛЯХ</a:t>
              </a:r>
              <a:endParaRPr lang="en-US" sz="13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рямоугольник 4">
              <a:extLst>
                <a:ext uri="{FF2B5EF4-FFF2-40B4-BE49-F238E27FC236}">
                  <a16:creationId xmlns:a16="http://schemas.microsoft.com/office/drawing/2014/main" id="{E341F147-CB06-46B4-ABB1-5E6667C92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0317" y="502711"/>
              <a:ext cx="44047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sz="1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г. Минск, Республика Беларусь, 18-22 ноября 2019 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0765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465" y="728233"/>
            <a:ext cx="117090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 2019-2020 годов – ФТИ им. А.Ф. Иоффе</a:t>
            </a:r>
          </a:p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Разработка технологии пробоя плазмы с применением ускорителя плазменной струи и оптимизация сценария начальной фазы разряда применительно к параметрам</a:t>
            </a:r>
          </a:p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Казахстанского материаловедческого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токамака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(КТМ)</a:t>
            </a: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/>
        </p:nvGraphicFramePr>
        <p:xfrm>
          <a:off x="0" y="2136342"/>
          <a:ext cx="4964417" cy="3105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Picture" r:id="rId3" imgW="4658760" imgH="2915280" progId="Word.Picture.8">
                  <p:embed/>
                </p:oleObj>
              </mc:Choice>
              <mc:Fallback>
                <p:oleObj name="Picture" r:id="rId3" imgW="4658760" imgH="2915280" progId="Word.Picture.8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136342"/>
                        <a:ext cx="4964417" cy="3105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62296" y="5326521"/>
            <a:ext cx="45284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Растекание струи вдоль силовых линий магнитного поля в плазме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токамака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Глобус-М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73882" y="1918992"/>
            <a:ext cx="732707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Будет проведена отработка технологии пробоя плазмы с применением ускорителя плазменной струи и оптимизация сценария начальной фазы разряда в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токамаке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КТМ. Инжекция плазмы в КТМ на стадии зажигания разряда позволит обеспечить более быстрый и устойчивый рост его параметров (плотности и температуры плазмы) по сравнению с обычно применяемой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предионизацией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импульсно напускаемого газа. </a:t>
            </a:r>
          </a:p>
          <a:p>
            <a:pPr algn="just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 К концу 2019 году будут представлены обзор литературы, конструкторская документация и экспериментальный образец коаксиального ускорителя, а также результаты измерений параметров создаваемой с его помощью плазменной струи.</a:t>
            </a:r>
          </a:p>
          <a:p>
            <a:pPr algn="just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 В 2020 год будут получены результаты измерений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предионизации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рабочего газа на начальной фазе плазменного разряда, формируемого в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токамаках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Глобус-М2 и  КТМ с помощью ускорителя плазменной струи.</a:t>
            </a:r>
          </a:p>
        </p:txBody>
      </p:sp>
      <p:grpSp>
        <p:nvGrpSpPr>
          <p:cNvPr id="6" name="Группа 1">
            <a:extLst>
              <a:ext uri="{FF2B5EF4-FFF2-40B4-BE49-F238E27FC236}">
                <a16:creationId xmlns:a16="http://schemas.microsoft.com/office/drawing/2014/main" id="{E4CAF3B0-0166-4010-9092-279812B2EC81}"/>
              </a:ext>
            </a:extLst>
          </p:cNvPr>
          <p:cNvGrpSpPr>
            <a:grpSpLocks/>
          </p:cNvGrpSpPr>
          <p:nvPr/>
        </p:nvGrpSpPr>
        <p:grpSpPr bwMode="auto">
          <a:xfrm>
            <a:off x="3667125" y="-60325"/>
            <a:ext cx="8199438" cy="876300"/>
            <a:chOff x="3790949" y="-61075"/>
            <a:chExt cx="8199968" cy="877163"/>
          </a:xfrm>
        </p:grpSpPr>
        <p:pic>
          <p:nvPicPr>
            <p:cNvPr id="7" name="Рисунок 2">
              <a:extLst>
                <a:ext uri="{FF2B5EF4-FFF2-40B4-BE49-F238E27FC236}">
                  <a16:creationId xmlns:a16="http://schemas.microsoft.com/office/drawing/2014/main" id="{781A34B5-F518-4555-BB1B-1F4EDB9740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9500" y="28575"/>
              <a:ext cx="751417" cy="697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3">
              <a:extLst>
                <a:ext uri="{FF2B5EF4-FFF2-40B4-BE49-F238E27FC236}">
                  <a16:creationId xmlns:a16="http://schemas.microsoft.com/office/drawing/2014/main" id="{D49CF131-6808-4DE1-9385-13B75A619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0949" y="-61075"/>
              <a:ext cx="7581900" cy="87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sz="12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СОДРУЖЕСТВО НЕЗАВИСИМЫХ ГОСУДАРСТВ</a:t>
              </a:r>
            </a:p>
            <a:p>
              <a:pPr algn="ctr" eaLnBrk="1" hangingPunct="1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КОМИССИЯ ГОСУДАРСТВ – УЧАСТНИКОВ  СНГ</a:t>
              </a:r>
            </a:p>
            <a:p>
              <a:pPr algn="ctr" eaLnBrk="1" hangingPunct="1"/>
              <a:r>
                <a:rPr lang="ru-RU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ИСПОЛЬЗОВАНИЮ АТОМНОЙ ЭНЕРГИИ В МИРНЫХ ЦЕЛЯХ</a:t>
              </a:r>
              <a:endParaRPr lang="en-US" sz="13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sz="13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Прямоугольник 4">
              <a:extLst>
                <a:ext uri="{FF2B5EF4-FFF2-40B4-BE49-F238E27FC236}">
                  <a16:creationId xmlns:a16="http://schemas.microsoft.com/office/drawing/2014/main" id="{06DA8377-DBC2-4FDF-9894-63049DC93A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0317" y="502711"/>
              <a:ext cx="44047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sz="1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г. Минск, Республика Беларусь, 18-22 ноября 2019 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0185367"/>
      </p:ext>
    </p:extLst>
  </p:cSld>
  <p:clrMapOvr>
    <a:masterClrMapping/>
  </p:clrMapOvr>
</p:sld>
</file>

<file path=ppt/theme/theme1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1454</Words>
  <Application>Microsoft Office PowerPoint</Application>
  <PresentationFormat>Широкоэкранный</PresentationFormat>
  <Paragraphs>182</Paragraphs>
  <Slides>15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Cambria Math</vt:lpstr>
      <vt:lpstr>Times New Roman</vt:lpstr>
      <vt:lpstr>5_Тема Office</vt:lpstr>
      <vt:lpstr>Picture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Материаловедческий зонд  KTM – НИЯУ МИФИ   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ppkhv</dc:creator>
  <cp:lastModifiedBy>Toshiba Selector</cp:lastModifiedBy>
  <cp:revision>41</cp:revision>
  <cp:lastPrinted>2019-11-08T09:11:18Z</cp:lastPrinted>
  <dcterms:created xsi:type="dcterms:W3CDTF">2019-10-28T16:49:39Z</dcterms:created>
  <dcterms:modified xsi:type="dcterms:W3CDTF">2019-11-19T11:52:34Z</dcterms:modified>
</cp:coreProperties>
</file>