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0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41BB-2530-45CE-A236-68E4E558ABB5}" type="datetimeFigureOut">
              <a:rPr lang="ru-RU" smtClean="0"/>
              <a:t>19.11.2019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04FA-412E-4735-80DC-3D3CCE905F1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89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41BB-2530-45CE-A236-68E4E558ABB5}" type="datetimeFigureOut">
              <a:rPr lang="ru-RU" smtClean="0"/>
              <a:t>19.11.2019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04FA-412E-4735-80DC-3D3CCE905F1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42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41BB-2530-45CE-A236-68E4E558ABB5}" type="datetimeFigureOut">
              <a:rPr lang="ru-RU" smtClean="0"/>
              <a:t>19.11.2019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04FA-412E-4735-80DC-3D3CCE905F1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87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41BB-2530-45CE-A236-68E4E558ABB5}" type="datetimeFigureOut">
              <a:rPr lang="ru-RU" smtClean="0"/>
              <a:t>19.11.2019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04FA-412E-4735-80DC-3D3CCE905F1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02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41BB-2530-45CE-A236-68E4E558ABB5}" type="datetimeFigureOut">
              <a:rPr lang="ru-RU" smtClean="0"/>
              <a:t>19.11.2019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04FA-412E-4735-80DC-3D3CCE905F1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08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41BB-2530-45CE-A236-68E4E558ABB5}" type="datetimeFigureOut">
              <a:rPr lang="ru-RU" smtClean="0"/>
              <a:t>19.11.2019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04FA-412E-4735-80DC-3D3CCE905F1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9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41BB-2530-45CE-A236-68E4E558ABB5}" type="datetimeFigureOut">
              <a:rPr lang="ru-RU" smtClean="0"/>
              <a:t>19.11.2019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04FA-412E-4735-80DC-3D3CCE905F1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04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41BB-2530-45CE-A236-68E4E558ABB5}" type="datetimeFigureOut">
              <a:rPr lang="ru-RU" smtClean="0"/>
              <a:t>19.11.2019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04FA-412E-4735-80DC-3D3CCE905F1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40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41BB-2530-45CE-A236-68E4E558ABB5}" type="datetimeFigureOut">
              <a:rPr lang="ru-RU" smtClean="0"/>
              <a:t>19.11.2019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04FA-412E-4735-80DC-3D3CCE905F1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91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41BB-2530-45CE-A236-68E4E558ABB5}" type="datetimeFigureOut">
              <a:rPr lang="ru-RU" smtClean="0"/>
              <a:t>19.11.2019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04FA-412E-4735-80DC-3D3CCE905F1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86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41BB-2530-45CE-A236-68E4E558ABB5}" type="datetimeFigureOut">
              <a:rPr lang="ru-RU" smtClean="0"/>
              <a:t>19.11.2019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04FA-412E-4735-80DC-3D3CCE905F1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10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441BB-2530-45CE-A236-68E4E558ABB5}" type="datetimeFigureOut">
              <a:rPr lang="ru-RU" smtClean="0"/>
              <a:t>19.11.2019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304FA-412E-4735-80DC-3D3CCE905F1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74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is-emble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0"/>
            <a:ext cx="611560" cy="58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611560" cy="61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623161"/>
              </p:ext>
            </p:extLst>
          </p:nvPr>
        </p:nvGraphicFramePr>
        <p:xfrm>
          <a:off x="163149" y="188640"/>
          <a:ext cx="8658707" cy="6654993"/>
        </p:xfrm>
        <a:graphic>
          <a:graphicData uri="http://schemas.openxmlformats.org/drawingml/2006/table">
            <a:tbl>
              <a:tblPr/>
              <a:tblGrid>
                <a:gridCol w="3861656">
                  <a:extLst>
                    <a:ext uri="{9D8B030D-6E8A-4147-A177-3AD203B41FA5}">
                      <a16:colId xmlns:a16="http://schemas.microsoft.com/office/drawing/2014/main" val="1657929557"/>
                    </a:ext>
                  </a:extLst>
                </a:gridCol>
                <a:gridCol w="944586">
                  <a:extLst>
                    <a:ext uri="{9D8B030D-6E8A-4147-A177-3AD203B41FA5}">
                      <a16:colId xmlns:a16="http://schemas.microsoft.com/office/drawing/2014/main" val="3404345102"/>
                    </a:ext>
                  </a:extLst>
                </a:gridCol>
                <a:gridCol w="472293">
                  <a:extLst>
                    <a:ext uri="{9D8B030D-6E8A-4147-A177-3AD203B41FA5}">
                      <a16:colId xmlns:a16="http://schemas.microsoft.com/office/drawing/2014/main" val="609319543"/>
                    </a:ext>
                  </a:extLst>
                </a:gridCol>
                <a:gridCol w="472293">
                  <a:extLst>
                    <a:ext uri="{9D8B030D-6E8A-4147-A177-3AD203B41FA5}">
                      <a16:colId xmlns:a16="http://schemas.microsoft.com/office/drawing/2014/main" val="4254810135"/>
                    </a:ext>
                  </a:extLst>
                </a:gridCol>
                <a:gridCol w="472293">
                  <a:extLst>
                    <a:ext uri="{9D8B030D-6E8A-4147-A177-3AD203B41FA5}">
                      <a16:colId xmlns:a16="http://schemas.microsoft.com/office/drawing/2014/main" val="1943798990"/>
                    </a:ext>
                  </a:extLst>
                </a:gridCol>
                <a:gridCol w="472293">
                  <a:extLst>
                    <a:ext uri="{9D8B030D-6E8A-4147-A177-3AD203B41FA5}">
                      <a16:colId xmlns:a16="http://schemas.microsoft.com/office/drawing/2014/main" val="3787481765"/>
                    </a:ext>
                  </a:extLst>
                </a:gridCol>
                <a:gridCol w="472293">
                  <a:extLst>
                    <a:ext uri="{9D8B030D-6E8A-4147-A177-3AD203B41FA5}">
                      <a16:colId xmlns:a16="http://schemas.microsoft.com/office/drawing/2014/main" val="3881826967"/>
                    </a:ext>
                  </a:extLst>
                </a:gridCol>
                <a:gridCol w="472293">
                  <a:extLst>
                    <a:ext uri="{9D8B030D-6E8A-4147-A177-3AD203B41FA5}">
                      <a16:colId xmlns:a16="http://schemas.microsoft.com/office/drawing/2014/main" val="2737645947"/>
                    </a:ext>
                  </a:extLst>
                </a:gridCol>
                <a:gridCol w="551009">
                  <a:extLst>
                    <a:ext uri="{9D8B030D-6E8A-4147-A177-3AD203B41FA5}">
                      <a16:colId xmlns:a16="http://schemas.microsoft.com/office/drawing/2014/main" val="3559044584"/>
                    </a:ext>
                  </a:extLst>
                </a:gridCol>
                <a:gridCol w="467698">
                  <a:extLst>
                    <a:ext uri="{9D8B030D-6E8A-4147-A177-3AD203B41FA5}">
                      <a16:colId xmlns:a16="http://schemas.microsoft.com/office/drawing/2014/main" val="3006369254"/>
                    </a:ext>
                  </a:extLst>
                </a:gridCol>
              </a:tblGrid>
              <a:tr h="2592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Документ 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дата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Азербайджан</a:t>
                      </a:r>
                    </a:p>
                  </a:txBody>
                  <a:tcPr marL="4847" marR="4847" marT="4847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Армения</a:t>
                      </a:r>
                    </a:p>
                  </a:txBody>
                  <a:tcPr marL="4847" marR="4847" marT="4847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Беларусь </a:t>
                      </a:r>
                    </a:p>
                  </a:txBody>
                  <a:tcPr marL="4847" marR="4847" marT="4847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Казахстан</a:t>
                      </a:r>
                    </a:p>
                  </a:txBody>
                  <a:tcPr marL="4847" marR="4847" marT="4847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Кыргызстан</a:t>
                      </a:r>
                    </a:p>
                  </a:txBody>
                  <a:tcPr marL="4847" marR="4847" marT="4847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Россия</a:t>
                      </a:r>
                    </a:p>
                  </a:txBody>
                  <a:tcPr marL="4847" marR="4847" marT="4847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Таджикистан</a:t>
                      </a:r>
                    </a:p>
                  </a:txBody>
                  <a:tcPr marL="4847" marR="4847" marT="4847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Узбекистан</a:t>
                      </a:r>
                    </a:p>
                  </a:txBody>
                  <a:tcPr marL="4847" marR="4847" marT="4847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738181"/>
                  </a:ext>
                </a:extLst>
              </a:tr>
              <a:tr h="68815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Соглашение об информационном взаимодействии государств – участников СНГ по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перемещению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радиоактивных источников </a:t>
                      </a:r>
                    </a:p>
                  </a:txBody>
                  <a:tcPr marL="4847" marR="4847" marT="4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07.06.2016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47" marR="4847" marT="4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627046"/>
                  </a:ext>
                </a:extLst>
              </a:tr>
              <a:tr h="46397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Соглашение о совместном использовании экспериментального комплекса на базе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КТМ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47" marR="4847" marT="4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26.05.2017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47" marR="4847" marT="4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47" marR="4847" marT="4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623151"/>
                  </a:ext>
                </a:extLst>
              </a:tr>
              <a:tr h="63810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Соглашение о сближении подходов по нормативно-техническому регулированию,  стандартизации,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аккредитации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области использования атомной энергии </a:t>
                      </a:r>
                    </a:p>
                  </a:txBody>
                  <a:tcPr marL="4847" marR="4847" marT="4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26.05.2017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47" marR="4847" marT="4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47" marR="4847" marT="4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371623"/>
                  </a:ext>
                </a:extLst>
              </a:tr>
              <a:tr h="46919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Программа научных исследований на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КТМ на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2018–2020 годы </a:t>
                      </a:r>
                    </a:p>
                  </a:txBody>
                  <a:tcPr marL="4847" marR="4847" marT="4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02.03.2018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47" marR="4847" marT="4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47" marR="4847" marT="4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599090"/>
                  </a:ext>
                </a:extLst>
              </a:tr>
              <a:tr h="65687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Решение о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придании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статуса базовой организации государств – участников СНГ по вопросам обращения с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ОЯТ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РАО</a:t>
                      </a:r>
                    </a:p>
                  </a:txBody>
                  <a:tcPr marL="4847" marR="4847" marT="4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02.03.2018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47" marR="4847" marT="4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114652"/>
                  </a:ext>
                </a:extLst>
              </a:tr>
              <a:tr h="98718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Соглашение о взаимодействии государств – </a:t>
                      </a:r>
                      <a:b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участников СНГ по обеспечению готовности на случай ядерной аварии или возникновения радиационной аварийной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ситуации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47" marR="4847" marT="4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02.11.2018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47" marR="4847" marT="4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4847" marR="4847" marT="4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107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80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8859" y="188640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sz="3000" dirty="0" smtClean="0"/>
              <a:t>Рассмотрение органами СНГ в 2018-2019 годах документов, подготовленных Комиссией </a:t>
            </a:r>
            <a:endParaRPr lang="ru-RU" sz="3000" dirty="0"/>
          </a:p>
        </p:txBody>
      </p:sp>
      <p:pic>
        <p:nvPicPr>
          <p:cNvPr id="4" name="Рисунок 4" descr="cis-emble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2616" y="12230"/>
            <a:ext cx="68138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Вертикальный свиток 10"/>
          <p:cNvSpPr/>
          <p:nvPr/>
        </p:nvSpPr>
        <p:spPr>
          <a:xfrm>
            <a:off x="6228184" y="5445224"/>
            <a:ext cx="142875" cy="33337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15" name="Вертикальный свиток 14"/>
          <p:cNvSpPr/>
          <p:nvPr/>
        </p:nvSpPr>
        <p:spPr>
          <a:xfrm>
            <a:off x="8319741" y="5445221"/>
            <a:ext cx="142875" cy="33337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7884369" y="5445221"/>
            <a:ext cx="144016" cy="368731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17" name="Вертикальный свиток 16"/>
          <p:cNvSpPr/>
          <p:nvPr/>
        </p:nvSpPr>
        <p:spPr>
          <a:xfrm>
            <a:off x="7128284" y="5445222"/>
            <a:ext cx="142875" cy="33337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611560" cy="61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016311"/>
              </p:ext>
            </p:extLst>
          </p:nvPr>
        </p:nvGraphicFramePr>
        <p:xfrm>
          <a:off x="755576" y="1916832"/>
          <a:ext cx="8229598" cy="4023360"/>
        </p:xfrm>
        <a:graphic>
          <a:graphicData uri="http://schemas.openxmlformats.org/drawingml/2006/table">
            <a:tbl>
              <a:tblPr/>
              <a:tblGrid>
                <a:gridCol w="2624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3353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86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1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Документ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квартал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квартал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III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квартал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IV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квартал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квартал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квартал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III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квартал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IV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квартал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65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Соглашение о взаимодействии государств – участников СНГ по обеспечению готовности на случай ядерной аварии или возникновения радиационной аварийной ситуации и взаимопомощи при ликвидации их последствий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КЭВ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ЭС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СГП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41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Изменения в МЦП "Рекультивация территорий государств, подвергшихся воздействию уранодобывающих производств"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КЭВ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ЭС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СГП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46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Отчет о выполнении МЦП "Рекультивация территорий государств, подвергшихся воздействию уранодобывающих производств"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КЭВ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ЭС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СГП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46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Соглашение о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трансграничных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перевозках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радиоактивных материалов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государствах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участниках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СНГ (проект)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К-19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46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1080120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Планы рассмотрения органами СНГ в 2020 году документов, подготовленных Комиссией </a:t>
            </a:r>
            <a:endParaRPr lang="ru-RU" sz="2700" dirty="0"/>
          </a:p>
        </p:txBody>
      </p:sp>
      <p:pic>
        <p:nvPicPr>
          <p:cNvPr id="4" name="Рисунок 4" descr="cis-emble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2616" y="12230"/>
            <a:ext cx="68138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611560" cy="61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551854"/>
              </p:ext>
            </p:extLst>
          </p:nvPr>
        </p:nvGraphicFramePr>
        <p:xfrm>
          <a:off x="611557" y="1600200"/>
          <a:ext cx="7992888" cy="4716770"/>
        </p:xfrm>
        <a:graphic>
          <a:graphicData uri="http://schemas.openxmlformats.org/drawingml/2006/table">
            <a:tbl>
              <a:tblPr/>
              <a:tblGrid>
                <a:gridCol w="3865752">
                  <a:extLst>
                    <a:ext uri="{9D8B030D-6E8A-4147-A177-3AD203B41FA5}">
                      <a16:colId xmlns:a16="http://schemas.microsoft.com/office/drawing/2014/main" val="4151577342"/>
                    </a:ext>
                  </a:extLst>
                </a:gridCol>
                <a:gridCol w="343928">
                  <a:extLst>
                    <a:ext uri="{9D8B030D-6E8A-4147-A177-3AD203B41FA5}">
                      <a16:colId xmlns:a16="http://schemas.microsoft.com/office/drawing/2014/main" val="1366011113"/>
                    </a:ext>
                  </a:extLst>
                </a:gridCol>
                <a:gridCol w="343928">
                  <a:extLst>
                    <a:ext uri="{9D8B030D-6E8A-4147-A177-3AD203B41FA5}">
                      <a16:colId xmlns:a16="http://schemas.microsoft.com/office/drawing/2014/main" val="23928828"/>
                    </a:ext>
                  </a:extLst>
                </a:gridCol>
                <a:gridCol w="343928">
                  <a:extLst>
                    <a:ext uri="{9D8B030D-6E8A-4147-A177-3AD203B41FA5}">
                      <a16:colId xmlns:a16="http://schemas.microsoft.com/office/drawing/2014/main" val="1203261781"/>
                    </a:ext>
                  </a:extLst>
                </a:gridCol>
                <a:gridCol w="343928">
                  <a:extLst>
                    <a:ext uri="{9D8B030D-6E8A-4147-A177-3AD203B41FA5}">
                      <a16:colId xmlns:a16="http://schemas.microsoft.com/office/drawing/2014/main" val="1369499760"/>
                    </a:ext>
                  </a:extLst>
                </a:gridCol>
                <a:gridCol w="343928">
                  <a:extLst>
                    <a:ext uri="{9D8B030D-6E8A-4147-A177-3AD203B41FA5}">
                      <a16:colId xmlns:a16="http://schemas.microsoft.com/office/drawing/2014/main" val="1562109138"/>
                    </a:ext>
                  </a:extLst>
                </a:gridCol>
                <a:gridCol w="343928">
                  <a:extLst>
                    <a:ext uri="{9D8B030D-6E8A-4147-A177-3AD203B41FA5}">
                      <a16:colId xmlns:a16="http://schemas.microsoft.com/office/drawing/2014/main" val="1337520002"/>
                    </a:ext>
                  </a:extLst>
                </a:gridCol>
                <a:gridCol w="343928">
                  <a:extLst>
                    <a:ext uri="{9D8B030D-6E8A-4147-A177-3AD203B41FA5}">
                      <a16:colId xmlns:a16="http://schemas.microsoft.com/office/drawing/2014/main" val="323473206"/>
                    </a:ext>
                  </a:extLst>
                </a:gridCol>
                <a:gridCol w="343928">
                  <a:extLst>
                    <a:ext uri="{9D8B030D-6E8A-4147-A177-3AD203B41FA5}">
                      <a16:colId xmlns:a16="http://schemas.microsoft.com/office/drawing/2014/main" val="2443003750"/>
                    </a:ext>
                  </a:extLst>
                </a:gridCol>
                <a:gridCol w="343928">
                  <a:extLst>
                    <a:ext uri="{9D8B030D-6E8A-4147-A177-3AD203B41FA5}">
                      <a16:colId xmlns:a16="http://schemas.microsoft.com/office/drawing/2014/main" val="1322927703"/>
                    </a:ext>
                  </a:extLst>
                </a:gridCol>
                <a:gridCol w="343928">
                  <a:extLst>
                    <a:ext uri="{9D8B030D-6E8A-4147-A177-3AD203B41FA5}">
                      <a16:colId xmlns:a16="http://schemas.microsoft.com/office/drawing/2014/main" val="1650677142"/>
                    </a:ext>
                  </a:extLst>
                </a:gridCol>
                <a:gridCol w="343928">
                  <a:extLst>
                    <a:ext uri="{9D8B030D-6E8A-4147-A177-3AD203B41FA5}">
                      <a16:colId xmlns:a16="http://schemas.microsoft.com/office/drawing/2014/main" val="81610335"/>
                    </a:ext>
                  </a:extLst>
                </a:gridCol>
                <a:gridCol w="343928">
                  <a:extLst>
                    <a:ext uri="{9D8B030D-6E8A-4147-A177-3AD203B41FA5}">
                      <a16:colId xmlns:a16="http://schemas.microsoft.com/office/drawing/2014/main" val="1949184035"/>
                    </a:ext>
                  </a:extLst>
                </a:gridCol>
              </a:tblGrid>
              <a:tr h="234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268820"/>
                  </a:ext>
                </a:extLst>
              </a:tr>
              <a:tr h="401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 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квартал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квартал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квартал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квартал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731719"/>
                  </a:ext>
                </a:extLst>
              </a:tr>
              <a:tr h="78276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 проекте Рамочной программы сотрудничества государств – участников СНГ 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области использования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атомной энергии в мирных целях до 2030 года</a:t>
                      </a:r>
                    </a:p>
                  </a:txBody>
                  <a:tcPr marL="9125" marR="9125" marT="91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КЭВ</a:t>
                      </a:r>
                    </a:p>
                  </a:txBody>
                  <a:tcPr marL="9125" marR="9125" marT="9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ЭС</a:t>
                      </a:r>
                    </a:p>
                  </a:txBody>
                  <a:tcPr marL="9125" marR="9125" marT="9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СГП</a:t>
                      </a:r>
                    </a:p>
                  </a:txBody>
                  <a:tcPr marL="9125" marR="9125" marT="9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284656"/>
                  </a:ext>
                </a:extLst>
              </a:tr>
              <a:tr h="84208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 проекте Плана мероприятий по реализации Рамочной программы сотрудничества государств – участников СНГ 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области использования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атомной энергии в мирных целях  на 2021-2025 годы</a:t>
                      </a:r>
                    </a:p>
                  </a:txBody>
                  <a:tcPr marL="9125" marR="9125" marT="91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КЭВ</a:t>
                      </a:r>
                    </a:p>
                  </a:txBody>
                  <a:tcPr marL="9125" marR="9125" marT="9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ЭС</a:t>
                      </a:r>
                    </a:p>
                  </a:txBody>
                  <a:tcPr marL="9125" marR="9125" marT="9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088448"/>
                  </a:ext>
                </a:extLst>
              </a:tr>
              <a:tr h="58707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Соглашение о трансграничных перевозках радиоактивных материалов в государствах – участниках СНГ </a:t>
                      </a:r>
                    </a:p>
                  </a:txBody>
                  <a:tcPr marL="9125" marR="9125" marT="91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КЭВ</a:t>
                      </a:r>
                    </a:p>
                  </a:txBody>
                  <a:tcPr marL="9125" marR="9125" marT="9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ЭС</a:t>
                      </a:r>
                    </a:p>
                  </a:txBody>
                  <a:tcPr marL="9125" marR="9125" marT="9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СГП</a:t>
                      </a:r>
                    </a:p>
                  </a:txBody>
                  <a:tcPr marL="9125" marR="9125" marT="9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848129"/>
                  </a:ext>
                </a:extLst>
              </a:tr>
              <a:tr h="68491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Отчет о выполнении МЦП "Рекультивация территорий государств, подвергшихся воздействию уранодобывающих производств"</a:t>
                      </a:r>
                    </a:p>
                  </a:txBody>
                  <a:tcPr marL="9125" marR="9125" marT="91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КЭВ</a:t>
                      </a:r>
                    </a:p>
                  </a:txBody>
                  <a:tcPr marL="9125" marR="9125" marT="9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ЭС</a:t>
                      </a:r>
                    </a:p>
                  </a:txBody>
                  <a:tcPr marL="9125" marR="9125" marT="9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СГП</a:t>
                      </a:r>
                    </a:p>
                  </a:txBody>
                  <a:tcPr marL="9125" marR="9125" marT="9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371183"/>
                  </a:ext>
                </a:extLst>
              </a:tr>
              <a:tr h="118393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 мероприятий по реализации практических мер к Соглашению о взаимодействии государств – участников СНГ по обеспечению готовности на случай ядерной аварии или возникновения радиационной аварийной ситуации и взаимопомощи при ликвидации их последствий</a:t>
                      </a:r>
                    </a:p>
                  </a:txBody>
                  <a:tcPr marL="9125" marR="9125" marT="91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КЭВ</a:t>
                      </a:r>
                    </a:p>
                  </a:txBody>
                  <a:tcPr marL="9125" marR="9125" marT="9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25" marR="9125" marT="9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ЭС</a:t>
                      </a:r>
                    </a:p>
                  </a:txBody>
                  <a:tcPr marL="9125" marR="9125" marT="9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70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20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363</Words>
  <Application>Microsoft Office PowerPoint</Application>
  <PresentationFormat>Экран (4:3)</PresentationFormat>
  <Paragraphs>282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Презентация PowerPoint</vt:lpstr>
      <vt:lpstr>Рассмотрение органами СНГ в 2018-2019 годах документов, подготовленных Комиссией </vt:lpstr>
      <vt:lpstr>Планы рассмотрения органами СНГ в 2020 году документов, подготовленных Комиссией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Рассмотрение органами СНГ в 2018 году документов, подготовленных Комиссией</dc:title>
  <dc:creator>Ивлиев</dc:creator>
  <cp:lastModifiedBy>Toshiba Selector</cp:lastModifiedBy>
  <cp:revision>33</cp:revision>
  <dcterms:created xsi:type="dcterms:W3CDTF">2018-09-06T14:29:13Z</dcterms:created>
  <dcterms:modified xsi:type="dcterms:W3CDTF">2019-11-19T13:26:12Z</dcterms:modified>
</cp:coreProperties>
</file>