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96" r:id="rId2"/>
    <p:sldId id="297" r:id="rId3"/>
    <p:sldId id="298" r:id="rId4"/>
    <p:sldId id="299" r:id="rId5"/>
    <p:sldId id="306" r:id="rId6"/>
    <p:sldId id="304" r:id="rId7"/>
    <p:sldId id="301" r:id="rId8"/>
    <p:sldId id="293" r:id="rId9"/>
    <p:sldId id="308" r:id="rId10"/>
    <p:sldId id="305" r:id="rId11"/>
    <p:sldId id="302" r:id="rId12"/>
    <p:sldId id="30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496">
          <p15:clr>
            <a:srgbClr val="A4A3A4"/>
          </p15:clr>
        </p15:guide>
        <p15:guide id="4" pos="546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hail.korjik@cern.ch" initials="m" lastIdx="8" clrIdx="0"/>
  <p:cmAuthor id="2" name="Windows User" initials="WU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9679" autoAdjust="0"/>
  </p:normalViewPr>
  <p:slideViewPr>
    <p:cSldViewPr>
      <p:cViewPr varScale="1">
        <p:scale>
          <a:sx n="105" d="100"/>
          <a:sy n="105" d="100"/>
        </p:scale>
        <p:origin x="-1432" y="-120"/>
      </p:cViewPr>
      <p:guideLst>
        <p:guide orient="horz" pos="2160"/>
        <p:guide orient="horz" pos="1496"/>
        <p:guide pos="2880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21106-CA5A-428E-8547-62F10E8D9EA3}" type="datetimeFigureOut">
              <a:rPr lang="ru-RU" smtClean="0"/>
              <a:t>21/07/21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02310-FB94-47C1-BA91-34AC5881B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095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02310-FB94-47C1-BA91-34AC5881B3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147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02310-FB94-47C1-BA91-34AC5881B3E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717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02310-FB94-47C1-BA91-34AC5881B3E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264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02310-FB94-47C1-BA91-34AC5881B3E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868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02310-FB94-47C1-BA91-34AC5881B3E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081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02310-FB94-47C1-BA91-34AC5881B3E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676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02310-FB94-47C1-BA91-34AC5881B3E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358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02310-FB94-47C1-BA91-34AC5881B3E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084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02310-FB94-47C1-BA91-34AC5881B3E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619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02310-FB94-47C1-BA91-34AC5881B3E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404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02310-FB94-47C1-BA91-34AC5881B3E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42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fld id="{E0E266D0-2A34-46F6-808D-96DDA71157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56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84E69-FB25-45BD-A5B8-FEFCC1E3738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3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2B579-BD43-4AB0-8698-684B338D545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859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07976C6-9C9F-4228-B983-9ECBC8EC98B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280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54F153-5B15-4900-9FE5-BD2B4DD6586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08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fld id="{3047505A-513E-4550-A2F4-CC5C7FAD92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50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fld id="{E2C0DAE4-766C-414A-969A-881029F7D9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60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fld id="{2BC7BD9B-E4A8-4A5B-BCBE-CCAB4B630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48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fld id="{BC8591E0-CD41-4B81-8A59-2B80F827E2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83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fld id="{6D4EC309-D401-4F1D-8852-B76B7DBEF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79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fld id="{FAF1A34C-DB33-486A-9CB4-D2FB431E71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55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632A6-F40D-4D03-AAB6-260F1DA9343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86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D9A6B-F690-4FA7-8F41-6D5CE4F5ED2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01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97960"/>
            <a:ext cx="213360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F0A324-7B7F-43B9-9560-2DAF46D6965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20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microsoft.com/office/2007/relationships/hdphoto" Target="../media/hdphoto1.wdp"/><Relationship Id="rId7" Type="http://schemas.openxmlformats.org/officeDocument/2006/relationships/image" Target="../media/image23.emf"/><Relationship Id="rId8" Type="http://schemas.openxmlformats.org/officeDocument/2006/relationships/image" Target="../media/image24.emf"/><Relationship Id="rId9" Type="http://schemas.openxmlformats.org/officeDocument/2006/relationships/image" Target="../media/image25.jpeg"/><Relationship Id="rId10" Type="http://schemas.openxmlformats.org/officeDocument/2006/relationships/image" Target="../media/image26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60" y="196270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М.В. Коржик</a:t>
            </a:r>
            <a:r>
              <a:rPr lang="ru-RU" baseline="30000" dirty="0"/>
              <a:t>1-3</a:t>
            </a:r>
            <a:r>
              <a:rPr lang="ru-RU" dirty="0"/>
              <a:t>, </a:t>
            </a:r>
            <a:r>
              <a:rPr lang="ru-RU" b="1" dirty="0"/>
              <a:t>Г.А. </a:t>
            </a:r>
            <a:r>
              <a:rPr lang="ru-RU" b="1" dirty="0" smtClean="0"/>
              <a:t>Досовицкий</a:t>
            </a:r>
            <a:r>
              <a:rPr lang="ru-RU" b="1" baseline="30000" dirty="0" smtClean="0"/>
              <a:t>1,2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Д.Ю</a:t>
            </a:r>
            <a:r>
              <a:rPr lang="ru-RU" dirty="0"/>
              <a:t>. Козлов</a:t>
            </a:r>
            <a:r>
              <a:rPr lang="ru-RU" baseline="30000" dirty="0"/>
              <a:t>3</a:t>
            </a:r>
            <a:r>
              <a:rPr lang="ru-RU" dirty="0"/>
              <a:t>, А.С. Лобко</a:t>
            </a:r>
            <a:r>
              <a:rPr lang="ru-RU" baseline="30000" dirty="0"/>
              <a:t>3</a:t>
            </a:r>
            <a:r>
              <a:rPr lang="ru-RU" dirty="0" smtClean="0"/>
              <a:t>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/>
              <a:t>С.А. Максименко</a:t>
            </a:r>
            <a:r>
              <a:rPr lang="ru-RU" baseline="30000" dirty="0"/>
              <a:t>3</a:t>
            </a:r>
            <a:r>
              <a:rPr lang="ru-RU" dirty="0" smtClean="0"/>
              <a:t>, </a:t>
            </a:r>
            <a:r>
              <a:rPr lang="ru-RU" dirty="0"/>
              <a:t>В.А. Мечинский</a:t>
            </a:r>
            <a:r>
              <a:rPr lang="ru-RU" baseline="30000" dirty="0"/>
              <a:t>2,3</a:t>
            </a:r>
            <a:r>
              <a:rPr lang="ru-RU" dirty="0"/>
              <a:t>, А.А.Федоров</a:t>
            </a:r>
            <a:r>
              <a:rPr lang="ru-RU" baseline="30000" dirty="0"/>
              <a:t>2,3</a:t>
            </a:r>
            <a:r>
              <a:rPr lang="ru-RU" dirty="0" smtClean="0"/>
              <a:t>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Д.Е</a:t>
            </a:r>
            <a:r>
              <a:rPr lang="ru-RU" dirty="0"/>
              <a:t>. Кузнецова</a:t>
            </a:r>
            <a:r>
              <a:rPr lang="ru-RU" baseline="30000" dirty="0"/>
              <a:t>1,2</a:t>
            </a:r>
            <a:r>
              <a:rPr lang="ru-RU" dirty="0"/>
              <a:t>, П.В. Карпюк</a:t>
            </a:r>
            <a:r>
              <a:rPr lang="ru-RU" baseline="30000" dirty="0"/>
              <a:t>1,2</a:t>
            </a:r>
            <a:r>
              <a:rPr lang="ru-RU" dirty="0"/>
              <a:t>, В.В. Дубов</a:t>
            </a:r>
            <a:r>
              <a:rPr lang="ru-RU" baseline="30000" dirty="0"/>
              <a:t>1,2</a:t>
            </a:r>
            <a:r>
              <a:rPr lang="ru-RU" dirty="0"/>
              <a:t>, В.М. Ретивов</a:t>
            </a:r>
            <a:r>
              <a:rPr lang="ru-RU" baseline="30000" dirty="0"/>
              <a:t>1,2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9167" y="3102059"/>
            <a:ext cx="6111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/>
              <a:t>1 - НИЦ «Курчатовский институт», Москва, Россия</a:t>
            </a:r>
          </a:p>
          <a:p>
            <a:r>
              <a:rPr lang="ru-RU" sz="1600" i="1" dirty="0"/>
              <a:t>2 - НИЦ «Курчатовский институт»</a:t>
            </a:r>
            <a:r>
              <a:rPr lang="en-US" sz="1600" i="1" dirty="0"/>
              <a:t> </a:t>
            </a:r>
            <a:r>
              <a:rPr lang="mr-IN" sz="1600" i="1" dirty="0"/>
              <a:t>–</a:t>
            </a:r>
            <a:r>
              <a:rPr lang="en-US" sz="1600" i="1" dirty="0"/>
              <a:t> </a:t>
            </a:r>
            <a:r>
              <a:rPr lang="ru-RU" sz="1600" i="1" dirty="0"/>
              <a:t>ИРЕА, Москва, Россия</a:t>
            </a:r>
          </a:p>
          <a:p>
            <a:r>
              <a:rPr lang="ru-RU" sz="1600" i="1" dirty="0"/>
              <a:t>3 - НИУ НИИ ядерных проблем БГУ, Минск, Беларусь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36" y="4499223"/>
            <a:ext cx="2150571" cy="102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37943" y="4329100"/>
            <a:ext cx="2520281" cy="1368152"/>
            <a:chOff x="251520" y="116632"/>
            <a:chExt cx="2520281" cy="1368152"/>
          </a:xfrm>
        </p:grpSpPr>
        <p:pic>
          <p:nvPicPr>
            <p:cNvPr id="9" name="Picture 9" descr="021-684x321.jp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1520" y="116632"/>
              <a:ext cx="1128913" cy="1296144"/>
            </a:xfrm>
            <a:prstGeom prst="rect">
              <a:avLst/>
            </a:prstGeom>
          </p:spPr>
        </p:pic>
        <p:pic>
          <p:nvPicPr>
            <p:cNvPr id="10" name="Picture 7" descr="LLDM_logo_05.2018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3649" y="167881"/>
              <a:ext cx="1368152" cy="1316903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14460" y="332656"/>
            <a:ext cx="9144000" cy="1290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/>
              <a:t>Детектирование нейтронов и </a:t>
            </a:r>
            <a:r>
              <a:rPr lang="ru-RU" sz="3200" b="1" dirty="0" err="1"/>
              <a:t>γ</a:t>
            </a:r>
            <a:r>
              <a:rPr lang="ru-RU" sz="3200" b="1" dirty="0"/>
              <a:t>-квантов</a:t>
            </a:r>
          </a:p>
          <a:p>
            <a:pPr algn="ctr">
              <a:lnSpc>
                <a:spcPct val="80000"/>
              </a:lnSpc>
            </a:pPr>
            <a:r>
              <a:rPr lang="ru-RU" sz="3200" b="1" dirty="0"/>
              <a:t>сцинтилляционным детектором</a:t>
            </a:r>
          </a:p>
          <a:p>
            <a:pPr algn="ctr">
              <a:lnSpc>
                <a:spcPct val="80000"/>
              </a:lnSpc>
            </a:pPr>
            <a:r>
              <a:rPr lang="ru-RU" sz="3200" b="1" dirty="0"/>
              <a:t>на основе кристаллов </a:t>
            </a:r>
            <a:r>
              <a:rPr lang="en-US" sz="3200" b="1" dirty="0"/>
              <a:t>GAGG</a:t>
            </a:r>
            <a:r>
              <a:rPr lang="ru-RU" sz="3200" b="1" dirty="0"/>
              <a:t>:Се</a:t>
            </a:r>
            <a:endParaRPr lang="ru-RU" sz="2800" b="1" dirty="0">
              <a:latin typeface="Times New Roman" pitchFamily="18" charset="0"/>
            </a:endParaRPr>
          </a:p>
        </p:txBody>
      </p:sp>
      <p:pic>
        <p:nvPicPr>
          <p:cNvPr id="11" name="Picture 10" descr="NRCKI IREA logo 2018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636" y="4221088"/>
            <a:ext cx="1349189" cy="15841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91880" y="6488668"/>
            <a:ext cx="2256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Москва, 21/07/2021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1560" y="5733256"/>
            <a:ext cx="4259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Работа базируется на результатах «</a:t>
            </a:r>
            <a:r>
              <a:rPr lang="ru-RU" dirty="0" err="1"/>
              <a:t>мегагранта</a:t>
            </a:r>
            <a:r>
              <a:rPr lang="ru-RU" dirty="0"/>
              <a:t>»</a:t>
            </a:r>
            <a:r>
              <a:rPr lang="en-US" dirty="0"/>
              <a:t> </a:t>
            </a:r>
            <a:r>
              <a:rPr lang="ru-RU" dirty="0"/>
              <a:t>14.W03.31.0004</a:t>
            </a:r>
            <a:r>
              <a:rPr lang="en-US" dirty="0"/>
              <a:t> </a:t>
            </a:r>
            <a:r>
              <a:rPr lang="ru-R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474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C309-D401-4F1D-8852-B76B7DBEF651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6105490"/>
            <a:ext cx="8208144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ru-RU" sz="2000" b="1" dirty="0"/>
              <a:t>Возможна ли в дискриминации сигналов  нейтронов  высоких энергий по форме импульса в </a:t>
            </a:r>
            <a:r>
              <a:rPr lang="en-US" sz="2000" b="1" dirty="0" err="1"/>
              <a:t>GAGG:Ce</a:t>
            </a:r>
            <a:r>
              <a:rPr lang="en-US" sz="2000" b="1" dirty="0"/>
              <a:t>?</a:t>
            </a:r>
            <a:endParaRPr lang="ru-RU" sz="2000" b="1" dirty="0"/>
          </a:p>
        </p:txBody>
      </p:sp>
      <p:pic>
        <p:nvPicPr>
          <p:cNvPr id="1026" name="Picture 2" descr="signal_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75194"/>
            <a:ext cx="632308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541686"/>
            <a:ext cx="867568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ea typeface="MS Mincho" panose="02020609040205080304" pitchFamily="49" charset="-128"/>
              </a:rPr>
              <a:t>Пример оцифрованного сигнала с отмеченными областями для вычисления величины </a:t>
            </a:r>
            <a:r>
              <a:rPr lang="en-US" sz="1400" b="1" dirty="0">
                <a:ea typeface="MS Mincho" panose="02020609040205080304" pitchFamily="49" charset="-128"/>
              </a:rPr>
              <a:t>PSD</a:t>
            </a:r>
            <a:endParaRPr lang="ru-RU" sz="1400" b="1" dirty="0">
              <a:effectLst/>
              <a:ea typeface="MS Mincho" panose="02020609040205080304" pitchFamily="49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56442" y="3945830"/>
            <a:ext cx="3919246" cy="92333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ea typeface="MS Mincho" panose="02020609040205080304" pitchFamily="49" charset="-128"/>
              </a:rPr>
              <a:t>Параметр </a:t>
            </a:r>
            <a:r>
              <a:rPr lang="en-US" dirty="0">
                <a:ea typeface="MS Mincho" panose="02020609040205080304" pitchFamily="49" charset="-128"/>
              </a:rPr>
              <a:t>PSD </a:t>
            </a:r>
            <a:r>
              <a:rPr lang="ru-RU" dirty="0">
                <a:ea typeface="MS Mincho" panose="02020609040205080304" pitchFamily="49" charset="-128"/>
              </a:rPr>
              <a:t>определяется как:</a:t>
            </a:r>
          </a:p>
          <a:p>
            <a:pPr algn="just"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</a:rPr>
              <a:t> </a:t>
            </a:r>
            <a:endParaRPr lang="ru-RU" dirty="0">
              <a:ea typeface="MS Mincho" panose="02020609040205080304" pitchFamily="49" charset="-128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ea typeface="MS Mincho" panose="02020609040205080304" pitchFamily="49" charset="-128"/>
              </a:rPr>
              <a:t>PSD = 1 – Q</a:t>
            </a:r>
            <a:r>
              <a:rPr lang="en-US" baseline="-25000" dirty="0">
                <a:ea typeface="MS Mincho" panose="02020609040205080304" pitchFamily="49" charset="-128"/>
              </a:rPr>
              <a:t>s</a:t>
            </a:r>
            <a:r>
              <a:rPr lang="en-US" dirty="0">
                <a:ea typeface="MS Mincho" panose="02020609040205080304" pitchFamily="49" charset="-128"/>
              </a:rPr>
              <a:t>/Q</a:t>
            </a:r>
            <a:r>
              <a:rPr lang="en-US" baseline="-25000" dirty="0">
                <a:ea typeface="MS Mincho" panose="02020609040205080304" pitchFamily="49" charset="-128"/>
              </a:rPr>
              <a:t>l</a:t>
            </a:r>
            <a:r>
              <a:rPr lang="en-US" dirty="0">
                <a:ea typeface="MS Mincho" panose="02020609040205080304" pitchFamily="49" charset="-128"/>
              </a:rPr>
              <a:t>.</a:t>
            </a:r>
            <a:endParaRPr lang="ru-RU" dirty="0">
              <a:effectLst/>
              <a:ea typeface="MS Mincho" panose="02020609040205080304" pitchFamily="49" charset="-12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8174" y="0"/>
            <a:ext cx="9162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Регистрация сигнатурных нейтронов 14.2 МэВ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3771" y="548680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Основной механизм</a:t>
            </a:r>
            <a:r>
              <a:rPr lang="en-US" sz="1600" dirty="0"/>
              <a:t> </a:t>
            </a:r>
            <a:r>
              <a:rPr lang="ru-RU" sz="1600" dirty="0"/>
              <a:t>взаимодействия нейтронов 14.2 МэВ </a:t>
            </a:r>
            <a:r>
              <a:rPr lang="mr-IN" sz="1600" dirty="0"/>
              <a:t>–</a:t>
            </a:r>
            <a:r>
              <a:rPr lang="ru-RU" sz="1600" dirty="0"/>
              <a:t> (</a:t>
            </a:r>
            <a:r>
              <a:rPr lang="en-US" sz="1600" dirty="0" err="1"/>
              <a:t>n,p</a:t>
            </a:r>
            <a:r>
              <a:rPr lang="en-US" sz="1600" dirty="0"/>
              <a:t>), (n,α)</a:t>
            </a:r>
            <a:r>
              <a:rPr lang="ru-RU" sz="1600" dirty="0"/>
              <a:t> реакции на легких ядрах</a:t>
            </a:r>
            <a:r>
              <a:rPr lang="en-US" sz="1600" dirty="0"/>
              <a:t>. </a:t>
            </a:r>
            <a:r>
              <a:rPr lang="ru-RU" sz="1600" dirty="0"/>
              <a:t>Кинетика сцинтилляций от α-частиц и протонов в начальной стадии быстрее, чем для гамма-квантов. Это дает возможность разделения сигналов по форме импульса (</a:t>
            </a:r>
            <a:r>
              <a:rPr lang="en-US" sz="1600" dirty="0"/>
              <a:t>PSD</a:t>
            </a:r>
            <a:r>
              <a:rPr lang="ru-RU" sz="1600" dirty="0"/>
              <a:t>).</a:t>
            </a:r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C58D68A-AE84-AD44-BE17-AC47CA0F46DA}"/>
              </a:ext>
            </a:extLst>
          </p:cNvPr>
          <p:cNvSpPr txBox="1"/>
          <p:nvPr/>
        </p:nvSpPr>
        <p:spPr>
          <a:xfrm>
            <a:off x="5814007" y="2087937"/>
            <a:ext cx="2861681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Однократный</a:t>
            </a:r>
          </a:p>
          <a:p>
            <a:r>
              <a:rPr lang="ru-RU" dirty="0"/>
              <a:t>импульс сцинтилляции,</a:t>
            </a:r>
          </a:p>
          <a:p>
            <a:r>
              <a:rPr lang="ru-RU" dirty="0"/>
              <a:t> записанный с помощью </a:t>
            </a:r>
          </a:p>
          <a:p>
            <a:r>
              <a:rPr lang="ru-RU" dirty="0"/>
              <a:t>дигитайзера </a:t>
            </a:r>
            <a:r>
              <a:rPr lang="en-US" dirty="0"/>
              <a:t>DRS-4</a:t>
            </a:r>
            <a:endParaRPr lang="x-non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85D4D43-45E1-5A44-84DC-280ED3D823EE}"/>
              </a:ext>
            </a:extLst>
          </p:cNvPr>
          <p:cNvSpPr txBox="1"/>
          <p:nvPr/>
        </p:nvSpPr>
        <p:spPr>
          <a:xfrm>
            <a:off x="2483768" y="5420167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Время в </a:t>
            </a:r>
            <a:r>
              <a:rPr lang="en-US" dirty="0"/>
              <a:t>bin ( 1 bin=</a:t>
            </a:r>
            <a:r>
              <a:rPr lang="ru-RU" dirty="0"/>
              <a:t>200пс)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64567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C309-D401-4F1D-8852-B76B7DBEF651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Первые модельные эксперименты  совместного детектирования α-частиц и </a:t>
            </a:r>
            <a:r>
              <a:rPr lang="ru-RU" sz="2400" b="1" dirty="0" err="1"/>
              <a:t>γ</a:t>
            </a:r>
            <a:r>
              <a:rPr lang="ru-RU" sz="2400" b="1" dirty="0"/>
              <a:t>-квантов показали эффективную дискриминацию по форме импульса </a:t>
            </a:r>
          </a:p>
        </p:txBody>
      </p:sp>
      <p:pic>
        <p:nvPicPr>
          <p:cNvPr id="2051" name="Picture 3" descr="GAGG_spectr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15131"/>
            <a:ext cx="7632848" cy="449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099107"/>
            <a:ext cx="8568952" cy="584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ea typeface="MS Mincho" panose="02020609040205080304" pitchFamily="49" charset="-128"/>
              </a:rPr>
              <a:t>Спектры от </a:t>
            </a:r>
            <a:r>
              <a:rPr lang="ru-RU" sz="1600" dirty="0">
                <a:ea typeface="MS Mincho" panose="02020609040205080304" pitchFamily="49" charset="-128"/>
                <a:sym typeface="Symbol" panose="05050102010706020507" pitchFamily="18" charset="2"/>
              </a:rPr>
              <a:t></a:t>
            </a:r>
            <a:r>
              <a:rPr lang="ru-RU" sz="1600" dirty="0">
                <a:ea typeface="MS Mincho" panose="02020609040205080304" pitchFamily="49" charset="-128"/>
              </a:rPr>
              <a:t>-частиц </a:t>
            </a:r>
            <a:r>
              <a:rPr lang="ru-RU" sz="1600" baseline="30000" dirty="0">
                <a:ea typeface="MS Mincho" panose="02020609040205080304" pitchFamily="49" charset="-128"/>
              </a:rPr>
              <a:t>238</a:t>
            </a:r>
            <a:r>
              <a:rPr lang="en-US" sz="1600" dirty="0" err="1">
                <a:ea typeface="MS Mincho" panose="02020609040205080304" pitchFamily="49" charset="-128"/>
              </a:rPr>
              <a:t>Pu</a:t>
            </a:r>
            <a:r>
              <a:rPr lang="en-US" sz="1600" dirty="0">
                <a:ea typeface="MS Mincho" panose="02020609040205080304" pitchFamily="49" charset="-128"/>
              </a:rPr>
              <a:t> </a:t>
            </a:r>
            <a:r>
              <a:rPr lang="ru-RU" sz="1600" dirty="0">
                <a:ea typeface="MS Mincho" panose="02020609040205080304" pitchFamily="49" charset="-128"/>
              </a:rPr>
              <a:t>и </a:t>
            </a:r>
            <a:r>
              <a:rPr lang="ru-RU" sz="1600" dirty="0">
                <a:ea typeface="MS Mincho" panose="02020609040205080304" pitchFamily="49" charset="-128"/>
                <a:sym typeface="Symbol" panose="05050102010706020507" pitchFamily="18" charset="2"/>
              </a:rPr>
              <a:t></a:t>
            </a:r>
            <a:r>
              <a:rPr lang="ru-RU" sz="1600" dirty="0">
                <a:ea typeface="MS Mincho" panose="02020609040205080304" pitchFamily="49" charset="-128"/>
              </a:rPr>
              <a:t>-квантов </a:t>
            </a:r>
            <a:r>
              <a:rPr lang="ru-RU" sz="1600" baseline="30000" dirty="0">
                <a:ea typeface="MS Mincho" panose="02020609040205080304" pitchFamily="49" charset="-128"/>
              </a:rPr>
              <a:t>137</a:t>
            </a:r>
            <a:r>
              <a:rPr lang="en-US" sz="1600" dirty="0">
                <a:ea typeface="MS Mincho" panose="02020609040205080304" pitchFamily="49" charset="-128"/>
              </a:rPr>
              <a:t>Cs </a:t>
            </a:r>
            <a:r>
              <a:rPr lang="ru-RU" sz="1600" dirty="0">
                <a:ea typeface="MS Mincho" panose="02020609040205080304" pitchFamily="49" charset="-128"/>
              </a:rPr>
              <a:t>для </a:t>
            </a:r>
            <a:r>
              <a:rPr lang="en-US" sz="1600" dirty="0">
                <a:ea typeface="MS Mincho" panose="02020609040205080304" pitchFamily="49" charset="-128"/>
              </a:rPr>
              <a:t>GAGG</a:t>
            </a:r>
            <a:r>
              <a:rPr lang="ru-RU" sz="1600" dirty="0">
                <a:ea typeface="MS Mincho" panose="02020609040205080304" pitchFamily="49" charset="-128"/>
              </a:rPr>
              <a:t> (3 х 3 х 12 мм)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a typeface="MS Mincho" panose="02020609040205080304" pitchFamily="49" charset="-128"/>
              </a:rPr>
              <a:t>Величина </a:t>
            </a:r>
            <a:r>
              <a:rPr lang="en-US" sz="1600" dirty="0">
                <a:ea typeface="MS Mincho" panose="02020609040205080304" pitchFamily="49" charset="-128"/>
              </a:rPr>
              <a:t>PSD_BIN </a:t>
            </a:r>
            <a:r>
              <a:rPr lang="ru-RU" sz="1600" dirty="0">
                <a:ea typeface="MS Mincho" panose="02020609040205080304" pitchFamily="49" charset="-128"/>
              </a:rPr>
              <a:t>составляла 100 каналов </a:t>
            </a:r>
            <a:endParaRPr lang="ru-RU" sz="1600" dirty="0">
              <a:effectLst/>
              <a:ea typeface="MS Mincho" panose="02020609040205080304" pitchFamily="49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1342509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Частота дискретизации дигитайзера </a:t>
            </a:r>
            <a:r>
              <a:rPr lang="mr-IN" dirty="0"/>
              <a:t>–</a:t>
            </a:r>
            <a:r>
              <a:rPr lang="ru-RU" dirty="0"/>
              <a:t> 1500 МГц, число каналов </a:t>
            </a:r>
            <a:r>
              <a:rPr lang="mr-IN" dirty="0"/>
              <a:t>–</a:t>
            </a:r>
            <a:r>
              <a:rPr lang="ru-RU" dirty="0"/>
              <a:t> 1024,</a:t>
            </a:r>
            <a:br>
              <a:rPr lang="ru-RU" dirty="0"/>
            </a:br>
            <a:r>
              <a:rPr lang="ru-RU" dirty="0"/>
              <a:t>временной интервал оцифровки для каждого сигнала </a:t>
            </a:r>
            <a:r>
              <a:rPr lang="mr-IN" dirty="0"/>
              <a:t>–</a:t>
            </a:r>
            <a:r>
              <a:rPr lang="ru-RU" dirty="0"/>
              <a:t> 680 </a:t>
            </a:r>
            <a:r>
              <a:rPr lang="ru-RU" dirty="0" err="1"/>
              <a:t>нс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073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19168"/>
            <a:ext cx="916217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AutoNum type="arabicPeriod"/>
            </a:pPr>
            <a:r>
              <a:rPr lang="ru-RU" sz="2400" b="1" dirty="0"/>
              <a:t>Расчет оптимальной толщины детекторного материала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ru-RU" sz="2400" b="1" dirty="0"/>
              <a:t>Проведение спектрометрических исследований  образцов сцинтилляционных керамик</a:t>
            </a:r>
            <a:br>
              <a:rPr lang="ru-RU" sz="2400" b="1" dirty="0"/>
            </a:br>
            <a:r>
              <a:rPr lang="ru-RU" sz="2400" dirty="0"/>
              <a:t>Для снижения фоновой загрузки от гамма-квантов тонкие слои  из сцинтилляционной керамики могут оказаться весьма перспективными</a:t>
            </a:r>
          </a:p>
          <a:p>
            <a:pPr marL="342900" indent="-342900">
              <a:spcAft>
                <a:spcPts val="1800"/>
              </a:spcAft>
              <a:buAutoNum type="arabicPeriod" startAt="3"/>
            </a:pPr>
            <a:r>
              <a:rPr lang="ru-RU" sz="2400" b="1" dirty="0"/>
              <a:t>Моделирование дискриминации по форме импульса рентгеновских квантов и импульсов от быстрых нейтронов. </a:t>
            </a:r>
            <a:r>
              <a:rPr lang="ru-RU" sz="2400" dirty="0"/>
              <a:t>От партнеров нужны характеристические спектры для моделирования.</a:t>
            </a:r>
          </a:p>
          <a:p>
            <a:pPr marL="342900" indent="-342900">
              <a:spcAft>
                <a:spcPts val="1800"/>
              </a:spcAft>
              <a:buAutoNum type="arabicPeriod" startAt="3"/>
            </a:pPr>
            <a:endParaRPr lang="ru-RU" sz="2400" dirty="0"/>
          </a:p>
          <a:p>
            <a:pPr marL="342900" indent="-342900">
              <a:spcAft>
                <a:spcPts val="1800"/>
              </a:spcAft>
              <a:buAutoNum type="arabicPeriod" startAt="3"/>
            </a:pPr>
            <a:endParaRPr lang="ru-RU" sz="2400" dirty="0"/>
          </a:p>
        </p:txBody>
      </p:sp>
      <p:sp>
        <p:nvSpPr>
          <p:cNvPr id="5" name="Прямоугольник 7"/>
          <p:cNvSpPr/>
          <p:nvPr/>
        </p:nvSpPr>
        <p:spPr>
          <a:xfrm>
            <a:off x="0" y="161345"/>
            <a:ext cx="916217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Ближайшие планы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86" y="5247198"/>
            <a:ext cx="9143999" cy="12926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Спасибо за внимание!</a:t>
            </a:r>
          </a:p>
          <a:p>
            <a:pPr algn="ctr"/>
            <a:endParaRPr lang="ru-RU" sz="1000" b="1" dirty="0"/>
          </a:p>
          <a:p>
            <a:pPr algn="r"/>
            <a:r>
              <a:rPr lang="en-US" sz="2400" b="1" dirty="0" err="1"/>
              <a:t>dosovitsky_ga@irea.org.ru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75938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505A-513E-4550-A2F4-CC5C7FAD922E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016952"/>
            <a:ext cx="2843808" cy="19636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4"/>
          <a:stretch/>
        </p:blipFill>
        <p:spPr>
          <a:xfrm>
            <a:off x="3106654" y="1016952"/>
            <a:ext cx="3146716" cy="19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02074"/>
            <a:ext cx="3519996" cy="1979998"/>
          </a:xfrm>
          <a:prstGeom prst="rect">
            <a:avLst/>
          </a:prstGeom>
        </p:spPr>
      </p:pic>
      <p:pic>
        <p:nvPicPr>
          <p:cNvPr id="12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683"/>
          <a:stretch/>
        </p:blipFill>
        <p:spPr bwMode="auto">
          <a:xfrm>
            <a:off x="6444208" y="1164885"/>
            <a:ext cx="2675661" cy="177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IED_pic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"/>
          <a:stretch/>
        </p:blipFill>
        <p:spPr bwMode="auto">
          <a:xfrm>
            <a:off x="4851199" y="3902074"/>
            <a:ext cx="3700495" cy="19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Возрастающая потребность применения детекторов нейтронов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790" y="3111351"/>
            <a:ext cx="2657010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/>
              <a:t>Природа атмосферных явлений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41096" y="3111351"/>
            <a:ext cx="283750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/>
              <a:t>Солнце и космическое излучение. </a:t>
            </a:r>
            <a:br>
              <a:rPr lang="ru-RU" sz="1200" b="1" dirty="0"/>
            </a:br>
            <a:r>
              <a:rPr lang="ru-RU" sz="1200" b="1" dirty="0"/>
              <a:t>Нейтрино, антинейтрино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9974" y="6021288"/>
            <a:ext cx="307513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/>
              <a:t>Планетарная ядерная спектроскопия.</a:t>
            </a:r>
            <a:br>
              <a:rPr lang="ru-RU" sz="1200" b="1" dirty="0"/>
            </a:br>
            <a:r>
              <a:rPr lang="ru-RU" sz="1200" b="1" dirty="0"/>
              <a:t>Нейтронный каротаж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60232" y="3111351"/>
            <a:ext cx="2236535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/>
              <a:t>Системы для интроскопии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37900" y="6021288"/>
            <a:ext cx="4127092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/>
              <a:t>Идентификация взрывчатых и делящихся веществ</a:t>
            </a:r>
          </a:p>
        </p:txBody>
      </p:sp>
    </p:spTree>
    <p:extLst>
      <p:ext uri="{BB962C8B-B14F-4D97-AF65-F5344CB8AC3E}">
        <p14:creationId xmlns:p14="http://schemas.microsoft.com/office/powerpoint/2010/main" val="2217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505A-513E-4550-A2F4-CC5C7FAD922E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003118"/>
              </p:ext>
            </p:extLst>
          </p:nvPr>
        </p:nvGraphicFramePr>
        <p:xfrm>
          <a:off x="0" y="585976"/>
          <a:ext cx="9144000" cy="2987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3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878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13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Изотоп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Ядерная реакция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Природное содержание изотопа, 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Сечение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взаимодействия с тепловыми нейтронами,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</a:rPr>
                        <a:t>барн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12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He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30000" dirty="0">
                          <a:effectLst/>
                        </a:rPr>
                        <a:t>3</a:t>
                      </a:r>
                      <a:r>
                        <a:rPr lang="en-US" sz="1800" b="1" dirty="0">
                          <a:effectLst/>
                        </a:rPr>
                        <a:t>He + n → </a:t>
                      </a:r>
                      <a:r>
                        <a:rPr lang="en-US" sz="1800" b="1" baseline="30000" dirty="0">
                          <a:effectLst/>
                        </a:rPr>
                        <a:t>3</a:t>
                      </a:r>
                      <a:r>
                        <a:rPr lang="en-US" sz="1800" b="1" dirty="0">
                          <a:effectLst/>
                        </a:rPr>
                        <a:t>H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en-US" sz="1800" b="1" dirty="0">
                          <a:effectLst/>
                        </a:rPr>
                        <a:t>+ p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0,00014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нарабатывается</a:t>
                      </a:r>
                      <a:r>
                        <a:rPr lang="ru-RU" sz="1600" b="0" baseline="0" dirty="0">
                          <a:effectLst/>
                        </a:rPr>
                        <a:t> искусственно</a:t>
                      </a:r>
                      <a:r>
                        <a:rPr lang="ru-RU" sz="1600" b="0" dirty="0">
                          <a:effectLst/>
                        </a:rPr>
                        <a:t> по реакции:</a:t>
                      </a:r>
                      <a:br>
                        <a:rPr lang="ru-RU" sz="1600" b="0" dirty="0">
                          <a:effectLst/>
                        </a:rPr>
                      </a:br>
                      <a:r>
                        <a:rPr lang="en-US" sz="1800" b="1" baseline="30000" dirty="0">
                          <a:effectLst/>
                        </a:rPr>
                        <a:t>3</a:t>
                      </a:r>
                      <a:r>
                        <a:rPr lang="en-US" sz="1800" b="1" dirty="0">
                          <a:effectLst/>
                        </a:rPr>
                        <a:t>H</a:t>
                      </a:r>
                      <a:r>
                        <a:rPr lang="en-US" sz="1800" b="1" baseline="0" dirty="0">
                          <a:effectLst/>
                        </a:rPr>
                        <a:t> </a:t>
                      </a:r>
                      <a:r>
                        <a:rPr lang="en-US" sz="1800" b="1" dirty="0">
                          <a:effectLst/>
                        </a:rPr>
                        <a:t>→ </a:t>
                      </a:r>
                      <a:r>
                        <a:rPr lang="en-US" sz="1800" b="1" baseline="30000" dirty="0">
                          <a:effectLst/>
                        </a:rPr>
                        <a:t>3</a:t>
                      </a:r>
                      <a:r>
                        <a:rPr lang="en-US" sz="1800" b="1" dirty="0">
                          <a:effectLst/>
                        </a:rPr>
                        <a:t>He + e</a:t>
                      </a:r>
                      <a:r>
                        <a:rPr lang="en-US" sz="1800" b="1" baseline="30000" dirty="0">
                          <a:effectLst/>
                        </a:rPr>
                        <a:t>-</a:t>
                      </a:r>
                      <a:r>
                        <a:rPr lang="en-US" sz="1800" b="1" dirty="0">
                          <a:effectLst/>
                        </a:rPr>
                        <a:t> + </a:t>
                      </a:r>
                      <a:r>
                        <a:rPr lang="en-US" sz="2000" b="1" i="0" dirty="0" err="1">
                          <a:effectLst/>
                          <a:latin typeface="Symbol" charset="2"/>
                          <a:cs typeface="Symbol" charset="2"/>
                        </a:rPr>
                        <a:t>ν</a:t>
                      </a:r>
                      <a:r>
                        <a:rPr lang="en-US" sz="1800" b="1" i="0" baseline="-25000" dirty="0" err="1">
                          <a:effectLst/>
                          <a:latin typeface="+mn-lt"/>
                          <a:cs typeface="Symbol" charset="2"/>
                        </a:rPr>
                        <a:t>e</a:t>
                      </a:r>
                      <a:r>
                        <a:rPr lang="en-US" sz="1800" b="1" i="0" baseline="30000" dirty="0">
                          <a:effectLst/>
                          <a:latin typeface="+mn-lt"/>
                          <a:cs typeface="Symbol" charset="2"/>
                        </a:rPr>
                        <a:t>-</a:t>
                      </a:r>
                      <a:endParaRPr lang="ru-RU" sz="1800" b="1" i="0" baseline="30000" dirty="0">
                        <a:effectLst/>
                        <a:latin typeface="Symbol" charset="2"/>
                        <a:ea typeface="Times New Roman"/>
                        <a:cs typeface="Symbol" charset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5330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Li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baseline="30000" dirty="0">
                          <a:effectLst/>
                        </a:rPr>
                        <a:t>6</a:t>
                      </a:r>
                      <a:r>
                        <a:rPr lang="en-US" sz="1800" b="1" dirty="0">
                          <a:effectLst/>
                        </a:rPr>
                        <a:t>Li + n → </a:t>
                      </a:r>
                      <a:r>
                        <a:rPr lang="en-US" sz="1800" b="1" baseline="30000" dirty="0">
                          <a:effectLst/>
                        </a:rPr>
                        <a:t>3</a:t>
                      </a:r>
                      <a:r>
                        <a:rPr lang="en-US" sz="1800" b="1" dirty="0">
                          <a:effectLst/>
                        </a:rPr>
                        <a:t>H + α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7,4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940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3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30000">
                          <a:effectLst/>
                        </a:rPr>
                        <a:t>10</a:t>
                      </a:r>
                      <a:r>
                        <a:rPr lang="en-US" sz="1800" b="1">
                          <a:effectLst/>
                        </a:rPr>
                        <a:t>B + n → </a:t>
                      </a:r>
                      <a:r>
                        <a:rPr lang="en-US" sz="1800" b="1" baseline="30000">
                          <a:effectLst/>
                        </a:rPr>
                        <a:t>7</a:t>
                      </a:r>
                      <a:r>
                        <a:rPr lang="en-US" sz="1800" b="1">
                          <a:effectLst/>
                        </a:rPr>
                        <a:t>Li + α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19,8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3840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4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ru-RU" sz="1800" b="1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30000" dirty="0">
                          <a:effectLst/>
                        </a:rPr>
                        <a:t>1</a:t>
                      </a:r>
                      <a:r>
                        <a:rPr lang="ru-RU" sz="1800" b="1" baseline="30000" dirty="0">
                          <a:effectLst/>
                        </a:rPr>
                        <a:t>2</a:t>
                      </a:r>
                      <a:r>
                        <a:rPr lang="ru-RU" sz="1800" b="1" dirty="0">
                          <a:effectLst/>
                        </a:rPr>
                        <a:t>С</a:t>
                      </a:r>
                      <a:r>
                        <a:rPr lang="en-US" sz="1800" b="1" dirty="0">
                          <a:effectLst/>
                        </a:rPr>
                        <a:t> + n → </a:t>
                      </a:r>
                      <a:r>
                        <a:rPr lang="ru-RU" sz="1800" b="1" baseline="30000" dirty="0">
                          <a:effectLst/>
                        </a:rPr>
                        <a:t>9</a:t>
                      </a:r>
                      <a:r>
                        <a:rPr lang="en-US" sz="1800" b="1" dirty="0">
                          <a:effectLst/>
                        </a:rPr>
                        <a:t>Be + α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98</a:t>
                      </a:r>
                      <a:r>
                        <a:rPr lang="ru-RU" sz="1800" b="1" dirty="0">
                          <a:effectLst/>
                        </a:rPr>
                        <a:t>,</a:t>
                      </a:r>
                      <a:r>
                        <a:rPr lang="en-US" sz="1800" b="1" dirty="0">
                          <a:effectLst/>
                        </a:rPr>
                        <a:t>93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3,4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717032"/>
            <a:ext cx="2337247" cy="22430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76137"/>
            <a:ext cx="3333750" cy="13716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45" y="4365104"/>
            <a:ext cx="1905199" cy="13643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Регистрация тепловых нейтронов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0232" y="5919663"/>
            <a:ext cx="230019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Пример гелиевого счётчика</a:t>
            </a:r>
          </a:p>
          <a:p>
            <a:pPr algn="ctr"/>
            <a:r>
              <a:rPr lang="ru-RU" sz="1200" b="1" dirty="0"/>
              <a:t> с модератором нейтронов</a:t>
            </a:r>
            <a:endParaRPr lang="ru-RU" sz="1200" b="1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5919663"/>
            <a:ext cx="259696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Сцинтилляционный детектор</a:t>
            </a:r>
            <a:endParaRPr lang="ru-RU" sz="1200" b="1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3631216" y="5919663"/>
            <a:ext cx="259696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Полупроводниковый детектор</a:t>
            </a:r>
            <a:endParaRPr lang="ru-RU" sz="12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016188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505A-513E-4550-A2F4-CC5C7FAD922E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690556"/>
              </p:ext>
            </p:extLst>
          </p:nvPr>
        </p:nvGraphicFramePr>
        <p:xfrm>
          <a:off x="251520" y="975367"/>
          <a:ext cx="8640960" cy="3173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93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93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45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13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33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925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7040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96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Химическая формула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Световой выход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(ф/МэВ)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Кинетика высвечивания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τ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нс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Плотность,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г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см</a:t>
                      </a:r>
                      <a:r>
                        <a:rPr lang="ru-RU" sz="100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r>
                        <a:rPr lang="en-US" sz="1000" baseline="-25000" dirty="0" err="1">
                          <a:solidFill>
                            <a:schemeClr val="tx1"/>
                          </a:solidFill>
                          <a:effectLst/>
                        </a:rPr>
                        <a:t>eff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Резонансный интеграл сечения захвата нейтронов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матрицеобразующего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элемента,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барн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Сечение захвата тепловых нейтронов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матрицеобразующего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элемента,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барн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Lu</a:t>
                      </a:r>
                      <a:r>
                        <a:rPr lang="en-US" sz="1200" b="1" baseline="-25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Al</a:t>
                      </a:r>
                      <a:r>
                        <a:rPr lang="en-US" sz="1200" b="1" baseline="-250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200" b="1" baseline="-250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:Ce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LuAG:Ce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24000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55-65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6,67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62,9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900 (Lu)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77 (Lu)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0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ru-RU" sz="1200" b="1" baseline="-25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Al</a:t>
                      </a:r>
                      <a:r>
                        <a:rPr lang="ru-RU" sz="1200" b="1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Ga</a:t>
                      </a:r>
                      <a:r>
                        <a:rPr lang="ru-RU" sz="1200" b="1" baseline="-25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ru-RU" sz="1200" b="1" baseline="-250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:Ce</a:t>
                      </a:r>
                      <a:b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(GAGG:Ce)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до</a:t>
                      </a:r>
                      <a:r>
                        <a:rPr lang="ru-RU" sz="1200" b="1" baseline="0" dirty="0">
                          <a:effectLst/>
                        </a:rPr>
                        <a:t> </a:t>
                      </a:r>
                      <a:r>
                        <a:rPr lang="en-US" sz="1200" b="1" dirty="0">
                          <a:effectLst/>
                        </a:rPr>
                        <a:t>55000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90-170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6,</a:t>
                      </a:r>
                      <a:r>
                        <a:rPr lang="en-US" sz="1200" b="1" dirty="0">
                          <a:effectLst/>
                        </a:rPr>
                        <a:t>63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52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390 (Gd) / 18,7(Ga)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49000 (</a:t>
                      </a:r>
                      <a:r>
                        <a:rPr lang="en-US" sz="1200" b="1" dirty="0" err="1">
                          <a:effectLst/>
                        </a:rPr>
                        <a:t>Gd</a:t>
                      </a:r>
                      <a:r>
                        <a:rPr lang="en-US" sz="1200" b="1" dirty="0">
                          <a:effectLst/>
                        </a:rPr>
                        <a:t>) / 2,9 (</a:t>
                      </a:r>
                      <a:r>
                        <a:rPr lang="en-US" sz="1200" b="1" dirty="0" err="1">
                          <a:effectLst/>
                        </a:rPr>
                        <a:t>Ga</a:t>
                      </a:r>
                      <a:r>
                        <a:rPr lang="en-US" sz="1200" b="1" dirty="0">
                          <a:effectLst/>
                        </a:rPr>
                        <a:t>)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0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Lu</a:t>
                      </a:r>
                      <a:r>
                        <a:rPr lang="en-US" sz="1200" b="1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SiO</a:t>
                      </a:r>
                      <a:r>
                        <a:rPr lang="en-US" sz="1200" b="1" baseline="-250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:Ce</a:t>
                      </a:r>
                      <a:b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(LSO:Ce)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~30000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7,4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66,4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900 (Lu)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77 (Lu)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0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Gd</a:t>
                      </a:r>
                      <a:r>
                        <a:rPr lang="en-US" sz="12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SiO</a:t>
                      </a:r>
                      <a:r>
                        <a:rPr lang="en-US" sz="1200" b="1" baseline="-250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:Ce</a:t>
                      </a:r>
                      <a:b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</a:rPr>
                        <a:t>GSO:Ce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12500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56;600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6,71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59,4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390 (</a:t>
                      </a:r>
                      <a:r>
                        <a:rPr lang="en-US" sz="1200" b="1" dirty="0" err="1">
                          <a:effectLst/>
                        </a:rPr>
                        <a:t>Gd</a:t>
                      </a:r>
                      <a:r>
                        <a:rPr lang="en-US" sz="1200" b="1" dirty="0">
                          <a:effectLst/>
                        </a:rPr>
                        <a:t>)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49000 (</a:t>
                      </a:r>
                      <a:r>
                        <a:rPr lang="en-US" sz="1200" b="1" dirty="0" err="1">
                          <a:effectLst/>
                        </a:rPr>
                        <a:t>Gd</a:t>
                      </a:r>
                      <a:r>
                        <a:rPr lang="en-US" sz="1200" b="1" dirty="0">
                          <a:effectLst/>
                        </a:rPr>
                        <a:t>)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0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Lu</a:t>
                      </a:r>
                      <a:r>
                        <a:rPr lang="en-US" sz="1200" b="1" baseline="-25000" dirty="0">
                          <a:solidFill>
                            <a:schemeClr val="tx1"/>
                          </a:solidFill>
                          <a:effectLst/>
                        </a:rPr>
                        <a:t>1-x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n-US" sz="1200" b="1" baseline="-250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ru-RU" sz="12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SiO</a:t>
                      </a:r>
                      <a:r>
                        <a:rPr lang="en-US" sz="1200" b="1" baseline="-250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:Ce</a:t>
                      </a:r>
                      <a:b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</a:rPr>
                        <a:t>LYSO:Ce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32000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30-35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7,2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63-65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900 (Lu) / 1,0 (Y)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77 (Lu) / 1,0 (Y)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62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GdBr</a:t>
                      </a:r>
                      <a:r>
                        <a:rPr lang="en-US" sz="1200" b="1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:Ce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44000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20 (26%), 212 (65%), 13500 (9%)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4,55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52,4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390 (Gd) / 90 (Br)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49000 (</a:t>
                      </a:r>
                      <a:r>
                        <a:rPr lang="en-US" sz="1200" b="1" dirty="0" err="1">
                          <a:effectLst/>
                        </a:rPr>
                        <a:t>Gd</a:t>
                      </a:r>
                      <a:r>
                        <a:rPr lang="en-US" sz="1200" b="1" dirty="0">
                          <a:effectLst/>
                        </a:rPr>
                        <a:t>) / 6,8 (Br)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Сцинтилляторы на основе РЗЭ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для регистрации нейтронов</a:t>
            </a:r>
          </a:p>
        </p:txBody>
      </p:sp>
      <p:pic>
        <p:nvPicPr>
          <p:cNvPr id="1025" name="Picture 1" descr="D:\exp\Dis\Pic for Presentation\LaBr_cr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830" y="4187415"/>
            <a:ext cx="86525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exp\Dis\Pic for Presentation\GAGG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187415"/>
            <a:ext cx="1497772" cy="129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exp\Dis\Pic for Presentation\LYSO_cro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110" y="4187415"/>
            <a:ext cx="1161146" cy="78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44008" y="5013176"/>
            <a:ext cx="627095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GdBr</a:t>
            </a:r>
            <a:r>
              <a:rPr lang="en-US" sz="1200" b="1" baseline="-25000" dirty="0"/>
              <a:t>3</a:t>
            </a:r>
            <a:endParaRPr lang="ru-RU" sz="1200" b="1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5997677" y="5027222"/>
            <a:ext cx="590547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LYSO</a:t>
            </a:r>
            <a:endParaRPr lang="ru-RU" sz="1200" b="1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7666683" y="5556479"/>
            <a:ext cx="655950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GAGG</a:t>
            </a:r>
            <a:endParaRPr lang="ru-RU" sz="1200" b="1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4355976" y="5581689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Лучший вариант </a:t>
            </a:r>
            <a:r>
              <a:rPr lang="mr-IN" sz="1200" b="1" dirty="0"/>
              <a:t>–</a:t>
            </a:r>
            <a:r>
              <a:rPr lang="ru-RU" sz="1200" b="1" dirty="0"/>
              <a:t> </a:t>
            </a:r>
            <a:r>
              <a:rPr lang="en-US" sz="1200" b="1" dirty="0"/>
              <a:t>Ga</a:t>
            </a:r>
            <a:r>
              <a:rPr lang="en-US" sz="1200" b="1" baseline="-25000" dirty="0"/>
              <a:t>3</a:t>
            </a:r>
            <a:r>
              <a:rPr lang="en-US" sz="1200" b="1" dirty="0"/>
              <a:t>Al</a:t>
            </a:r>
            <a:r>
              <a:rPr lang="en-US" sz="1200" b="1" baseline="-25000" dirty="0"/>
              <a:t>2</a:t>
            </a:r>
            <a:r>
              <a:rPr lang="en-US" sz="1200" b="1" dirty="0"/>
              <a:t>Ga</a:t>
            </a:r>
            <a:r>
              <a:rPr lang="en-US" sz="1200" b="1" baseline="-25000" dirty="0"/>
              <a:t>3</a:t>
            </a:r>
            <a:r>
              <a:rPr lang="en-US" sz="1200" b="1" dirty="0"/>
              <a:t>O</a:t>
            </a:r>
            <a:r>
              <a:rPr lang="en-US" sz="1200" b="1" baseline="-25000" dirty="0"/>
              <a:t>12</a:t>
            </a:r>
            <a:r>
              <a:rPr lang="en-US" sz="1200" b="1" dirty="0"/>
              <a:t>:Ce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b="1" dirty="0"/>
              <a:t>высокий </a:t>
            </a:r>
            <a:r>
              <a:rPr lang="ru-RU" sz="1200" b="1" dirty="0" err="1"/>
              <a:t>световыход</a:t>
            </a:r>
            <a:endParaRPr lang="en-US" sz="12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200" b="1" dirty="0"/>
              <a:t>негигроскопичен</a:t>
            </a:r>
            <a:endParaRPr lang="en-US" sz="12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200" b="1" dirty="0"/>
              <a:t>отсутствует природная радиоактивность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b="1" dirty="0"/>
              <a:t>производится в России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1" y="4129984"/>
            <a:ext cx="4145693" cy="27280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7704" y="4263479"/>
            <a:ext cx="213505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Сечение взаимодействия нейтронов</a:t>
            </a:r>
          </a:p>
        </p:txBody>
      </p:sp>
    </p:spTree>
    <p:extLst>
      <p:ext uri="{BB962C8B-B14F-4D97-AF65-F5344CB8AC3E}">
        <p14:creationId xmlns:p14="http://schemas.microsoft.com/office/powerpoint/2010/main" val="2284330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163" y="3501008"/>
            <a:ext cx="4342333" cy="3168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96898"/>
            <a:ext cx="4278753" cy="26642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3075"/>
            <a:ext cx="9144000" cy="841548"/>
          </a:xfrm>
        </p:spPr>
        <p:txBody>
          <a:bodyPr/>
          <a:lstStyle/>
          <a:p>
            <a:r>
              <a:rPr lang="ru-RU" sz="2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Принцип детектирования нейтронов материалами, содержащими </a:t>
            </a:r>
            <a:r>
              <a:rPr lang="en-US" sz="2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Gd</a:t>
            </a:r>
            <a:endParaRPr lang="ru-RU" sz="2800" b="1" kern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505A-513E-4550-A2F4-CC5C7FAD922E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256584" y="2618909"/>
            <a:ext cx="3672408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Амплитудный спектр γ-квантов реакции </a:t>
            </a:r>
            <a:r>
              <a:rPr lang="ru-RU" sz="1400" b="1" baseline="30000" dirty="0"/>
              <a:t>157</a:t>
            </a:r>
            <a:r>
              <a:rPr lang="en-US" sz="1400" b="1" dirty="0" err="1"/>
              <a:t>Gd</a:t>
            </a:r>
            <a:r>
              <a:rPr lang="ru-RU" sz="1400" b="1" dirty="0"/>
              <a:t> (</a:t>
            </a:r>
            <a:r>
              <a:rPr lang="en-US" sz="1400" b="1" dirty="0"/>
              <a:t>n</a:t>
            </a:r>
            <a:r>
              <a:rPr lang="ru-RU" sz="1400" b="1" dirty="0"/>
              <a:t>,</a:t>
            </a:r>
            <a:r>
              <a:rPr lang="en-US" sz="1400" b="1" dirty="0"/>
              <a:t>γ</a:t>
            </a:r>
            <a:r>
              <a:rPr lang="ru-RU" sz="1400" b="1" dirty="0"/>
              <a:t>) </a:t>
            </a:r>
            <a:r>
              <a:rPr lang="ru-RU" sz="1400" b="1" baseline="30000" dirty="0"/>
              <a:t>158</a:t>
            </a:r>
            <a:r>
              <a:rPr lang="en-US" sz="1400" b="1" dirty="0"/>
              <a:t>Gd</a:t>
            </a:r>
            <a:r>
              <a:rPr lang="ru-RU" sz="1400" b="1" dirty="0"/>
              <a:t> в металлическом гадолинии, измеренный детектором </a:t>
            </a:r>
            <a:r>
              <a:rPr lang="en-US" sz="1400" b="1" dirty="0" err="1"/>
              <a:t>NaI</a:t>
            </a:r>
            <a:r>
              <a:rPr lang="en-US" sz="1400" b="1" dirty="0"/>
              <a:t>(</a:t>
            </a:r>
            <a:r>
              <a:rPr lang="en-US" sz="1400" b="1" dirty="0" err="1"/>
              <a:t>Tl</a:t>
            </a:r>
            <a:r>
              <a:rPr lang="en-US" sz="1400" b="1" dirty="0"/>
              <a:t>)</a:t>
            </a:r>
            <a:endParaRPr lang="ru-RU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6621" y="3878731"/>
            <a:ext cx="397127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Вероятность испускания γ-квантов разной множественности в ходе реакции Gd(</a:t>
            </a:r>
            <a:r>
              <a:rPr lang="ru-RU" sz="1400" b="1" dirty="0" err="1"/>
              <a:t>n,γ</a:t>
            </a:r>
            <a:r>
              <a:rPr lang="ru-RU" sz="1400" b="1" dirty="0"/>
              <a:t>)</a:t>
            </a:r>
            <a:endParaRPr lang="ru-RU" sz="20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817986"/>
              </p:ext>
            </p:extLst>
          </p:nvPr>
        </p:nvGraphicFramePr>
        <p:xfrm>
          <a:off x="14386" y="898713"/>
          <a:ext cx="4752528" cy="27463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58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46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955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Изотоп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Gd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Сечение взаимодействия с тепловыми нейтронами,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барн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Содержание в природном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Gd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, %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91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152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739,76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0,2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91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153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22379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0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91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154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86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2,18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91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155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60991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14,8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91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156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1,799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20,47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91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157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254840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15,65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91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158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2,222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24,84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91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160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1,424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21,86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860032" y="1484784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>
                <a:solidFill>
                  <a:srgbClr val="000000"/>
                </a:solidFill>
              </a:rPr>
              <a:t>155</a:t>
            </a:r>
            <a:r>
              <a:rPr lang="en-US" sz="2000" dirty="0">
                <a:solidFill>
                  <a:srgbClr val="000000"/>
                </a:solidFill>
              </a:rPr>
              <a:t>Gd + n </a:t>
            </a:r>
            <a:r>
              <a:rPr lang="pt-BR" sz="2000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sz="2000" baseline="30000" dirty="0">
                <a:solidFill>
                  <a:srgbClr val="000000"/>
                </a:solidFill>
              </a:rPr>
              <a:t>156</a:t>
            </a:r>
            <a:r>
              <a:rPr lang="en-US" sz="2000" dirty="0">
                <a:solidFill>
                  <a:srgbClr val="000000"/>
                </a:solidFill>
              </a:rPr>
              <a:t>Gd + </a:t>
            </a:r>
            <a:r>
              <a:rPr lang="pt-BR" sz="2000" b="1" dirty="0" err="1">
                <a:solidFill>
                  <a:srgbClr val="000000"/>
                </a:solidFill>
              </a:rPr>
              <a:t>ү</a:t>
            </a:r>
            <a:r>
              <a:rPr lang="pt-BR" sz="2000" b="1" dirty="0">
                <a:solidFill>
                  <a:srgbClr val="000000"/>
                </a:solidFill>
              </a:rPr>
              <a:t> </a:t>
            </a:r>
            <a:r>
              <a:rPr lang="pt-BR" sz="2000" dirty="0">
                <a:solidFill>
                  <a:srgbClr val="000000"/>
                </a:solidFill>
              </a:rPr>
              <a:t>(</a:t>
            </a:r>
            <a:r>
              <a:rPr lang="ru-RU" sz="2000" dirty="0">
                <a:solidFill>
                  <a:srgbClr val="000000"/>
                </a:solidFill>
              </a:rPr>
              <a:t>до </a:t>
            </a:r>
            <a:r>
              <a:rPr lang="pt-BR" sz="2000" dirty="0">
                <a:solidFill>
                  <a:srgbClr val="000000"/>
                </a:solidFill>
              </a:rPr>
              <a:t>8.5 </a:t>
            </a:r>
            <a:r>
              <a:rPr lang="ru-RU" sz="2000" dirty="0">
                <a:solidFill>
                  <a:srgbClr val="000000"/>
                </a:solidFill>
              </a:rPr>
              <a:t>МэВ</a:t>
            </a:r>
            <a:r>
              <a:rPr lang="pt-BR" sz="2000" dirty="0">
                <a:solidFill>
                  <a:srgbClr val="000000"/>
                </a:solidFill>
              </a:rPr>
              <a:t>)</a:t>
            </a:r>
          </a:p>
          <a:p>
            <a:r>
              <a:rPr lang="en-US" sz="2000" baseline="30000" dirty="0">
                <a:solidFill>
                  <a:srgbClr val="000000"/>
                </a:solidFill>
              </a:rPr>
              <a:t>157</a:t>
            </a:r>
            <a:r>
              <a:rPr lang="en-US" sz="2000" dirty="0">
                <a:solidFill>
                  <a:srgbClr val="000000"/>
                </a:solidFill>
              </a:rPr>
              <a:t>Gd + n </a:t>
            </a:r>
            <a:r>
              <a:rPr lang="pt-BR" sz="2000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sz="2000" baseline="30000" dirty="0">
                <a:solidFill>
                  <a:srgbClr val="000000"/>
                </a:solidFill>
              </a:rPr>
              <a:t>158</a:t>
            </a:r>
            <a:r>
              <a:rPr lang="en-US" sz="2000" dirty="0">
                <a:solidFill>
                  <a:srgbClr val="000000"/>
                </a:solidFill>
              </a:rPr>
              <a:t>Gd + </a:t>
            </a:r>
            <a:r>
              <a:rPr lang="pt-BR" sz="2000" b="1" dirty="0" err="1">
                <a:solidFill>
                  <a:srgbClr val="000000"/>
                </a:solidFill>
              </a:rPr>
              <a:t>ү</a:t>
            </a:r>
            <a:r>
              <a:rPr lang="pt-BR" sz="2000" b="1" dirty="0">
                <a:solidFill>
                  <a:srgbClr val="000000"/>
                </a:solidFill>
              </a:rPr>
              <a:t> </a:t>
            </a:r>
            <a:r>
              <a:rPr lang="pt-BR" sz="2000" dirty="0">
                <a:solidFill>
                  <a:srgbClr val="000000"/>
                </a:solidFill>
              </a:rPr>
              <a:t>(</a:t>
            </a:r>
            <a:r>
              <a:rPr lang="ru-RU" sz="2000" dirty="0">
                <a:solidFill>
                  <a:srgbClr val="000000"/>
                </a:solidFill>
              </a:rPr>
              <a:t>до </a:t>
            </a:r>
            <a:r>
              <a:rPr lang="pt-BR" sz="2000" dirty="0">
                <a:solidFill>
                  <a:srgbClr val="000000"/>
                </a:solidFill>
              </a:rPr>
              <a:t>8 </a:t>
            </a:r>
            <a:r>
              <a:rPr lang="ru-RU" sz="2000" dirty="0">
                <a:solidFill>
                  <a:srgbClr val="000000"/>
                </a:solidFill>
              </a:rPr>
              <a:t>МэВ</a:t>
            </a:r>
            <a:r>
              <a:rPr lang="pt-BR" sz="2000" dirty="0">
                <a:solidFill>
                  <a:srgbClr val="000000"/>
                </a:solidFill>
              </a:rPr>
              <a:t>)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4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505A-513E-4550-A2F4-CC5C7FAD922E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" y="6623"/>
            <a:ext cx="9131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Оптимизация  сцинтилляционных параметров кристалла </a:t>
            </a:r>
            <a:r>
              <a:rPr lang="en-US" sz="2800" b="1" dirty="0">
                <a:solidFill>
                  <a:srgbClr val="002060"/>
                </a:solidFill>
              </a:rPr>
              <a:t>Gd</a:t>
            </a:r>
            <a:r>
              <a:rPr lang="en-US" sz="2800" b="1" baseline="-25000" dirty="0">
                <a:solidFill>
                  <a:srgbClr val="002060"/>
                </a:solidFill>
              </a:rPr>
              <a:t>3</a:t>
            </a:r>
            <a:r>
              <a:rPr lang="en-US" sz="2800" b="1" dirty="0">
                <a:solidFill>
                  <a:srgbClr val="002060"/>
                </a:solidFill>
              </a:rPr>
              <a:t>Al</a:t>
            </a:r>
            <a:r>
              <a:rPr lang="en-US" sz="2800" b="1" baseline="-25000" dirty="0">
                <a:solidFill>
                  <a:srgbClr val="002060"/>
                </a:solidFill>
              </a:rPr>
              <a:t>2</a:t>
            </a:r>
            <a:r>
              <a:rPr lang="en-US" sz="2800" b="1" dirty="0">
                <a:solidFill>
                  <a:srgbClr val="002060"/>
                </a:solidFill>
              </a:rPr>
              <a:t>Ga</a:t>
            </a:r>
            <a:r>
              <a:rPr lang="en-US" sz="2800" b="1" baseline="-25000" dirty="0">
                <a:solidFill>
                  <a:srgbClr val="002060"/>
                </a:solidFill>
              </a:rPr>
              <a:t>3</a:t>
            </a:r>
            <a:r>
              <a:rPr lang="en-US" sz="2800" b="1" dirty="0">
                <a:solidFill>
                  <a:srgbClr val="002060"/>
                </a:solidFill>
              </a:rPr>
              <a:t>O</a:t>
            </a:r>
            <a:r>
              <a:rPr lang="en-US" sz="2800" b="1" baseline="-25000" dirty="0">
                <a:solidFill>
                  <a:srgbClr val="002060"/>
                </a:solidFill>
              </a:rPr>
              <a:t>12</a:t>
            </a:r>
            <a:r>
              <a:rPr lang="en-US" sz="2800" b="1" dirty="0">
                <a:solidFill>
                  <a:srgbClr val="002060"/>
                </a:solidFill>
              </a:rPr>
              <a:t>:Ce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980728"/>
            <a:ext cx="2880320" cy="130805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/>
              <a:t>Параметры сцинтиллятора:</a:t>
            </a:r>
          </a:p>
          <a:p>
            <a:r>
              <a:rPr lang="en-US" b="1" dirty="0"/>
              <a:t>Y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</a:t>
            </a:r>
            <a:r>
              <a:rPr lang="ru-RU" sz="1600" dirty="0"/>
              <a:t>выход сцинтилляций</a:t>
            </a:r>
            <a:endParaRPr lang="en-US" sz="1600" dirty="0"/>
          </a:p>
          <a:p>
            <a:r>
              <a:rPr lang="en-US" sz="2000" b="1" dirty="0" err="1">
                <a:latin typeface="Symbol" charset="2"/>
                <a:cs typeface="Symbol" charset="2"/>
              </a:rPr>
              <a:t>t</a:t>
            </a:r>
            <a:r>
              <a:rPr lang="en-US" sz="2000" b="1" baseline="-25000" dirty="0" err="1"/>
              <a:t>rise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</a:t>
            </a:r>
            <a:r>
              <a:rPr lang="ru-RU" sz="1600" dirty="0"/>
              <a:t>время </a:t>
            </a:r>
            <a:r>
              <a:rPr lang="ru-RU" sz="1600" dirty="0" err="1"/>
              <a:t>разгорания</a:t>
            </a:r>
            <a:endParaRPr lang="ru-RU" sz="1600" dirty="0"/>
          </a:p>
          <a:p>
            <a:r>
              <a:rPr lang="en-US" sz="2000" b="1" dirty="0" err="1">
                <a:latin typeface="Symbol" charset="2"/>
                <a:cs typeface="Symbol" charset="2"/>
              </a:rPr>
              <a:t>t</a:t>
            </a:r>
            <a:r>
              <a:rPr lang="en-US" sz="2000" b="1" baseline="-25000" dirty="0" err="1"/>
              <a:t>decay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</a:t>
            </a:r>
            <a:r>
              <a:rPr lang="ru-RU" sz="1600" dirty="0"/>
              <a:t>время затухания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83967" y="980728"/>
            <a:ext cx="4391721" cy="1138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/>
              <a:t>Свойства детектора:</a:t>
            </a:r>
          </a:p>
          <a:p>
            <a:pPr>
              <a:spcAft>
                <a:spcPts val="1200"/>
              </a:spcAft>
            </a:pPr>
            <a:r>
              <a:rPr lang="ru-RU" sz="1600" dirty="0"/>
              <a:t>Энергетическое разрешение </a:t>
            </a:r>
            <a:r>
              <a:rPr lang="ru-RU" sz="1600" dirty="0">
                <a:cs typeface="Times New Roman" panose="02020603050405020304" pitchFamily="18" charset="0"/>
              </a:rPr>
              <a:t>~ 1</a:t>
            </a:r>
            <a:r>
              <a:rPr lang="en-US" sz="1600" dirty="0">
                <a:cs typeface="Times New Roman" panose="02020603050405020304" pitchFamily="18" charset="0"/>
              </a:rPr>
              <a:t>/</a:t>
            </a:r>
            <a:r>
              <a:rPr lang="ru-RU" sz="1600" dirty="0">
                <a:cs typeface="Times New Roman" panose="02020603050405020304" pitchFamily="18" charset="0"/>
              </a:rPr>
              <a:t>(</a:t>
            </a:r>
            <a:r>
              <a:rPr lang="en-US" sz="1600" b="1" dirty="0">
                <a:cs typeface="Times New Roman" panose="02020603050405020304" pitchFamily="18" charset="0"/>
              </a:rPr>
              <a:t>Y</a:t>
            </a:r>
            <a:r>
              <a:rPr lang="ru-RU" sz="1600" dirty="0">
                <a:cs typeface="Times New Roman" panose="02020603050405020304" pitchFamily="18" charset="0"/>
              </a:rPr>
              <a:t>)</a:t>
            </a:r>
            <a:r>
              <a:rPr lang="en-US" sz="1600" baseline="30000" dirty="0">
                <a:cs typeface="Times New Roman" panose="02020603050405020304" pitchFamily="18" charset="0"/>
              </a:rPr>
              <a:t>1/2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cs typeface="Times New Roman" panose="02020603050405020304" pitchFamily="18" charset="0"/>
              </a:rPr>
              <a:t>Временное разрешение ~ (</a:t>
            </a:r>
            <a:r>
              <a:rPr lang="en-US" sz="1600" b="1" dirty="0" err="1">
                <a:latin typeface="Symbol" charset="2"/>
                <a:cs typeface="Symbol" charset="2"/>
              </a:rPr>
              <a:t>t</a:t>
            </a:r>
            <a:r>
              <a:rPr lang="en-US" sz="1600" b="1" baseline="-25000" dirty="0" err="1"/>
              <a:t>rise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Symbol" charset="2"/>
                <a:cs typeface="Symbol" charset="2"/>
              </a:rPr>
              <a:t>t</a:t>
            </a:r>
            <a:r>
              <a:rPr lang="en-US" sz="1600" b="1" baseline="-25000" dirty="0" err="1"/>
              <a:t>decay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cs typeface="Times New Roman" panose="02020603050405020304" pitchFamily="18" charset="0"/>
              </a:rPr>
              <a:t>/ </a:t>
            </a:r>
            <a:r>
              <a:rPr lang="en-US" sz="1600" b="1" dirty="0">
                <a:cs typeface="Times New Roman" panose="02020603050405020304" pitchFamily="18" charset="0"/>
              </a:rPr>
              <a:t>Y</a:t>
            </a:r>
            <a:r>
              <a:rPr lang="en-US" sz="1600" dirty="0">
                <a:cs typeface="Times New Roman" panose="02020603050405020304" pitchFamily="18" charset="0"/>
              </a:rPr>
              <a:t>)</a:t>
            </a:r>
            <a:r>
              <a:rPr lang="en-US" sz="1600" baseline="30000" dirty="0">
                <a:cs typeface="Times New Roman" panose="02020603050405020304" pitchFamily="18" charset="0"/>
              </a:rPr>
              <a:t>1/2</a:t>
            </a:r>
            <a:endParaRPr lang="ru-RU" sz="1600" baseline="30000" dirty="0"/>
          </a:p>
        </p:txBody>
      </p:sp>
      <p:graphicFrame>
        <p:nvGraphicFramePr>
          <p:cNvPr id="7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599734"/>
              </p:ext>
            </p:extLst>
          </p:nvPr>
        </p:nvGraphicFramePr>
        <p:xfrm>
          <a:off x="3563888" y="3383880"/>
          <a:ext cx="5580112" cy="2565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78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1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29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00FF"/>
                          </a:solidFill>
                        </a:rPr>
                        <a:t>Сцинтиллятор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 marL="7200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00FF"/>
                          </a:solidFill>
                        </a:rPr>
                        <a:t>Y, </a:t>
                      </a:r>
                      <a:r>
                        <a:rPr lang="ru-RU" sz="1600" b="1" dirty="0">
                          <a:solidFill>
                            <a:srgbClr val="0000FF"/>
                          </a:solidFill>
                        </a:rPr>
                        <a:t>фот./МэВ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 marL="7200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0000FF"/>
                          </a:solidFill>
                        </a:rPr>
                        <a:t>τ</a:t>
                      </a:r>
                      <a:r>
                        <a:rPr lang="en-US" sz="1600" b="1" baseline="-25000" dirty="0" err="1">
                          <a:solidFill>
                            <a:srgbClr val="0000FF"/>
                          </a:solidFill>
                        </a:rPr>
                        <a:t>sc</a:t>
                      </a:r>
                      <a:r>
                        <a:rPr lang="en-US" sz="1600" b="1" dirty="0">
                          <a:solidFill>
                            <a:srgbClr val="0000FF"/>
                          </a:solidFill>
                        </a:rPr>
                        <a:t>, ns</a:t>
                      </a:r>
                    </a:p>
                  </a:txBody>
                  <a:tcPr marL="7200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00FF"/>
                          </a:solidFill>
                        </a:rPr>
                        <a:t>CTR,</a:t>
                      </a:r>
                      <a:r>
                        <a:rPr lang="ru-RU" sz="1600" b="1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FF"/>
                          </a:solidFill>
                        </a:rPr>
                        <a:t>ps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 marL="7200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Gd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Al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Ga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:Ce</a:t>
                      </a:r>
                    </a:p>
                  </a:txBody>
                  <a:tcPr marL="7200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до 56 000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32(3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%)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86(5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%)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200(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%)</a:t>
                      </a:r>
                    </a:p>
                    <a:p>
                      <a:r>
                        <a:rPr lang="ru-RU" sz="1600" b="0" dirty="0" err="1">
                          <a:solidFill>
                            <a:schemeClr val="tx1"/>
                          </a:solidFill>
                        </a:rPr>
                        <a:t>фосф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200±10</a:t>
                      </a:r>
                    </a:p>
                  </a:txBody>
                  <a:tcPr marL="7200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Gd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Al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Ga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:Ce,Mg,Ti</a:t>
                      </a:r>
                    </a:p>
                  </a:txBody>
                  <a:tcPr marL="7200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до 42 000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(3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%)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86(5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%)</a:t>
                      </a:r>
                    </a:p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13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0(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%)</a:t>
                      </a:r>
                    </a:p>
                  </a:txBody>
                  <a:tcPr marL="7200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165±5</a:t>
                      </a:r>
                    </a:p>
                  </a:txBody>
                  <a:tcPr marL="7200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Gd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</a:rPr>
                        <a:t>1,5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</a:rPr>
                        <a:t>1,5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Al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Ga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:Ce,Mg</a:t>
                      </a:r>
                    </a:p>
                  </a:txBody>
                  <a:tcPr marL="7200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до 60 000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36(80%)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96(20%)</a:t>
                      </a:r>
                    </a:p>
                  </a:txBody>
                  <a:tcPr marL="7200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110±10</a:t>
                      </a:r>
                    </a:p>
                  </a:txBody>
                  <a:tcPr marL="7200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206643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95936" y="6021288"/>
            <a:ext cx="466104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/>
              <a:t>Возбуждение</a:t>
            </a:r>
            <a:r>
              <a:rPr lang="en-US" sz="1600" b="1" dirty="0"/>
              <a:t>:</a:t>
            </a:r>
            <a:r>
              <a:rPr lang="ru-RU" sz="1600" b="1" dirty="0"/>
              <a:t> </a:t>
            </a:r>
            <a:r>
              <a:rPr lang="el-GR" sz="1600" b="1" dirty="0"/>
              <a:t>γ</a:t>
            </a:r>
            <a:r>
              <a:rPr lang="ru-RU" sz="1600" b="1" dirty="0"/>
              <a:t>-кванты </a:t>
            </a:r>
            <a:r>
              <a:rPr lang="en-US" sz="1600" b="1" dirty="0"/>
              <a:t>511 </a:t>
            </a:r>
            <a:r>
              <a:rPr lang="en-US" sz="1600" b="1" dirty="0" err="1"/>
              <a:t>keV</a:t>
            </a:r>
            <a:endParaRPr lang="ru-RU" sz="1600" b="1" dirty="0"/>
          </a:p>
          <a:p>
            <a:r>
              <a:rPr lang="ru-RU" sz="1600" b="1" dirty="0"/>
              <a:t>Образцы</a:t>
            </a:r>
            <a:r>
              <a:rPr lang="en-US" sz="1600" b="1" dirty="0"/>
              <a:t>:</a:t>
            </a:r>
            <a:r>
              <a:rPr lang="ru-RU" sz="1600" b="1" dirty="0"/>
              <a:t> </a:t>
            </a:r>
            <a:r>
              <a:rPr lang="en-US" sz="1600" b="1" dirty="0"/>
              <a:t>3</a:t>
            </a:r>
            <a:r>
              <a:rPr lang="ru-RU" sz="1600" b="1" dirty="0"/>
              <a:t> </a:t>
            </a:r>
            <a:r>
              <a:rPr lang="en-US" sz="1600" b="1" dirty="0"/>
              <a:t>x</a:t>
            </a:r>
            <a:r>
              <a:rPr lang="ru-RU" sz="1600" b="1" dirty="0"/>
              <a:t> </a:t>
            </a:r>
            <a:r>
              <a:rPr lang="en-US" sz="1600" b="1" dirty="0"/>
              <a:t>3</a:t>
            </a:r>
            <a:r>
              <a:rPr lang="ru-RU" sz="1600" b="1" dirty="0"/>
              <a:t> </a:t>
            </a:r>
            <a:r>
              <a:rPr lang="en-US" sz="1600" b="1" dirty="0"/>
              <a:t>x</a:t>
            </a:r>
            <a:r>
              <a:rPr lang="ru-RU" sz="1600" b="1" dirty="0"/>
              <a:t> </a:t>
            </a:r>
            <a:r>
              <a:rPr lang="en-US" sz="1600" b="1" dirty="0"/>
              <a:t>5 </a:t>
            </a:r>
            <a:r>
              <a:rPr lang="ru-RU" sz="1600" b="1" dirty="0"/>
              <a:t>мм</a:t>
            </a:r>
          </a:p>
          <a:p>
            <a:r>
              <a:rPr lang="ru-RU" sz="1600" b="1" dirty="0" err="1"/>
              <a:t>Фоторегистрация</a:t>
            </a:r>
            <a:r>
              <a:rPr lang="ru-RU" sz="1600" b="1" dirty="0"/>
              <a:t>: </a:t>
            </a:r>
            <a:r>
              <a:rPr lang="en-US" sz="1600" b="1" dirty="0" err="1"/>
              <a:t>SiPM</a:t>
            </a:r>
            <a:r>
              <a:rPr lang="en-US" sz="1600" b="1" dirty="0"/>
              <a:t> </a:t>
            </a:r>
            <a:r>
              <a:rPr lang="mr-IN" sz="1600" b="1" dirty="0"/>
              <a:t>–</a:t>
            </a:r>
            <a:r>
              <a:rPr lang="en-US" sz="1600" b="1" dirty="0"/>
              <a:t> FBK RGB HD </a:t>
            </a:r>
            <a:r>
              <a:rPr lang="en-US" sz="1600" b="1" dirty="0" err="1"/>
              <a:t>SiPM</a:t>
            </a:r>
            <a:endParaRPr lang="ru-RU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03400" y="1718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3573016"/>
            <a:ext cx="2383666" cy="23103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96" y="5818038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Инструменты подстройки свойств:</a:t>
            </a:r>
          </a:p>
          <a:p>
            <a:r>
              <a:rPr lang="mr-IN" dirty="0"/>
              <a:t>–</a:t>
            </a:r>
            <a:r>
              <a:rPr lang="ru-RU" dirty="0"/>
              <a:t> Легирование</a:t>
            </a:r>
          </a:p>
          <a:p>
            <a:r>
              <a:rPr lang="mr-IN" dirty="0"/>
              <a:t>–</a:t>
            </a:r>
            <a:r>
              <a:rPr lang="ru-RU" dirty="0"/>
              <a:t> Состав матрицы</a:t>
            </a:r>
            <a:endParaRPr lang="en-US" dirty="0"/>
          </a:p>
        </p:txBody>
      </p:sp>
      <p:cxnSp>
        <p:nvCxnSpPr>
          <p:cNvPr id="13" name="Straight Arrow Connector 15"/>
          <p:cNvCxnSpPr/>
          <p:nvPr/>
        </p:nvCxnSpPr>
        <p:spPr>
          <a:xfrm flipV="1">
            <a:off x="3275856" y="1150145"/>
            <a:ext cx="936104" cy="11832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2446289"/>
            <a:ext cx="914400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При регистрации нейтронов </a:t>
            </a:r>
            <a:r>
              <a:rPr lang="en-US" sz="1600" dirty="0"/>
              <a:t>Gd</a:t>
            </a:r>
            <a:r>
              <a:rPr lang="ru-RU" sz="1600" dirty="0"/>
              <a:t>-содержащим сцинтиллятором</a:t>
            </a:r>
            <a:r>
              <a:rPr lang="en-US" sz="1600" dirty="0"/>
              <a:t> </a:t>
            </a:r>
            <a:r>
              <a:rPr lang="ru-RU" sz="1600" dirty="0"/>
              <a:t>излучаются  преимущественно низкоэнергетические </a:t>
            </a:r>
            <a:r>
              <a:rPr lang="ru-RU" sz="1600" dirty="0" err="1"/>
              <a:t>γ</a:t>
            </a:r>
            <a:r>
              <a:rPr lang="ru-RU" sz="1600" dirty="0"/>
              <a:t>-кванты, поэтому</a:t>
            </a:r>
            <a:r>
              <a:rPr lang="en-US" sz="1600" dirty="0"/>
              <a:t> </a:t>
            </a:r>
            <a:r>
              <a:rPr lang="ru-RU" sz="1600" dirty="0"/>
              <a:t>предъявляются повышенные  требования как к выходу сцинтилляций, так</a:t>
            </a:r>
            <a:r>
              <a:rPr lang="en-US" sz="1600" dirty="0"/>
              <a:t> </a:t>
            </a:r>
            <a:r>
              <a:rPr lang="ru-RU" sz="1600" dirty="0"/>
              <a:t>и кинетике сцинтилляционного импульса,  особенно </a:t>
            </a:r>
            <a:r>
              <a:rPr lang="en-US" sz="1600" b="1" dirty="0" err="1">
                <a:latin typeface="Symbol" charset="2"/>
                <a:cs typeface="Symbol" charset="2"/>
              </a:rPr>
              <a:t>t</a:t>
            </a:r>
            <a:r>
              <a:rPr lang="en-US" sz="1600" b="1" baseline="-25000" dirty="0" err="1"/>
              <a:t>rise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28738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55"/>
          <p:cNvGrpSpPr/>
          <p:nvPr/>
        </p:nvGrpSpPr>
        <p:grpSpPr>
          <a:xfrm>
            <a:off x="179512" y="1304574"/>
            <a:ext cx="2429203" cy="1686781"/>
            <a:chOff x="4905375" y="658813"/>
            <a:chExt cx="3769984" cy="2617787"/>
          </a:xfrm>
        </p:grpSpPr>
        <p:pic>
          <p:nvPicPr>
            <p:cNvPr id="10" name="Picture 56" descr="8-50k.bmp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05375" y="658813"/>
              <a:ext cx="3769984" cy="261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7549863" y="2652117"/>
              <a:ext cx="1097108" cy="473765"/>
              <a:chOff x="4147437" y="3139330"/>
              <a:chExt cx="1180408" cy="507146"/>
            </a:xfrm>
          </p:grpSpPr>
          <p:cxnSp>
            <p:nvCxnSpPr>
              <p:cNvPr id="12" name="Прямая соединительная линия 21"/>
              <p:cNvCxnSpPr/>
              <p:nvPr/>
            </p:nvCxnSpPr>
            <p:spPr>
              <a:xfrm>
                <a:off x="4276255" y="3646476"/>
                <a:ext cx="900917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0"/>
              <p:cNvSpPr txBox="1">
                <a:spLocks noChangeArrowheads="1"/>
              </p:cNvSpPr>
              <p:nvPr/>
            </p:nvSpPr>
            <p:spPr bwMode="auto">
              <a:xfrm>
                <a:off x="4147437" y="3139330"/>
                <a:ext cx="1180408" cy="409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5</a:t>
                </a:r>
                <a:r>
                  <a:rPr lang="ru-RU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00</a:t>
                </a:r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nm</a:t>
                </a:r>
                <a:endParaRPr lang="ru-RU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cxnSp>
        <p:nvCxnSpPr>
          <p:cNvPr id="18" name="Straight Arrow Connector 15"/>
          <p:cNvCxnSpPr/>
          <p:nvPr/>
        </p:nvCxnSpPr>
        <p:spPr>
          <a:xfrm>
            <a:off x="2987824" y="2792760"/>
            <a:ext cx="0" cy="108012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5">
            <a:extLst>
              <a:ext uri="{FF2B5EF4-FFF2-40B4-BE49-F238E27FC236}">
                <a16:creationId xmlns:a16="http://schemas.microsoft.com/office/drawing/2014/main" xmlns="" id="{206F40C4-BA76-4C28-BF2A-F732FCDF87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5" y="836712"/>
            <a:ext cx="1315469" cy="1338231"/>
          </a:xfrm>
          <a:prstGeom prst="rect">
            <a:avLst/>
          </a:prstGeom>
        </p:spPr>
      </p:pic>
      <p:grpSp>
        <p:nvGrpSpPr>
          <p:cNvPr id="27" name="Группа 4"/>
          <p:cNvGrpSpPr/>
          <p:nvPr/>
        </p:nvGrpSpPr>
        <p:grpSpPr>
          <a:xfrm>
            <a:off x="179512" y="3068960"/>
            <a:ext cx="2432377" cy="1634458"/>
            <a:chOff x="6805097" y="3775554"/>
            <a:chExt cx="4499092" cy="3143849"/>
          </a:xfrm>
        </p:grpSpPr>
        <p:pic>
          <p:nvPicPr>
            <p:cNvPr id="28" name="Рисунок 5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05097" y="3775554"/>
              <a:ext cx="4499092" cy="3143849"/>
            </a:xfrm>
            <a:prstGeom prst="rect">
              <a:avLst/>
            </a:prstGeom>
          </p:spPr>
        </p:pic>
        <p:cxnSp>
          <p:nvCxnSpPr>
            <p:cNvPr id="29" name="Прямая соединительная линия 6"/>
            <p:cNvCxnSpPr/>
            <p:nvPr/>
          </p:nvCxnSpPr>
          <p:spPr>
            <a:xfrm>
              <a:off x="10544926" y="6727193"/>
              <a:ext cx="447675" cy="0"/>
            </a:xfrm>
            <a:prstGeom prst="line">
              <a:avLst/>
            </a:prstGeom>
            <a:ln w="5715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15"/>
            <p:cNvSpPr txBox="1">
              <a:spLocks noChangeArrowheads="1"/>
            </p:cNvSpPr>
            <p:nvPr/>
          </p:nvSpPr>
          <p:spPr bwMode="auto">
            <a:xfrm>
              <a:off x="10331798" y="6129135"/>
              <a:ext cx="845032" cy="47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2 µ</a:t>
              </a:r>
              <a:r>
                <a:rPr lang="en-US" sz="1600" b="1" dirty="0">
                  <a:solidFill>
                    <a:schemeClr val="bg1"/>
                  </a:solidFill>
                  <a:cs typeface="Arial" charset="0"/>
                </a:rPr>
                <a:t>m</a:t>
              </a:r>
              <a:endParaRPr lang="ru-RU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31" name="Рисунок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11" y="5103915"/>
            <a:ext cx="1368661" cy="140644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-4518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Семейство керамических сцинтилляторов </a:t>
            </a:r>
            <a:r>
              <a:rPr lang="en-US" sz="2800" b="1" dirty="0"/>
              <a:t>(</a:t>
            </a:r>
            <a:r>
              <a:rPr lang="en-US" sz="2800" b="1" dirty="0" err="1"/>
              <a:t>Gd,Y</a:t>
            </a:r>
            <a:r>
              <a:rPr lang="en-US" sz="2800" b="1" dirty="0"/>
              <a:t>)</a:t>
            </a:r>
            <a:r>
              <a:rPr lang="en-US" sz="2800" b="1" baseline="-25000" dirty="0"/>
              <a:t>3</a:t>
            </a:r>
            <a:r>
              <a:rPr lang="en-US" sz="2800" b="1" dirty="0"/>
              <a:t>(</a:t>
            </a:r>
            <a:r>
              <a:rPr lang="en-US" sz="2800" b="1" dirty="0" err="1"/>
              <a:t>Al,Ga</a:t>
            </a:r>
            <a:r>
              <a:rPr lang="en-US" sz="2800" b="1" dirty="0"/>
              <a:t>)</a:t>
            </a:r>
            <a:r>
              <a:rPr lang="en-US" sz="2800" b="1" baseline="-25000" dirty="0"/>
              <a:t>5</a:t>
            </a:r>
            <a:r>
              <a:rPr lang="en-US" sz="2800" b="1" dirty="0"/>
              <a:t>O</a:t>
            </a:r>
            <a:r>
              <a:rPr lang="en-US" sz="2800" b="1" baseline="-25000" dirty="0"/>
              <a:t>12</a:t>
            </a:r>
            <a:r>
              <a:rPr lang="en-US" sz="2800" b="1" dirty="0"/>
              <a:t>:Ce</a:t>
            </a:r>
            <a:endParaRPr lang="ru-RU" sz="28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0032" y="2060848"/>
            <a:ext cx="4132318" cy="2895533"/>
          </a:xfrm>
          <a:prstGeom prst="rect">
            <a:avLst/>
          </a:prstGeom>
        </p:spPr>
      </p:pic>
      <p:sp>
        <p:nvSpPr>
          <p:cNvPr id="23" name="Rectangle 15"/>
          <p:cNvSpPr/>
          <p:nvPr/>
        </p:nvSpPr>
        <p:spPr>
          <a:xfrm>
            <a:off x="5264487" y="1556792"/>
            <a:ext cx="387951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Кристалл</a:t>
            </a:r>
            <a:r>
              <a:rPr lang="en-US" sz="1600" dirty="0">
                <a:solidFill>
                  <a:srgbClr val="FF0000"/>
                </a:solidFill>
              </a:rPr>
              <a:t> GAGG,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LY ~36</a:t>
            </a:r>
            <a:r>
              <a:rPr lang="ru-RU" sz="1600" dirty="0">
                <a:solidFill>
                  <a:srgbClr val="FF0000"/>
                </a:solidFill>
              </a:rPr>
              <a:t>000фот.</a:t>
            </a:r>
            <a:r>
              <a:rPr lang="en-US" sz="1600" dirty="0">
                <a:solidFill>
                  <a:srgbClr val="FF0000"/>
                </a:solidFill>
              </a:rPr>
              <a:t>/</a:t>
            </a:r>
            <a:r>
              <a:rPr lang="ru-RU" sz="1600" dirty="0">
                <a:solidFill>
                  <a:srgbClr val="FF0000"/>
                </a:solidFill>
              </a:rPr>
              <a:t>МэВ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ru-RU" sz="1600" dirty="0">
                <a:solidFill>
                  <a:srgbClr val="660066"/>
                </a:solidFill>
              </a:rPr>
              <a:t>Керамика </a:t>
            </a:r>
            <a:r>
              <a:rPr lang="en-US" sz="1600" dirty="0">
                <a:solidFill>
                  <a:srgbClr val="660066"/>
                </a:solidFill>
              </a:rPr>
              <a:t>GYAGG</a:t>
            </a:r>
            <a:r>
              <a:rPr lang="ru-RU" sz="1600" dirty="0">
                <a:solidFill>
                  <a:srgbClr val="660066"/>
                </a:solidFill>
              </a:rPr>
              <a:t>, </a:t>
            </a:r>
            <a:r>
              <a:rPr lang="en-US" sz="1600" dirty="0">
                <a:solidFill>
                  <a:srgbClr val="660066"/>
                </a:solidFill>
              </a:rPr>
              <a:t>LY ~</a:t>
            </a:r>
            <a:r>
              <a:rPr lang="ru-RU" sz="1600" dirty="0">
                <a:solidFill>
                  <a:srgbClr val="660066"/>
                </a:solidFill>
              </a:rPr>
              <a:t>40000фот.</a:t>
            </a:r>
            <a:r>
              <a:rPr lang="en-US" sz="1600" dirty="0">
                <a:solidFill>
                  <a:srgbClr val="660066"/>
                </a:solidFill>
              </a:rPr>
              <a:t>/</a:t>
            </a:r>
            <a:r>
              <a:rPr lang="ru-RU" sz="1600" dirty="0">
                <a:solidFill>
                  <a:srgbClr val="660066"/>
                </a:solidFill>
              </a:rPr>
              <a:t>МэВ </a:t>
            </a:r>
            <a:endParaRPr lang="en-US" sz="1600" dirty="0">
              <a:solidFill>
                <a:srgbClr val="66006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66370" y="1124744"/>
            <a:ext cx="4418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0090"/>
                </a:solidFill>
              </a:rPr>
              <a:t>Световыход под </a:t>
            </a:r>
            <a:r>
              <a:rPr lang="en-US" sz="2000" b="1" dirty="0">
                <a:solidFill>
                  <a:srgbClr val="000090"/>
                </a:solidFill>
              </a:rPr>
              <a:t>Cs-137</a:t>
            </a:r>
            <a:r>
              <a:rPr lang="ru-RU" sz="2000" b="1" dirty="0">
                <a:solidFill>
                  <a:srgbClr val="000090"/>
                </a:solidFill>
              </a:rPr>
              <a:t> (</a:t>
            </a:r>
            <a:r>
              <a:rPr lang="en-US" sz="2000" b="1" dirty="0">
                <a:solidFill>
                  <a:srgbClr val="000090"/>
                </a:solidFill>
              </a:rPr>
              <a:t>662 </a:t>
            </a:r>
            <a:r>
              <a:rPr lang="ru-RU" sz="2000" b="1" dirty="0">
                <a:solidFill>
                  <a:srgbClr val="000090"/>
                </a:solidFill>
              </a:rPr>
              <a:t>кэВ)</a:t>
            </a:r>
            <a:endParaRPr lang="en-US" sz="2000" b="1" dirty="0">
              <a:solidFill>
                <a:srgbClr val="000090"/>
              </a:solidFill>
            </a:endParaRPr>
          </a:p>
        </p:txBody>
      </p:sp>
      <p:pic>
        <p:nvPicPr>
          <p:cNvPr id="24" name="Picture 3" descr="D:\Documents Egor\ИРЕА\Reports and publications\2018\CCC\Meeting 2018.11.29\28\Image_5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7114" y="5088932"/>
            <a:ext cx="1571384" cy="143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UCMOS05100KPA___TP17081608_5.tiff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140" y="5107640"/>
            <a:ext cx="1304876" cy="139899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148064" y="5085184"/>
            <a:ext cx="3600326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</a:lstStyle>
          <a:p>
            <a:r>
              <a:rPr lang="ru-RU" dirty="0"/>
              <a:t>Возможности керамических материалов:</a:t>
            </a:r>
          </a:p>
          <a:p>
            <a:r>
              <a:rPr lang="mr-IN" dirty="0"/>
              <a:t>–</a:t>
            </a:r>
            <a:r>
              <a:rPr lang="ru-RU" dirty="0"/>
              <a:t> выбор методов формования, например </a:t>
            </a:r>
            <a:r>
              <a:rPr lang="mr-IN" dirty="0"/>
              <a:t>–</a:t>
            </a:r>
            <a:r>
              <a:rPr lang="ru-RU" dirty="0"/>
              <a:t> </a:t>
            </a:r>
            <a:r>
              <a:rPr lang="ru-RU" b="1" dirty="0"/>
              <a:t>3</a:t>
            </a:r>
            <a:r>
              <a:rPr lang="en-US" b="1" dirty="0"/>
              <a:t>D</a:t>
            </a:r>
            <a:r>
              <a:rPr lang="ru-RU" b="1" dirty="0"/>
              <a:t> печать</a:t>
            </a:r>
          </a:p>
          <a:p>
            <a:r>
              <a:rPr lang="mr-IN" dirty="0"/>
              <a:t>–</a:t>
            </a:r>
            <a:r>
              <a:rPr lang="ru-RU" dirty="0"/>
              <a:t> гибкий выбор составов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4"/>
          <p:cNvSpPr/>
          <p:nvPr/>
        </p:nvSpPr>
        <p:spPr>
          <a:xfrm>
            <a:off x="2699792" y="1844824"/>
            <a:ext cx="2664296" cy="9233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Синтез нано-структурированных порошков</a:t>
            </a:r>
          </a:p>
        </p:txBody>
      </p:sp>
      <p:sp>
        <p:nvSpPr>
          <p:cNvPr id="17" name="Прямоугольник 14"/>
          <p:cNvSpPr/>
          <p:nvPr/>
        </p:nvSpPr>
        <p:spPr>
          <a:xfrm>
            <a:off x="2699792" y="3798383"/>
            <a:ext cx="2232248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Компактирование и спекание</a:t>
            </a:r>
          </a:p>
        </p:txBody>
      </p:sp>
    </p:spTree>
    <p:extLst>
      <p:ext uri="{BB962C8B-B14F-4D97-AF65-F5344CB8AC3E}">
        <p14:creationId xmlns:p14="http://schemas.microsoft.com/office/powerpoint/2010/main" val="2709193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28206B-7CA7-BE4C-B6A8-32AA0DF60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505A-513E-4550-A2F4-CC5C7FAD922E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18174" y="0"/>
            <a:ext cx="91621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Отклик  детектора на основе кристалла </a:t>
            </a:r>
            <a:r>
              <a:rPr lang="en-US" sz="2800" b="1" dirty="0">
                <a:solidFill>
                  <a:srgbClr val="002060"/>
                </a:solidFill>
              </a:rPr>
              <a:t>GAGG</a:t>
            </a:r>
            <a:r>
              <a:rPr lang="ru-RU" sz="2800" b="1" dirty="0">
                <a:solidFill>
                  <a:srgbClr val="002060"/>
                </a:solidFill>
              </a:rPr>
              <a:t> к </a:t>
            </a:r>
            <a:r>
              <a:rPr lang="en-US" sz="2800" b="1" dirty="0">
                <a:solidFill>
                  <a:srgbClr val="002060"/>
                </a:solidFill>
              </a:rPr>
              <a:t>Am-Be </a:t>
            </a:r>
            <a:r>
              <a:rPr lang="ru-RU" sz="2800" b="1" dirty="0">
                <a:solidFill>
                  <a:srgbClr val="002060"/>
                </a:solidFill>
              </a:rPr>
              <a:t>источнику нейтронов</a:t>
            </a:r>
          </a:p>
        </p:txBody>
      </p:sp>
      <p:pic>
        <p:nvPicPr>
          <p:cNvPr id="10" name="Рисунок 9" descr="C:\Users\KAZLOU\AppData\Local\Microsoft\Windows\INetCache\Content.Word\fig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89" y="1898502"/>
            <a:ext cx="2769100" cy="2610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/>
          <a:stretch/>
        </p:blipFill>
        <p:spPr>
          <a:xfrm>
            <a:off x="105234" y="1700808"/>
            <a:ext cx="3602670" cy="2880320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891500"/>
              </p:ext>
            </p:extLst>
          </p:nvPr>
        </p:nvGraphicFramePr>
        <p:xfrm>
          <a:off x="467544" y="5214446"/>
          <a:ext cx="7992887" cy="1526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53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18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18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18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18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019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Диапазон энергии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γ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-квантов,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кэВ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Быстрые нейтроны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Тепловые нейтроны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79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Чувствительность (нейтрон/см</a:t>
                      </a:r>
                      <a:r>
                        <a:rPr lang="ru-RU" sz="1200" b="1" baseline="30000" dirty="0">
                          <a:effectLst/>
                        </a:rPr>
                        <a:t>2</a:t>
                      </a:r>
                      <a:r>
                        <a:rPr lang="ru-RU" sz="1200" b="1" dirty="0">
                          <a:effectLst/>
                        </a:rPr>
                        <a:t>с)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Эффективность регистрации нейтронов (%)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Чувствительность (нейтрон/см</a:t>
                      </a:r>
                      <a:r>
                        <a:rPr lang="ru-RU" sz="1200" b="1" baseline="30000" dirty="0">
                          <a:effectLst/>
                        </a:rPr>
                        <a:t>2</a:t>
                      </a:r>
                      <a:r>
                        <a:rPr lang="ru-RU" sz="1200" b="1" dirty="0">
                          <a:effectLst/>
                        </a:rPr>
                        <a:t>с)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Эффективность регистрации нейтронов (%)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9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45-305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</a:t>
                      </a:r>
                      <a:r>
                        <a:rPr lang="en-US" sz="1400" b="1" dirty="0">
                          <a:effectLst/>
                        </a:rPr>
                        <a:t>,</a:t>
                      </a:r>
                      <a:r>
                        <a:rPr lang="ru-RU" sz="1400" b="1" dirty="0">
                          <a:effectLst/>
                        </a:rPr>
                        <a:t>182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</a:t>
                      </a:r>
                      <a:r>
                        <a:rPr lang="en-US" sz="1400" b="1">
                          <a:effectLst/>
                        </a:rPr>
                        <a:t>,</a:t>
                      </a:r>
                      <a:r>
                        <a:rPr lang="ru-RU" sz="1400" b="1">
                          <a:effectLst/>
                        </a:rPr>
                        <a:t>29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r>
                        <a:rPr lang="en-US" sz="1400" b="1">
                          <a:effectLst/>
                        </a:rPr>
                        <a:t>,</a:t>
                      </a:r>
                      <a:r>
                        <a:rPr lang="ru-RU" sz="1400" b="1">
                          <a:effectLst/>
                        </a:rPr>
                        <a:t>64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64</a:t>
                      </a:r>
                      <a:r>
                        <a:rPr lang="en-US" sz="1400" b="1">
                          <a:effectLst/>
                        </a:rPr>
                        <a:t>,</a:t>
                      </a:r>
                      <a:r>
                        <a:rPr lang="ru-RU" sz="1400" b="1">
                          <a:effectLst/>
                        </a:rPr>
                        <a:t>6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9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45-1000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</a:t>
                      </a:r>
                      <a:r>
                        <a:rPr lang="en-US" sz="1400" b="1" dirty="0">
                          <a:effectLst/>
                        </a:rPr>
                        <a:t>,</a:t>
                      </a:r>
                      <a:r>
                        <a:rPr lang="ru-RU" sz="1400" b="1" dirty="0">
                          <a:effectLst/>
                        </a:rPr>
                        <a:t>298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15</a:t>
                      </a:r>
                      <a:r>
                        <a:rPr lang="en-US" sz="1400" b="1" dirty="0">
                          <a:effectLst/>
                        </a:rPr>
                        <a:t>,</a:t>
                      </a:r>
                      <a:r>
                        <a:rPr lang="ru-RU" sz="14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</a:t>
                      </a:r>
                      <a:r>
                        <a:rPr lang="en-US" sz="1400" b="1" dirty="0">
                          <a:effectLst/>
                        </a:rPr>
                        <a:t>,</a:t>
                      </a:r>
                      <a:r>
                        <a:rPr lang="ru-RU" sz="1400" b="1" dirty="0">
                          <a:effectLst/>
                        </a:rPr>
                        <a:t>04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80</a:t>
                      </a:r>
                      <a:r>
                        <a:rPr lang="en-US" sz="1400" b="1" dirty="0">
                          <a:effectLst/>
                        </a:rPr>
                        <a:t>,</a:t>
                      </a:r>
                      <a:r>
                        <a:rPr lang="ru-RU" sz="1400" b="1" dirty="0">
                          <a:effectLst/>
                        </a:rPr>
                        <a:t>3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59632" y="1412776"/>
            <a:ext cx="13641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Стенд АТ-140</a:t>
            </a:r>
          </a:p>
        </p:txBody>
      </p:sp>
      <p:pic>
        <p:nvPicPr>
          <p:cNvPr id="16" name="Рисунок 1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" t="4574" r="4194" b="1073"/>
          <a:stretch/>
        </p:blipFill>
        <p:spPr bwMode="auto">
          <a:xfrm>
            <a:off x="3851920" y="1628800"/>
            <a:ext cx="5257800" cy="34563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860032" y="1124744"/>
            <a:ext cx="374441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Амплитудный спектр отклика  </a:t>
            </a:r>
            <a:br>
              <a:rPr lang="ru-RU" sz="1400" b="1" dirty="0"/>
            </a:br>
            <a:r>
              <a:rPr lang="ru-RU" sz="1400" b="1" dirty="0"/>
              <a:t>к </a:t>
            </a:r>
            <a:r>
              <a:rPr lang="en-US" sz="1400" b="1" dirty="0" err="1"/>
              <a:t>Pu</a:t>
            </a:r>
            <a:r>
              <a:rPr lang="en-US" sz="1400" b="1" dirty="0"/>
              <a:t>-Be </a:t>
            </a:r>
            <a:r>
              <a:rPr lang="ru-RU" sz="1400" b="1" dirty="0"/>
              <a:t>источнику нейтронов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3568" y="1196752"/>
            <a:ext cx="241604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Принципиальная схема </a:t>
            </a:r>
          </a:p>
          <a:p>
            <a:pPr algn="ctr"/>
            <a:r>
              <a:rPr lang="ru-RU" sz="1400" b="1" dirty="0"/>
              <a:t>геометрии эксперимента</a:t>
            </a:r>
          </a:p>
        </p:txBody>
      </p:sp>
    </p:spTree>
    <p:extLst>
      <p:ext uri="{BB962C8B-B14F-4D97-AF65-F5344CB8AC3E}">
        <p14:creationId xmlns:p14="http://schemas.microsoft.com/office/powerpoint/2010/main" val="820932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A34C-DB33-486A-9CB4-D2FB431E7169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517359"/>
              </p:ext>
            </p:extLst>
          </p:nvPr>
        </p:nvGraphicFramePr>
        <p:xfrm>
          <a:off x="-225" y="5054754"/>
          <a:ext cx="9143997" cy="135826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38100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34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34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34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34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Энергии</a:t>
                      </a:r>
                      <a:r>
                        <a:rPr lang="ru-RU" sz="1600" baseline="0" dirty="0">
                          <a:effectLst/>
                        </a:rPr>
                        <a:t> нейтронов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ru-RU" sz="1600" dirty="0">
                          <a:effectLst/>
                        </a:rPr>
                        <a:t>МэВ</a:t>
                      </a:r>
                      <a:r>
                        <a:rPr lang="en-US" sz="1600" dirty="0">
                          <a:effectLst/>
                        </a:rPr>
                        <a:t>: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195" marB="36195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0.099 </a:t>
                      </a:r>
                      <a:r>
                        <a:rPr lang="ru-RU" sz="1600" dirty="0">
                          <a:effectLst/>
                        </a:rPr>
                        <a:t>-</a:t>
                      </a:r>
                      <a:r>
                        <a:rPr lang="en-US" sz="1600" dirty="0">
                          <a:effectLst/>
                        </a:rPr>
                        <a:t> 0.1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195" marB="36195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0.99 </a:t>
                      </a:r>
                      <a:r>
                        <a:rPr lang="ru-RU" sz="1600" dirty="0">
                          <a:effectLst/>
                        </a:rPr>
                        <a:t>-</a:t>
                      </a:r>
                      <a:r>
                        <a:rPr lang="en-US" sz="1600" dirty="0">
                          <a:effectLst/>
                        </a:rPr>
                        <a:t> 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195" marB="36195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9.9 </a:t>
                      </a:r>
                      <a:r>
                        <a:rPr lang="ru-RU" sz="1600" dirty="0">
                          <a:effectLst/>
                        </a:rPr>
                        <a:t>-</a:t>
                      </a:r>
                      <a:r>
                        <a:rPr lang="en-US" sz="1600" dirty="0">
                          <a:effectLst/>
                        </a:rPr>
                        <a:t> 10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195" marB="36195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99 </a:t>
                      </a:r>
                      <a:r>
                        <a:rPr lang="ru-RU" sz="1600" dirty="0">
                          <a:effectLst/>
                        </a:rPr>
                        <a:t>-</a:t>
                      </a:r>
                      <a:r>
                        <a:rPr lang="en-US" sz="1600" dirty="0">
                          <a:effectLst/>
                        </a:rPr>
                        <a:t> 100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195" marB="36195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829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Разница </a:t>
                      </a:r>
                      <a:r>
                        <a:rPr lang="en-US" sz="1600" dirty="0">
                          <a:effectLst/>
                        </a:rPr>
                        <a:t>TOF </a:t>
                      </a:r>
                      <a:r>
                        <a:rPr lang="ru-RU" sz="1600" dirty="0">
                          <a:effectLst/>
                        </a:rPr>
                        <a:t>на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базе</a:t>
                      </a:r>
                      <a:r>
                        <a:rPr lang="ru-RU" sz="1600" baseline="0" dirty="0">
                          <a:effectLst/>
                        </a:rPr>
                        <a:t> 2 м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</a:rPr>
                        <a:t>2000</a:t>
                      </a:r>
                      <a:r>
                        <a:rPr lang="ru-RU" sz="1800" b="1" dirty="0">
                          <a:solidFill>
                            <a:srgbClr val="0000FF"/>
                          </a:solidFill>
                          <a:effectLst/>
                        </a:rPr>
                        <a:t> пс</a:t>
                      </a:r>
                      <a:endParaRPr lang="ru-RU" sz="20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</a:rPr>
                        <a:t>500</a:t>
                      </a:r>
                      <a:r>
                        <a:rPr lang="ru-RU" sz="1800" b="1" dirty="0">
                          <a:solidFill>
                            <a:srgbClr val="0000FF"/>
                          </a:solidFill>
                          <a:effectLst/>
                        </a:rPr>
                        <a:t> пс</a:t>
                      </a:r>
                      <a:endParaRPr lang="ru-RU" sz="20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</a:rPr>
                        <a:t>260</a:t>
                      </a:r>
                      <a:r>
                        <a:rPr lang="ru-RU" sz="1800" b="1" dirty="0">
                          <a:solidFill>
                            <a:srgbClr val="0000FF"/>
                          </a:solidFill>
                          <a:effectLst/>
                        </a:rPr>
                        <a:t> пс</a:t>
                      </a:r>
                      <a:endParaRPr lang="ru-RU" sz="20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 пс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456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Минимальная времяпролетная база</a:t>
                      </a:r>
                      <a:endParaRPr lang="ru-RU" sz="1600" baseline="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принимая 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CTR</a:t>
                      </a:r>
                      <a:r>
                        <a:rPr lang="en-US" sz="16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165 </a:t>
                      </a:r>
                      <a:r>
                        <a:rPr lang="ru-RU" sz="16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</a:rPr>
                        <a:t>0.15</a:t>
                      </a:r>
                      <a:r>
                        <a:rPr lang="ru-RU" sz="1800" b="1" dirty="0">
                          <a:solidFill>
                            <a:srgbClr val="0000FF"/>
                          </a:solidFill>
                          <a:effectLst/>
                        </a:rPr>
                        <a:t> 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</a:rPr>
                        <a:t>0.6</a:t>
                      </a:r>
                      <a:r>
                        <a:rPr lang="ru-RU" sz="1800" b="1" dirty="0">
                          <a:solidFill>
                            <a:srgbClr val="0000FF"/>
                          </a:solidFill>
                          <a:effectLst/>
                        </a:rPr>
                        <a:t> 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</a:rPr>
                        <a:t>1.2</a:t>
                      </a:r>
                      <a:r>
                        <a:rPr lang="ru-RU" sz="1800" b="1" dirty="0">
                          <a:solidFill>
                            <a:srgbClr val="0000FF"/>
                          </a:solidFill>
                          <a:effectLst/>
                        </a:rPr>
                        <a:t> 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6.2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 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227" y="4509120"/>
            <a:ext cx="9143999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/>
              <a:t>Возможности </a:t>
            </a:r>
            <a:r>
              <a:rPr lang="en-US" sz="2000" b="1" dirty="0" err="1"/>
              <a:t>GAGG:Ce</a:t>
            </a:r>
            <a:r>
              <a:rPr lang="en-US" sz="2000" b="1" dirty="0"/>
              <a:t> </a:t>
            </a:r>
            <a:r>
              <a:rPr lang="ru-RU" sz="2000" b="1" dirty="0"/>
              <a:t>по разделению нейтронов по скорости</a:t>
            </a:r>
          </a:p>
        </p:txBody>
      </p:sp>
      <p:sp>
        <p:nvSpPr>
          <p:cNvPr id="5" name="Прямоугольник 7"/>
          <p:cNvSpPr/>
          <p:nvPr/>
        </p:nvSpPr>
        <p:spPr>
          <a:xfrm>
            <a:off x="-18174" y="0"/>
            <a:ext cx="9162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Времяпролетный детектор нейтронов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284985" y="1340768"/>
            <a:ext cx="4827365" cy="2401887"/>
            <a:chOff x="4716016" y="3024703"/>
            <a:chExt cx="4248472" cy="2113855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4227935"/>
              <a:ext cx="1952247" cy="897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Прямоугольник 2"/>
            <p:cNvSpPr/>
            <p:nvPr/>
          </p:nvSpPr>
          <p:spPr>
            <a:xfrm>
              <a:off x="4716016" y="3147814"/>
              <a:ext cx="1080120" cy="38860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</a:rPr>
                <a:t>Детектор 1</a:t>
              </a:r>
            </a:p>
          </p:txBody>
        </p:sp>
        <p:sp>
          <p:nvSpPr>
            <p:cNvPr id="9" name="Прямоугольник 9"/>
            <p:cNvSpPr/>
            <p:nvPr/>
          </p:nvSpPr>
          <p:spPr>
            <a:xfrm>
              <a:off x="7884368" y="3147814"/>
              <a:ext cx="1080120" cy="38860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</a:rPr>
                <a:t>Детектор 2</a:t>
              </a:r>
            </a:p>
          </p:txBody>
        </p:sp>
        <p:sp>
          <p:nvSpPr>
            <p:cNvPr id="10" name="Прямоугольник 4"/>
            <p:cNvSpPr/>
            <p:nvPr/>
          </p:nvSpPr>
          <p:spPr>
            <a:xfrm>
              <a:off x="5796136" y="3723878"/>
              <a:ext cx="2088232" cy="5040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</a:rPr>
                <a:t>Время-амплитудный преобразователь</a:t>
              </a:r>
            </a:p>
          </p:txBody>
        </p:sp>
        <p:cxnSp>
          <p:nvCxnSpPr>
            <p:cNvPr id="11" name="Соединительная линия уступом 6"/>
            <p:cNvCxnSpPr>
              <a:stCxn id="8" idx="2"/>
              <a:endCxn id="10" idx="1"/>
            </p:cNvCxnSpPr>
            <p:nvPr/>
          </p:nvCxnSpPr>
          <p:spPr>
            <a:xfrm rot="16200000" flipH="1">
              <a:off x="5306361" y="3486131"/>
              <a:ext cx="439490" cy="540060"/>
            </a:xfrm>
            <a:prstGeom prst="bentConnector2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Соединительная линия уступом 13"/>
            <p:cNvCxnSpPr>
              <a:stCxn id="9" idx="2"/>
              <a:endCxn id="10" idx="3"/>
            </p:cNvCxnSpPr>
            <p:nvPr/>
          </p:nvCxnSpPr>
          <p:spPr>
            <a:xfrm rot="5400000">
              <a:off x="7934653" y="3486131"/>
              <a:ext cx="439490" cy="540060"/>
            </a:xfrm>
            <a:prstGeom prst="bentConnector2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5"/>
            <p:cNvCxnSpPr/>
            <p:nvPr/>
          </p:nvCxnSpPr>
          <p:spPr>
            <a:xfrm>
              <a:off x="5889576" y="3346108"/>
              <a:ext cx="187220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Овал 12"/>
            <p:cNvSpPr/>
            <p:nvPr/>
          </p:nvSpPr>
          <p:spPr>
            <a:xfrm>
              <a:off x="6537648" y="3079799"/>
              <a:ext cx="576064" cy="576064"/>
            </a:xfrm>
            <a:prstGeom prst="ellipse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baseline="30000" dirty="0">
                  <a:solidFill>
                    <a:schemeClr val="tx1"/>
                  </a:solidFill>
                </a:rPr>
                <a:t>22</a:t>
              </a:r>
              <a:r>
                <a:rPr lang="en-US" sz="1600" b="1" dirty="0">
                  <a:solidFill>
                    <a:schemeClr val="tx1"/>
                  </a:solidFill>
                </a:rPr>
                <a:t>Na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68144" y="3024703"/>
              <a:ext cx="70532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l-GR" sz="1400" b="1" dirty="0"/>
                <a:t>γ</a:t>
              </a:r>
              <a:r>
                <a:rPr lang="en-US" sz="1400" b="1" dirty="0"/>
                <a:t> 511 </a:t>
              </a:r>
              <a:r>
                <a:rPr lang="ru-RU" sz="1400" b="1" dirty="0"/>
                <a:t>кэВ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13712" y="3024703"/>
              <a:ext cx="70532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l-GR" sz="1400" b="1" dirty="0"/>
                <a:t>γ</a:t>
              </a:r>
              <a:r>
                <a:rPr lang="en-US" sz="1400" b="1" dirty="0"/>
                <a:t> 511 </a:t>
              </a:r>
              <a:r>
                <a:rPr lang="ru-RU" sz="1400" b="1" dirty="0"/>
                <a:t>кэВ</a:t>
              </a:r>
            </a:p>
          </p:txBody>
        </p:sp>
        <p:cxnSp>
          <p:nvCxnSpPr>
            <p:cNvPr id="17" name="Прямая со стрелкой 20"/>
            <p:cNvCxnSpPr/>
            <p:nvPr/>
          </p:nvCxnSpPr>
          <p:spPr>
            <a:xfrm>
              <a:off x="6509072" y="4728418"/>
              <a:ext cx="21602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27"/>
            <p:cNvCxnSpPr/>
            <p:nvPr/>
          </p:nvCxnSpPr>
          <p:spPr>
            <a:xfrm flipH="1">
              <a:off x="6962836" y="4728418"/>
              <a:ext cx="21602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25"/>
            <p:cNvCxnSpPr/>
            <p:nvPr/>
          </p:nvCxnSpPr>
          <p:spPr>
            <a:xfrm>
              <a:off x="6732240" y="4728418"/>
              <a:ext cx="23774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Прямоугольник 26"/>
            <p:cNvSpPr/>
            <p:nvPr/>
          </p:nvSpPr>
          <p:spPr>
            <a:xfrm>
              <a:off x="5457248" y="4393382"/>
              <a:ext cx="12678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CTR FWHM</a:t>
              </a:r>
              <a:endParaRPr lang="ru-RU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798072" y="4861559"/>
              <a:ext cx="8015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1" dirty="0"/>
                <a:t>t</a:t>
              </a:r>
              <a:endParaRPr lang="ru-RU" b="1" dirty="0"/>
            </a:p>
          </p:txBody>
        </p:sp>
      </p:grpSp>
      <p:sp>
        <p:nvSpPr>
          <p:cNvPr id="22" name="Прямоугольник 4"/>
          <p:cNvSpPr/>
          <p:nvPr/>
        </p:nvSpPr>
        <p:spPr>
          <a:xfrm>
            <a:off x="4283968" y="790327"/>
            <a:ext cx="4824536" cy="338554"/>
          </a:xfrm>
          <a:prstGeom prst="rect">
            <a:avLst/>
          </a:prstGeom>
          <a:solidFill>
            <a:srgbClr val="D9D9D9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Временное разрешение совпадений</a:t>
            </a:r>
            <a:r>
              <a:rPr lang="en-US" sz="1600" b="1" dirty="0">
                <a:solidFill>
                  <a:srgbClr val="000000"/>
                </a:solidFill>
              </a:rPr>
              <a:t> (CTR)</a:t>
            </a: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23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7" y="1394436"/>
            <a:ext cx="3897842" cy="2754644"/>
          </a:xfrm>
          <a:prstGeom prst="rect">
            <a:avLst/>
          </a:prstGeom>
        </p:spPr>
      </p:pic>
      <p:sp>
        <p:nvSpPr>
          <p:cNvPr id="24" name="Прямоугольник 4"/>
          <p:cNvSpPr/>
          <p:nvPr/>
        </p:nvSpPr>
        <p:spPr>
          <a:xfrm>
            <a:off x="203702" y="790327"/>
            <a:ext cx="3807165" cy="338554"/>
          </a:xfrm>
          <a:prstGeom prst="rect">
            <a:avLst/>
          </a:prstGeom>
          <a:solidFill>
            <a:srgbClr val="D9D9D9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Ускорение фронта сцинтилляций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6511" y="3789040"/>
            <a:ext cx="3383921" cy="40011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ru-RU" sz="2000" b="1" dirty="0"/>
              <a:t>Для </a:t>
            </a:r>
            <a:r>
              <a:rPr lang="en-US" sz="2000" b="1" dirty="0" err="1"/>
              <a:t>GAGG:Ce</a:t>
            </a:r>
            <a:r>
              <a:rPr lang="en-US" sz="2000" b="1" dirty="0"/>
              <a:t> </a:t>
            </a:r>
            <a:r>
              <a:rPr lang="mr-IN" sz="2000" b="1" dirty="0"/>
              <a:t>–</a:t>
            </a:r>
            <a:r>
              <a:rPr lang="en-US" sz="2000" b="1" dirty="0"/>
              <a:t> </a:t>
            </a:r>
            <a:r>
              <a:rPr lang="ru-RU" sz="2000" b="1" dirty="0"/>
              <a:t>до 165 </a:t>
            </a:r>
            <a:r>
              <a:rPr lang="ru-RU" sz="2000" b="1" dirty="0" err="1"/>
              <a:t>пс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75683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4502</TotalTime>
  <Words>1143</Words>
  <Application>Microsoft Macintosh PowerPoint</Application>
  <PresentationFormat>On-screen Show (4:3)</PresentationFormat>
  <Paragraphs>278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Принцип детектирования нейтронов материалами, содержащими Gd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E.</cp:lastModifiedBy>
  <cp:revision>425</cp:revision>
  <dcterms:created xsi:type="dcterms:W3CDTF">2021-02-26T08:28:09Z</dcterms:created>
  <dcterms:modified xsi:type="dcterms:W3CDTF">2021-07-21T08:42:12Z</dcterms:modified>
</cp:coreProperties>
</file>