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8.xml" ContentType="application/vnd.openxmlformats-officedocument.theme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5" r:id="rId3"/>
    <p:sldMasterId id="2147483694" r:id="rId4"/>
    <p:sldMasterId id="2147483706" r:id="rId5"/>
    <p:sldMasterId id="2147483721" r:id="rId6"/>
    <p:sldMasterId id="2147483725" r:id="rId7"/>
    <p:sldMasterId id="2147483730" r:id="rId8"/>
    <p:sldMasterId id="2147483735" r:id="rId9"/>
  </p:sldMasterIdLst>
  <p:notesMasterIdLst>
    <p:notesMasterId r:id="rId27"/>
  </p:notesMasterIdLst>
  <p:sldIdLst>
    <p:sldId id="259" r:id="rId10"/>
    <p:sldId id="294" r:id="rId11"/>
    <p:sldId id="258" r:id="rId12"/>
    <p:sldId id="271" r:id="rId13"/>
    <p:sldId id="278" r:id="rId14"/>
    <p:sldId id="292" r:id="rId15"/>
    <p:sldId id="266" r:id="rId16"/>
    <p:sldId id="272" r:id="rId17"/>
    <p:sldId id="273" r:id="rId18"/>
    <p:sldId id="284" r:id="rId19"/>
    <p:sldId id="274" r:id="rId20"/>
    <p:sldId id="295" r:id="rId21"/>
    <p:sldId id="260" r:id="rId22"/>
    <p:sldId id="261" r:id="rId23"/>
    <p:sldId id="262" r:id="rId24"/>
    <p:sldId id="293" r:id="rId25"/>
    <p:sldId id="26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B4C7E7"/>
    <a:srgbClr val="8FAADC"/>
    <a:srgbClr val="467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68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2ED4CC-53C1-4242-A043-D975DC7B9EB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1A12E40-C79B-41CA-AF4E-A8D23D54EBD3}">
      <dgm:prSet phldrT="[Текст]"/>
      <dgm:spPr>
        <a:solidFill>
          <a:srgbClr val="DAE3F3"/>
        </a:solidFill>
      </dgm:spPr>
      <dgm:t>
        <a:bodyPr/>
        <a:lstStyle/>
        <a:p>
          <a:endParaRPr lang="ru-RU" dirty="0"/>
        </a:p>
      </dgm:t>
    </dgm:pt>
    <dgm:pt modelId="{6986E268-DC35-4386-BF3D-D2B89F2E6A2F}" type="parTrans" cxnId="{167D65BE-54F4-4D89-ABA9-DD9D7930EFF4}">
      <dgm:prSet/>
      <dgm:spPr/>
      <dgm:t>
        <a:bodyPr/>
        <a:lstStyle/>
        <a:p>
          <a:endParaRPr lang="ru-RU"/>
        </a:p>
      </dgm:t>
    </dgm:pt>
    <dgm:pt modelId="{5343CDAE-3CB9-405F-9398-3F8D39D7170F}" type="sibTrans" cxnId="{167D65BE-54F4-4D89-ABA9-DD9D7930EFF4}">
      <dgm:prSet/>
      <dgm:spPr/>
      <dgm:t>
        <a:bodyPr/>
        <a:lstStyle/>
        <a:p>
          <a:endParaRPr lang="ru-RU"/>
        </a:p>
      </dgm:t>
    </dgm:pt>
    <dgm:pt modelId="{2B44EB84-2604-4035-B314-BACA495BDA78}">
      <dgm:prSet phldrT="[Текст]"/>
      <dgm:spPr>
        <a:solidFill>
          <a:srgbClr val="B4C7E7"/>
        </a:solidFill>
      </dgm:spPr>
      <dgm:t>
        <a:bodyPr/>
        <a:lstStyle/>
        <a:p>
          <a:endParaRPr lang="ru-RU" dirty="0"/>
        </a:p>
      </dgm:t>
    </dgm:pt>
    <dgm:pt modelId="{0204A9B0-2EE5-47DB-81FB-AAFBAD288085}" type="sibTrans" cxnId="{C9A5643F-AADC-4D35-A13F-1D86A1952B8B}">
      <dgm:prSet/>
      <dgm:spPr/>
      <dgm:t>
        <a:bodyPr/>
        <a:lstStyle/>
        <a:p>
          <a:endParaRPr lang="ru-RU"/>
        </a:p>
      </dgm:t>
    </dgm:pt>
    <dgm:pt modelId="{A6850AA2-043E-4514-9872-D4BEC99C9F63}" type="parTrans" cxnId="{C9A5643F-AADC-4D35-A13F-1D86A1952B8B}">
      <dgm:prSet/>
      <dgm:spPr/>
      <dgm:t>
        <a:bodyPr/>
        <a:lstStyle/>
        <a:p>
          <a:endParaRPr lang="ru-RU"/>
        </a:p>
      </dgm:t>
    </dgm:pt>
    <dgm:pt modelId="{E47487C5-9C26-430B-AEE3-B53C2077C4A9}">
      <dgm:prSet phldrT="[Текст]"/>
      <dgm:spPr>
        <a:solidFill>
          <a:srgbClr val="8FAADC"/>
        </a:solidFill>
      </dgm:spPr>
      <dgm:t>
        <a:bodyPr/>
        <a:lstStyle/>
        <a:p>
          <a:endParaRPr lang="ru-RU" dirty="0"/>
        </a:p>
      </dgm:t>
    </dgm:pt>
    <dgm:pt modelId="{B53A9647-C5A8-4499-8A94-94C1F2E70E26}" type="sibTrans" cxnId="{C93C8B02-97B4-4F57-8476-3105F5AE0DDD}">
      <dgm:prSet/>
      <dgm:spPr/>
      <dgm:t>
        <a:bodyPr/>
        <a:lstStyle/>
        <a:p>
          <a:endParaRPr lang="ru-RU"/>
        </a:p>
      </dgm:t>
    </dgm:pt>
    <dgm:pt modelId="{3408D65E-7107-40DC-B48E-753FE662DB77}" type="parTrans" cxnId="{C93C8B02-97B4-4F57-8476-3105F5AE0DDD}">
      <dgm:prSet/>
      <dgm:spPr/>
      <dgm:t>
        <a:bodyPr/>
        <a:lstStyle/>
        <a:p>
          <a:endParaRPr lang="ru-RU"/>
        </a:p>
      </dgm:t>
    </dgm:pt>
    <dgm:pt modelId="{2843C10D-DDC2-4CB5-8EA2-00378DCAAC33}">
      <dgm:prSet phldrT="[Текст]"/>
      <dgm:spPr>
        <a:solidFill>
          <a:srgbClr val="4674C6"/>
        </a:solidFill>
      </dgm:spPr>
      <dgm:t>
        <a:bodyPr/>
        <a:lstStyle/>
        <a:p>
          <a:endParaRPr lang="ru-RU" dirty="0"/>
        </a:p>
      </dgm:t>
    </dgm:pt>
    <dgm:pt modelId="{8A43F308-2353-42D9-AC48-C374769C638D}" type="parTrans" cxnId="{BE52A0C9-5B6B-412F-B230-38A39DE86F6E}">
      <dgm:prSet/>
      <dgm:spPr/>
      <dgm:t>
        <a:bodyPr/>
        <a:lstStyle/>
        <a:p>
          <a:endParaRPr lang="ru-RU"/>
        </a:p>
      </dgm:t>
    </dgm:pt>
    <dgm:pt modelId="{9AB7D89E-79E7-4181-903D-A99B7E88B660}" type="sibTrans" cxnId="{BE52A0C9-5B6B-412F-B230-38A39DE86F6E}">
      <dgm:prSet/>
      <dgm:spPr/>
      <dgm:t>
        <a:bodyPr/>
        <a:lstStyle/>
        <a:p>
          <a:endParaRPr lang="ru-RU"/>
        </a:p>
      </dgm:t>
    </dgm:pt>
    <dgm:pt modelId="{CCBCCFB9-AD15-455A-95C8-92033C5D6E77}" type="pres">
      <dgm:prSet presAssocID="{8D2ED4CC-53C1-4242-A043-D975DC7B9EBA}" presName="Name0" presStyleCnt="0">
        <dgm:presLayoutVars>
          <dgm:dir/>
          <dgm:animLvl val="lvl"/>
          <dgm:resizeHandles val="exact"/>
        </dgm:presLayoutVars>
      </dgm:prSet>
      <dgm:spPr/>
    </dgm:pt>
    <dgm:pt modelId="{75414315-72F7-4B84-890B-ECD8A39CBC77}" type="pres">
      <dgm:prSet presAssocID="{81A12E40-C79B-41CA-AF4E-A8D23D54EBD3}" presName="Name8" presStyleCnt="0"/>
      <dgm:spPr/>
    </dgm:pt>
    <dgm:pt modelId="{B2A481D6-12EB-4709-BAC9-D843DCADDBBC}" type="pres">
      <dgm:prSet presAssocID="{81A12E40-C79B-41CA-AF4E-A8D23D54EBD3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8FAFE-E154-4B9D-AF42-57C91093FC45}" type="pres">
      <dgm:prSet presAssocID="{81A12E40-C79B-41CA-AF4E-A8D23D54EBD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EC728-9AFB-4655-95E1-2CE527EDF4C4}" type="pres">
      <dgm:prSet presAssocID="{2B44EB84-2604-4035-B314-BACA495BDA78}" presName="Name8" presStyleCnt="0"/>
      <dgm:spPr/>
    </dgm:pt>
    <dgm:pt modelId="{C05D2EFC-FC86-472D-83A0-570E8A83C014}" type="pres">
      <dgm:prSet presAssocID="{2B44EB84-2604-4035-B314-BACA495BDA78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F3AC7-620E-49C3-93F9-A9F29E0F67DA}" type="pres">
      <dgm:prSet presAssocID="{2B44EB84-2604-4035-B314-BACA495BDA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27F22-A198-4DE3-BD82-B67FD9C828C8}" type="pres">
      <dgm:prSet presAssocID="{E47487C5-9C26-430B-AEE3-B53C2077C4A9}" presName="Name8" presStyleCnt="0"/>
      <dgm:spPr/>
    </dgm:pt>
    <dgm:pt modelId="{9F54AD27-736B-42B7-BC30-1AFB73C3CB57}" type="pres">
      <dgm:prSet presAssocID="{E47487C5-9C26-430B-AEE3-B53C2077C4A9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BCD57-8DE2-4B75-B3C3-0168E52DBD2A}" type="pres">
      <dgm:prSet presAssocID="{E47487C5-9C26-430B-AEE3-B53C2077C4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3F408-9BE5-4635-A83F-BDC0B7ED781C}" type="pres">
      <dgm:prSet presAssocID="{2843C10D-DDC2-4CB5-8EA2-00378DCAAC33}" presName="Name8" presStyleCnt="0"/>
      <dgm:spPr/>
    </dgm:pt>
    <dgm:pt modelId="{E2FAB092-9C16-4D08-AB66-17118B617FCC}" type="pres">
      <dgm:prSet presAssocID="{2843C10D-DDC2-4CB5-8EA2-00378DCAAC33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93A3B-00B5-43EB-BE4C-950849AF5F7D}" type="pres">
      <dgm:prSet presAssocID="{2843C10D-DDC2-4CB5-8EA2-00378DCAAC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7D65BE-54F4-4D89-ABA9-DD9D7930EFF4}" srcId="{8D2ED4CC-53C1-4242-A043-D975DC7B9EBA}" destId="{81A12E40-C79B-41CA-AF4E-A8D23D54EBD3}" srcOrd="0" destOrd="0" parTransId="{6986E268-DC35-4386-BF3D-D2B89F2E6A2F}" sibTransId="{5343CDAE-3CB9-405F-9398-3F8D39D7170F}"/>
    <dgm:cxn modelId="{BE52A0C9-5B6B-412F-B230-38A39DE86F6E}" srcId="{8D2ED4CC-53C1-4242-A043-D975DC7B9EBA}" destId="{2843C10D-DDC2-4CB5-8EA2-00378DCAAC33}" srcOrd="3" destOrd="0" parTransId="{8A43F308-2353-42D9-AC48-C374769C638D}" sibTransId="{9AB7D89E-79E7-4181-903D-A99B7E88B660}"/>
    <dgm:cxn modelId="{08FB3D54-D4FC-462E-8D19-4B095BCF680B}" type="presOf" srcId="{2843C10D-DDC2-4CB5-8EA2-00378DCAAC33}" destId="{E2FAB092-9C16-4D08-AB66-17118B617FCC}" srcOrd="0" destOrd="0" presId="urn:microsoft.com/office/officeart/2005/8/layout/pyramid1"/>
    <dgm:cxn modelId="{2027083B-0BD3-4A1B-B21D-1E70BD7A1000}" type="presOf" srcId="{E47487C5-9C26-430B-AEE3-B53C2077C4A9}" destId="{FB0BCD57-8DE2-4B75-B3C3-0168E52DBD2A}" srcOrd="1" destOrd="0" presId="urn:microsoft.com/office/officeart/2005/8/layout/pyramid1"/>
    <dgm:cxn modelId="{144834A0-4AD5-4DD7-BFEC-0CB0E96EA075}" type="presOf" srcId="{2B44EB84-2604-4035-B314-BACA495BDA78}" destId="{78AF3AC7-620E-49C3-93F9-A9F29E0F67DA}" srcOrd="1" destOrd="0" presId="urn:microsoft.com/office/officeart/2005/8/layout/pyramid1"/>
    <dgm:cxn modelId="{B70446A9-4C38-4765-B0D6-F7C096EBDBA2}" type="presOf" srcId="{81A12E40-C79B-41CA-AF4E-A8D23D54EBD3}" destId="{9108FAFE-E154-4B9D-AF42-57C91093FC45}" srcOrd="1" destOrd="0" presId="urn:microsoft.com/office/officeart/2005/8/layout/pyramid1"/>
    <dgm:cxn modelId="{C93C8B02-97B4-4F57-8476-3105F5AE0DDD}" srcId="{8D2ED4CC-53C1-4242-A043-D975DC7B9EBA}" destId="{E47487C5-9C26-430B-AEE3-B53C2077C4A9}" srcOrd="2" destOrd="0" parTransId="{3408D65E-7107-40DC-B48E-753FE662DB77}" sibTransId="{B53A9647-C5A8-4499-8A94-94C1F2E70E26}"/>
    <dgm:cxn modelId="{A4894FE8-EB6B-4862-99FD-2EB2D52D1380}" type="presOf" srcId="{8D2ED4CC-53C1-4242-A043-D975DC7B9EBA}" destId="{CCBCCFB9-AD15-455A-95C8-92033C5D6E77}" srcOrd="0" destOrd="0" presId="urn:microsoft.com/office/officeart/2005/8/layout/pyramid1"/>
    <dgm:cxn modelId="{31FF16A8-6CCA-478B-B3E0-2260458A22AC}" type="presOf" srcId="{2B44EB84-2604-4035-B314-BACA495BDA78}" destId="{C05D2EFC-FC86-472D-83A0-570E8A83C014}" srcOrd="0" destOrd="0" presId="urn:microsoft.com/office/officeart/2005/8/layout/pyramid1"/>
    <dgm:cxn modelId="{B26CAAEA-3E16-428F-9559-37C73952D7DB}" type="presOf" srcId="{81A12E40-C79B-41CA-AF4E-A8D23D54EBD3}" destId="{B2A481D6-12EB-4709-BAC9-D843DCADDBBC}" srcOrd="0" destOrd="0" presId="urn:microsoft.com/office/officeart/2005/8/layout/pyramid1"/>
    <dgm:cxn modelId="{DB2648F0-7C2E-464C-8DB0-14B4A7E3ED31}" type="presOf" srcId="{2843C10D-DDC2-4CB5-8EA2-00378DCAAC33}" destId="{9FC93A3B-00B5-43EB-BE4C-950849AF5F7D}" srcOrd="1" destOrd="0" presId="urn:microsoft.com/office/officeart/2005/8/layout/pyramid1"/>
    <dgm:cxn modelId="{431E5D30-5F72-4C7E-804F-BAC0062C8E6E}" type="presOf" srcId="{E47487C5-9C26-430B-AEE3-B53C2077C4A9}" destId="{9F54AD27-736B-42B7-BC30-1AFB73C3CB57}" srcOrd="0" destOrd="0" presId="urn:microsoft.com/office/officeart/2005/8/layout/pyramid1"/>
    <dgm:cxn modelId="{C9A5643F-AADC-4D35-A13F-1D86A1952B8B}" srcId="{8D2ED4CC-53C1-4242-A043-D975DC7B9EBA}" destId="{2B44EB84-2604-4035-B314-BACA495BDA78}" srcOrd="1" destOrd="0" parTransId="{A6850AA2-043E-4514-9872-D4BEC99C9F63}" sibTransId="{0204A9B0-2EE5-47DB-81FB-AAFBAD288085}"/>
    <dgm:cxn modelId="{9332F5C1-3315-4D3C-8B3A-619A996E3760}" type="presParOf" srcId="{CCBCCFB9-AD15-455A-95C8-92033C5D6E77}" destId="{75414315-72F7-4B84-890B-ECD8A39CBC77}" srcOrd="0" destOrd="0" presId="urn:microsoft.com/office/officeart/2005/8/layout/pyramid1"/>
    <dgm:cxn modelId="{C0AA65F1-32C7-43C5-8DB8-C7D68BA3FB5B}" type="presParOf" srcId="{75414315-72F7-4B84-890B-ECD8A39CBC77}" destId="{B2A481D6-12EB-4709-BAC9-D843DCADDBBC}" srcOrd="0" destOrd="0" presId="urn:microsoft.com/office/officeart/2005/8/layout/pyramid1"/>
    <dgm:cxn modelId="{E862F1A1-BFFE-4913-8BF3-A4E073E766FC}" type="presParOf" srcId="{75414315-72F7-4B84-890B-ECD8A39CBC77}" destId="{9108FAFE-E154-4B9D-AF42-57C91093FC45}" srcOrd="1" destOrd="0" presId="urn:microsoft.com/office/officeart/2005/8/layout/pyramid1"/>
    <dgm:cxn modelId="{D428E7B5-27D0-4601-A0EA-D9F8E1695F43}" type="presParOf" srcId="{CCBCCFB9-AD15-455A-95C8-92033C5D6E77}" destId="{060EC728-9AFB-4655-95E1-2CE527EDF4C4}" srcOrd="1" destOrd="0" presId="urn:microsoft.com/office/officeart/2005/8/layout/pyramid1"/>
    <dgm:cxn modelId="{4C0B2D06-4267-44A2-B6D0-8D8BFE4B4A68}" type="presParOf" srcId="{060EC728-9AFB-4655-95E1-2CE527EDF4C4}" destId="{C05D2EFC-FC86-472D-83A0-570E8A83C014}" srcOrd="0" destOrd="0" presId="urn:microsoft.com/office/officeart/2005/8/layout/pyramid1"/>
    <dgm:cxn modelId="{103CF5F2-B705-4716-AC3E-BCB0D1B108F8}" type="presParOf" srcId="{060EC728-9AFB-4655-95E1-2CE527EDF4C4}" destId="{78AF3AC7-620E-49C3-93F9-A9F29E0F67DA}" srcOrd="1" destOrd="0" presId="urn:microsoft.com/office/officeart/2005/8/layout/pyramid1"/>
    <dgm:cxn modelId="{F01EA3A6-930E-4D5D-AD3E-110205A2FAF0}" type="presParOf" srcId="{CCBCCFB9-AD15-455A-95C8-92033C5D6E77}" destId="{38527F22-A198-4DE3-BD82-B67FD9C828C8}" srcOrd="2" destOrd="0" presId="urn:microsoft.com/office/officeart/2005/8/layout/pyramid1"/>
    <dgm:cxn modelId="{FF0BE0BB-928B-42EA-977E-45A3C309CC3C}" type="presParOf" srcId="{38527F22-A198-4DE3-BD82-B67FD9C828C8}" destId="{9F54AD27-736B-42B7-BC30-1AFB73C3CB57}" srcOrd="0" destOrd="0" presId="urn:microsoft.com/office/officeart/2005/8/layout/pyramid1"/>
    <dgm:cxn modelId="{8D92BA95-0FD0-4F19-A858-C6A4DD0E9C12}" type="presParOf" srcId="{38527F22-A198-4DE3-BD82-B67FD9C828C8}" destId="{FB0BCD57-8DE2-4B75-B3C3-0168E52DBD2A}" srcOrd="1" destOrd="0" presId="urn:microsoft.com/office/officeart/2005/8/layout/pyramid1"/>
    <dgm:cxn modelId="{8F41DBEA-48E5-4A1A-B4D6-5FDF8D7D8910}" type="presParOf" srcId="{CCBCCFB9-AD15-455A-95C8-92033C5D6E77}" destId="{6A13F408-9BE5-4635-A83F-BDC0B7ED781C}" srcOrd="3" destOrd="0" presId="urn:microsoft.com/office/officeart/2005/8/layout/pyramid1"/>
    <dgm:cxn modelId="{6C1062AE-60D2-4996-95BE-0DA30A7DFE86}" type="presParOf" srcId="{6A13F408-9BE5-4635-A83F-BDC0B7ED781C}" destId="{E2FAB092-9C16-4D08-AB66-17118B617FCC}" srcOrd="0" destOrd="0" presId="urn:microsoft.com/office/officeart/2005/8/layout/pyramid1"/>
    <dgm:cxn modelId="{1A9BA3DC-F712-4679-B097-122B5100F56F}" type="presParOf" srcId="{6A13F408-9BE5-4635-A83F-BDC0B7ED781C}" destId="{9FC93A3B-00B5-43EB-BE4C-950849AF5F7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481D6-12EB-4709-BAC9-D843DCADDBBC}">
      <dsp:nvSpPr>
        <dsp:cNvPr id="0" name=""/>
        <dsp:cNvSpPr/>
      </dsp:nvSpPr>
      <dsp:spPr>
        <a:xfrm>
          <a:off x="1683328" y="0"/>
          <a:ext cx="1122218" cy="1078204"/>
        </a:xfrm>
        <a:prstGeom prst="trapezoid">
          <a:avLst>
            <a:gd name="adj" fmla="val 52041"/>
          </a:avLst>
        </a:prstGeom>
        <a:solidFill>
          <a:srgbClr val="DAE3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683328" y="0"/>
        <a:ext cx="1122218" cy="1078204"/>
      </dsp:txXfrm>
    </dsp:sp>
    <dsp:sp modelId="{C05D2EFC-FC86-472D-83A0-570E8A83C014}">
      <dsp:nvSpPr>
        <dsp:cNvPr id="0" name=""/>
        <dsp:cNvSpPr/>
      </dsp:nvSpPr>
      <dsp:spPr>
        <a:xfrm>
          <a:off x="1122218" y="1078204"/>
          <a:ext cx="2244437" cy="1078204"/>
        </a:xfrm>
        <a:prstGeom prst="trapezoid">
          <a:avLst>
            <a:gd name="adj" fmla="val 52041"/>
          </a:avLst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514995" y="1078204"/>
        <a:ext cx="1458884" cy="1078204"/>
      </dsp:txXfrm>
    </dsp:sp>
    <dsp:sp modelId="{9F54AD27-736B-42B7-BC30-1AFB73C3CB57}">
      <dsp:nvSpPr>
        <dsp:cNvPr id="0" name=""/>
        <dsp:cNvSpPr/>
      </dsp:nvSpPr>
      <dsp:spPr>
        <a:xfrm>
          <a:off x="561109" y="2156409"/>
          <a:ext cx="3366656" cy="1078204"/>
        </a:xfrm>
        <a:prstGeom prst="trapezoid">
          <a:avLst>
            <a:gd name="adj" fmla="val 52041"/>
          </a:avLst>
        </a:prstGeom>
        <a:solidFill>
          <a:srgbClr val="8FAA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150274" y="2156409"/>
        <a:ext cx="2188326" cy="1078204"/>
      </dsp:txXfrm>
    </dsp:sp>
    <dsp:sp modelId="{E2FAB092-9C16-4D08-AB66-17118B617FCC}">
      <dsp:nvSpPr>
        <dsp:cNvPr id="0" name=""/>
        <dsp:cNvSpPr/>
      </dsp:nvSpPr>
      <dsp:spPr>
        <a:xfrm>
          <a:off x="0" y="3234613"/>
          <a:ext cx="4488875" cy="1078204"/>
        </a:xfrm>
        <a:prstGeom prst="trapezoid">
          <a:avLst>
            <a:gd name="adj" fmla="val 52041"/>
          </a:avLst>
        </a:prstGeom>
        <a:solidFill>
          <a:srgbClr val="4674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785553" y="3234613"/>
        <a:ext cx="2917768" cy="1078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07121-5558-4E97-AFDE-F933CEE6E735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2545B-50FE-4BFF-8C0A-C63C502F0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612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Количественное и качественное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5D2C3-035A-4552-8C10-5E0BDE975DF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059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32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10023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2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2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966680"/>
            <a:ext cx="5353051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2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06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F599-98AD-49E4-AE3D-F9E6AC70F0CB}" type="datetime1">
              <a:rPr lang="ru-RU" smtClean="0"/>
              <a:pPr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A7FA-1C43-4D32-8A7D-1AB6C944E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9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9718-D1D6-420F-A283-6CA061AFCF86}" type="datetime1">
              <a:rPr lang="ru-RU" smtClean="0"/>
              <a:pPr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A7FA-1C43-4D32-8A7D-1AB6C944E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421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1658-0FC9-4804-A74C-63CD95BC07C9}" type="datetime1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A7FA-1C43-4D32-8A7D-1AB6C944E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303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99C5-F700-410A-ABA1-C1F1FA7D89C4}" type="datetime1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A7FA-1C43-4D32-8A7D-1AB6C944E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041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3B3D-BF95-4D7A-AF7D-7A8427DF72A4}" type="datetime1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A7FA-1C43-4D32-8A7D-1AB6C944E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765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B191-EDCB-475C-8484-4D81817983A6}" type="datetime1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A7FA-1C43-4D32-8A7D-1AB6C944E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4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EC81-3A31-41C5-9D13-0A9B16372DC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3ABF-AC2B-4FAA-890A-2FD1A989F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06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50736-D446-4178-959B-ADD00C14C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BCD76-AACF-43B9-9B5B-7C1E55C2763D}" type="datetimeFigureOut">
              <a:rPr lang="ru-RU" smtClean="0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27116-A7D3-4B02-9A27-E2809F055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A5773-107A-44B4-83E7-0E1F7C4A0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D910-9776-42FF-AC93-08D96AC21F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740447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8" y="6085526"/>
            <a:ext cx="5353050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9178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4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9178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6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6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8" y="1966680"/>
            <a:ext cx="5353050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6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35" y="230188"/>
            <a:ext cx="2344492" cy="7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62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4F95-DFB8-4062-9C19-46A4965F6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71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6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41"/>
            <a:ext cx="9144001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3" indent="0" algn="ctr">
              <a:buNone/>
              <a:defRPr sz="1999"/>
            </a:lvl2pPr>
            <a:lvl3pPr marL="914383" indent="0" algn="ctr">
              <a:buNone/>
              <a:defRPr sz="1800"/>
            </a:lvl3pPr>
            <a:lvl4pPr marL="1371575" indent="0" algn="ctr">
              <a:buNone/>
              <a:defRPr sz="1600"/>
            </a:lvl4pPr>
            <a:lvl5pPr marL="1828765" indent="0" algn="ctr">
              <a:buNone/>
              <a:defRPr sz="1600"/>
            </a:lvl5pPr>
            <a:lvl6pPr marL="2285958" indent="0" algn="ctr">
              <a:buNone/>
              <a:defRPr sz="1600"/>
            </a:lvl6pPr>
            <a:lvl7pPr marL="2743151" indent="0" algn="ctr">
              <a:buNone/>
              <a:defRPr sz="1600"/>
            </a:lvl7pPr>
            <a:lvl8pPr marL="3200341" indent="0" algn="ctr">
              <a:buNone/>
              <a:defRPr sz="1600"/>
            </a:lvl8pPr>
            <a:lvl9pPr marL="3657534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1012-F0C4-4CA1-9B16-55E7B44FC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05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8" y="6085526"/>
            <a:ext cx="5353050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9178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4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9178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6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6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8" y="1966680"/>
            <a:ext cx="5353050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6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35" y="230188"/>
            <a:ext cx="2344492" cy="7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52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4F95-DFB8-4062-9C19-46A4965F6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434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41"/>
            <a:ext cx="9144001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3" indent="0" algn="ctr">
              <a:buNone/>
              <a:defRPr sz="1999"/>
            </a:lvl2pPr>
            <a:lvl3pPr marL="914383" indent="0" algn="ctr">
              <a:buNone/>
              <a:defRPr sz="1800"/>
            </a:lvl3pPr>
            <a:lvl4pPr marL="1371575" indent="0" algn="ctr">
              <a:buNone/>
              <a:defRPr sz="1600"/>
            </a:lvl4pPr>
            <a:lvl5pPr marL="1828765" indent="0" algn="ctr">
              <a:buNone/>
              <a:defRPr sz="1600"/>
            </a:lvl5pPr>
            <a:lvl6pPr marL="2285958" indent="0" algn="ctr">
              <a:buNone/>
              <a:defRPr sz="1600"/>
            </a:lvl6pPr>
            <a:lvl7pPr marL="2743151" indent="0" algn="ctr">
              <a:buNone/>
              <a:defRPr sz="1600"/>
            </a:lvl7pPr>
            <a:lvl8pPr marL="3200341" indent="0" algn="ctr">
              <a:buNone/>
              <a:defRPr sz="1600"/>
            </a:lvl8pPr>
            <a:lvl9pPr marL="3657534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1012-F0C4-4CA1-9B16-55E7B44FC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36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8" y="6085526"/>
            <a:ext cx="5353050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9178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4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9178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100240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4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4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6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6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8" y="1966680"/>
            <a:ext cx="5353050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6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16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180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4F95-DFB8-4062-9C19-46A4965F6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46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41"/>
            <a:ext cx="9144001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3" indent="0" algn="ctr">
              <a:buNone/>
              <a:defRPr sz="1999"/>
            </a:lvl2pPr>
            <a:lvl3pPr marL="914383" indent="0" algn="ctr">
              <a:buNone/>
              <a:defRPr sz="1800"/>
            </a:lvl3pPr>
            <a:lvl4pPr marL="1371575" indent="0" algn="ctr">
              <a:buNone/>
              <a:defRPr sz="1600"/>
            </a:lvl4pPr>
            <a:lvl5pPr marL="1828765" indent="0" algn="ctr">
              <a:buNone/>
              <a:defRPr sz="1600"/>
            </a:lvl5pPr>
            <a:lvl6pPr marL="2285958" indent="0" algn="ctr">
              <a:buNone/>
              <a:defRPr sz="1600"/>
            </a:lvl6pPr>
            <a:lvl7pPr marL="2743151" indent="0" algn="ctr">
              <a:buNone/>
              <a:defRPr sz="1600"/>
            </a:lvl7pPr>
            <a:lvl8pPr marL="3200341" indent="0" algn="ctr">
              <a:buNone/>
              <a:defRPr sz="1600"/>
            </a:lvl8pPr>
            <a:lvl9pPr marL="3657534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1012-F0C4-4CA1-9B16-55E7B44FC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569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2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8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8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100238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2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2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966680"/>
            <a:ext cx="5353052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2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04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9666" y="2827365"/>
            <a:ext cx="7615767" cy="1583916"/>
          </a:xfrm>
          <a:prstGeom prst="rect">
            <a:avLst/>
          </a:prstGeom>
        </p:spPr>
        <p:txBody>
          <a:bodyPr lIns="0" tIns="0" rIns="0" bIns="0"/>
          <a:lstStyle>
            <a:lvl1pPr>
              <a:defRPr sz="3597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defTabSz="12180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9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3597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6" y="5059671"/>
            <a:ext cx="7615767" cy="3792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6" y="5610804"/>
            <a:ext cx="7615767" cy="2910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5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65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19666" y="5898539"/>
            <a:ext cx="7615767" cy="37922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65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98577316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6" y="1966679"/>
            <a:ext cx="6481233" cy="16972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35"/>
              </a:lnSpc>
              <a:spcBef>
                <a:spcPts val="0"/>
              </a:spcBef>
              <a:buFontTx/>
              <a:buNone/>
              <a:defRPr sz="5462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719668" y="5979187"/>
            <a:ext cx="6481233" cy="30361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99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8" y="4712779"/>
            <a:ext cx="6481233" cy="12606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65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8" y="4107670"/>
            <a:ext cx="6481233" cy="3036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5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4411282"/>
            <a:ext cx="6481233" cy="3036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5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7375988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D43-4FE7-4B22-957B-C9699998DD19}" type="datetime1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A7FA-1C43-4D32-8A7D-1AB6C944E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97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77B5-4097-4238-8BD4-52E6AC612858}" type="datetime1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A7FA-1C43-4D32-8A7D-1AB6C944E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834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5277-A3F3-4ACF-8FB6-66EE2192D0EF}" type="datetime1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A7FA-1C43-4D32-8A7D-1AB6C944E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86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B7F3-DF75-4997-9A61-6E03CD3C4311}" type="datetime1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A7FA-1C43-4D32-8A7D-1AB6C944E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53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59A8-C9F3-439E-87F5-5AFB1DC23236}" type="datetime1">
              <a:rPr lang="ru-RU" smtClean="0"/>
              <a:pPr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A7FA-1C43-4D32-8A7D-1AB6C944E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41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218072" rtl="0" eaLnBrk="1" latinLnBrk="0" hangingPunct="1">
        <a:lnSpc>
          <a:spcPct val="90000"/>
        </a:lnSpc>
        <a:spcBef>
          <a:spcPct val="0"/>
        </a:spcBef>
        <a:buNone/>
        <a:defRPr sz="58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518" indent="-304518" algn="l" defTabSz="1218072" rtl="0" eaLnBrk="1" latinLnBrk="0" hangingPunct="1">
        <a:lnSpc>
          <a:spcPct val="90000"/>
        </a:lnSpc>
        <a:spcBef>
          <a:spcPts val="1332"/>
        </a:spcBef>
        <a:buFont typeface="Arial"/>
        <a:buChar char="•"/>
        <a:defRPr sz="3730" kern="1200">
          <a:solidFill>
            <a:schemeClr val="tx1"/>
          </a:solidFill>
          <a:latin typeface="+mn-lt"/>
          <a:ea typeface="+mn-ea"/>
          <a:cs typeface="+mn-cs"/>
        </a:defRPr>
      </a:lvl1pPr>
      <a:lvl2pPr marL="913554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590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626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740663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349699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4096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7" y="575201"/>
            <a:ext cx="1089152" cy="139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5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913554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89" indent="-228389" algn="l" defTabSz="91355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66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943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497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274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051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8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605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7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54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1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08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885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3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1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l" defTabSz="913554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89" indent="-228389" algn="l" defTabSz="91355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66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943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497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274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051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8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605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7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54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1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08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885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3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D7565-63FD-4651-9492-C0EE38E5C243}" type="datetime1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8A7FA-1C43-4D32-8A7D-1AB6C944E1C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35" y="230188"/>
            <a:ext cx="2344492" cy="7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8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1EC81-3A31-41C5-9D13-0A9B16372DCF}" type="datetimeFigureOut">
              <a:rPr lang="ru-RU" smtClean="0"/>
              <a:t>19.01.2022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B3ABF-AC2B-4FAA-890A-2FD1A989F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06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35" y="230188"/>
            <a:ext cx="2344492" cy="7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</p:sldLayoutIdLst>
  <p:txStyles>
    <p:titleStyle>
      <a:lvl1pPr algn="l" defTabSz="1219178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4" indent="-304794" algn="l" defTabSz="1219178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4" kern="1200">
          <a:solidFill>
            <a:schemeClr val="tx1"/>
          </a:solidFill>
          <a:latin typeface="+mn-lt"/>
          <a:ea typeface="+mn-ea"/>
          <a:cs typeface="+mn-cs"/>
        </a:defRPr>
      </a:lvl1pPr>
      <a:lvl2pPr marL="914383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73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61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51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39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27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16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05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9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8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65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56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43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34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21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10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35" y="230188"/>
            <a:ext cx="2344492" cy="7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8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</p:sldLayoutIdLst>
  <p:txStyles>
    <p:titleStyle>
      <a:lvl1pPr algn="l" defTabSz="1219178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4" indent="-304794" algn="l" defTabSz="1219178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4" kern="1200">
          <a:solidFill>
            <a:schemeClr val="tx1"/>
          </a:solidFill>
          <a:latin typeface="+mn-lt"/>
          <a:ea typeface="+mn-ea"/>
          <a:cs typeface="+mn-cs"/>
        </a:defRPr>
      </a:lvl1pPr>
      <a:lvl2pPr marL="914383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73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61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51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39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27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16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05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9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8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65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56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43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34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21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10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892" y="433920"/>
            <a:ext cx="1721507" cy="5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7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txStyles>
    <p:titleStyle>
      <a:lvl1pPr algn="l" defTabSz="1219178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4" indent="-304794" algn="l" defTabSz="1219178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4" kern="1200">
          <a:solidFill>
            <a:schemeClr val="tx1"/>
          </a:solidFill>
          <a:latin typeface="+mn-lt"/>
          <a:ea typeface="+mn-ea"/>
          <a:cs typeface="+mn-cs"/>
        </a:defRPr>
      </a:lvl1pPr>
      <a:lvl2pPr marL="914383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73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61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51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39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27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16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05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9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8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65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56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43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34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21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10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892" y="433919"/>
            <a:ext cx="1721507" cy="5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l" defTabSz="1218082" rtl="0" eaLnBrk="1" latinLnBrk="0" hangingPunct="1">
        <a:lnSpc>
          <a:spcPct val="90000"/>
        </a:lnSpc>
        <a:spcBef>
          <a:spcPct val="0"/>
        </a:spcBef>
        <a:buNone/>
        <a:defRPr sz="58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521" indent="-304521" algn="l" defTabSz="1218082" rtl="0" eaLnBrk="1" latinLnBrk="0" hangingPunct="1">
        <a:lnSpc>
          <a:spcPct val="90000"/>
        </a:lnSpc>
        <a:spcBef>
          <a:spcPts val="1332"/>
        </a:spcBef>
        <a:buFont typeface="Arial"/>
        <a:buChar char="•"/>
        <a:defRPr sz="3730" kern="1200">
          <a:solidFill>
            <a:schemeClr val="tx1"/>
          </a:solidFill>
          <a:latin typeface="+mn-lt"/>
          <a:ea typeface="+mn-ea"/>
          <a:cs typeface="+mn-cs"/>
        </a:defRPr>
      </a:lvl1pPr>
      <a:lvl2pPr marL="913561" indent="-304521" algn="l" defTabSz="121808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601" indent="-304521" algn="l" defTabSz="121808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642" indent="-304521" algn="l" defTabSz="121808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740684" indent="-304521" algn="l" defTabSz="121808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349724" indent="-304521" algn="l" defTabSz="121808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958764" indent="-304521" algn="l" defTabSz="121808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567806" indent="-304521" algn="l" defTabSz="121808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5176846" indent="-304521" algn="l" defTabSz="121808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8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40" algn="l" defTabSz="121808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82" algn="l" defTabSz="121808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22" algn="l" defTabSz="121808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62" algn="l" defTabSz="121808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203" algn="l" defTabSz="121808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45" algn="l" defTabSz="121808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85" algn="l" defTabSz="121808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325" algn="l" defTabSz="121808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g"/><Relationship Id="rId18" Type="http://schemas.openxmlformats.org/officeDocument/2006/relationships/image" Target="../media/image38.jpe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12" Type="http://schemas.openxmlformats.org/officeDocument/2006/relationships/image" Target="../media/image32.emf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i.rusatomservice.ru/" TargetMode="External"/><Relationship Id="rId2" Type="http://schemas.openxmlformats.org/officeDocument/2006/relationships/hyperlink" Target="mailto:ych@rusatomservice.ru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emf"/><Relationship Id="rId4" Type="http://schemas.openxmlformats.org/officeDocument/2006/relationships/hyperlink" Target="https://ni.rusatomservice.ru/upload/Nuclear%20Infrastructure%20and%20SDG_Rus_new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78627" y="2509512"/>
            <a:ext cx="9576025" cy="1583916"/>
          </a:xfrm>
        </p:spPr>
        <p:txBody>
          <a:bodyPr/>
          <a:lstStyle/>
          <a:p>
            <a:r>
              <a:rPr lang="ru-RU" sz="2800" dirty="0" smtClean="0"/>
              <a:t>Программа создания и совершенствования национальных ядерных инфраструктур государств </a:t>
            </a:r>
            <a:r>
              <a:rPr lang="ru-RU" sz="2800" dirty="0"/>
              <a:t>– </a:t>
            </a:r>
            <a:r>
              <a:rPr lang="ru-RU" sz="2800" dirty="0" smtClean="0"/>
              <a:t>участников СНГ</a:t>
            </a:r>
            <a:endParaRPr lang="ru-RU" sz="2800" b="0" dirty="0"/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>
          <a:xfrm>
            <a:off x="578628" y="4489764"/>
            <a:ext cx="8980463" cy="379226"/>
          </a:xfrm>
        </p:spPr>
        <p:txBody>
          <a:bodyPr/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22-ое заседание Комиссии государств-участников СНГ по использованию атомной энергии в мирных целях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xfrm>
            <a:off x="578628" y="5352508"/>
            <a:ext cx="7608722" cy="291045"/>
          </a:xfrm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Черняховская Юлия Валентиновна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xfrm>
            <a:off x="578628" y="5676345"/>
            <a:ext cx="7608722" cy="37922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Заместитель генерального директора по ядерной инфраструктуре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АО «Русатом Сервис»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A9DE9C4C-E3A2-480A-8C5F-0677B8DC1E1C}"/>
              </a:ext>
            </a:extLst>
          </p:cNvPr>
          <p:cNvSpPr txBox="1">
            <a:spLocks/>
          </p:cNvSpPr>
          <p:nvPr/>
        </p:nvSpPr>
        <p:spPr>
          <a:xfrm>
            <a:off x="578628" y="6273828"/>
            <a:ext cx="7608722" cy="37922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072"/>
            <a:r>
              <a:rPr lang="ru-RU" sz="1865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26 </a:t>
            </a:r>
            <a:r>
              <a:rPr lang="ru-RU" sz="1865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января 2022 г.</a:t>
            </a:r>
          </a:p>
        </p:txBody>
      </p:sp>
    </p:spTree>
    <p:extLst>
      <p:ext uri="{BB962C8B-B14F-4D97-AF65-F5344CB8AC3E}">
        <p14:creationId xmlns:p14="http://schemas.microsoft.com/office/powerpoint/2010/main" val="345447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Прямая соединительная линия 58"/>
          <p:cNvCxnSpPr/>
          <p:nvPr/>
        </p:nvCxnSpPr>
        <p:spPr>
          <a:xfrm flipH="1" flipV="1">
            <a:off x="9183434" y="2546715"/>
            <a:ext cx="1" cy="2632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 flipV="1">
            <a:off x="2981882" y="2589949"/>
            <a:ext cx="7772" cy="23427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48811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132DE-ECCE-4E50-B743-9D186628B4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577" y="5343521"/>
            <a:ext cx="598341" cy="6031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77918" y="5194126"/>
            <a:ext cx="5861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Комиссия государств – участников Содружества Независимых Государств по использованию атомной энергии в мирных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целях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Гармонизация нормативной правовой и нормативно-технической базы в области мирного использования атомной энергии государств - участников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СНГ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723" y="1256905"/>
            <a:ext cx="2695159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прозрачности и непротиворечивости технических требований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7331" y="1243280"/>
            <a:ext cx="3093696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Недопущение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отраслевой рынок недобросовестных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поставщиков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(обязательные стандарты)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80305" y="1253048"/>
            <a:ext cx="2716390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Гармонизация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российских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технических требований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55975" y="1247613"/>
            <a:ext cx="2683775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Вовлечение отраслевых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технических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специалистов в работы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стандартизации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8700" y="2803088"/>
            <a:ext cx="4517158" cy="8617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безопасности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объектов использования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атомной энергии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71838" y="2751567"/>
            <a:ext cx="442319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Оптимизация и рост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производительности труда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1549908" y="2570562"/>
            <a:ext cx="2999763" cy="1938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743689" y="2544948"/>
            <a:ext cx="2854173" cy="1555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4549671" y="2329519"/>
            <a:ext cx="0" cy="23929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1549608" y="2334124"/>
            <a:ext cx="301" cy="25582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7733313" y="2115245"/>
            <a:ext cx="0" cy="42854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endCxn id="16" idx="2"/>
          </p:cNvCxnSpPr>
          <p:nvPr/>
        </p:nvCxnSpPr>
        <p:spPr>
          <a:xfrm flipV="1">
            <a:off x="10597862" y="2324831"/>
            <a:ext cx="1" cy="22541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348" y="4424685"/>
            <a:ext cx="638175" cy="561975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>
          <a:xfrm>
            <a:off x="6077918" y="4424685"/>
            <a:ext cx="59855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Межгосударственный совет по стандартизации, метрологии и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сертификации: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Международный технический комитет МТК 322 «Атомная техника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26440" y="3766997"/>
            <a:ext cx="6112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ТЕХНИЧЕСКИХ СТАНДАРТОВ И Сотрудничество </a:t>
            </a:r>
            <a:r>
              <a:rPr lang="ru-RU" sz="1600" b="1" kern="0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участие в рабочих группах:</a:t>
            </a:r>
            <a:r>
              <a:rPr lang="en-US" sz="1600" b="1" kern="0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kern="0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548184" y="4138255"/>
            <a:ext cx="461067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Каждая Договаривающаяся Сторона принимает соответствующие меры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обеспечения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того, чтобы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технологии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заложенные в проекте и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используемые при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сооружении ядерной установки, были апробированы опытом или аттестованы на основе испытаний или анализа. 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Статья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Конвенции о ядерной безопасности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-20561" y="3880018"/>
            <a:ext cx="489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224398" y="300086"/>
            <a:ext cx="9693158" cy="6508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1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Сотрудничество в рамках стандартизации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557" y="3712626"/>
            <a:ext cx="637361" cy="63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27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4480" y="157473"/>
            <a:ext cx="10015220" cy="8794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4-5. Развитие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кадрового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потенциала и обмен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опытом в области развития ядерной инфраструктуры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660188" y="6492875"/>
            <a:ext cx="531812" cy="365125"/>
          </a:xfrm>
          <a:prstGeom prst="rect">
            <a:avLst/>
          </a:prstGeom>
        </p:spPr>
        <p:txBody>
          <a:bodyPr/>
          <a:lstStyle/>
          <a:p>
            <a:fld id="{5EB132DE-ECCE-4E50-B743-9D186628B48D}" type="slidenum">
              <a:rPr lang="ru-RU" smtClean="0"/>
              <a:t>11</a:t>
            </a:fld>
            <a:endParaRPr lang="ru-RU" dirty="0"/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108" y="4041464"/>
            <a:ext cx="3335697" cy="249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04" y="4041464"/>
            <a:ext cx="3675091" cy="2451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63766" y="1399095"/>
            <a:ext cx="1031743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8400">
              <a:spcBef>
                <a:spcPts val="600"/>
              </a:spcBef>
            </a:pPr>
            <a:r>
              <a:rPr lang="ru-RU" sz="1600" b="1" kern="0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Системный подход к обучению и развитию компетенций</a:t>
            </a:r>
          </a:p>
          <a:p>
            <a:pPr marL="1168400">
              <a:spcBef>
                <a:spcPts val="600"/>
              </a:spcBef>
            </a:pPr>
            <a:r>
              <a:rPr lang="ru-RU" sz="1600" b="1" kern="0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потребности в кадровом потенциале и формирование плана мероприятий:</a:t>
            </a:r>
          </a:p>
          <a:p>
            <a:pPr marL="1168400">
              <a:spcBef>
                <a:spcPts val="600"/>
              </a:spcBef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>
              <a:spcBef>
                <a:spcPts val="600"/>
              </a:spcBef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семинаров и курсов повышения квалификации в области ЯИ;</a:t>
            </a:r>
          </a:p>
          <a:p>
            <a:pPr indent="266700">
              <a:spcBef>
                <a:spcPts val="600"/>
              </a:spcBef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Технические туры на предприятия Росатома;</a:t>
            </a:r>
          </a:p>
          <a:p>
            <a:pPr indent="266700">
              <a:spcBef>
                <a:spcPts val="600"/>
              </a:spcBef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в рамках совместных мероприятий МАГАТЭ и Росатома.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62" y="4041464"/>
            <a:ext cx="3427079" cy="2570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2" y="1161911"/>
            <a:ext cx="2126248" cy="14478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485" y="1377517"/>
            <a:ext cx="637361" cy="63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94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20592" y="755650"/>
            <a:ext cx="8748713" cy="4397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000000"/>
                </a:solidFill>
                <a:latin typeface="Georgia" panose="02040502050405020303" pitchFamily="18" charset="0"/>
                <a:ea typeface="+mn-ea"/>
                <a:cs typeface="+mn-cs"/>
              </a:rPr>
              <a:t>Содержание</a:t>
            </a:r>
            <a:endParaRPr lang="ru-RU" sz="4000" b="1" dirty="0">
              <a:solidFill>
                <a:srgbClr val="000000"/>
              </a:solidFill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0592" y="1795861"/>
            <a:ext cx="11190407" cy="2142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777" indent="-456777" defTabSz="1218072">
              <a:spcBef>
                <a:spcPts val="799"/>
              </a:spcBef>
              <a:spcAft>
                <a:spcPts val="799"/>
              </a:spcAft>
              <a:buFontTx/>
              <a:buAutoNum type="arabicPeriod"/>
              <a:defRPr/>
            </a:pPr>
            <a:r>
              <a:rPr lang="ru-RU" sz="2664" dirty="0" smtClean="0">
                <a:solidFill>
                  <a:srgbClr val="000000"/>
                </a:solidFill>
                <a:latin typeface="Georgia" panose="02040502050405020303" pitchFamily="18" charset="0"/>
              </a:rPr>
              <a:t>Ядерная инфраструктура для обеспечения безопасности</a:t>
            </a:r>
            <a:endParaRPr lang="ru-RU" sz="2664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defTabSz="1218072">
              <a:spcBef>
                <a:spcPts val="799"/>
              </a:spcBef>
              <a:spcAft>
                <a:spcPts val="799"/>
              </a:spcAft>
              <a:defRPr/>
            </a:pPr>
            <a:r>
              <a:rPr lang="ru-RU" sz="2664" dirty="0">
                <a:solidFill>
                  <a:srgbClr val="000000"/>
                </a:solidFill>
                <a:latin typeface="Georgia" panose="02040502050405020303" pitchFamily="18" charset="0"/>
              </a:rPr>
              <a:t>2. План исполнения </a:t>
            </a:r>
            <a:r>
              <a:rPr lang="ru-RU" sz="2664" dirty="0" smtClean="0">
                <a:solidFill>
                  <a:srgbClr val="000000"/>
                </a:solidFill>
                <a:latin typeface="Georgia" panose="02040502050405020303" pitchFamily="18" charset="0"/>
              </a:rPr>
              <a:t>Программы </a:t>
            </a:r>
            <a:r>
              <a:rPr lang="ru-RU" sz="2664" dirty="0">
                <a:solidFill>
                  <a:srgbClr val="000000"/>
                </a:solidFill>
                <a:latin typeface="Georgia" panose="02040502050405020303" pitchFamily="18" charset="0"/>
              </a:rPr>
              <a:t>развития ядерной инфраструктуры</a:t>
            </a:r>
          </a:p>
          <a:p>
            <a:pPr defTabSz="1218072">
              <a:spcBef>
                <a:spcPts val="799"/>
              </a:spcBef>
              <a:spcAft>
                <a:spcPts val="799"/>
              </a:spcAft>
              <a:defRPr/>
            </a:pPr>
            <a:r>
              <a:rPr lang="ru-RU" sz="2664" b="1" dirty="0">
                <a:solidFill>
                  <a:srgbClr val="000000"/>
                </a:solidFill>
                <a:latin typeface="Georgia" panose="02040502050405020303" pitchFamily="18" charset="0"/>
              </a:rPr>
              <a:t>3. Предложение по базовой организации по развитию ЯИ </a:t>
            </a:r>
            <a:r>
              <a:rPr lang="ru-RU" sz="2664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стран СНГ</a:t>
            </a:r>
            <a:endParaRPr lang="ru-RU" sz="2664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713" y="64880"/>
            <a:ext cx="2131589" cy="197082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5"/>
          <a:stretch/>
        </p:blipFill>
        <p:spPr>
          <a:xfrm>
            <a:off x="9102734" y="5282729"/>
            <a:ext cx="750817" cy="101152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626489A-1F23-4BFD-9C82-DF554E56B014}"/>
              </a:ext>
            </a:extLst>
          </p:cNvPr>
          <p:cNvSpPr txBox="1"/>
          <p:nvPr/>
        </p:nvSpPr>
        <p:spPr>
          <a:xfrm rot="18351699">
            <a:off x="6975289" y="1279887"/>
            <a:ext cx="2206336" cy="1095221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657581"/>
              </a:avLst>
            </a:prstTxWarp>
            <a:spAutoFit/>
          </a:bodyPr>
          <a:lstStyle/>
          <a:p>
            <a:pPr algn="ctr" defTabSz="1218072"/>
            <a:r>
              <a:rPr lang="ru-RU" sz="2797" dirty="0">
                <a:solidFill>
                  <a:srgbClr val="0070C0"/>
                </a:solidFill>
                <a:latin typeface="Arial"/>
              </a:rPr>
              <a:t>Задачи эксперта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0D92FE-9688-49C1-9186-FC058346A1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66" y="1610950"/>
            <a:ext cx="1682501" cy="17294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0B9A54-F638-442C-B629-6119B3A2CE54}"/>
              </a:ext>
            </a:extLst>
          </p:cNvPr>
          <p:cNvSpPr txBox="1"/>
          <p:nvPr/>
        </p:nvSpPr>
        <p:spPr>
          <a:xfrm>
            <a:off x="7597447" y="1269783"/>
            <a:ext cx="13472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072"/>
            <a:r>
              <a:rPr lang="ru-RU" sz="1050" b="1" dirty="0">
                <a:solidFill>
                  <a:prstClr val="black"/>
                </a:solidFill>
                <a:latin typeface="Arial"/>
              </a:rPr>
              <a:t>ПОИСК и АНАЛИЗ ИНФОРМАЦИИ</a:t>
            </a:r>
            <a:endParaRPr lang="en-US" sz="105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14AAF0-1496-47B3-8E29-8E1FBD8469B2}"/>
              </a:ext>
            </a:extLst>
          </p:cNvPr>
          <p:cNvSpPr txBox="1"/>
          <p:nvPr/>
        </p:nvSpPr>
        <p:spPr>
          <a:xfrm>
            <a:off x="8759642" y="1412043"/>
            <a:ext cx="16740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072"/>
            <a:r>
              <a:rPr lang="ru-RU" sz="1050" b="1" dirty="0">
                <a:solidFill>
                  <a:prstClr val="black"/>
                </a:solidFill>
                <a:latin typeface="Arial"/>
              </a:rPr>
              <a:t>НАПИСАНИЕ ОТЧЕТОВ</a:t>
            </a:r>
            <a:endParaRPr lang="en-US" sz="105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B0ED1-1796-4E9B-B68E-5D1451829241}"/>
              </a:ext>
            </a:extLst>
          </p:cNvPr>
          <p:cNvSpPr txBox="1"/>
          <p:nvPr/>
        </p:nvSpPr>
        <p:spPr>
          <a:xfrm>
            <a:off x="7714627" y="3117442"/>
            <a:ext cx="25967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072"/>
            <a:r>
              <a:rPr lang="ru-RU" sz="1050" b="1" dirty="0">
                <a:solidFill>
                  <a:prstClr val="black"/>
                </a:solidFill>
                <a:latin typeface="Arial"/>
              </a:rPr>
              <a:t>ВЫЯВЛЕНИЕ и ОЦЕНКА РИСКОВ ФОРМИРОВАНИЕ ПЛАНА КОМПЕНСАЦИИ</a:t>
            </a:r>
            <a:endParaRPr lang="en-US" sz="105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EC7CBE1-CA80-4306-8211-52FF7408A6C2}"/>
              </a:ext>
            </a:extLst>
          </p:cNvPr>
          <p:cNvSpPr/>
          <p:nvPr/>
        </p:nvSpPr>
        <p:spPr>
          <a:xfrm>
            <a:off x="1328774" y="105825"/>
            <a:ext cx="9171407" cy="522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54">
              <a:defRPr/>
            </a:pPr>
            <a:r>
              <a:rPr lang="ru-RU" sz="2797" dirty="0">
                <a:solidFill>
                  <a:srgbClr val="0070C0"/>
                </a:solidFill>
                <a:latin typeface="Arial Black" panose="020B0A04020102020204" pitchFamily="34" charset="0"/>
              </a:rPr>
              <a:t>Экспертное сообщество </a:t>
            </a:r>
            <a:r>
              <a:rPr lang="ru-RU" sz="2797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Росатома по ЯИ</a:t>
            </a:r>
            <a:endParaRPr lang="ru-RU" sz="2797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826DA32B-2399-483E-85C7-4AB4E0FDD931}"/>
              </a:ext>
            </a:extLst>
          </p:cNvPr>
          <p:cNvSpPr/>
          <p:nvPr/>
        </p:nvSpPr>
        <p:spPr>
          <a:xfrm>
            <a:off x="5588607" y="3934780"/>
            <a:ext cx="6305344" cy="2671801"/>
          </a:xfrm>
          <a:prstGeom prst="rect">
            <a:avLst/>
          </a:prstGeom>
          <a:noFill/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072"/>
            <a:endParaRPr lang="ru-RU" sz="1798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DCB4328-6C33-4A65-94EE-C5F1503889C4}"/>
              </a:ext>
            </a:extLst>
          </p:cNvPr>
          <p:cNvSpPr txBox="1"/>
          <p:nvPr/>
        </p:nvSpPr>
        <p:spPr>
          <a:xfrm>
            <a:off x="7445928" y="6306421"/>
            <a:ext cx="865943" cy="235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072"/>
            <a:r>
              <a:rPr lang="ru-RU" sz="932" dirty="0">
                <a:solidFill>
                  <a:prstClr val="black"/>
                </a:solidFill>
                <a:latin typeface="Arial"/>
              </a:rPr>
              <a:t>Крюков О.В.</a:t>
            </a: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C979039-589A-41A2-9F86-8C57BFB5390D}"/>
              </a:ext>
            </a:extLst>
          </p:cNvPr>
          <p:cNvGrpSpPr/>
          <p:nvPr/>
        </p:nvGrpSpPr>
        <p:grpSpPr>
          <a:xfrm>
            <a:off x="9813689" y="5327302"/>
            <a:ext cx="1031051" cy="1220853"/>
            <a:chOff x="11145790" y="3479522"/>
            <a:chExt cx="1032005" cy="1221983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35796B64-F605-4C51-9FAC-878FD35A9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532" y="3479522"/>
              <a:ext cx="793448" cy="974629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2404270-3A0B-4743-892E-092CAB3DF6E6}"/>
                </a:ext>
              </a:extLst>
            </p:cNvPr>
            <p:cNvSpPr txBox="1"/>
            <p:nvPr/>
          </p:nvSpPr>
          <p:spPr>
            <a:xfrm>
              <a:off x="11145790" y="4465517"/>
              <a:ext cx="1032005" cy="235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072"/>
              <a:r>
                <a:rPr lang="ru-RU" sz="932" dirty="0" err="1">
                  <a:solidFill>
                    <a:prstClr val="black"/>
                  </a:solidFill>
                  <a:latin typeface="Arial"/>
                </a:rPr>
                <a:t>Корогодин</a:t>
              </a:r>
              <a:r>
                <a:rPr lang="ru-RU" sz="932" dirty="0">
                  <a:solidFill>
                    <a:prstClr val="black"/>
                  </a:solidFill>
                  <a:latin typeface="Arial"/>
                </a:rPr>
                <a:t> В.И.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7F954A9-E4BD-4C10-A90C-7138C225E6FB}"/>
              </a:ext>
            </a:extLst>
          </p:cNvPr>
          <p:cNvSpPr txBox="1"/>
          <p:nvPr/>
        </p:nvSpPr>
        <p:spPr>
          <a:xfrm>
            <a:off x="9075482" y="6305550"/>
            <a:ext cx="856325" cy="235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072"/>
            <a:r>
              <a:rPr lang="ru-RU" sz="932" dirty="0">
                <a:solidFill>
                  <a:prstClr val="black"/>
                </a:solidFill>
                <a:latin typeface="Arial"/>
              </a:rPr>
              <a:t>Бычков А.В.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8874A85-6B57-419D-8631-3C9E9E7B71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709" y="3983252"/>
            <a:ext cx="977402" cy="977402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1774A822-929E-45E4-A1F3-86BE125F0484}"/>
              </a:ext>
            </a:extLst>
          </p:cNvPr>
          <p:cNvSpPr txBox="1"/>
          <p:nvPr/>
        </p:nvSpPr>
        <p:spPr>
          <a:xfrm>
            <a:off x="10772977" y="6285706"/>
            <a:ext cx="899605" cy="235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072"/>
            <a:r>
              <a:rPr lang="ru-RU" sz="932" dirty="0" err="1">
                <a:solidFill>
                  <a:prstClr val="black"/>
                </a:solidFill>
                <a:latin typeface="Arial"/>
              </a:rPr>
              <a:t>Карезин</a:t>
            </a:r>
            <a:r>
              <a:rPr lang="ru-RU" sz="932" dirty="0">
                <a:solidFill>
                  <a:prstClr val="black"/>
                </a:solidFill>
                <a:latin typeface="Arial"/>
              </a:rPr>
              <a:t> В.В.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CC4B4AB-1C9A-463A-BE82-DC67DBB7CB24}"/>
              </a:ext>
            </a:extLst>
          </p:cNvPr>
          <p:cNvSpPr txBox="1"/>
          <p:nvPr/>
        </p:nvSpPr>
        <p:spPr>
          <a:xfrm>
            <a:off x="8220557" y="4910145"/>
            <a:ext cx="10406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072"/>
            <a:r>
              <a:rPr lang="ru-RU" sz="1050" dirty="0">
                <a:solidFill>
                  <a:prstClr val="black"/>
                </a:solidFill>
                <a:latin typeface="Arial"/>
              </a:rPr>
              <a:t>Беляева М.П.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5E4332C-4C12-43A2-8C4F-F18B893784D9}"/>
              </a:ext>
            </a:extLst>
          </p:cNvPr>
          <p:cNvSpPr txBox="1"/>
          <p:nvPr/>
        </p:nvSpPr>
        <p:spPr>
          <a:xfrm rot="4269504">
            <a:off x="1524190" y="1559612"/>
            <a:ext cx="4459082" cy="3283044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Up">
              <a:avLst>
                <a:gd name="adj" fmla="val 10721274"/>
              </a:avLst>
            </a:prstTxWarp>
            <a:spAutoFit/>
          </a:bodyPr>
          <a:lstStyle>
            <a:defPPr>
              <a:defRPr lang="ru-RU"/>
            </a:defPPr>
            <a:lvl1pPr algn="ctr"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defTabSz="1218072"/>
            <a:r>
              <a:rPr lang="ru-RU" sz="2400" dirty="0">
                <a:solidFill>
                  <a:srgbClr val="0070C0"/>
                </a:solidFill>
                <a:latin typeface="Arial"/>
              </a:rPr>
              <a:t>21 отраслевая организация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AA3306F-E43F-445E-9E6D-9BACCFB7FC1A}"/>
              </a:ext>
            </a:extLst>
          </p:cNvPr>
          <p:cNvSpPr txBox="1"/>
          <p:nvPr/>
        </p:nvSpPr>
        <p:spPr>
          <a:xfrm>
            <a:off x="5598062" y="3926593"/>
            <a:ext cx="2910698" cy="70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072"/>
            <a:r>
              <a:rPr lang="ru-RU" sz="1998" b="1" dirty="0">
                <a:solidFill>
                  <a:srgbClr val="0070C0"/>
                </a:solidFill>
                <a:latin typeface="Arial"/>
              </a:rPr>
              <a:t>Функциональные кураторы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26AAFBD-ECB5-484B-949D-2BF0E31E34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484" y="2666251"/>
            <a:ext cx="1556186" cy="1556186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726503D3-F3C3-40FE-92B6-DBDA0E2FF9D9}"/>
              </a:ext>
            </a:extLst>
          </p:cNvPr>
          <p:cNvSpPr/>
          <p:nvPr/>
        </p:nvSpPr>
        <p:spPr>
          <a:xfrm>
            <a:off x="1550984" y="2119206"/>
            <a:ext cx="2761624" cy="276162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2030">
              <a:defRPr/>
            </a:pPr>
            <a:endParaRPr lang="ru-RU" sz="150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7F0DED0-6B36-467B-8B14-A70A6C5A917B}"/>
              </a:ext>
            </a:extLst>
          </p:cNvPr>
          <p:cNvSpPr txBox="1">
            <a:spLocks/>
          </p:cNvSpPr>
          <p:nvPr/>
        </p:nvSpPr>
        <p:spPr>
          <a:xfrm>
            <a:off x="218932" y="4684501"/>
            <a:ext cx="4784014" cy="581094"/>
          </a:xfrm>
          <a:prstGeom prst="rect">
            <a:avLst/>
          </a:prstGeom>
        </p:spPr>
        <p:txBody>
          <a:bodyPr vert="horz" lIns="86203" tIns="43103" rIns="86203" bIns="43103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62030">
              <a:spcAft>
                <a:spcPts val="566"/>
              </a:spcAft>
              <a:defRPr/>
            </a:pPr>
            <a:endParaRPr lang="en-US" sz="292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07AB166-8758-4231-9642-D613CF1F032B}"/>
              </a:ext>
            </a:extLst>
          </p:cNvPr>
          <p:cNvSpPr/>
          <p:nvPr/>
        </p:nvSpPr>
        <p:spPr>
          <a:xfrm>
            <a:off x="569802" y="1103943"/>
            <a:ext cx="4756130" cy="475613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2030">
              <a:defRPr/>
            </a:pPr>
            <a:endParaRPr lang="ru-RU" sz="1697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0C2DE1-D389-4358-91EC-E71DBFB63B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83" y="5410976"/>
            <a:ext cx="875633" cy="3116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7E7EDAAD-3EE8-4B6A-BCE9-7BA806999384}"/>
              </a:ext>
            </a:extLst>
          </p:cNvPr>
          <p:cNvSpPr txBox="1">
            <a:spLocks/>
          </p:cNvSpPr>
          <p:nvPr/>
        </p:nvSpPr>
        <p:spPr>
          <a:xfrm>
            <a:off x="1806554" y="3546918"/>
            <a:ext cx="2305256" cy="695318"/>
          </a:xfrm>
          <a:prstGeom prst="rect">
            <a:avLst/>
          </a:prstGeom>
          <a:noFill/>
        </p:spPr>
        <p:txBody>
          <a:bodyPr vert="horz" lIns="91317" tIns="45660" rIns="91317" bIns="456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3305" fontAlgn="base">
              <a:spcAft>
                <a:spcPct val="0"/>
              </a:spcAft>
            </a:pPr>
            <a:r>
              <a:rPr lang="ru-RU" sz="319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  <a:p>
            <a:pPr algn="ctr" defTabSz="913305" fontAlgn="base">
              <a:lnSpc>
                <a:spcPct val="120000"/>
              </a:lnSpc>
              <a:spcAft>
                <a:spcPct val="0"/>
              </a:spcAft>
            </a:pPr>
            <a:r>
              <a:rPr lang="ru-RU" sz="179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функциональных кураторов</a:t>
            </a: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22AA51FA-90F5-476F-97DA-7A846EFA04DA}"/>
              </a:ext>
            </a:extLst>
          </p:cNvPr>
          <p:cNvSpPr txBox="1">
            <a:spLocks/>
          </p:cNvSpPr>
          <p:nvPr/>
        </p:nvSpPr>
        <p:spPr>
          <a:xfrm>
            <a:off x="1662092" y="2296854"/>
            <a:ext cx="2533500" cy="1186284"/>
          </a:xfrm>
          <a:prstGeom prst="rect">
            <a:avLst/>
          </a:prstGeom>
          <a:noFill/>
        </p:spPr>
        <p:txBody>
          <a:bodyPr vert="horz" lIns="91317" tIns="45660" rIns="91317" bIns="4566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3305" fontAlgn="base">
              <a:spcAft>
                <a:spcPct val="0"/>
              </a:spcAft>
            </a:pPr>
            <a:r>
              <a:rPr lang="ru-RU" sz="179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9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</a:p>
          <a:p>
            <a:pPr algn="ctr" defTabSz="913305" fontAlgn="base">
              <a:spcAft>
                <a:spcPct val="0"/>
              </a:spcAft>
            </a:pPr>
            <a:r>
              <a:rPr lang="ru-RU" sz="179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экспертов</a:t>
            </a:r>
          </a:p>
          <a:p>
            <a:pPr algn="ctr" defTabSz="913305" fontAlgn="base">
              <a:spcAft>
                <a:spcPct val="0"/>
              </a:spcAft>
            </a:pPr>
            <a:r>
              <a:rPr lang="ru-RU" sz="179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8" name="Номер слайда 2"/>
          <p:cNvSpPr txBox="1">
            <a:spLocks/>
          </p:cNvSpPr>
          <p:nvPr/>
        </p:nvSpPr>
        <p:spPr>
          <a:xfrm>
            <a:off x="11798581" y="6599730"/>
            <a:ext cx="617781" cy="37698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072"/>
            <a:fld id="{61354F95-DFB8-4062-9C19-46A4965F6445}" type="slidenum">
              <a:rPr lang="ru-RU" sz="1400">
                <a:solidFill>
                  <a:schemeClr val="bg1">
                    <a:lumMod val="50000"/>
                  </a:schemeClr>
                </a:solidFill>
                <a:latin typeface="Arial"/>
              </a:rPr>
              <a:pPr defTabSz="1218072"/>
              <a:t>13</a:t>
            </a:fld>
            <a:endParaRPr lang="ru-RU" sz="1798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65CD57AC-12AC-4DF6-9C43-23B4070D621C}"/>
              </a:ext>
            </a:extLst>
          </p:cNvPr>
          <p:cNvSpPr/>
          <p:nvPr/>
        </p:nvSpPr>
        <p:spPr>
          <a:xfrm>
            <a:off x="7546375" y="899853"/>
            <a:ext cx="2864327" cy="2956136"/>
          </a:xfrm>
          <a:prstGeom prst="ellipse">
            <a:avLst/>
          </a:prstGeom>
          <a:noFill/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072"/>
            <a:endParaRPr lang="ru-RU" sz="1798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833" y="3984643"/>
            <a:ext cx="998003" cy="99800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0CC4B4AB-1C9A-463A-BE82-DC67DBB7CB24}"/>
              </a:ext>
            </a:extLst>
          </p:cNvPr>
          <p:cNvSpPr txBox="1"/>
          <p:nvPr/>
        </p:nvSpPr>
        <p:spPr>
          <a:xfrm>
            <a:off x="9419488" y="4926562"/>
            <a:ext cx="10246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072"/>
            <a:r>
              <a:rPr lang="ru-RU" sz="1050" dirty="0" err="1">
                <a:solidFill>
                  <a:prstClr val="black"/>
                </a:solidFill>
                <a:latin typeface="Arial"/>
              </a:rPr>
              <a:t>Адамчик</a:t>
            </a:r>
            <a:r>
              <a:rPr lang="ru-RU" sz="1050" dirty="0">
                <a:solidFill>
                  <a:prstClr val="black"/>
                </a:solidFill>
                <a:latin typeface="Arial"/>
              </a:rPr>
              <a:t> С.А.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03" y="5397419"/>
            <a:ext cx="787378" cy="787378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25726" y="5294024"/>
            <a:ext cx="740786" cy="1007006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A45B0ED1-1796-4E9B-B68E-5D1451829241}"/>
              </a:ext>
            </a:extLst>
          </p:cNvPr>
          <p:cNvSpPr txBox="1"/>
          <p:nvPr/>
        </p:nvSpPr>
        <p:spPr>
          <a:xfrm>
            <a:off x="5583489" y="4667411"/>
            <a:ext cx="25967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072"/>
            <a:r>
              <a:rPr lang="ru-RU" sz="1050" b="1" cap="all" dirty="0">
                <a:solidFill>
                  <a:prstClr val="black"/>
                </a:solidFill>
                <a:latin typeface="Arial"/>
              </a:rPr>
              <a:t>Верификация отчетов экспертов, целеполагание </a:t>
            </a:r>
            <a:endParaRPr lang="en-US" sz="1050" b="1" cap="all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91153" y="5302707"/>
            <a:ext cx="868661" cy="1012661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BDCB4328-6C33-4A65-94EE-C5F1503889C4}"/>
              </a:ext>
            </a:extLst>
          </p:cNvPr>
          <p:cNvSpPr txBox="1"/>
          <p:nvPr/>
        </p:nvSpPr>
        <p:spPr>
          <a:xfrm>
            <a:off x="6338524" y="6294926"/>
            <a:ext cx="1255472" cy="235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072"/>
            <a:r>
              <a:rPr lang="ru-RU" sz="932" dirty="0">
                <a:solidFill>
                  <a:prstClr val="black"/>
                </a:solidFill>
                <a:latin typeface="Arial"/>
              </a:rPr>
              <a:t>Константинов Н.И.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CC4B4AB-1C9A-463A-BE82-DC67DBB7CB24}"/>
              </a:ext>
            </a:extLst>
          </p:cNvPr>
          <p:cNvSpPr txBox="1"/>
          <p:nvPr/>
        </p:nvSpPr>
        <p:spPr>
          <a:xfrm>
            <a:off x="10401516" y="4915207"/>
            <a:ext cx="14366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072"/>
            <a:r>
              <a:rPr lang="ru-RU" sz="1050" dirty="0" err="1">
                <a:solidFill>
                  <a:prstClr val="black"/>
                </a:solidFill>
                <a:latin typeface="Arial"/>
              </a:rPr>
              <a:t>Шарафутдинов</a:t>
            </a:r>
            <a:r>
              <a:rPr lang="ru-RU" sz="1050" dirty="0">
                <a:solidFill>
                  <a:prstClr val="black"/>
                </a:solidFill>
                <a:latin typeface="Arial"/>
              </a:rPr>
              <a:t> Р.Б.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251" y="4007692"/>
            <a:ext cx="899667" cy="95190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460391" y="1551773"/>
            <a:ext cx="1661741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072"/>
            <a:r>
              <a:rPr lang="ru-RU" sz="1399" dirty="0" err="1">
                <a:solidFill>
                  <a:srgbClr val="002060"/>
                </a:solidFill>
                <a:latin typeface="Arial"/>
              </a:rPr>
              <a:t>Техснабэкспорт</a:t>
            </a:r>
            <a:endParaRPr lang="ru-RU" sz="1399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309112" y="1935291"/>
            <a:ext cx="1661741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072"/>
            <a:r>
              <a:rPr lang="ru-RU" sz="1399" dirty="0">
                <a:solidFill>
                  <a:srgbClr val="002060"/>
                </a:solidFill>
                <a:latin typeface="Arial"/>
              </a:rPr>
              <a:t>ТВЭЛ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68688" y="2349398"/>
            <a:ext cx="1661741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072"/>
            <a:r>
              <a:rPr lang="ru-RU" sz="1399" dirty="0">
                <a:solidFill>
                  <a:srgbClr val="002060"/>
                </a:solidFill>
                <a:latin typeface="Arial"/>
              </a:rPr>
              <a:t>МИФИ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01618" y="2949011"/>
            <a:ext cx="1661741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072"/>
            <a:r>
              <a:rPr lang="ru-RU" sz="1399" dirty="0">
                <a:solidFill>
                  <a:srgbClr val="002060"/>
                </a:solidFill>
                <a:latin typeface="Arial"/>
              </a:rPr>
              <a:t>РМС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85654" y="3550761"/>
            <a:ext cx="1661741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072"/>
            <a:r>
              <a:rPr lang="ru-RU" sz="1399" dirty="0" err="1">
                <a:solidFill>
                  <a:srgbClr val="002060"/>
                </a:solidFill>
                <a:latin typeface="Arial"/>
              </a:rPr>
              <a:t>Атомпроект</a:t>
            </a:r>
            <a:endParaRPr lang="ru-RU" sz="1399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00392" y="4037602"/>
            <a:ext cx="1309477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072"/>
            <a:r>
              <a:rPr lang="ru-RU" sz="1399" dirty="0">
                <a:solidFill>
                  <a:srgbClr val="002060"/>
                </a:solidFill>
                <a:latin typeface="Arial"/>
              </a:rPr>
              <a:t>АТЦ </a:t>
            </a:r>
            <a:r>
              <a:rPr lang="ru-RU" sz="1399" dirty="0" err="1">
                <a:solidFill>
                  <a:srgbClr val="002060"/>
                </a:solidFill>
                <a:latin typeface="Arial"/>
              </a:rPr>
              <a:t>Росатома</a:t>
            </a:r>
            <a:endParaRPr lang="ru-RU" sz="1399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75319" y="4688551"/>
            <a:ext cx="1661741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072"/>
            <a:r>
              <a:rPr lang="ru-RU" sz="1399" dirty="0">
                <a:solidFill>
                  <a:srgbClr val="002060"/>
                </a:solidFill>
                <a:latin typeface="Arial"/>
              </a:rPr>
              <a:t>Атомэнергомаш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516476" y="5077234"/>
            <a:ext cx="1661741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072"/>
            <a:r>
              <a:rPr lang="ru-RU" sz="1399" dirty="0">
                <a:solidFill>
                  <a:srgbClr val="002060"/>
                </a:solidFill>
                <a:latin typeface="Arial"/>
              </a:rPr>
              <a:t>ЦНИИТМАШ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109868" y="1192819"/>
            <a:ext cx="1910314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072"/>
            <a:r>
              <a:rPr lang="ru-RU" sz="1399" dirty="0">
                <a:solidFill>
                  <a:srgbClr val="002060"/>
                </a:solidFill>
                <a:latin typeface="Arial"/>
              </a:rPr>
              <a:t>ОКБ «Гидропресс»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162063" y="1548231"/>
            <a:ext cx="1941971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072"/>
            <a:r>
              <a:rPr lang="ru-RU" sz="1399" dirty="0">
                <a:solidFill>
                  <a:srgbClr val="002060"/>
                </a:solidFill>
                <a:latin typeface="Arial"/>
              </a:rPr>
              <a:t>Курчатовский институт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287921" y="3170618"/>
            <a:ext cx="1910314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072"/>
            <a:r>
              <a:rPr lang="ru-RU" sz="1399" dirty="0">
                <a:solidFill>
                  <a:srgbClr val="002060"/>
                </a:solidFill>
                <a:latin typeface="Arial"/>
              </a:rPr>
              <a:t>ВНИИАЭС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240435" y="4740232"/>
            <a:ext cx="1910314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072"/>
            <a:r>
              <a:rPr lang="ru-RU" sz="1399" dirty="0" err="1">
                <a:solidFill>
                  <a:srgbClr val="002060"/>
                </a:solidFill>
                <a:latin typeface="Arial"/>
              </a:rPr>
              <a:t>Атомэнергопроект</a:t>
            </a:r>
            <a:endParaRPr lang="ru-RU" sz="1399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731556" y="2298675"/>
            <a:ext cx="1910314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072"/>
            <a:r>
              <a:rPr lang="ru-RU" sz="1399" dirty="0">
                <a:solidFill>
                  <a:srgbClr val="002060"/>
                </a:solidFill>
                <a:latin typeface="Arial"/>
              </a:rPr>
              <a:t>Росэнергоатом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290721" y="3666836"/>
            <a:ext cx="1393984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072"/>
            <a:r>
              <a:rPr lang="ru-RU" sz="1399" dirty="0">
                <a:solidFill>
                  <a:srgbClr val="002060"/>
                </a:solidFill>
                <a:latin typeface="Arial"/>
              </a:rPr>
              <a:t>Русатом Сервис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176431" y="4311278"/>
            <a:ext cx="771736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072"/>
            <a:r>
              <a:rPr lang="ru-RU" sz="1399" dirty="0">
                <a:solidFill>
                  <a:srgbClr val="002060"/>
                </a:solidFill>
                <a:latin typeface="Arial"/>
              </a:rPr>
              <a:t>ТАР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449970" y="5130255"/>
            <a:ext cx="831912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072"/>
            <a:r>
              <a:rPr lang="ru-RU" sz="1399" dirty="0">
                <a:solidFill>
                  <a:srgbClr val="002060"/>
                </a:solidFill>
                <a:latin typeface="Arial"/>
              </a:rPr>
              <a:t>АСЭ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EC72531-087F-4580-8629-DEDF14A56214}"/>
              </a:ext>
            </a:extLst>
          </p:cNvPr>
          <p:cNvGrpSpPr/>
          <p:nvPr/>
        </p:nvGrpSpPr>
        <p:grpSpPr>
          <a:xfrm>
            <a:off x="5588607" y="5388399"/>
            <a:ext cx="851515" cy="1140322"/>
            <a:chOff x="11191139" y="679283"/>
            <a:chExt cx="852303" cy="1141378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DDDEC95B-A9BB-4FC7-83C2-3CE623DB4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8294" y="679283"/>
              <a:ext cx="757102" cy="929983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E137FDF-150A-4EF6-8304-FEB03A90D55B}"/>
                </a:ext>
              </a:extLst>
            </p:cNvPr>
            <p:cNvSpPr txBox="1"/>
            <p:nvPr/>
          </p:nvSpPr>
          <p:spPr>
            <a:xfrm>
              <a:off x="11191139" y="1584673"/>
              <a:ext cx="852303" cy="235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072"/>
              <a:r>
                <a:rPr lang="ru-RU" sz="932" dirty="0">
                  <a:solidFill>
                    <a:prstClr val="black"/>
                  </a:solidFill>
                  <a:latin typeface="Arial"/>
                </a:rPr>
                <a:t>Арсеев Б.Н.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5E4332C-4C12-43A2-8C4F-F18B893784D9}"/>
              </a:ext>
            </a:extLst>
          </p:cNvPr>
          <p:cNvSpPr txBox="1"/>
          <p:nvPr/>
        </p:nvSpPr>
        <p:spPr>
          <a:xfrm rot="20433146">
            <a:off x="417916" y="1043428"/>
            <a:ext cx="4459082" cy="3283044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Up">
              <a:avLst>
                <a:gd name="adj" fmla="val 11262513"/>
              </a:avLst>
            </a:prstTxWarp>
            <a:spAutoFit/>
          </a:bodyPr>
          <a:lstStyle>
            <a:defPPr>
              <a:defRPr lang="ru-RU"/>
            </a:defPPr>
            <a:lvl1pPr algn="ctr"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defTabSz="1218072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АО «Русатом Сервис»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62" y="5300729"/>
            <a:ext cx="838797" cy="113517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217067" y="6240289"/>
            <a:ext cx="885667" cy="233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218F314A-B086-4744-8A40-E07744F08851}"/>
              </a:ext>
            </a:extLst>
          </p:cNvPr>
          <p:cNvSpPr/>
          <p:nvPr/>
        </p:nvSpPr>
        <p:spPr>
          <a:xfrm>
            <a:off x="553596" y="713769"/>
            <a:ext cx="11205505" cy="5618049"/>
          </a:xfrm>
          <a:prstGeom prst="rect">
            <a:avLst/>
          </a:prstGeom>
          <a:noFill/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072"/>
            <a:endParaRPr lang="ru-RU" sz="1798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7F954A9-E4BD-4C10-A90C-7138C225E6FB}"/>
              </a:ext>
            </a:extLst>
          </p:cNvPr>
          <p:cNvSpPr txBox="1"/>
          <p:nvPr/>
        </p:nvSpPr>
        <p:spPr>
          <a:xfrm>
            <a:off x="8246409" y="6303569"/>
            <a:ext cx="881973" cy="235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072"/>
            <a:r>
              <a:rPr lang="ru-RU" sz="932" dirty="0" smtClean="0">
                <a:solidFill>
                  <a:prstClr val="black"/>
                </a:solidFill>
                <a:latin typeface="Arial"/>
              </a:rPr>
              <a:t>Райков С.В.</a:t>
            </a:r>
            <a:endParaRPr lang="ru-RU" sz="932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6860E7F-4EEC-497D-A8A1-A9123270F16D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983" t="22016" r="2146" b="23270"/>
          <a:stretch/>
        </p:blipFill>
        <p:spPr>
          <a:xfrm>
            <a:off x="2279354" y="5913878"/>
            <a:ext cx="1416789" cy="75814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AFF5284-430E-4D56-9453-74370EE4501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32249" y="5738967"/>
            <a:ext cx="943822" cy="97966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6" y="5544722"/>
            <a:ext cx="1073730" cy="107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483" y="89939"/>
            <a:ext cx="9741077" cy="439859"/>
          </a:xfrm>
        </p:spPr>
        <p:txBody>
          <a:bodyPr/>
          <a:lstStyle/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Интегрированный план содействия партнёрам в развитии ЯИ. Модель мягкой координации с РТН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7978890" y="3311300"/>
            <a:ext cx="4162120" cy="73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554">
              <a:defRPr/>
            </a:pPr>
            <a:r>
              <a:rPr lang="ru-RU" sz="1399" kern="0" dirty="0">
                <a:latin typeface="Arial"/>
                <a:ea typeface="Helvetica Neue"/>
                <a:cs typeface="Microsoft Sans Serif" panose="020B0604020202020204" pitchFamily="34" charset="0"/>
              </a:rPr>
              <a:t>Реализация Интегрированного плана как части </a:t>
            </a:r>
            <a:r>
              <a:rPr lang="ru-RU" sz="1399" b="1" u="sng" kern="0" dirty="0">
                <a:latin typeface="Arial"/>
                <a:ea typeface="Helvetica Neue"/>
                <a:cs typeface="Microsoft Sans Serif" panose="020B0604020202020204" pitchFamily="34" charset="0"/>
              </a:rPr>
              <a:t>Плана сотрудничества с </a:t>
            </a:r>
            <a:r>
              <a:rPr lang="ru-RU" sz="1399" kern="0" dirty="0">
                <a:latin typeface="Arial"/>
                <a:ea typeface="Helvetica Neue"/>
                <a:cs typeface="Microsoft Sans Serif" panose="020B0604020202020204" pitchFamily="34" charset="0"/>
              </a:rPr>
              <a:t>Правительством и Эксплуатирующей организацией.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914517" y="1689805"/>
            <a:ext cx="4256087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554">
              <a:defRPr/>
            </a:pPr>
            <a:r>
              <a:rPr lang="ru-RU" sz="1399" kern="0" dirty="0">
                <a:latin typeface="Arial"/>
                <a:ea typeface="Helvetica Neue"/>
                <a:cs typeface="Microsoft Sans Serif" panose="020B0604020202020204" pitchFamily="34" charset="0"/>
              </a:rPr>
              <a:t>Вынесение на Управляющий Совет Результатов оценки и Интегрированного плана содействия.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914082" y="1118603"/>
            <a:ext cx="4226928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554">
              <a:defRPr/>
            </a:pPr>
            <a:r>
              <a:rPr lang="ru-RU" sz="1399" kern="0" dirty="0">
                <a:latin typeface="Arial"/>
                <a:ea typeface="Helvetica Neue"/>
                <a:cs typeface="Microsoft Sans Serif" panose="020B0604020202020204" pitchFamily="34" charset="0"/>
              </a:rPr>
              <a:t>Оценка ЯИ и дефицитов, разработка </a:t>
            </a:r>
            <a:r>
              <a:rPr lang="ru-RU" sz="1399" kern="0" dirty="0" smtClean="0">
                <a:latin typeface="Arial"/>
                <a:ea typeface="Helvetica Neue"/>
                <a:cs typeface="Microsoft Sans Serif" panose="020B0604020202020204" pitchFamily="34" charset="0"/>
              </a:rPr>
              <a:t>дорожной карты </a:t>
            </a:r>
            <a:r>
              <a:rPr lang="ru-RU" sz="1399" kern="0" dirty="0">
                <a:latin typeface="Arial"/>
                <a:ea typeface="Helvetica Neue"/>
                <a:cs typeface="Microsoft Sans Serif" panose="020B0604020202020204" pitchFamily="34" charset="0"/>
              </a:rPr>
              <a:t>развития ЯИ экспертным сообществом.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933789" y="2501050"/>
            <a:ext cx="4023690" cy="73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554">
              <a:defRPr/>
            </a:pPr>
            <a:r>
              <a:rPr lang="ru-RU" sz="1399" kern="0" dirty="0">
                <a:latin typeface="Arial"/>
                <a:ea typeface="Helvetica Neue"/>
                <a:cs typeface="Microsoft Sans Serif" panose="020B0604020202020204" pitchFamily="34" charset="0"/>
              </a:rPr>
              <a:t>Реализация Интегрированного плана в части регуляторного сотрудничества как части </a:t>
            </a:r>
            <a:r>
              <a:rPr lang="ru-RU" sz="1399" b="1" u="sng" kern="0" dirty="0">
                <a:latin typeface="Arial"/>
                <a:ea typeface="Helvetica Neue"/>
                <a:cs typeface="Microsoft Sans Serif" panose="020B0604020202020204" pitchFamily="34" charset="0"/>
              </a:rPr>
              <a:t>Плана сотрудничества с регулятором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540990" y="1107079"/>
            <a:ext cx="227603" cy="39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554">
              <a:defRPr/>
            </a:pPr>
            <a:r>
              <a:rPr lang="ru-RU" sz="1998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568059" y="1720774"/>
            <a:ext cx="227603" cy="39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554">
              <a:defRPr/>
            </a:pPr>
            <a:r>
              <a:rPr lang="ru-RU" sz="1998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610456" y="2510844"/>
            <a:ext cx="191587" cy="39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554">
              <a:defRPr/>
            </a:pPr>
            <a:r>
              <a:rPr lang="ru-RU" sz="1998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589433" y="3430004"/>
            <a:ext cx="227603" cy="39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554">
              <a:defRPr/>
            </a:pPr>
            <a:r>
              <a:rPr lang="ru-RU" sz="1998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7" name="Блок-схема: узел 76"/>
          <p:cNvSpPr/>
          <p:nvPr/>
        </p:nvSpPr>
        <p:spPr>
          <a:xfrm>
            <a:off x="7543780" y="1144681"/>
            <a:ext cx="376586" cy="387232"/>
          </a:xfrm>
          <a:prstGeom prst="flowChartConnector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554">
              <a:defRPr/>
            </a:pPr>
            <a:endParaRPr lang="ru-RU" sz="1798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Блок-схема: узел 77"/>
          <p:cNvSpPr/>
          <p:nvPr/>
        </p:nvSpPr>
        <p:spPr>
          <a:xfrm>
            <a:off x="7537497" y="1742402"/>
            <a:ext cx="376586" cy="387232"/>
          </a:xfrm>
          <a:prstGeom prst="flowChartConnector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554">
              <a:defRPr/>
            </a:pPr>
            <a:endParaRPr lang="ru-RU" sz="1798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Блок-схема: узел 78"/>
          <p:cNvSpPr/>
          <p:nvPr/>
        </p:nvSpPr>
        <p:spPr>
          <a:xfrm>
            <a:off x="7545260" y="2557637"/>
            <a:ext cx="376586" cy="387232"/>
          </a:xfrm>
          <a:prstGeom prst="flowChartConnector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554">
              <a:defRPr/>
            </a:pPr>
            <a:endParaRPr lang="ru-RU" sz="1798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Блок-схема: узел 79"/>
          <p:cNvSpPr/>
          <p:nvPr/>
        </p:nvSpPr>
        <p:spPr>
          <a:xfrm>
            <a:off x="7573403" y="3445372"/>
            <a:ext cx="376586" cy="387232"/>
          </a:xfrm>
          <a:prstGeom prst="flowChartConnector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554">
              <a:defRPr/>
            </a:pPr>
            <a:endParaRPr lang="ru-RU" sz="1798" kern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81" name="Группа 80"/>
          <p:cNvGrpSpPr/>
          <p:nvPr/>
        </p:nvGrpSpPr>
        <p:grpSpPr>
          <a:xfrm>
            <a:off x="145846" y="963729"/>
            <a:ext cx="7851610" cy="3810437"/>
            <a:chOff x="124047" y="1500752"/>
            <a:chExt cx="8326350" cy="3732607"/>
          </a:xfrm>
        </p:grpSpPr>
        <p:sp>
          <p:nvSpPr>
            <p:cNvPr id="82" name="TextBox 81"/>
            <p:cNvSpPr txBox="1"/>
            <p:nvPr/>
          </p:nvSpPr>
          <p:spPr>
            <a:xfrm>
              <a:off x="1254010" y="1500752"/>
              <a:ext cx="3223713" cy="752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54">
                <a:defRPr/>
              </a:pPr>
              <a:r>
                <a:rPr lang="ru-RU" sz="1465" kern="0" dirty="0">
                  <a:solidFill>
                    <a:srgbClr val="00206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Компетентный орган / эксплуатирующая организация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281835" y="1562116"/>
              <a:ext cx="2530154" cy="532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54">
                <a:defRPr/>
              </a:pPr>
              <a:r>
                <a:rPr lang="ru-RU" sz="1465" kern="0" dirty="0">
                  <a:solidFill>
                    <a:srgbClr val="00206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Регулирующий орган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250658" y="4137717"/>
              <a:ext cx="1937655" cy="36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54">
                <a:defRPr/>
              </a:pPr>
              <a:r>
                <a:rPr lang="ru-RU" sz="1798" kern="0" dirty="0">
                  <a:solidFill>
                    <a:srgbClr val="333333"/>
                  </a:solidFill>
                  <a:latin typeface="Arial"/>
                  <a:cs typeface="Arial" panose="020B0604020202020204" pitchFamily="34" charset="0"/>
                </a:rPr>
                <a:t>ГК «Росатом»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12519" y="2857373"/>
              <a:ext cx="980763" cy="331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54">
                <a:defRPr/>
              </a:pPr>
              <a:r>
                <a:rPr lang="ru-RU" sz="1599" kern="0" dirty="0" err="1" smtClean="0">
                  <a:solidFill>
                    <a:srgbClr val="333333"/>
                  </a:solidFill>
                  <a:latin typeface="Arial"/>
                  <a:cs typeface="Arial" panose="020B0604020202020204" pitchFamily="34" charset="0"/>
                </a:rPr>
                <a:t>РусАС</a:t>
              </a:r>
              <a:r>
                <a:rPr lang="ru-RU" sz="1599" kern="0" dirty="0" smtClean="0">
                  <a:solidFill>
                    <a:srgbClr val="333333"/>
                  </a:solidFill>
                  <a:latin typeface="Arial"/>
                  <a:cs typeface="Arial" panose="020B0604020202020204" pitchFamily="34" charset="0"/>
                </a:rPr>
                <a:t>*</a:t>
              </a:r>
              <a:endParaRPr lang="ru-RU" sz="1599" kern="0" dirty="0">
                <a:solidFill>
                  <a:srgbClr val="333333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544341" y="4116538"/>
              <a:ext cx="1937655" cy="36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54">
                <a:defRPr/>
              </a:pPr>
              <a:r>
                <a:rPr lang="ru-RU" sz="1798" kern="0" dirty="0">
                  <a:solidFill>
                    <a:srgbClr val="333333"/>
                  </a:solidFill>
                  <a:latin typeface="Arial"/>
                  <a:cs typeface="Arial" panose="020B0604020202020204" pitchFamily="34" charset="0"/>
                </a:rPr>
                <a:t>Ростехнадзор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266254" y="4701229"/>
              <a:ext cx="2184143" cy="532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54">
                <a:defRPr/>
              </a:pPr>
              <a:r>
                <a:rPr lang="ru-RU" sz="1465" kern="0" dirty="0">
                  <a:solidFill>
                    <a:srgbClr val="333333"/>
                  </a:solidFill>
                  <a:latin typeface="Arial"/>
                  <a:cs typeface="Arial" panose="020B0604020202020204" pitchFamily="34" charset="0"/>
                </a:rPr>
                <a:t>АО «ВО «Безопасность»</a:t>
              </a:r>
            </a:p>
          </p:txBody>
        </p:sp>
        <p:cxnSp>
          <p:nvCxnSpPr>
            <p:cNvPr id="88" name="Прямая со стрелкой 87"/>
            <p:cNvCxnSpPr/>
            <p:nvPr/>
          </p:nvCxnSpPr>
          <p:spPr>
            <a:xfrm flipH="1" flipV="1">
              <a:off x="6266672" y="2050565"/>
              <a:ext cx="0" cy="1980000"/>
            </a:xfrm>
            <a:prstGeom prst="straightConnector1">
              <a:avLst/>
            </a:prstGeom>
            <a:noFill/>
            <a:ln w="6350" cap="flat" cmpd="sng" algn="ctr">
              <a:solidFill>
                <a:srgbClr val="0070C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89" name="Прямая со стрелкой 88"/>
            <p:cNvCxnSpPr>
              <a:stCxn id="86" idx="2"/>
              <a:endCxn id="111" idx="0"/>
            </p:cNvCxnSpPr>
            <p:nvPr/>
          </p:nvCxnSpPr>
          <p:spPr>
            <a:xfrm flipH="1">
              <a:off x="6121824" y="4508111"/>
              <a:ext cx="391345" cy="241207"/>
            </a:xfrm>
            <a:prstGeom prst="straightConnector1">
              <a:avLst/>
            </a:prstGeom>
            <a:noFill/>
            <a:ln w="6350" cap="flat" cmpd="sng" algn="ctr">
              <a:solidFill>
                <a:srgbClr val="0070C0"/>
              </a:solidFill>
              <a:prstDash val="dash"/>
              <a:miter lim="800000"/>
              <a:tailEnd type="triangle"/>
            </a:ln>
            <a:effectLst/>
          </p:spPr>
        </p:cxnSp>
        <p:sp>
          <p:nvSpPr>
            <p:cNvPr id="90" name="TextBox 89"/>
            <p:cNvSpPr txBox="1"/>
            <p:nvPr/>
          </p:nvSpPr>
          <p:spPr>
            <a:xfrm rot="16200000">
              <a:off x="-449128" y="2938404"/>
              <a:ext cx="1766212" cy="61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54">
                <a:defRPr/>
              </a:pPr>
              <a:r>
                <a:rPr lang="ru-RU" sz="1599" kern="0" dirty="0">
                  <a:solidFill>
                    <a:srgbClr val="333333"/>
                  </a:solidFill>
                  <a:latin typeface="Arial"/>
                  <a:cs typeface="Arial" panose="020B0604020202020204" pitchFamily="34" charset="0"/>
                </a:rPr>
                <a:t>Рекомендации  по развитию ЯИ</a:t>
              </a:r>
            </a:p>
          </p:txBody>
        </p:sp>
        <p:cxnSp>
          <p:nvCxnSpPr>
            <p:cNvPr id="91" name="Соединительная линия уступом 90"/>
            <p:cNvCxnSpPr>
              <a:stCxn id="84" idx="1"/>
              <a:endCxn id="82" idx="1"/>
            </p:cNvCxnSpPr>
            <p:nvPr/>
          </p:nvCxnSpPr>
          <p:spPr>
            <a:xfrm rot="10800000">
              <a:off x="1254010" y="1892326"/>
              <a:ext cx="996649" cy="2441177"/>
            </a:xfrm>
            <a:prstGeom prst="bentConnector3">
              <a:avLst>
                <a:gd name="adj1" fmla="val 147604"/>
              </a:avLst>
            </a:prstGeom>
            <a:noFill/>
            <a:ln w="6350" cap="flat" cmpd="sng" algn="ctr">
              <a:solidFill>
                <a:srgbClr val="0070C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2" name="TextBox 91"/>
            <p:cNvSpPr txBox="1"/>
            <p:nvPr/>
          </p:nvSpPr>
          <p:spPr>
            <a:xfrm>
              <a:off x="2749258" y="2368903"/>
              <a:ext cx="227813" cy="36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554">
                <a:defRPr/>
              </a:pPr>
              <a:r>
                <a:rPr lang="ru-RU" sz="1798" kern="0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</a:p>
          </p:txBody>
        </p:sp>
        <p:sp>
          <p:nvSpPr>
            <p:cNvPr id="93" name="Овал 92"/>
            <p:cNvSpPr/>
            <p:nvPr/>
          </p:nvSpPr>
          <p:spPr>
            <a:xfrm>
              <a:off x="2772732" y="2428606"/>
              <a:ext cx="275422" cy="286439"/>
            </a:xfrm>
            <a:prstGeom prst="ellipse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554">
                <a:defRPr/>
              </a:pPr>
              <a:endParaRPr lang="ru-RU" sz="1798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742788" y="3667713"/>
              <a:ext cx="227813" cy="36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554">
                <a:defRPr/>
              </a:pPr>
              <a:r>
                <a:rPr lang="ru-RU" sz="1798" kern="0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40670" y="2097928"/>
              <a:ext cx="227813" cy="36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554">
                <a:defRPr/>
              </a:pPr>
              <a:r>
                <a:rPr lang="ru-RU" sz="1798" kern="0" dirty="0">
                  <a:solidFill>
                    <a:prstClr val="black"/>
                  </a:solidFill>
                  <a:latin typeface="Calibri" panose="020F0502020204030204"/>
                </a:rPr>
                <a:t>4</a:t>
              </a:r>
            </a:p>
          </p:txBody>
        </p:sp>
        <p:sp>
          <p:nvSpPr>
            <p:cNvPr id="96" name="Овал 95"/>
            <p:cNvSpPr/>
            <p:nvPr/>
          </p:nvSpPr>
          <p:spPr>
            <a:xfrm>
              <a:off x="4788310" y="3701375"/>
              <a:ext cx="275422" cy="286439"/>
            </a:xfrm>
            <a:prstGeom prst="ellipse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554">
                <a:defRPr/>
              </a:pPr>
              <a:endParaRPr lang="ru-RU" sz="1798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357425" y="2139373"/>
              <a:ext cx="275422" cy="286439"/>
            </a:xfrm>
            <a:prstGeom prst="ellipse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554">
                <a:defRPr/>
              </a:pPr>
              <a:endParaRPr lang="ru-RU" sz="1798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515486" y="2820178"/>
              <a:ext cx="4172280" cy="632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54">
                <a:defRPr/>
              </a:pPr>
              <a:r>
                <a:rPr lang="ru-RU" sz="1798" kern="0" dirty="0">
                  <a:solidFill>
                    <a:srgbClr val="333333"/>
                  </a:solidFill>
                  <a:latin typeface="Arial"/>
                  <a:cs typeface="Arial" panose="020B0604020202020204" pitchFamily="34" charset="0"/>
                </a:rPr>
                <a:t>Организации –держатели контрактов</a:t>
              </a:r>
            </a:p>
          </p:txBody>
        </p:sp>
        <p:cxnSp>
          <p:nvCxnSpPr>
            <p:cNvPr id="99" name="Прямая со стрелкой 98"/>
            <p:cNvCxnSpPr/>
            <p:nvPr/>
          </p:nvCxnSpPr>
          <p:spPr>
            <a:xfrm flipV="1">
              <a:off x="2441336" y="2225963"/>
              <a:ext cx="215853" cy="571312"/>
            </a:xfrm>
            <a:prstGeom prst="straightConnector1">
              <a:avLst/>
            </a:prstGeom>
            <a:noFill/>
            <a:ln w="6350" cap="flat" cmpd="sng" algn="ctr">
              <a:solidFill>
                <a:srgbClr val="0070C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00" name="Прямая со стрелкой 99"/>
            <p:cNvCxnSpPr/>
            <p:nvPr/>
          </p:nvCxnSpPr>
          <p:spPr>
            <a:xfrm flipH="1" flipV="1">
              <a:off x="3376561" y="2270970"/>
              <a:ext cx="66342" cy="549209"/>
            </a:xfrm>
            <a:prstGeom prst="straightConnector1">
              <a:avLst/>
            </a:prstGeom>
            <a:noFill/>
            <a:ln w="6350" cap="flat" cmpd="sng" algn="ctr">
              <a:solidFill>
                <a:srgbClr val="0070C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01" name="Прямая со стрелкой 100"/>
            <p:cNvCxnSpPr/>
            <p:nvPr/>
          </p:nvCxnSpPr>
          <p:spPr>
            <a:xfrm flipH="1" flipV="1">
              <a:off x="3716846" y="2241553"/>
              <a:ext cx="279879" cy="569923"/>
            </a:xfrm>
            <a:prstGeom prst="straightConnector1">
              <a:avLst/>
            </a:prstGeom>
            <a:noFill/>
            <a:ln w="6350" cap="flat" cmpd="sng" algn="ctr">
              <a:solidFill>
                <a:srgbClr val="0070C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02" name="Прямая со стрелкой 101"/>
            <p:cNvCxnSpPr/>
            <p:nvPr/>
          </p:nvCxnSpPr>
          <p:spPr>
            <a:xfrm flipV="1">
              <a:off x="1550713" y="3048591"/>
              <a:ext cx="407860" cy="63"/>
            </a:xfrm>
            <a:prstGeom prst="straightConnector1">
              <a:avLst/>
            </a:prstGeom>
            <a:noFill/>
            <a:ln w="6350" cap="flat" cmpd="sng" algn="ctr">
              <a:solidFill>
                <a:srgbClr val="0070C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03" name="Прямая соединительная линия 102"/>
            <p:cNvCxnSpPr/>
            <p:nvPr/>
          </p:nvCxnSpPr>
          <p:spPr>
            <a:xfrm flipH="1">
              <a:off x="1133891" y="3439039"/>
              <a:ext cx="1" cy="223574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05" name="Прямая соединительная линия 104"/>
            <p:cNvCxnSpPr/>
            <p:nvPr/>
          </p:nvCxnSpPr>
          <p:spPr>
            <a:xfrm flipH="1">
              <a:off x="3278060" y="3440221"/>
              <a:ext cx="1" cy="223574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1132801" y="3674014"/>
              <a:ext cx="3253672" cy="13346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08" name="Прямая со стрелкой 107"/>
            <p:cNvCxnSpPr/>
            <p:nvPr/>
          </p:nvCxnSpPr>
          <p:spPr>
            <a:xfrm flipH="1">
              <a:off x="3267997" y="3708377"/>
              <a:ext cx="6663" cy="427317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9" name="TextBox 108"/>
            <p:cNvSpPr txBox="1"/>
            <p:nvPr/>
          </p:nvSpPr>
          <p:spPr>
            <a:xfrm>
              <a:off x="4064387" y="4021875"/>
              <a:ext cx="1639188" cy="572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54">
                <a:defRPr/>
              </a:pPr>
              <a:r>
                <a:rPr lang="ru-RU" sz="1599" kern="0" dirty="0" err="1">
                  <a:solidFill>
                    <a:srgbClr val="333333"/>
                  </a:solidFill>
                  <a:latin typeface="Arial"/>
                  <a:cs typeface="Arial" panose="020B0604020202020204" pitchFamily="34" charset="0"/>
                </a:rPr>
                <a:t>УправСовет</a:t>
              </a:r>
              <a:r>
                <a:rPr lang="ru-RU" sz="1599" kern="0" dirty="0">
                  <a:solidFill>
                    <a:srgbClr val="333333"/>
                  </a:solidFill>
                  <a:latin typeface="Arial"/>
                  <a:cs typeface="Arial" panose="020B0604020202020204" pitchFamily="34" charset="0"/>
                </a:rPr>
                <a:t> (</a:t>
              </a:r>
              <a:r>
                <a:rPr lang="ru-RU" sz="1599" kern="0" dirty="0" err="1">
                  <a:solidFill>
                    <a:srgbClr val="333333"/>
                  </a:solidFill>
                  <a:latin typeface="Arial"/>
                  <a:cs typeface="Arial" panose="020B0604020202020204" pitchFamily="34" charset="0"/>
                </a:rPr>
                <a:t>РусАС</a:t>
              </a:r>
              <a:r>
                <a:rPr lang="ru-RU" sz="1599" kern="0" dirty="0">
                  <a:solidFill>
                    <a:srgbClr val="333333"/>
                  </a:solidFill>
                  <a:latin typeface="Arial"/>
                  <a:cs typeface="Arial" panose="020B0604020202020204" pitchFamily="34" charset="0"/>
                </a:rPr>
                <a:t>)</a:t>
              </a:r>
            </a:p>
          </p:txBody>
        </p:sp>
        <p:cxnSp>
          <p:nvCxnSpPr>
            <p:cNvPr id="110" name="Прямая со стрелкой 109"/>
            <p:cNvCxnSpPr/>
            <p:nvPr/>
          </p:nvCxnSpPr>
          <p:spPr>
            <a:xfrm>
              <a:off x="4070806" y="4337794"/>
              <a:ext cx="1558901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70C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>
              <a:off x="5483299" y="4749319"/>
              <a:ext cx="1277050" cy="311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54">
                <a:defRPr/>
              </a:pPr>
              <a:r>
                <a:rPr lang="ru-RU" sz="1465" kern="0" dirty="0">
                  <a:solidFill>
                    <a:srgbClr val="333333"/>
                  </a:solidFill>
                  <a:latin typeface="Arial"/>
                  <a:cs typeface="Arial" panose="020B0604020202020204" pitchFamily="34" charset="0"/>
                </a:rPr>
                <a:t>НТЦ ЯРБ</a:t>
              </a:r>
            </a:p>
          </p:txBody>
        </p:sp>
        <p:cxnSp>
          <p:nvCxnSpPr>
            <p:cNvPr id="112" name="Прямая со стрелкой 111"/>
            <p:cNvCxnSpPr/>
            <p:nvPr/>
          </p:nvCxnSpPr>
          <p:spPr>
            <a:xfrm>
              <a:off x="6513169" y="4428120"/>
              <a:ext cx="839962" cy="301170"/>
            </a:xfrm>
            <a:prstGeom prst="straightConnector1">
              <a:avLst/>
            </a:prstGeom>
            <a:noFill/>
            <a:ln w="6350" cap="flat" cmpd="sng" algn="ctr">
              <a:solidFill>
                <a:srgbClr val="0070C0"/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113" name="Прямая со стрелкой 112"/>
            <p:cNvCxnSpPr/>
            <p:nvPr/>
          </p:nvCxnSpPr>
          <p:spPr>
            <a:xfrm flipV="1">
              <a:off x="1357605" y="2211126"/>
              <a:ext cx="657439" cy="531687"/>
            </a:xfrm>
            <a:prstGeom prst="straightConnector1">
              <a:avLst/>
            </a:prstGeom>
            <a:noFill/>
            <a:ln w="6350" cap="flat" cmpd="sng" algn="ctr">
              <a:solidFill>
                <a:srgbClr val="0070C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14" name="Прямая со стрелкой 113"/>
            <p:cNvCxnSpPr/>
            <p:nvPr/>
          </p:nvCxnSpPr>
          <p:spPr>
            <a:xfrm>
              <a:off x="4319849" y="1827813"/>
              <a:ext cx="1171008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5" name="TextBox 114"/>
            <p:cNvSpPr txBox="1"/>
            <p:nvPr/>
          </p:nvSpPr>
          <p:spPr>
            <a:xfrm>
              <a:off x="4217395" y="1508320"/>
              <a:ext cx="1380963" cy="572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54">
                <a:defRPr/>
              </a:pPr>
              <a:r>
                <a:rPr lang="ru-RU" sz="1399" kern="0" dirty="0">
                  <a:solidFill>
                    <a:srgbClr val="333333"/>
                  </a:solidFill>
                  <a:latin typeface="Arial"/>
                  <a:cs typeface="Arial" panose="020B0604020202020204" pitchFamily="34" charset="0"/>
                </a:rPr>
                <a:t>Заявки</a:t>
              </a:r>
              <a:r>
                <a:rPr lang="ru-RU" sz="1798" kern="0" dirty="0">
                  <a:solidFill>
                    <a:srgbClr val="333333"/>
                  </a:solidFill>
                  <a:latin typeface="Calibri" panose="020F0502020204030204"/>
                </a:rPr>
                <a:t> </a:t>
              </a:r>
              <a:r>
                <a:rPr lang="ru-RU" sz="1399" kern="0" dirty="0">
                  <a:solidFill>
                    <a:srgbClr val="333333"/>
                  </a:solidFill>
                  <a:latin typeface="Arial"/>
                  <a:cs typeface="Arial" panose="020B0604020202020204" pitchFamily="34" charset="0"/>
                </a:rPr>
                <a:t>на разрешения</a:t>
              </a:r>
              <a:endParaRPr lang="en-US" sz="1399" kern="0" dirty="0">
                <a:solidFill>
                  <a:srgbClr val="333333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319748" y="2615689"/>
              <a:ext cx="227813" cy="36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554">
                <a:defRPr/>
              </a:pPr>
              <a:r>
                <a:rPr lang="ru-RU" sz="1798" kern="0" dirty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6336504" y="2657135"/>
              <a:ext cx="275422" cy="286439"/>
            </a:xfrm>
            <a:prstGeom prst="ellipse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554">
                <a:defRPr/>
              </a:pPr>
              <a:endParaRPr lang="ru-RU" sz="1798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18" name="Соединительная линия уступом 117"/>
            <p:cNvCxnSpPr/>
            <p:nvPr/>
          </p:nvCxnSpPr>
          <p:spPr>
            <a:xfrm rot="16200000" flipV="1">
              <a:off x="5867972" y="2915012"/>
              <a:ext cx="2637202" cy="991356"/>
            </a:xfrm>
            <a:prstGeom prst="bentConnector3">
              <a:avLst>
                <a:gd name="adj1" fmla="val 50000"/>
              </a:avLst>
            </a:prstGeom>
            <a:noFill/>
            <a:ln w="6350" cap="flat" cmpd="sng" algn="ctr">
              <a:solidFill>
                <a:srgbClr val="0070C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9" name="TextBox 118"/>
            <p:cNvSpPr txBox="1"/>
            <p:nvPr/>
          </p:nvSpPr>
          <p:spPr>
            <a:xfrm>
              <a:off x="6723739" y="3094444"/>
              <a:ext cx="1182170" cy="301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554">
                <a:defRPr/>
              </a:pPr>
              <a:r>
                <a:rPr lang="ru-RU" sz="1399" kern="0" dirty="0">
                  <a:solidFill>
                    <a:srgbClr val="333333"/>
                  </a:solidFill>
                  <a:latin typeface="Arial"/>
                  <a:cs typeface="Arial" panose="020B0604020202020204" pitchFamily="34" charset="0"/>
                </a:rPr>
                <a:t>Контракт </a:t>
              </a:r>
              <a:endParaRPr lang="en-US" sz="1399" kern="0" dirty="0">
                <a:solidFill>
                  <a:srgbClr val="333333"/>
                </a:solidFill>
                <a:latin typeface="Arial"/>
                <a:cs typeface="Arial" panose="020B0604020202020204" pitchFamily="34" charset="0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7630243" y="4564407"/>
            <a:ext cx="4412153" cy="799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554">
              <a:defRPr/>
            </a:pPr>
            <a:r>
              <a:rPr lang="ru-RU" sz="1599" b="1" kern="0" dirty="0">
                <a:latin typeface="Arial"/>
                <a:ea typeface="Helvetica Neue"/>
                <a:cs typeface="Microsoft Sans Serif" panose="020B0604020202020204" pitchFamily="34" charset="0"/>
              </a:rPr>
              <a:t>Устранение дефицитов в области ЯИ для Проекта АЭС </a:t>
            </a:r>
            <a:r>
              <a:rPr lang="ru-RU" sz="1399" kern="0" dirty="0">
                <a:latin typeface="Arial"/>
                <a:ea typeface="Helvetica Neue"/>
                <a:cs typeface="Microsoft Sans Serif" panose="020B0604020202020204" pitchFamily="34" charset="0"/>
              </a:rPr>
              <a:t>(три типа мероприятий: нормотворчество, кадровое и орг. развитие)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183402" y="4237087"/>
            <a:ext cx="52238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54"/>
            <a:r>
              <a:rPr lang="ru-RU" sz="1600" b="1" i="1" dirty="0" err="1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Ростехнадзор</a:t>
            </a:r>
            <a:r>
              <a:rPr lang="ru-RU" sz="1600" b="1" i="1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 уполномочен сотрудничать с зарубежными РО по вопросам развития нац. систем регулирования ядерной и радиационной безопасности […], включая развитие нормативной правовой базы, систем лицензирования и надзора, […] подготовки персонала. (Постановление Правительства РФ от 15.04.2014 № 339) </a:t>
            </a:r>
          </a:p>
        </p:txBody>
      </p:sp>
      <p:sp>
        <p:nvSpPr>
          <p:cNvPr id="126" name="TextBox 125"/>
          <p:cNvSpPr txBox="1"/>
          <p:nvPr/>
        </p:nvSpPr>
        <p:spPr>
          <a:xfrm rot="16200000">
            <a:off x="5033282" y="2524864"/>
            <a:ext cx="1502420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554">
              <a:defRPr/>
            </a:pPr>
            <a:r>
              <a:rPr lang="ru-RU" sz="1399" dirty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Меморандум </a:t>
            </a:r>
            <a:endParaRPr lang="en-US" sz="1399" dirty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886" y="6429874"/>
            <a:ext cx="2919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РусАС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– Русатом Сервис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77625" y="6086475"/>
            <a:ext cx="276225" cy="343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0" name="Таблица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134727"/>
              </p:ext>
            </p:extLst>
          </p:nvPr>
        </p:nvGraphicFramePr>
        <p:xfrm>
          <a:off x="7395448" y="5507439"/>
          <a:ext cx="4608152" cy="1158072"/>
        </p:xfrm>
        <a:graphic>
          <a:graphicData uri="http://schemas.openxmlformats.org/drawingml/2006/table">
            <a:tbl>
              <a:tblPr firstRow="1" bandRow="1"/>
              <a:tblGrid>
                <a:gridCol w="2445023">
                  <a:extLst>
                    <a:ext uri="{9D8B030D-6E8A-4147-A177-3AD203B41FA5}">
                      <a16:colId xmlns:a16="http://schemas.microsoft.com/office/drawing/2014/main" val="3165409807"/>
                    </a:ext>
                  </a:extLst>
                </a:gridCol>
                <a:gridCol w="2163129">
                  <a:extLst>
                    <a:ext uri="{9D8B030D-6E8A-4147-A177-3AD203B41FA5}">
                      <a16:colId xmlns:a16="http://schemas.microsoft.com/office/drawing/2014/main" val="2861695292"/>
                    </a:ext>
                  </a:extLst>
                </a:gridCol>
              </a:tblGrid>
              <a:tr h="5785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FontAwesom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FontAwesom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FontAwesom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FontAwesom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FontAwesom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FontAwesom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FontAwesom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FontAwesom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FontAwesome"/>
                        </a:defRPr>
                      </a:lvl9pPr>
                    </a:lstStyle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ЯИ управления (Правительство и ЭО)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55" marR="91355" marT="45678" marB="45678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ЯИ регулирования (НРО) </a:t>
                      </a:r>
                      <a:endParaRPr lang="en-US" sz="16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355" marR="91355" marT="45678" marB="45678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550687"/>
                  </a:ext>
                </a:extLst>
              </a:tr>
              <a:tr h="5785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FontAwesom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FontAwesom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FontAwesom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FontAwesom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FontAwesom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FontAwesom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FontAwesom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FontAwesom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FontAwesom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ГК «Росатом» (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АСЭ,  </a:t>
                      </a:r>
                      <a:r>
                        <a:rPr lang="ru-RU" sz="16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РусАС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др.)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55" marR="91355" marT="45678" marB="45678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FontAwesom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FontAwesom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FontAwesom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FontAwesom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FontAwesom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FontAwesom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FontAwesom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FontAwesom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FontAwesome"/>
                        </a:defRPr>
                      </a:lvl9pPr>
                    </a:lstStyle>
                    <a:p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Ростехнадзор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ОНТП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55" marR="91355" marT="45678" marB="45678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256355"/>
                  </a:ext>
                </a:extLst>
              </a:tr>
            </a:tbl>
          </a:graphicData>
        </a:graphic>
      </p:graphicFrame>
      <p:sp>
        <p:nvSpPr>
          <p:cNvPr id="122" name="Номер слайда 2"/>
          <p:cNvSpPr txBox="1">
            <a:spLocks/>
          </p:cNvSpPr>
          <p:nvPr/>
        </p:nvSpPr>
        <p:spPr>
          <a:xfrm>
            <a:off x="11798581" y="6599730"/>
            <a:ext cx="617781" cy="37698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072"/>
            <a:fld id="{61354F95-DFB8-4062-9C19-46A4965F6445}" type="slidenum">
              <a:rPr lang="ru-RU" sz="1400">
                <a:solidFill>
                  <a:schemeClr val="bg1">
                    <a:lumMod val="50000"/>
                  </a:schemeClr>
                </a:solidFill>
                <a:latin typeface="Arial"/>
              </a:rPr>
              <a:pPr defTabSz="1218072"/>
              <a:t>14</a:t>
            </a:fld>
            <a:endParaRPr lang="ru-RU" sz="1798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3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71500" y="169742"/>
            <a:ext cx="8886825" cy="4413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 сотрудничества Росатома с МАГАТЭ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59596" y="1324807"/>
            <a:ext cx="8287141" cy="111656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41077" indent="0" defTabSz="1218072">
              <a:spcBef>
                <a:spcPts val="799"/>
              </a:spcBef>
              <a:buNone/>
              <a:defRPr/>
            </a:pPr>
            <a:r>
              <a:rPr lang="ru-RU" sz="1599" kern="0" dirty="0">
                <a:solidFill>
                  <a:srgbClr val="333333"/>
                </a:solidFill>
                <a:latin typeface="Arial"/>
                <a:cs typeface="Arial"/>
              </a:rPr>
              <a:t>Программа технического сотрудничества МАГАТЭ — это основной механизм передачи ядерных технологий государствам-членам и оказания им помощи в решении ключевых первоочередных задач развития ядерно-энергетической программы и применения ядерных технологий.</a:t>
            </a:r>
            <a:endParaRPr lang="ru-RU" altLang="ru-RU" sz="1599" kern="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724640" y="2499522"/>
            <a:ext cx="7807505" cy="58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1218072">
              <a:buNone/>
              <a:defRPr/>
            </a:pPr>
            <a:r>
              <a:rPr lang="ru-RU" altLang="ru-RU" sz="1599" dirty="0">
                <a:solidFill>
                  <a:srgbClr val="333333"/>
                </a:solidFill>
                <a:latin typeface="Arial"/>
              </a:rPr>
              <a:t>2017 год - Соглашение с МАГАТЭ о внебюджетном взносе на реализацию проектов по развитию ядерной инфраструктуре.</a:t>
            </a:r>
            <a:endParaRPr lang="ru-RU" altLang="ru-RU" sz="1865" kern="0" dirty="0">
              <a:solidFill>
                <a:srgbClr val="414142"/>
              </a:solidFill>
              <a:latin typeface="Arial"/>
              <a:cs typeface="Arial"/>
            </a:endParaRPr>
          </a:p>
          <a:p>
            <a:pPr marL="241077" indent="-241077" defTabSz="1218072">
              <a:defRPr/>
            </a:pPr>
            <a:endParaRPr lang="ru-RU" altLang="ru-RU" sz="1865" kern="0" dirty="0">
              <a:solidFill>
                <a:srgbClr val="414142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917" t="12878" r="33611" b="10085"/>
          <a:stretch/>
        </p:blipFill>
        <p:spPr>
          <a:xfrm>
            <a:off x="8684180" y="1066869"/>
            <a:ext cx="3114401" cy="212624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369237" y="3251262"/>
            <a:ext cx="7738234" cy="366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072">
              <a:defRPr/>
            </a:pPr>
            <a:r>
              <a:rPr lang="ru-RU" sz="1599" dirty="0">
                <a:solidFill>
                  <a:srgbClr val="333333"/>
                </a:solidFill>
                <a:latin typeface="Arial"/>
              </a:rPr>
              <a:t>2018 год – соглашение с МАГАТЭ о назначении </a:t>
            </a:r>
            <a:r>
              <a:rPr lang="ru-RU" sz="1599" dirty="0" smtClean="0">
                <a:solidFill>
                  <a:srgbClr val="333333"/>
                </a:solidFill>
                <a:latin typeface="Arial"/>
              </a:rPr>
              <a:t>"</a:t>
            </a:r>
            <a:r>
              <a:rPr lang="ru-RU" sz="1599" dirty="0">
                <a:solidFill>
                  <a:srgbClr val="333333"/>
                </a:solidFill>
                <a:latin typeface="Arial"/>
              </a:rPr>
              <a:t>АВАРИЙНО-ТЕХНИЧЕСКИЙ ЦЕНТР МИНАТОМА РОССИИ" (г. Санкт-Петербург) совместно с</a:t>
            </a:r>
            <a:r>
              <a:rPr lang="ru-RU" sz="1599" b="1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1599" dirty="0">
                <a:solidFill>
                  <a:srgbClr val="333333"/>
                </a:solidFill>
                <a:latin typeface="Arial"/>
              </a:rPr>
              <a:t>АНО ДПО «Техническая Академия Росатома» (</a:t>
            </a:r>
            <a:r>
              <a:rPr lang="ru-RU" sz="1599" dirty="0" smtClean="0">
                <a:solidFill>
                  <a:srgbClr val="333333"/>
                </a:solidFill>
                <a:latin typeface="Arial"/>
              </a:rPr>
              <a:t>ТАР, дочерняя организация АО «Русатом Сервис») </a:t>
            </a:r>
            <a:r>
              <a:rPr lang="ru-RU" sz="1599" dirty="0">
                <a:solidFill>
                  <a:srgbClr val="333333"/>
                </a:solidFill>
                <a:latin typeface="Arial"/>
              </a:rPr>
              <a:t>центром развития </a:t>
            </a:r>
            <a:r>
              <a:rPr lang="ru-RU" sz="1599" dirty="0" smtClean="0">
                <a:solidFill>
                  <a:srgbClr val="333333"/>
                </a:solidFill>
                <a:latin typeface="Arial"/>
              </a:rPr>
              <a:t>компетенций </a:t>
            </a:r>
            <a:r>
              <a:rPr lang="ru-RU" sz="1599" dirty="0">
                <a:solidFill>
                  <a:srgbClr val="333333"/>
                </a:solidFill>
                <a:latin typeface="Arial"/>
              </a:rPr>
              <a:t>в области аварийной готовности и реагирования.</a:t>
            </a:r>
          </a:p>
          <a:p>
            <a:pPr defTabSz="1218072">
              <a:defRPr/>
            </a:pPr>
            <a:endParaRPr lang="ru-RU" sz="799" dirty="0">
              <a:solidFill>
                <a:srgbClr val="333333"/>
              </a:solidFill>
              <a:latin typeface="Arial"/>
            </a:endParaRPr>
          </a:p>
          <a:p>
            <a:pPr defTabSz="1218072">
              <a:defRPr/>
            </a:pPr>
            <a:r>
              <a:rPr lang="ru-RU" sz="1599" dirty="0">
                <a:solidFill>
                  <a:srgbClr val="333333"/>
                </a:solidFill>
                <a:latin typeface="Arial"/>
              </a:rPr>
              <a:t>2019 год </a:t>
            </a:r>
            <a:r>
              <a:rPr lang="ru-RU" sz="1599" dirty="0" smtClean="0">
                <a:solidFill>
                  <a:srgbClr val="333333"/>
                </a:solidFill>
                <a:latin typeface="Arial"/>
              </a:rPr>
              <a:t>– ТАР – Координационный центр </a:t>
            </a:r>
            <a:r>
              <a:rPr lang="ru-RU" sz="1599" dirty="0">
                <a:solidFill>
                  <a:srgbClr val="333333"/>
                </a:solidFill>
                <a:latin typeface="Arial"/>
              </a:rPr>
              <a:t>в сфере управления знаниями и развитием людских ресурсов для ядерно-энергетической программы и физической ядерной безопасности.</a:t>
            </a:r>
          </a:p>
          <a:p>
            <a:pPr defTabSz="1218072">
              <a:defRPr/>
            </a:pPr>
            <a:endParaRPr lang="ru-RU" sz="799" dirty="0">
              <a:solidFill>
                <a:srgbClr val="333333"/>
              </a:solidFill>
              <a:latin typeface="Arial"/>
            </a:endParaRPr>
          </a:p>
          <a:p>
            <a:pPr defTabSz="1218072">
              <a:defRPr/>
            </a:pPr>
            <a:r>
              <a:rPr lang="ru-RU" sz="1599" dirty="0">
                <a:solidFill>
                  <a:srgbClr val="333333"/>
                </a:solidFill>
                <a:latin typeface="Arial"/>
              </a:rPr>
              <a:t>2020 год </a:t>
            </a:r>
            <a:r>
              <a:rPr lang="ru-RU" sz="1599" dirty="0" smtClean="0">
                <a:solidFill>
                  <a:srgbClr val="333333"/>
                </a:solidFill>
                <a:latin typeface="Arial"/>
              </a:rPr>
              <a:t>– </a:t>
            </a:r>
            <a:r>
              <a:rPr lang="ru-RU" sz="1599" dirty="0">
                <a:solidFill>
                  <a:srgbClr val="333333"/>
                </a:solidFill>
                <a:latin typeface="Arial"/>
              </a:rPr>
              <a:t>ТАР – Координационный центр в сфере управления знаниями и развитием людских ресурсов для ядерно-энергетической программы, </a:t>
            </a:r>
            <a:r>
              <a:rPr lang="ru-RU" sz="1599" b="1" dirty="0">
                <a:solidFill>
                  <a:srgbClr val="333333"/>
                </a:solidFill>
                <a:latin typeface="Arial"/>
              </a:rPr>
              <a:t>ядерных наук</a:t>
            </a:r>
            <a:r>
              <a:rPr lang="en-US" sz="1599" b="1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1599" b="1" dirty="0">
                <a:solidFill>
                  <a:srgbClr val="333333"/>
                </a:solidFill>
                <a:latin typeface="Arial"/>
              </a:rPr>
              <a:t>и применений </a:t>
            </a:r>
            <a:r>
              <a:rPr lang="ru-RU" sz="1599" dirty="0">
                <a:solidFill>
                  <a:srgbClr val="333333"/>
                </a:solidFill>
                <a:latin typeface="Arial"/>
              </a:rPr>
              <a:t>и физической ядерной безопасности</a:t>
            </a:r>
            <a:r>
              <a:rPr lang="ru-RU" sz="1599" dirty="0" smtClean="0">
                <a:solidFill>
                  <a:srgbClr val="333333"/>
                </a:solidFill>
                <a:latin typeface="Arial"/>
              </a:rPr>
              <a:t>.</a:t>
            </a:r>
          </a:p>
          <a:p>
            <a:pPr defTabSz="1218072">
              <a:defRPr/>
            </a:pPr>
            <a:endParaRPr lang="ru-RU" sz="800" dirty="0">
              <a:solidFill>
                <a:srgbClr val="333333"/>
              </a:solidFill>
              <a:latin typeface="Arial"/>
            </a:endParaRPr>
          </a:p>
          <a:p>
            <a:pPr defTabSz="1218072">
              <a:defRPr/>
            </a:pPr>
            <a:r>
              <a:rPr lang="ru-RU" sz="1599" dirty="0">
                <a:solidFill>
                  <a:srgbClr val="333333"/>
                </a:solidFill>
                <a:latin typeface="Arial"/>
              </a:rPr>
              <a:t>2021 – Соглашение о сотрудничестве между ТАР и Департаментом МАГАТЭ в области </a:t>
            </a:r>
            <a:r>
              <a:rPr lang="ru-RU" sz="1599" dirty="0" smtClean="0">
                <a:solidFill>
                  <a:srgbClr val="333333"/>
                </a:solidFill>
                <a:latin typeface="Arial"/>
              </a:rPr>
              <a:t>гарантий.</a:t>
            </a:r>
            <a:endParaRPr lang="ru-RU" sz="1599" dirty="0">
              <a:solidFill>
                <a:srgbClr val="333333"/>
              </a:solidFill>
              <a:latin typeface="Arial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l="31383" t="16466" r="7447" b="12423"/>
          <a:stretch/>
        </p:blipFill>
        <p:spPr>
          <a:xfrm>
            <a:off x="723436" y="3427528"/>
            <a:ext cx="3570687" cy="2334918"/>
          </a:xfrm>
          <a:prstGeom prst="rect">
            <a:avLst/>
          </a:prstGeom>
        </p:spPr>
      </p:pic>
      <p:sp>
        <p:nvSpPr>
          <p:cNvPr id="8" name="Номер слайда 2"/>
          <p:cNvSpPr txBox="1">
            <a:spLocks/>
          </p:cNvSpPr>
          <p:nvPr/>
        </p:nvSpPr>
        <p:spPr>
          <a:xfrm>
            <a:off x="11798581" y="6599730"/>
            <a:ext cx="617781" cy="37698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072"/>
            <a:fld id="{61354F95-DFB8-4062-9C19-46A4965F6445}" type="slidenum">
              <a:rPr lang="ru-RU" sz="1400">
                <a:solidFill>
                  <a:schemeClr val="bg1">
                    <a:lumMod val="50000"/>
                  </a:schemeClr>
                </a:solidFill>
                <a:latin typeface="Arial"/>
              </a:rPr>
              <a:pPr defTabSz="1218072"/>
              <a:t>15</a:t>
            </a:fld>
            <a:endParaRPr lang="ru-RU" sz="1798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5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Georgia" panose="02040502050405020303" pitchFamily="18" charset="0"/>
                <a:ea typeface="+mn-ea"/>
                <a:cs typeface="+mn-cs"/>
              </a:rPr>
              <a:t>ПРОЕКТ РЕШЕНИЯ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05012"/>
            <a:ext cx="10972800" cy="4351338"/>
          </a:xfrm>
        </p:spPr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Утвердить Решением Совета глав правительств СНГ Программу создания и совершенствования национальных ядерных инфраструктур государств – участников СНГ в целях безопасной реализации программ мирного использования ядерных технологий и план мероприятий по ее исполнению.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Назначить АО «Русатом Сервис» базовой организацией по развитию ядерной инфраструктуры в качестве механизма совместного решения задач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A7FA-1C43-4D32-8A7D-1AB6C944E1C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763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724639" y="6284916"/>
            <a:ext cx="6475238" cy="303612"/>
          </a:xfrm>
        </p:spPr>
        <p:txBody>
          <a:bodyPr/>
          <a:lstStyle/>
          <a:p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724638" y="5176054"/>
            <a:ext cx="5933337" cy="1260669"/>
          </a:xfrm>
        </p:spPr>
        <p:txBody>
          <a:bodyPr/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Тел.: </a:t>
            </a:r>
            <a:r>
              <a:rPr lang="ru-RU" dirty="0"/>
              <a:t>+7 </a:t>
            </a:r>
            <a:r>
              <a:rPr lang="ru-RU" dirty="0" smtClean="0"/>
              <a:t>(903) 526 7708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E-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mail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  <a:hlinkClick r:id="rId2"/>
              </a:rPr>
              <a:t>ych@rusatomservice.ru</a:t>
            </a:r>
            <a:endParaRPr lang="ru-RU" dirty="0" smtClean="0">
              <a:solidFill>
                <a:schemeClr val="bg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Сайт: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https://ni.rusatomservice.ru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/</a:t>
            </a:r>
            <a:endParaRPr lang="ru-RU" dirty="0" smtClean="0">
              <a:solidFill>
                <a:schemeClr val="bg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Каталог услуг по ЯИ: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://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ni.rusatomservice.ru/upload/Nuclear%20Infrastructure%20and%20SDG_Rus_new.pdf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ru-RU" dirty="0">
              <a:solidFill>
                <a:schemeClr val="bg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Черняховская Юлия Валентиновна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Заместитель генерального директора по ядерной инфраструктуре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381" y="344987"/>
            <a:ext cx="8375252" cy="3590332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3305301" y="542154"/>
            <a:ext cx="3502962" cy="1697205"/>
          </a:xfrm>
        </p:spPr>
        <p:txBody>
          <a:bodyPr/>
          <a:lstStyle/>
          <a:p>
            <a:pPr algn="ctr"/>
            <a:r>
              <a:rPr lang="ru-RU" sz="3197" dirty="0">
                <a:solidFill>
                  <a:srgbClr val="002060"/>
                </a:solidFill>
              </a:rPr>
              <a:t>Спасибо</a:t>
            </a:r>
          </a:p>
          <a:p>
            <a:pPr algn="ctr"/>
            <a:r>
              <a:rPr lang="ru-RU" sz="3197" dirty="0">
                <a:solidFill>
                  <a:srgbClr val="002060"/>
                </a:solidFill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06834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14375" y="688975"/>
            <a:ext cx="8748713" cy="439738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>
                <a:solidFill>
                  <a:srgbClr val="000000"/>
                </a:solidFill>
                <a:latin typeface="Georgia" panose="02040502050405020303" pitchFamily="18" charset="0"/>
                <a:ea typeface="+mn-ea"/>
                <a:cs typeface="+mn-cs"/>
              </a:rPr>
              <a:t>Содержание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0592" y="1795861"/>
            <a:ext cx="11190407" cy="1732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777" marR="0" lvl="0" indent="-456777" algn="l" defTabSz="1218072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66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Ядерная инфраструктура для обеспечения безопасности</a:t>
            </a:r>
            <a:endParaRPr kumimoji="0" lang="ru-RU" sz="2664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1218072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64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2. </a:t>
            </a:r>
            <a:r>
              <a:rPr kumimoji="0" lang="ru-RU" sz="2664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План исполнения Программы развития </a:t>
            </a:r>
            <a:r>
              <a:rPr kumimoji="0" lang="ru-RU" sz="2664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ядерной </a:t>
            </a:r>
            <a:r>
              <a:rPr kumimoji="0" lang="ru-RU" sz="2664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инфраструктуры</a:t>
            </a:r>
            <a:endParaRPr kumimoji="0" lang="ru-RU" sz="2664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1218072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6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3. </a:t>
            </a:r>
            <a:r>
              <a:rPr kumimoji="0" lang="ru-RU" sz="2664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Предложение по базовой организации по развитию ЯИ стран СНГ</a:t>
            </a:r>
            <a:endParaRPr kumimoji="0" lang="ru-RU" sz="266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1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59660" y="124485"/>
            <a:ext cx="8740775" cy="439737"/>
          </a:xfrm>
          <a:prstGeom prst="rect">
            <a:avLst/>
          </a:prstGeom>
        </p:spPr>
        <p:txBody>
          <a:bodyPr/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по ядерной инфраструктуре: зачем и для кого?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660" y="1104498"/>
            <a:ext cx="9361856" cy="1115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072">
              <a:spcBef>
                <a:spcPts val="266"/>
              </a:spcBef>
            </a:pPr>
            <a:r>
              <a:rPr lang="ru-RU" sz="1599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Ядерная инфраструктура (ЯИ</a:t>
            </a:r>
            <a:r>
              <a:rPr lang="ru-RU" sz="1599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r>
              <a:rPr lang="ru-RU" sz="1599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– это система элементов и условий, </a:t>
            </a:r>
            <a:r>
              <a:rPr lang="ru-RU" sz="1599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обеспечивающая институциональную</a:t>
            </a: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, государственную, правовую, регулирующую и надзорную,  организационную и управленческую, научную, техническую, финансовую, кадровую, промышленную, </a:t>
            </a:r>
            <a:r>
              <a:rPr lang="ru-RU" sz="1599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общественную </a:t>
            </a:r>
            <a:r>
              <a:rPr lang="ru-RU" sz="1599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поддержку для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9660" y="2188488"/>
            <a:ext cx="8740775" cy="881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7512" lvl="1" indent="-490612" defTabSz="1218072">
              <a:spcBef>
                <a:spcPts val="133"/>
              </a:spcBef>
              <a:spcAft>
                <a:spcPts val="266"/>
              </a:spcAft>
              <a:buFont typeface="Wingdings" panose="05000000000000000000" pitchFamily="2" charset="2"/>
              <a:buChar char="§"/>
            </a:pP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безопасной и эффективной реализации </a:t>
            </a:r>
            <a:r>
              <a:rPr lang="ru-RU" sz="1599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программ мирного использования ядерных технологий</a:t>
            </a:r>
            <a:endParaRPr lang="ru-RU" sz="1599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marL="527512" lvl="1" indent="-490612" defTabSz="1218072">
              <a:spcBef>
                <a:spcPts val="133"/>
              </a:spcBef>
              <a:spcAft>
                <a:spcPts val="266"/>
              </a:spcAft>
              <a:buFont typeface="Wingdings" panose="05000000000000000000" pitchFamily="2" charset="2"/>
              <a:buChar char="§"/>
            </a:pP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высокого уровня ядерной безопасности в соответствии со стандартами МАГАТЭ</a:t>
            </a:r>
          </a:p>
        </p:txBody>
      </p:sp>
      <p:sp>
        <p:nvSpPr>
          <p:cNvPr id="77" name="Номер слайда 3"/>
          <p:cNvSpPr txBox="1">
            <a:spLocks/>
          </p:cNvSpPr>
          <p:nvPr/>
        </p:nvSpPr>
        <p:spPr>
          <a:xfrm>
            <a:off x="11760861" y="6478486"/>
            <a:ext cx="431139" cy="377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E24E7-3A5A-485E-9F52-D632E6753C1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1482497" y="6044683"/>
            <a:ext cx="339639" cy="284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090" y="1008854"/>
            <a:ext cx="2063407" cy="20751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22803" y="3090650"/>
            <a:ext cx="9432039" cy="1935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07000"/>
              </a:lnSpc>
              <a:spcAft>
                <a:spcPts val="0"/>
              </a:spcAft>
            </a:pPr>
            <a:r>
              <a:rPr lang="ru-RU" sz="1599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Цели Программы </a:t>
            </a: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развития национальной ядерной </a:t>
            </a:r>
            <a:r>
              <a:rPr lang="ru-RU" sz="1599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инфраструктуры: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599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принятие </a:t>
            </a:r>
            <a:r>
              <a:rPr lang="ru-RU" sz="1599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совместных решений и проведение совместных и национальных работ по развитию </a:t>
            </a:r>
            <a:r>
              <a:rPr lang="ru-RU" sz="1599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ядерных инфраструктур</a:t>
            </a:r>
            <a:r>
              <a:rPr lang="ru-RU" sz="1599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на территориях государств – участников </a:t>
            </a:r>
            <a:r>
              <a:rPr lang="ru-RU" sz="1599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СНГ;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599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обеспечение ядерной и радиационной безопасности</a:t>
            </a:r>
            <a:r>
              <a:rPr lang="ru-RU" sz="1599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;</a:t>
            </a: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ru-RU" sz="1599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обмен эксплуатационным </a:t>
            </a:r>
            <a:r>
              <a:rPr lang="ru-RU" sz="1599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опытом и опытом развития </a:t>
            </a:r>
            <a:r>
              <a:rPr lang="ru-RU" sz="1599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ядерной инфраструктуры </a:t>
            </a: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(развитие компетенций эксплуатирующих организаций и иных заинтересованных сторон с учетом международного опыта и требований безопасности</a:t>
            </a:r>
            <a:r>
              <a:rPr lang="ru-RU" sz="1599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).</a:t>
            </a:r>
            <a:endParaRPr lang="ru-RU" sz="1599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2803" y="5116846"/>
            <a:ext cx="10653627" cy="150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ru-RU" sz="1599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Содействие странам</a:t>
            </a:r>
            <a:r>
              <a:rPr lang="ru-RU" sz="1599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indent="361950"/>
            <a:endParaRPr lang="ru-RU" sz="9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AutoNum type="arabicPeriod"/>
            </a:pP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приступающим к развитию ядерной энергетической </a:t>
            </a:r>
            <a:r>
              <a:rPr lang="ru-RU" sz="1599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программы;</a:t>
            </a:r>
          </a:p>
          <a:p>
            <a:pPr marL="342900" indent="-342900">
              <a:buAutoNum type="arabicPeriod"/>
            </a:pPr>
            <a:r>
              <a:rPr lang="ru-RU" sz="1599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проводящим </a:t>
            </a: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работы по восстановлению требуемого уровня безопасности ядерных установок в соответствие с действующими международными и национальными нормами </a:t>
            </a:r>
            <a:r>
              <a:rPr lang="ru-RU" sz="1599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безопасности;</a:t>
            </a:r>
          </a:p>
          <a:p>
            <a:pPr marL="342900" indent="-342900">
              <a:buAutoNum type="arabicPeriod"/>
            </a:pPr>
            <a:r>
              <a:rPr lang="ru-RU" sz="1599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эксплуатирующим объекты использования атомной энергии.</a:t>
            </a:r>
            <a:endParaRPr lang="ru-RU" sz="1599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3181123"/>
            <a:ext cx="1189453" cy="129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63158" y="763092"/>
            <a:ext cx="4752492" cy="31577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145013" y="2877720"/>
            <a:ext cx="3911369" cy="663918"/>
          </a:xfrm>
          <a:prstGeom prst="roundRect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Безопасность и сохранность ядерного материала и ядерных установок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33292" y="4035107"/>
            <a:ext cx="1841832" cy="592598"/>
          </a:xfrm>
          <a:prstGeom prst="roundRect">
            <a:avLst/>
          </a:prstGeom>
          <a:solidFill>
            <a:srgbClr val="B1D8F8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Промышленная безопасность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739298" y="4709018"/>
            <a:ext cx="1862286" cy="592596"/>
          </a:xfrm>
          <a:prstGeom prst="roundRect">
            <a:avLst/>
          </a:prstGeom>
          <a:solidFill>
            <a:srgbClr val="B1D8F8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Пожарная безопасность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753945" y="5431363"/>
            <a:ext cx="1832991" cy="437084"/>
          </a:xfrm>
          <a:prstGeom prst="roundRect">
            <a:avLst/>
          </a:prstGeom>
          <a:solidFill>
            <a:srgbClr val="B1D8F8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Охрана труда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863439" y="5886752"/>
            <a:ext cx="6192943" cy="619561"/>
          </a:xfrm>
          <a:prstGeom prst="roundRect">
            <a:avLst/>
          </a:prstGeom>
          <a:solidFill>
            <a:srgbClr val="DF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Деятельность организаций по использованию атомной энергии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145013" y="4404021"/>
            <a:ext cx="1821936" cy="893420"/>
          </a:xfrm>
          <a:prstGeom prst="roundRect">
            <a:avLst/>
          </a:prstGeom>
          <a:solidFill>
            <a:srgbClr val="B1D8F8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Контроль и учет ядерного материала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0118783" y="4292997"/>
            <a:ext cx="1937599" cy="1025572"/>
          </a:xfrm>
          <a:prstGeom prst="roundRect">
            <a:avLst/>
          </a:prstGeom>
          <a:solidFill>
            <a:srgbClr val="B1D8F8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Физ.защита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ядерного материала и установок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728059" y="2084652"/>
            <a:ext cx="3734602" cy="405792"/>
          </a:xfrm>
          <a:prstGeom prst="roundRect">
            <a:avLst/>
          </a:prstGeom>
          <a:solidFill>
            <a:srgbClr val="B4C7E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Аварийное планирование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728059" y="1121223"/>
            <a:ext cx="3734602" cy="609186"/>
          </a:xfrm>
          <a:prstGeom prst="roundRect">
            <a:avLst/>
          </a:prstGeom>
          <a:solidFill>
            <a:srgbClr val="DFE7F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Безопасность при использовании атомной энергии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Заголовок 1">
            <a:extLst>
              <a:ext uri="{FF2B5EF4-FFF2-40B4-BE49-F238E27FC236}">
                <a16:creationId xmlns:a16="http://schemas.microsoft.com/office/drawing/2014/main" id="{8DDB592C-4D0E-104A-998F-78E56D80A308}"/>
              </a:ext>
            </a:extLst>
          </p:cNvPr>
          <p:cNvSpPr txBox="1">
            <a:spLocks/>
          </p:cNvSpPr>
          <p:nvPr/>
        </p:nvSpPr>
        <p:spPr>
          <a:xfrm>
            <a:off x="268" y="161237"/>
            <a:ext cx="10065489" cy="457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Обеспечение ядерной и радиационной безопасности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66779" y="892494"/>
            <a:ext cx="474887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СТАТЬЯ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ПРИОРИТЕТНОСТЬ БЕЗОПАСНОСТИ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«Каждая Договаривающая сторона принимает соответствующие меры для обеспечения того, чтобы все организации, занимающиеся деятельность, непосредственно связанной с ядерной установкой, проводили политику, при которой отдается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приоритет безопасности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604862" y="1730409"/>
            <a:ext cx="0" cy="384376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cxnSpLocks/>
            <a:stCxn id="39" idx="0"/>
            <a:endCxn id="38" idx="2"/>
          </p:cNvCxnSpPr>
          <p:nvPr/>
        </p:nvCxnSpPr>
        <p:spPr>
          <a:xfrm flipV="1">
            <a:off x="6583291" y="2490444"/>
            <a:ext cx="2012069" cy="387277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cxnSpLocks/>
            <a:stCxn id="40" idx="2"/>
            <a:endCxn id="46" idx="0"/>
          </p:cNvCxnSpPr>
          <p:nvPr/>
        </p:nvCxnSpPr>
        <p:spPr>
          <a:xfrm>
            <a:off x="10100698" y="3541638"/>
            <a:ext cx="986885" cy="751359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042524AD-8BBD-FC44-A9B1-2E35B78D01C0}"/>
              </a:ext>
            </a:extLst>
          </p:cNvPr>
          <p:cNvCxnSpPr>
            <a:cxnSpLocks/>
            <a:stCxn id="38" idx="2"/>
            <a:endCxn id="40" idx="0"/>
          </p:cNvCxnSpPr>
          <p:nvPr/>
        </p:nvCxnSpPr>
        <p:spPr>
          <a:xfrm>
            <a:off x="8595360" y="2490444"/>
            <a:ext cx="1505338" cy="387276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C274563C-9EB5-3747-BA6F-00697EFBD4A0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4719586" y="2490444"/>
            <a:ext cx="3875774" cy="1458160"/>
          </a:xfrm>
          <a:prstGeom prst="line">
            <a:avLst/>
          </a:prstGeom>
          <a:ln w="2222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3F2E13EA-BACE-354C-A1BA-EE608619663E}"/>
              </a:ext>
            </a:extLst>
          </p:cNvPr>
          <p:cNvCxnSpPr>
            <a:cxnSpLocks/>
            <a:stCxn id="39" idx="2"/>
            <a:endCxn id="48" idx="0"/>
          </p:cNvCxnSpPr>
          <p:nvPr/>
        </p:nvCxnSpPr>
        <p:spPr>
          <a:xfrm>
            <a:off x="6583291" y="3541639"/>
            <a:ext cx="211291" cy="406965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7A2BE48F-D7AE-054B-AB63-F75561FDEC10}"/>
              </a:ext>
            </a:extLst>
          </p:cNvPr>
          <p:cNvCxnSpPr>
            <a:cxnSpLocks/>
            <a:stCxn id="45" idx="0"/>
            <a:endCxn id="40" idx="2"/>
          </p:cNvCxnSpPr>
          <p:nvPr/>
        </p:nvCxnSpPr>
        <p:spPr>
          <a:xfrm flipV="1">
            <a:off x="9055981" y="3541638"/>
            <a:ext cx="1044717" cy="862383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77AB27B6-D08C-6444-93CD-0378B7FCF012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9055981" y="5297441"/>
            <a:ext cx="0" cy="552073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580FEAC5-8AEF-BE4F-BFF5-D1D48923393A}"/>
              </a:ext>
            </a:extLst>
          </p:cNvPr>
          <p:cNvCxnSpPr>
            <a:cxnSpLocks/>
            <a:stCxn id="46" idx="2"/>
          </p:cNvCxnSpPr>
          <p:nvPr/>
        </p:nvCxnSpPr>
        <p:spPr>
          <a:xfrm flipH="1">
            <a:off x="10222030" y="5318569"/>
            <a:ext cx="865553" cy="548569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2403AE16-ABD2-C14F-8276-92A1D1EB19BA}"/>
              </a:ext>
            </a:extLst>
          </p:cNvPr>
          <p:cNvCxnSpPr>
            <a:cxnSpLocks/>
            <a:stCxn id="48" idx="2"/>
          </p:cNvCxnSpPr>
          <p:nvPr/>
        </p:nvCxnSpPr>
        <p:spPr>
          <a:xfrm>
            <a:off x="6794582" y="4824600"/>
            <a:ext cx="1166890" cy="1042538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56" y="3353949"/>
            <a:ext cx="3176398" cy="350531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4" name="Номер слайда 3"/>
          <p:cNvSpPr txBox="1">
            <a:spLocks/>
          </p:cNvSpPr>
          <p:nvPr/>
        </p:nvSpPr>
        <p:spPr>
          <a:xfrm>
            <a:off x="11760861" y="6478486"/>
            <a:ext cx="431139" cy="377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E24E7-3A5A-485E-9F52-D632E6753C1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85" y="864703"/>
            <a:ext cx="890337" cy="890337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3742133" y="5951901"/>
            <a:ext cx="1832991" cy="616492"/>
          </a:xfrm>
          <a:prstGeom prst="roundRect">
            <a:avLst/>
          </a:prstGeom>
          <a:solidFill>
            <a:srgbClr val="B1D8F8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Экологическая безопасность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236143" y="2877721"/>
            <a:ext cx="2694296" cy="663918"/>
          </a:xfrm>
          <a:prstGeom prst="roundRect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Ядерная и радиационная безопасность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3395" y="3977571"/>
            <a:ext cx="2034076" cy="26514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863439" y="3948604"/>
            <a:ext cx="1862286" cy="875996"/>
          </a:xfrm>
          <a:prstGeom prst="roundRect">
            <a:avLst/>
          </a:prstGeom>
          <a:solidFill>
            <a:srgbClr val="B1D8F8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Реальная и потенциальная безопасность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2403AE16-ABD2-C14F-8276-92A1D1EB19BA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5667471" y="5303274"/>
            <a:ext cx="1166048" cy="563864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8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14375" y="688975"/>
            <a:ext cx="8748713" cy="439738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>
                <a:solidFill>
                  <a:srgbClr val="000000"/>
                </a:solidFill>
                <a:latin typeface="Georgia" panose="02040502050405020303" pitchFamily="18" charset="0"/>
                <a:ea typeface="+mn-ea"/>
                <a:cs typeface="+mn-cs"/>
              </a:rPr>
              <a:t>Содержание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0592" y="1795861"/>
            <a:ext cx="11190407" cy="2142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777" indent="-456777" defTabSz="1218072">
              <a:spcBef>
                <a:spcPts val="799"/>
              </a:spcBef>
              <a:spcAft>
                <a:spcPts val="799"/>
              </a:spcAft>
              <a:buFontTx/>
              <a:buAutoNum type="arabicPeriod"/>
              <a:defRPr/>
            </a:pPr>
            <a:r>
              <a:rPr lang="ru-RU" sz="2664" dirty="0" smtClean="0">
                <a:solidFill>
                  <a:srgbClr val="000000"/>
                </a:solidFill>
                <a:latin typeface="Georgia" panose="02040502050405020303" pitchFamily="18" charset="0"/>
              </a:rPr>
              <a:t>Ядерная инфраструктура для обеспечения безопасности</a:t>
            </a:r>
            <a:endParaRPr lang="ru-RU" sz="2664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defTabSz="1218072">
              <a:spcBef>
                <a:spcPts val="799"/>
              </a:spcBef>
              <a:spcAft>
                <a:spcPts val="799"/>
              </a:spcAft>
              <a:defRPr/>
            </a:pPr>
            <a:r>
              <a:rPr lang="ru-RU" sz="2664" b="1" dirty="0">
                <a:solidFill>
                  <a:srgbClr val="000000"/>
                </a:solidFill>
                <a:latin typeface="Georgia" panose="02040502050405020303" pitchFamily="18" charset="0"/>
              </a:rPr>
              <a:t>2. </a:t>
            </a:r>
            <a:r>
              <a:rPr lang="ru-RU" sz="2664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План исполнения Программы развития </a:t>
            </a:r>
            <a:r>
              <a:rPr lang="ru-RU" sz="2664" b="1" dirty="0">
                <a:solidFill>
                  <a:srgbClr val="000000"/>
                </a:solidFill>
                <a:latin typeface="Georgia" panose="02040502050405020303" pitchFamily="18" charset="0"/>
              </a:rPr>
              <a:t>ядерной </a:t>
            </a:r>
            <a:r>
              <a:rPr lang="ru-RU" sz="2664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инфраструктуры</a:t>
            </a:r>
            <a:endParaRPr lang="ru-RU" sz="2664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defTabSz="1218072">
              <a:spcBef>
                <a:spcPts val="799"/>
              </a:spcBef>
              <a:spcAft>
                <a:spcPts val="799"/>
              </a:spcAft>
              <a:defRPr/>
            </a:pPr>
            <a:r>
              <a:rPr lang="ru-RU" sz="2664" dirty="0">
                <a:solidFill>
                  <a:srgbClr val="000000"/>
                </a:solidFill>
                <a:latin typeface="Georgia" panose="02040502050405020303" pitchFamily="18" charset="0"/>
              </a:rPr>
              <a:t>3. </a:t>
            </a:r>
            <a:r>
              <a:rPr lang="ru-RU" sz="2664" dirty="0" smtClean="0">
                <a:solidFill>
                  <a:srgbClr val="000000"/>
                </a:solidFill>
                <a:latin typeface="Georgia" panose="02040502050405020303" pitchFamily="18" charset="0"/>
              </a:rPr>
              <a:t>Предложение по базовой организации по развитию ЯИ стран СНГ</a:t>
            </a:r>
            <a:endParaRPr lang="ru-RU" sz="2664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275" y="1533524"/>
            <a:ext cx="3309849" cy="4445345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81024" y="308290"/>
            <a:ext cx="8905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исполнения 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1024" y="1146873"/>
            <a:ext cx="7953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Выполнение первоочередных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мероприятий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Программы развития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национальной ядерной инфраструктуры в государствах – участниках СНГ в целях безопасной реализации программ мирного использования ядерных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технологий:</a:t>
            </a:r>
            <a:endParaRPr lang="ru-RU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11723377" y="6480175"/>
            <a:ext cx="392423" cy="377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E24E7-3A5A-485E-9F52-D632E6753C1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746913">
            <a:off x="10925175" y="1266143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1698" y="2664355"/>
            <a:ext cx="85725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452438">
              <a:spcBef>
                <a:spcPts val="600"/>
              </a:spcBef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Оценка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национальных потребностей в области развития ядерной инфраструктуры</a:t>
            </a:r>
          </a:p>
          <a:p>
            <a:pPr marL="539750" indent="-452438">
              <a:spcBef>
                <a:spcPts val="600"/>
              </a:spcBef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ядерной и радиационной безопасности</a:t>
            </a:r>
          </a:p>
          <a:p>
            <a:pPr marL="544512" lvl="1"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культуры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безопасности и лидерства 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4512" lvl="1"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сближение подходов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области подтверждения соответствия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лицензирования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деятельности </a:t>
            </a: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9750" indent="-452438">
              <a:spcBef>
                <a:spcPts val="600"/>
              </a:spcBef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нормативно-правовой базы</a:t>
            </a:r>
          </a:p>
          <a:p>
            <a:pPr marL="539750" indent="-452438">
              <a:spcBef>
                <a:spcPts val="600"/>
              </a:spcBef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кадрового потенциала</a:t>
            </a:r>
          </a:p>
          <a:p>
            <a:pPr marL="539750" indent="-452438">
              <a:spcBef>
                <a:spcPts val="600"/>
              </a:spcBef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Обмен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опытом в области развития ядерной инфраструктуры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461348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666251" y="683825"/>
            <a:ext cx="7509203" cy="592848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DB592C-4D0E-104A-998F-78E56D80A308}"/>
              </a:ext>
            </a:extLst>
          </p:cNvPr>
          <p:cNvSpPr txBox="1">
            <a:spLocks/>
          </p:cNvSpPr>
          <p:nvPr/>
        </p:nvSpPr>
        <p:spPr>
          <a:xfrm>
            <a:off x="302849" y="180108"/>
            <a:ext cx="9646529" cy="961823"/>
          </a:xfrm>
          <a:prstGeom prst="rect">
            <a:avLst/>
          </a:prstGeom>
        </p:spPr>
        <p:txBody>
          <a:bodyPr vert="horz" lIns="91420" tIns="45711" rIns="91420" bIns="4571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275">
              <a:defRPr/>
            </a:pPr>
            <a:r>
              <a:rPr lang="ru-RU" sz="28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1. Оценка </a:t>
            </a:r>
            <a:r>
              <a:rPr lang="ru-RU" sz="2800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национальных потребностей в области развития ядерной инфраструктуры</a:t>
            </a:r>
            <a:r>
              <a:rPr lang="ru-RU" sz="28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 Процессный подход </a:t>
            </a:r>
            <a:r>
              <a:rPr lang="en-US" sz="28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ISO </a:t>
            </a:r>
            <a:r>
              <a:rPr lang="ru-RU" sz="28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«</a:t>
            </a:r>
            <a:r>
              <a:rPr lang="ru-RU" sz="2800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ШТУРВАЛ РОСАТОМА</a:t>
            </a:r>
            <a:r>
              <a:rPr lang="ru-RU" sz="28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»</a:t>
            </a:r>
            <a:endParaRPr lang="ru-RU" sz="28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629593" y="2250986"/>
            <a:ext cx="850976" cy="388292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912603" y="2267434"/>
            <a:ext cx="826898" cy="37847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021743" y="2939925"/>
            <a:ext cx="210456" cy="845169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153194" y="2962327"/>
            <a:ext cx="225411" cy="844922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2265898" y="4222501"/>
            <a:ext cx="586106" cy="64236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185945" y="5049812"/>
            <a:ext cx="967029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4636137" y="4263746"/>
            <a:ext cx="551207" cy="62382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91332" y="1414604"/>
            <a:ext cx="4186429" cy="61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900" b="1" kern="0" cap="all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27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карты </a:t>
            </a:r>
            <a:r>
              <a:rPr kumimoji="0" lang="ru-RU" sz="1050" b="1" i="0" u="none" strike="noStrike" kern="0" cap="all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Стейкхолдеров</a:t>
            </a:r>
            <a:endParaRPr kumimoji="0" lang="ru-RU" sz="1050" b="1" i="0" u="none" strike="noStrike" kern="0" cap="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27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(зоны ответственности ключевых министерств и ведомств и их взаимодействие)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95084" y="2399161"/>
            <a:ext cx="30057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900" b="1" kern="0" cap="all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Самооценка онлайн,</a:t>
            </a:r>
          </a:p>
          <a:p>
            <a:pPr marL="0" marR="0" lvl="0" indent="0" algn="l" defTabSz="914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 smtClean="0"/>
              <a:t>АУДИТ</a:t>
            </a:r>
            <a:r>
              <a:rPr kumimoji="0" lang="ru-RU" sz="105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ЯИ</a:t>
            </a:r>
          </a:p>
          <a:p>
            <a:pPr marL="0" marR="0" lvl="0" indent="0" algn="l" defTabSz="914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0" cap="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76455" y="3862154"/>
            <a:ext cx="2011819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7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Сравнение текущего</a:t>
            </a:r>
          </a:p>
          <a:p>
            <a:pPr marL="0" marR="0" lvl="0" indent="0" algn="l" defTabSz="91427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состояния ЯИ с целевой моделью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14725" y="4950853"/>
            <a:ext cx="1838627" cy="2700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27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Оценка пробелов ЯИ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9075" y="4842063"/>
            <a:ext cx="2075297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900" b="1" kern="0" cap="all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27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Дорожная карта развития ЯИ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3829" y="3840014"/>
            <a:ext cx="1648279" cy="43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100" b="1" kern="0" cap="all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27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Поддержка развития  ЯИ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5104" y="2367631"/>
            <a:ext cx="2095058" cy="78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900" b="1" kern="0" cap="all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27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результатов, поддерживающие  и корректирующие мероприятия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4"/>
          <a:stretch/>
        </p:blipFill>
        <p:spPr>
          <a:xfrm>
            <a:off x="3450909" y="3453699"/>
            <a:ext cx="467276" cy="43356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39151" y="5705412"/>
            <a:ext cx="7244024" cy="8611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663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КОМПЛЕКСНОЕ И ИНТЕРГИРОВАННОЕ ПРЕДЛОЖЕНИЕ РОСАТОМА</a:t>
            </a:r>
          </a:p>
          <a:p>
            <a:pPr marL="0" marR="0" lvl="0" indent="0" algn="ctr" defTabSz="663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 всем элементам ЯИ (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 + метрология, пожарная безопасность и др.)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базе знаний, опыта и ресурсов российской атомной отрасли </a:t>
            </a:r>
          </a:p>
        </p:txBody>
      </p:sp>
      <p:sp>
        <p:nvSpPr>
          <p:cNvPr id="43" name="Содержимое 2"/>
          <p:cNvSpPr txBox="1">
            <a:spLocks/>
          </p:cNvSpPr>
          <p:nvPr/>
        </p:nvSpPr>
        <p:spPr bwMode="auto">
          <a:xfrm>
            <a:off x="7952235" y="3301707"/>
            <a:ext cx="3996000" cy="576000"/>
          </a:xfrm>
          <a:prstGeom prst="rect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09" tIns="45704" rIns="91409" bIns="45704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69841" indent="0" defTabSz="466490" eaLnBrk="0" fontAlgn="base" hangingPunct="0">
              <a:spcBef>
                <a:spcPts val="0"/>
              </a:spcBef>
              <a:spcAft>
                <a:spcPts val="0"/>
              </a:spcAft>
              <a:defRPr sz="11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742950" indent="-285750" defTabSz="457200" eaLnBrk="0" fontAlgn="base" hangingPunct="0">
              <a:spcBef>
                <a:spcPct val="20000"/>
              </a:spcBef>
              <a:spcAft>
                <a:spcPct val="0"/>
              </a:spcAft>
              <a:defRPr b="0" i="0">
                <a:latin typeface="Trebuchet MS"/>
              </a:defRPr>
            </a:lvl2pPr>
            <a:lvl3pPr marL="0" marR="0" indent="0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</a:defRPr>
            </a:lvl3pPr>
            <a:lvl4pPr marL="1600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2000"/>
            </a:lvl4pPr>
            <a:lvl5pPr marL="20574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20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69832" marR="0" lvl="0" indent="0" algn="l" defTabSz="466426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РАЗРАБОТКА ДОКУМЕНТАЦИИ: </a:t>
            </a:r>
          </a:p>
          <a:p>
            <a:pPr marL="69832" marR="0" lvl="0" indent="0" algn="l" defTabSz="466426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законодательные, нормативные документы, </a:t>
            </a:r>
          </a:p>
          <a:p>
            <a:pPr marL="69832" marR="0" lvl="0" indent="0" algn="l" defTabSz="466426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документы уровня организаций (ЭО) и ведомств.</a:t>
            </a:r>
          </a:p>
        </p:txBody>
      </p:sp>
      <p:sp>
        <p:nvSpPr>
          <p:cNvPr id="50" name="Содержимое 2"/>
          <p:cNvSpPr txBox="1">
            <a:spLocks/>
          </p:cNvSpPr>
          <p:nvPr/>
        </p:nvSpPr>
        <p:spPr bwMode="auto">
          <a:xfrm>
            <a:off x="7952519" y="3944851"/>
            <a:ext cx="3996000" cy="1404000"/>
          </a:xfrm>
          <a:prstGeom prst="rect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09" tIns="45704" rIns="91409" bIns="45704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69841" indent="0" defTabSz="466490" eaLnBrk="0" fontAlgn="base" hangingPunct="0">
              <a:spcBef>
                <a:spcPts val="0"/>
              </a:spcBef>
              <a:spcAft>
                <a:spcPts val="0"/>
              </a:spcAft>
              <a:defRPr sz="11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742950" indent="-285750" defTabSz="457200" eaLnBrk="0" fontAlgn="base" hangingPunct="0">
              <a:spcBef>
                <a:spcPct val="20000"/>
              </a:spcBef>
              <a:spcAft>
                <a:spcPct val="0"/>
              </a:spcAft>
              <a:defRPr b="0" i="0">
                <a:latin typeface="Trebuchet MS"/>
              </a:defRPr>
            </a:lvl2pPr>
            <a:lvl3pPr marL="0" marR="0" indent="0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</a:defRPr>
            </a:lvl3pPr>
            <a:lvl4pPr marL="1600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2000"/>
            </a:lvl4pPr>
            <a:lvl5pPr marL="20574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20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69832" marR="0" lvl="0" indent="0" algn="l" defTabSz="466426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КОНСАЛТИНГ</a:t>
            </a:r>
          </a:p>
          <a:p>
            <a:pPr marL="69832" marR="0" lvl="0" indent="0" algn="l" defTabSz="466426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подготовка к ИНИР и иным миссиям МАГАТЭ (комплементарно к сотрудничеству с МАГАТЭ);</a:t>
            </a:r>
          </a:p>
          <a:p>
            <a:pPr marL="69832" marR="0" lvl="0" indent="0" algn="l" defTabSz="466426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адаптация методик, законов, нормативно-технической документации (НТД);</a:t>
            </a:r>
          </a:p>
          <a:p>
            <a:pPr marL="69832" marR="0" lvl="0" indent="0" algn="l" defTabSz="466426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98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создание компетентного оператора, разработка и адаптация НТД ЭО для имплементации, оптимизации </a:t>
            </a:r>
            <a:r>
              <a:rPr kumimoji="0" lang="ru-RU" sz="998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оргструктуры</a:t>
            </a:r>
            <a:r>
              <a:rPr kumimoji="0" lang="ru-RU" sz="998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подготовка ЭО к прохождению лицензирования, аудит НТД и законодательной базы, документов и программ </a:t>
            </a:r>
            <a:r>
              <a:rPr kumimoji="0" lang="en-US" sz="998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NEPIO</a:t>
            </a:r>
            <a:r>
              <a:rPr kumimoji="0" lang="ru-RU" sz="998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Содержимое 2"/>
          <p:cNvSpPr txBox="1">
            <a:spLocks/>
          </p:cNvSpPr>
          <p:nvPr/>
        </p:nvSpPr>
        <p:spPr bwMode="auto">
          <a:xfrm>
            <a:off x="7951378" y="2152826"/>
            <a:ext cx="3996000" cy="1076727"/>
          </a:xfrm>
          <a:prstGeom prst="rect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09" tIns="45704" rIns="91409" bIns="45704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69841" indent="0" defTabSz="466490" eaLnBrk="0" fontAlgn="base" hangingPunct="0">
              <a:spcBef>
                <a:spcPts val="0"/>
              </a:spcBef>
              <a:spcAft>
                <a:spcPts val="0"/>
              </a:spcAft>
              <a:defRPr sz="11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742950" indent="-285750" defTabSz="457200" eaLnBrk="0" fontAlgn="base" hangingPunct="0">
              <a:spcBef>
                <a:spcPct val="20000"/>
              </a:spcBef>
              <a:spcAft>
                <a:spcPct val="0"/>
              </a:spcAft>
              <a:defRPr b="0" i="0">
                <a:latin typeface="Trebuchet MS"/>
              </a:defRPr>
            </a:lvl2pPr>
            <a:lvl3pPr marL="0" marR="0" indent="0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</a:defRPr>
            </a:lvl3pPr>
            <a:lvl4pPr marL="1600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2000"/>
            </a:lvl4pPr>
            <a:lvl5pPr marL="20574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20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69832" marR="0" lvl="0" indent="0" algn="l" defTabSz="466426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РАЗВИТИЕ КОМПЕТЕНЦИЙ ПО ЯИ: </a:t>
            </a:r>
          </a:p>
          <a:p>
            <a:pPr marL="69832" marR="0" lvl="0" indent="0" algn="l" defTabSz="466426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курсы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для руководителей;</a:t>
            </a:r>
          </a:p>
          <a:p>
            <a:pPr marL="69832" marR="0" lvl="0" indent="0" algn="l" defTabSz="466426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специализированные курсы для специалистов;</a:t>
            </a:r>
          </a:p>
          <a:p>
            <a:pPr marL="69832" marR="0" lvl="0" indent="0" algn="l" defTabSz="466426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стажировки на российских предприятиях;</a:t>
            </a:r>
          </a:p>
          <a:p>
            <a:pPr marL="69832" marR="0" lvl="0" indent="0" algn="l" defTabSz="466426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научно-технические визиты на российские предприятия;</a:t>
            </a:r>
          </a:p>
          <a:p>
            <a:pPr marL="69832" marR="0" lvl="0" indent="0" algn="l" defTabSz="466426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вебинары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</p:txBody>
      </p:sp>
      <p:sp>
        <p:nvSpPr>
          <p:cNvPr id="53" name="Содержимое 2"/>
          <p:cNvSpPr txBox="1">
            <a:spLocks/>
          </p:cNvSpPr>
          <p:nvPr/>
        </p:nvSpPr>
        <p:spPr bwMode="auto">
          <a:xfrm>
            <a:off x="7952240" y="5407253"/>
            <a:ext cx="3996000" cy="1188000"/>
          </a:xfrm>
          <a:prstGeom prst="rect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09" tIns="45704" rIns="91409" bIns="45704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69841" indent="0" defTabSz="466490" eaLnBrk="0" fontAlgn="base" hangingPunct="0">
              <a:spcBef>
                <a:spcPts val="0"/>
              </a:spcBef>
              <a:spcAft>
                <a:spcPts val="0"/>
              </a:spcAft>
              <a:defRPr sz="11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742950" indent="-285750" defTabSz="457200" eaLnBrk="0" fontAlgn="base" hangingPunct="0">
              <a:spcBef>
                <a:spcPct val="20000"/>
              </a:spcBef>
              <a:spcAft>
                <a:spcPct val="0"/>
              </a:spcAft>
              <a:defRPr b="0" i="0">
                <a:latin typeface="Trebuchet MS"/>
              </a:defRPr>
            </a:lvl2pPr>
            <a:lvl3pPr marL="0" marR="0" indent="0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</a:defRPr>
            </a:lvl3pPr>
            <a:lvl4pPr marL="1600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2000"/>
            </a:lvl4pPr>
            <a:lvl5pPr marL="20574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20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69832" marR="0" lvl="0" indent="0" algn="l" defTabSz="466426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ЦЕНТРЫ ТЕХНИЧЕСКОЙ ПОДДЕРЖКИ: </a:t>
            </a:r>
          </a:p>
          <a:p>
            <a:pPr marL="69832" marR="0" lvl="0" indent="0" algn="l" defTabSz="466426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аварийно-технический центр; </a:t>
            </a:r>
          </a:p>
          <a:p>
            <a:pPr marL="69832" marR="0" lvl="0" indent="0" algn="l" defTabSz="466426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центр физической ядерной безопасности; </a:t>
            </a:r>
          </a:p>
          <a:p>
            <a:pPr marL="69832" marR="0" lvl="0" indent="0" algn="l" defTabSz="466426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учебно-тренировочный центр;</a:t>
            </a:r>
          </a:p>
          <a:p>
            <a:pPr marL="69832" marR="0" lvl="0" indent="0" algn="l" defTabSz="466426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метрологический центр;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32" marR="0" lvl="0" indent="0" algn="l" defTabSz="466426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подготовка документации и персонала для Центров.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12393" y="1019766"/>
            <a:ext cx="4979607" cy="3370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663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Услуги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АО «Русатом Сервис» в области развития ЯИ</a:t>
            </a:r>
          </a:p>
        </p:txBody>
      </p:sp>
      <p:sp>
        <p:nvSpPr>
          <p:cNvPr id="55" name="Содержимое 2"/>
          <p:cNvSpPr txBox="1">
            <a:spLocks/>
          </p:cNvSpPr>
          <p:nvPr/>
        </p:nvSpPr>
        <p:spPr bwMode="auto">
          <a:xfrm>
            <a:off x="7952653" y="1550470"/>
            <a:ext cx="3996000" cy="562158"/>
          </a:xfrm>
          <a:prstGeom prst="rect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09" tIns="45704" rIns="91409" bIns="45704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0"/>
              </a:spcBef>
              <a:spcAft>
                <a:spcPts val="1500"/>
              </a:spcAft>
              <a:defRPr sz="1800" b="1" i="0" kern="1200">
                <a:solidFill>
                  <a:srgbClr val="215BAE"/>
                </a:solidFill>
                <a:latin typeface="Trebuchet MS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b="0" i="0" kern="1200">
                <a:solidFill>
                  <a:schemeClr val="tx1"/>
                </a:solidFill>
                <a:latin typeface="Trebuchet MS"/>
                <a:ea typeface="+mn-ea"/>
                <a:cs typeface="+mn-cs"/>
              </a:defRPr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32" marR="0" lvl="0" indent="0" algn="l" defTabSz="466426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АУДИТ ЯИ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</a:p>
          <a:p>
            <a:pPr marL="93650" marR="0" lvl="0" indent="0" algn="l" defTabSz="466426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365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комплексная оценка состояния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ЯИ для технологии ОИАЭ; оценка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конкретного элемента ЯИ.</a:t>
            </a:r>
          </a:p>
        </p:txBody>
      </p:sp>
      <p:grpSp>
        <p:nvGrpSpPr>
          <p:cNvPr id="7" name="Группа 6"/>
          <p:cNvGrpSpPr/>
          <p:nvPr/>
        </p:nvGrpSpPr>
        <p:grpSpPr>
          <a:xfrm rot="16200000">
            <a:off x="5190304" y="3916683"/>
            <a:ext cx="5070120" cy="337694"/>
            <a:chOff x="1249191" y="5861192"/>
            <a:chExt cx="3706017" cy="264796"/>
          </a:xfrm>
          <a:solidFill>
            <a:schemeClr val="bg2">
              <a:lumMod val="90000"/>
            </a:schemeClr>
          </a:solidFill>
        </p:grpSpPr>
        <p:sp>
          <p:nvSpPr>
            <p:cNvPr id="56" name="Прямоугольник 55"/>
            <p:cNvSpPr/>
            <p:nvPr/>
          </p:nvSpPr>
          <p:spPr>
            <a:xfrm>
              <a:off x="4159903" y="5861194"/>
              <a:ext cx="795305" cy="2647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АЭС БМ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249191" y="5861195"/>
              <a:ext cx="1088398" cy="2613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РТ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337589" y="5861192"/>
              <a:ext cx="1842588" cy="2647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АЭС (ММ/СМ)</a:t>
              </a:r>
            </a:p>
          </p:txBody>
        </p:sp>
      </p:grpSp>
      <p:cxnSp>
        <p:nvCxnSpPr>
          <p:cNvPr id="47" name="Прямая соединительная линия 46"/>
          <p:cNvCxnSpPr/>
          <p:nvPr/>
        </p:nvCxnSpPr>
        <p:spPr>
          <a:xfrm>
            <a:off x="3692661" y="2313237"/>
            <a:ext cx="18362" cy="1131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3861163" y="2864625"/>
            <a:ext cx="999137" cy="664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896405" y="3690851"/>
            <a:ext cx="1239499" cy="320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3793393" y="3835061"/>
            <a:ext cx="617889" cy="1041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3047183" y="3820547"/>
            <a:ext cx="528500" cy="1056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2287117" y="3713880"/>
            <a:ext cx="1171906" cy="268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2621695" y="2864625"/>
            <a:ext cx="894518" cy="664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452" b="84122" l="10000" r="90000">
                        <a14:foregroundMark x1="29355" y1="27236" x2="29355" y2="27236"/>
                        <a14:foregroundMark x1="29355" y1="27236" x2="29355" y2="27236"/>
                        <a14:foregroundMark x1="28387" y1="30081" x2="28387" y2="30081"/>
                        <a14:foregroundMark x1="28387" y1="30081" x2="28387" y2="30081"/>
                        <a14:foregroundMark x1="49677" y1="16870" x2="49677" y2="16870"/>
                        <a14:foregroundMark x1="49677" y1="16870" x2="49677" y2="16870"/>
                        <a14:foregroundMark x1="68548" y1="31098" x2="68548" y2="31098"/>
                        <a14:foregroundMark x1="68548" y1="31301" x2="68548" y2="31301"/>
                        <a14:foregroundMark x1="72742" y1="55894" x2="72742" y2="55894"/>
                        <a14:foregroundMark x1="73065" y1="55488" x2="73065" y2="55488"/>
                        <a14:foregroundMark x1="60968" y1="78659" x2="60968" y2="78659"/>
                        <a14:foregroundMark x1="60968" y1="78659" x2="60968" y2="78659"/>
                        <a14:foregroundMark x1="37258" y1="79878" x2="37258" y2="79878"/>
                        <a14:foregroundMark x1="37258" y1="79472" x2="37258" y2="79472"/>
                        <a14:foregroundMark x1="23871" y1="56301" x2="23871" y2="56301"/>
                        <a14:foregroundMark x1="23871" y1="56301" x2="23871" y2="56301"/>
                        <a14:backgroundMark x1="30323" y1="36789" x2="60645" y2="36992"/>
                        <a14:backgroundMark x1="60806" y1="36992" x2="67419" y2="56707"/>
                        <a14:backgroundMark x1="67419" y1="56707" x2="50484" y2="70325"/>
                        <a14:backgroundMark x1="50323" y1="70325" x2="32097" y2="67276"/>
                        <a14:backgroundMark x1="32097" y1="67073" x2="30323" y2="36585"/>
                        <a14:backgroundMark x1="41613" y1="43089" x2="41613" y2="43089"/>
                        <a14:backgroundMark x1="35000" y1="39228" x2="50968" y2="60569"/>
                      </a14:backgroundRemoval>
                    </a14:imgEffect>
                    <a14:imgEffect>
                      <a14:sharpenSoften amount="-3000"/>
                    </a14:imgEffect>
                    <a14:imgEffect>
                      <a14:colorTemperature colorTemp="6642"/>
                    </a14:imgEffect>
                    <a14:imgEffect>
                      <a14:saturation sat="229000"/>
                    </a14:imgEffect>
                    <a14:imgEffect>
                      <a14:brightnessContrast bright="1000" contrast="-10000"/>
                    </a14:imgEffect>
                  </a14:imgLayer>
                </a14:imgProps>
              </a:ext>
            </a:extLst>
          </a:blip>
          <a:srcRect t="2368" b="6794"/>
          <a:stretch/>
        </p:blipFill>
        <p:spPr>
          <a:xfrm>
            <a:off x="647098" y="1572294"/>
            <a:ext cx="6161782" cy="4178819"/>
          </a:xfrm>
          <a:prstGeom prst="rect">
            <a:avLst/>
          </a:prstGeom>
        </p:spPr>
      </p:pic>
      <p:sp>
        <p:nvSpPr>
          <p:cNvPr id="42" name="Номер слайда 3"/>
          <p:cNvSpPr txBox="1">
            <a:spLocks/>
          </p:cNvSpPr>
          <p:nvPr/>
        </p:nvSpPr>
        <p:spPr>
          <a:xfrm>
            <a:off x="11704327" y="6561316"/>
            <a:ext cx="836083" cy="377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E24E7-3A5A-485E-9F52-D632E6753C1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70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8189" y="238286"/>
            <a:ext cx="8497888" cy="6508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Развитие культуры безопасности и лидерства в целях обеспечения безопасности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6260246" y="3261175"/>
            <a:ext cx="5784673" cy="3050618"/>
            <a:chOff x="7636411" y="5203144"/>
            <a:chExt cx="8975572" cy="4015262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A21675FF-1639-4B2A-B468-C85239442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6411" y="5978179"/>
              <a:ext cx="2694158" cy="75938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altLang="ru-RU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Политика в области </a:t>
              </a:r>
              <a:r>
                <a:rPr lang="ru-RU" altLang="ru-RU" sz="12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КБЛ</a:t>
              </a:r>
              <a:endParaRPr lang="ru-RU" altLang="ru-RU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8611872F-178F-4BD8-AEE6-54E3B11F1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6411" y="6931373"/>
              <a:ext cx="2694158" cy="72813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altLang="ru-RU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Стратегия в области </a:t>
              </a:r>
              <a:r>
                <a:rPr lang="ru-RU" altLang="ru-RU" sz="12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КБЛ</a:t>
              </a:r>
              <a:endParaRPr lang="ru-RU" altLang="ru-RU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BD7964ED-379D-4988-91F4-4D0E63FC5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4454" y="6507430"/>
              <a:ext cx="2587597" cy="38004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altLang="ru-RU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Бюджет</a:t>
              </a:r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880FB08D-1BC6-4A90-AFE1-6B154CC44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4454" y="5978177"/>
              <a:ext cx="2587597" cy="4617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altLang="ru-RU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Планы мероприятий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53E91800-7C46-4080-AD27-9FD538659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2019" y="6941683"/>
              <a:ext cx="2595164" cy="38004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altLang="ru-RU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Реализация плана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9EF20ED0-6684-4058-BEA3-390466629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0978" y="7375991"/>
              <a:ext cx="2595164" cy="38004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altLang="ru-RU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Контроль</a:t>
              </a: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8BE49171-D7D0-4D34-ACC2-9E944B428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4454" y="7825179"/>
              <a:ext cx="2595164" cy="4664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altLang="ru-RU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Оценка эффективности</a:t>
              </a: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B6EAC24F-ADCE-41E3-86BF-CF33CE344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4454" y="8344084"/>
              <a:ext cx="2602729" cy="87432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altLang="ru-RU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системы </a:t>
              </a:r>
            </a:p>
            <a:p>
              <a:pPr algn="ctr"/>
              <a:r>
                <a:rPr lang="ru-RU" altLang="ru-RU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управления</a:t>
              </a: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CFEB44FA-0A9D-478D-B6BB-F87D8F3EB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9991" y="5978179"/>
              <a:ext cx="2881571" cy="122782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altLang="ru-RU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Процессы</a:t>
              </a:r>
            </a:p>
            <a:p>
              <a:pPr algn="ctr"/>
              <a:r>
                <a:rPr lang="ru-RU" altLang="ru-RU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(оценка, самооценка, </a:t>
              </a:r>
            </a:p>
            <a:p>
              <a:pPr algn="ctr"/>
              <a:r>
                <a:rPr lang="ru-RU" altLang="ru-RU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подготовка</a:t>
              </a:r>
              <a:r>
                <a:rPr lang="ru-RU" altLang="ru-RU" sz="12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altLang="ru-RU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информирование,…)</a:t>
              </a: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59354E2A-12E0-4AB5-A94D-573D808C6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9807" y="7321732"/>
              <a:ext cx="2901933" cy="10068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altLang="ru-RU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Организационно-</a:t>
              </a:r>
            </a:p>
            <a:p>
              <a:pPr algn="ctr"/>
              <a:r>
                <a:rPr lang="ru-RU" altLang="ru-RU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функциональная</a:t>
              </a:r>
            </a:p>
            <a:p>
              <a:pPr algn="ctr"/>
              <a:r>
                <a:rPr lang="ru-RU" altLang="ru-RU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структура </a:t>
              </a: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809DFE91-C166-4460-96FC-3DE626E8F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6158" y="8429978"/>
              <a:ext cx="2889235" cy="7884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altLang="ru-RU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Процедуры и методики, </a:t>
              </a:r>
            </a:p>
            <a:p>
              <a:pPr algn="ctr"/>
              <a:r>
                <a:rPr lang="ru-RU" altLang="ru-RU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модель </a:t>
              </a:r>
              <a:r>
                <a:rPr lang="ru-RU" altLang="ru-RU" sz="12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КБЛ</a:t>
              </a:r>
              <a:endParaRPr lang="ru-RU" altLang="ru-RU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31">
              <a:extLst>
                <a:ext uri="{FF2B5EF4-FFF2-40B4-BE49-F238E27FC236}">
                  <a16:creationId xmlns:a16="http://schemas.microsoft.com/office/drawing/2014/main" id="{8E40004C-169A-4700-B9BC-644F4B7C23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1662" y="5206599"/>
              <a:ext cx="2403074" cy="688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302176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Стратегический уровень</a:t>
              </a:r>
            </a:p>
          </p:txBody>
        </p:sp>
        <p:sp>
          <p:nvSpPr>
            <p:cNvPr id="17" name="Text Box 32">
              <a:extLst>
                <a:ext uri="{FF2B5EF4-FFF2-40B4-BE49-F238E27FC236}">
                  <a16:creationId xmlns:a16="http://schemas.microsoft.com/office/drawing/2014/main" id="{BF0D19E7-9E5F-400D-A8F3-AC64A79D83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37424" y="5224867"/>
              <a:ext cx="3013645" cy="688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spcBef>
                  <a:spcPct val="0"/>
                </a:spcBef>
                <a:buClrTx/>
                <a:buSzTx/>
                <a:buFontTx/>
                <a:buNone/>
                <a:defRPr b="1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Административный уровень</a:t>
              </a:r>
            </a:p>
          </p:txBody>
        </p:sp>
        <p:sp>
          <p:nvSpPr>
            <p:cNvPr id="18" name="Text Box 33">
              <a:extLst>
                <a:ext uri="{FF2B5EF4-FFF2-40B4-BE49-F238E27FC236}">
                  <a16:creationId xmlns:a16="http://schemas.microsoft.com/office/drawing/2014/main" id="{F9D2E370-5901-4B98-B93E-A780276953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59655" y="5203144"/>
              <a:ext cx="2952328" cy="688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spcBef>
                  <a:spcPct val="0"/>
                </a:spcBef>
                <a:buClrTx/>
                <a:buSzTx/>
                <a:buFontTx/>
                <a:buNone/>
                <a:defRPr b="1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Операциональный</a:t>
              </a:r>
              <a:r>
                <a:rPr kumimoji="0" lang="ru-RU" alt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 уровень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15BA1B2-1F93-4436-9E5E-430392D14102}"/>
              </a:ext>
            </a:extLst>
          </p:cNvPr>
          <p:cNvSpPr txBox="1"/>
          <p:nvPr/>
        </p:nvSpPr>
        <p:spPr>
          <a:xfrm>
            <a:off x="1025550" y="1301012"/>
            <a:ext cx="948665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мероприятий по Самооценке, оценке и управлению  культурой </a:t>
            </a:r>
            <a:r>
              <a:rPr lang="ru-RU" b="1" kern="0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 и лидерства (КБЛ)</a:t>
            </a:r>
          </a:p>
        </p:txBody>
      </p:sp>
      <p:sp>
        <p:nvSpPr>
          <p:cNvPr id="22" name="Arrow: Down 56">
            <a:extLst>
              <a:ext uri="{FF2B5EF4-FFF2-40B4-BE49-F238E27FC236}">
                <a16:creationId xmlns:a16="http://schemas.microsoft.com/office/drawing/2014/main" id="{F789426C-CA91-4A7F-9D28-4FE8854EAD26}"/>
              </a:ext>
            </a:extLst>
          </p:cNvPr>
          <p:cNvSpPr/>
          <p:nvPr/>
        </p:nvSpPr>
        <p:spPr>
          <a:xfrm>
            <a:off x="2078639" y="2235892"/>
            <a:ext cx="2087713" cy="4532253"/>
          </a:xfrm>
          <a:prstGeom prst="downArrow">
            <a:avLst>
              <a:gd name="adj1" fmla="val 50000"/>
              <a:gd name="adj2" fmla="val 1731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Овал 5">
            <a:extLst>
              <a:ext uri="{FF2B5EF4-FFF2-40B4-BE49-F238E27FC236}">
                <a16:creationId xmlns:a16="http://schemas.microsoft.com/office/drawing/2014/main" id="{DDE44DF8-0F38-45E5-9FAC-D3C8C2BA36FE}"/>
              </a:ext>
            </a:extLst>
          </p:cNvPr>
          <p:cNvSpPr/>
          <p:nvPr/>
        </p:nvSpPr>
        <p:spPr>
          <a:xfrm>
            <a:off x="854898" y="4842758"/>
            <a:ext cx="4683569" cy="764955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Arial" panose="020B0604020202020204" pitchFamily="34" charset="0"/>
              </a:rPr>
              <a:t>Текущий уровень </a:t>
            </a:r>
            <a: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Arial" panose="020B0604020202020204" pitchFamily="34" charset="0"/>
              </a:rPr>
              <a:t>КБЛ, </a:t>
            </a: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Arial" panose="020B0604020202020204" pitchFamily="34" charset="0"/>
              </a:rPr>
              <a:t>проблемные области</a:t>
            </a:r>
          </a:p>
        </p:txBody>
      </p:sp>
      <p:sp>
        <p:nvSpPr>
          <p:cNvPr id="24" name="Прямоугольник 2">
            <a:extLst>
              <a:ext uri="{FF2B5EF4-FFF2-40B4-BE49-F238E27FC236}">
                <a16:creationId xmlns:a16="http://schemas.microsoft.com/office/drawing/2014/main" id="{86A890FC-9106-45A2-A741-CC04A1A53FD6}"/>
              </a:ext>
            </a:extLst>
          </p:cNvPr>
          <p:cNvSpPr/>
          <p:nvPr/>
        </p:nvSpPr>
        <p:spPr>
          <a:xfrm>
            <a:off x="869342" y="3185585"/>
            <a:ext cx="1327470" cy="4584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Интервью</a:t>
            </a:r>
          </a:p>
        </p:txBody>
      </p:sp>
      <p:sp>
        <p:nvSpPr>
          <p:cNvPr id="25" name="Прямоугольник 6">
            <a:extLst>
              <a:ext uri="{FF2B5EF4-FFF2-40B4-BE49-F238E27FC236}">
                <a16:creationId xmlns:a16="http://schemas.microsoft.com/office/drawing/2014/main" id="{7D12B5E1-E433-4729-BDD1-70D7946875FB}"/>
              </a:ext>
            </a:extLst>
          </p:cNvPr>
          <p:cNvSpPr/>
          <p:nvPr/>
        </p:nvSpPr>
        <p:spPr>
          <a:xfrm>
            <a:off x="2196812" y="3185585"/>
            <a:ext cx="1168594" cy="4584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Опрос</a:t>
            </a:r>
          </a:p>
        </p:txBody>
      </p:sp>
      <p:sp>
        <p:nvSpPr>
          <p:cNvPr id="26" name="Прямоугольник 7">
            <a:extLst>
              <a:ext uri="{FF2B5EF4-FFF2-40B4-BE49-F238E27FC236}">
                <a16:creationId xmlns:a16="http://schemas.microsoft.com/office/drawing/2014/main" id="{1DD27D75-9E06-413D-A8C7-25757565615C}"/>
              </a:ext>
            </a:extLst>
          </p:cNvPr>
          <p:cNvSpPr/>
          <p:nvPr/>
        </p:nvSpPr>
        <p:spPr>
          <a:xfrm>
            <a:off x="869342" y="3639905"/>
            <a:ext cx="1831673" cy="4584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Фокус-группа</a:t>
            </a:r>
          </a:p>
        </p:txBody>
      </p:sp>
      <p:sp>
        <p:nvSpPr>
          <p:cNvPr id="27" name="Прямоугольник 8">
            <a:extLst>
              <a:ext uri="{FF2B5EF4-FFF2-40B4-BE49-F238E27FC236}">
                <a16:creationId xmlns:a16="http://schemas.microsoft.com/office/drawing/2014/main" id="{258746D2-62D9-4FCE-8A43-D2EE04741741}"/>
              </a:ext>
            </a:extLst>
          </p:cNvPr>
          <p:cNvSpPr/>
          <p:nvPr/>
        </p:nvSpPr>
        <p:spPr>
          <a:xfrm>
            <a:off x="3365406" y="3185585"/>
            <a:ext cx="2002367" cy="4584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Наблюдение</a:t>
            </a:r>
          </a:p>
        </p:txBody>
      </p:sp>
      <p:sp>
        <p:nvSpPr>
          <p:cNvPr id="28" name="Прямоугольник 9">
            <a:extLst>
              <a:ext uri="{FF2B5EF4-FFF2-40B4-BE49-F238E27FC236}">
                <a16:creationId xmlns:a16="http://schemas.microsoft.com/office/drawing/2014/main" id="{242B949A-85AA-419A-BB2C-2A840778F676}"/>
              </a:ext>
            </a:extLst>
          </p:cNvPr>
          <p:cNvSpPr/>
          <p:nvPr/>
        </p:nvSpPr>
        <p:spPr>
          <a:xfrm>
            <a:off x="2701014" y="3639905"/>
            <a:ext cx="2666759" cy="4584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Анализ документов</a:t>
            </a:r>
          </a:p>
        </p:txBody>
      </p:sp>
      <p:sp>
        <p:nvSpPr>
          <p:cNvPr id="29" name="Прямоугольник 27">
            <a:extLst>
              <a:ext uri="{FF2B5EF4-FFF2-40B4-BE49-F238E27FC236}">
                <a16:creationId xmlns:a16="http://schemas.microsoft.com/office/drawing/2014/main" id="{C0E1F52D-07AF-4139-9399-7F9BDD3CF6CC}"/>
              </a:ext>
            </a:extLst>
          </p:cNvPr>
          <p:cNvSpPr/>
          <p:nvPr/>
        </p:nvSpPr>
        <p:spPr>
          <a:xfrm>
            <a:off x="500837" y="5688450"/>
            <a:ext cx="5115753" cy="5583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4. Подготовка итогового отчета и информирование персонала</a:t>
            </a:r>
          </a:p>
        </p:txBody>
      </p:sp>
      <p:sp>
        <p:nvSpPr>
          <p:cNvPr id="30" name="Прямоугольник 27">
            <a:extLst>
              <a:ext uri="{FF2B5EF4-FFF2-40B4-BE49-F238E27FC236}">
                <a16:creationId xmlns:a16="http://schemas.microsoft.com/office/drawing/2014/main" id="{28894C46-405A-4988-802B-B7B829E35F55}"/>
              </a:ext>
            </a:extLst>
          </p:cNvPr>
          <p:cNvSpPr/>
          <p:nvPr/>
        </p:nvSpPr>
        <p:spPr>
          <a:xfrm>
            <a:off x="869342" y="2360419"/>
            <a:ext cx="4498431" cy="3612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1. Подготовка оценки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КБЛ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1" name="Прямоугольник 27">
            <a:extLst>
              <a:ext uri="{FF2B5EF4-FFF2-40B4-BE49-F238E27FC236}">
                <a16:creationId xmlns:a16="http://schemas.microsoft.com/office/drawing/2014/main" id="{D23D9494-4B39-453A-AD54-66D7D6565EC4}"/>
              </a:ext>
            </a:extLst>
          </p:cNvPr>
          <p:cNvSpPr/>
          <p:nvPr/>
        </p:nvSpPr>
        <p:spPr>
          <a:xfrm>
            <a:off x="500837" y="4222858"/>
            <a:ext cx="5115753" cy="52547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3. Анализ данных и разработка рекомендаций по повышению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КБЛ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2" name="Прямоугольник 27">
            <a:extLst>
              <a:ext uri="{FF2B5EF4-FFF2-40B4-BE49-F238E27FC236}">
                <a16:creationId xmlns:a16="http://schemas.microsoft.com/office/drawing/2014/main" id="{AE93BD13-9E2E-480F-8A66-0CC32201AA29}"/>
              </a:ext>
            </a:extLst>
          </p:cNvPr>
          <p:cNvSpPr/>
          <p:nvPr/>
        </p:nvSpPr>
        <p:spPr>
          <a:xfrm>
            <a:off x="869342" y="2833897"/>
            <a:ext cx="4498431" cy="359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2. Сбор данных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5BA1B2-1F93-4436-9E5E-430392D14102}"/>
              </a:ext>
            </a:extLst>
          </p:cNvPr>
          <p:cNvSpPr txBox="1"/>
          <p:nvPr/>
        </p:nvSpPr>
        <p:spPr>
          <a:xfrm>
            <a:off x="6414703" y="2839757"/>
            <a:ext cx="541978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kern="0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УРОВНИ </a:t>
            </a:r>
            <a:r>
              <a:rPr lang="ru-RU" b="1" kern="0" cap="all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  <a:r>
              <a:rPr lang="ru-RU" b="1" kern="0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kern="0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КБЛ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9" y="1265925"/>
            <a:ext cx="637361" cy="63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70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60232146"/>
              </p:ext>
            </p:extLst>
          </p:nvPr>
        </p:nvGraphicFramePr>
        <p:xfrm>
          <a:off x="131377" y="943597"/>
          <a:ext cx="4488875" cy="4312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1377" y="23152"/>
            <a:ext cx="10526713" cy="6762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Развитие нормативной базы 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Сближение подходов в области регулирования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633200" y="6492875"/>
            <a:ext cx="558800" cy="365125"/>
          </a:xfrm>
          <a:prstGeom prst="rect">
            <a:avLst/>
          </a:prstGeom>
        </p:spPr>
        <p:txBody>
          <a:bodyPr/>
          <a:lstStyle/>
          <a:p>
            <a:fld id="{5EB132DE-ECCE-4E50-B743-9D186628B48D}" type="slidenum">
              <a:rPr lang="ru-RU" smtClean="0"/>
              <a:t>9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69396" y="2221017"/>
            <a:ext cx="4913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Законы 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подзаконные акты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91801" y="3608002"/>
            <a:ext cx="3354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Нормы и правила в ОИАЭ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9396" y="3293134"/>
            <a:ext cx="3919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STANDARDS (IAEA)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9233" y="4524090"/>
            <a:ext cx="4738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Национальные стандарты, стандарты отрасли, стандарты предприятия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393" y="5356891"/>
            <a:ext cx="3091255" cy="14228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7528" y="5196943"/>
            <a:ext cx="2543175" cy="1619250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3372897" y="5602155"/>
            <a:ext cx="5382567" cy="485544"/>
          </a:xfrm>
          <a:prstGeom prst="rightArrow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83070" y="604837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Качество закладывается на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этапе установления требований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96032" y="1289021"/>
            <a:ext cx="3448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Международные договоры, конвенции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89233" y="4223501"/>
            <a:ext cx="3928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документы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31070" y="1177559"/>
            <a:ext cx="5920844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300"/>
              </a:spcBef>
            </a:pPr>
            <a:r>
              <a:rPr lang="ru-RU" sz="16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Нормативный анализ требований нормативных актов, актуальных норм безопасности МАГАТЭ и требований Ассоциации западноевропейских органов регулирования (</a:t>
            </a:r>
            <a:r>
              <a:rPr lang="en-US" sz="16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WENRA</a:t>
            </a:r>
            <a:r>
              <a:rPr lang="ru-RU" sz="16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в соответствии с текущей нормативной </a:t>
            </a:r>
            <a:r>
              <a:rPr lang="ru-RU" sz="16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базой страны </a:t>
            </a:r>
            <a:endParaRPr lang="ru-RU" sz="1600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429052"/>
              </p:ext>
            </p:extLst>
          </p:nvPr>
        </p:nvGraphicFramePr>
        <p:xfrm>
          <a:off x="5715958" y="2786516"/>
          <a:ext cx="630314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628">
                  <a:extLst>
                    <a:ext uri="{9D8B030D-6E8A-4147-A177-3AD203B41FA5}">
                      <a16:colId xmlns:a16="http://schemas.microsoft.com/office/drawing/2014/main" val="117955153"/>
                    </a:ext>
                  </a:extLst>
                </a:gridCol>
                <a:gridCol w="1260628">
                  <a:extLst>
                    <a:ext uri="{9D8B030D-6E8A-4147-A177-3AD203B41FA5}">
                      <a16:colId xmlns:a16="http://schemas.microsoft.com/office/drawing/2014/main" val="3794551721"/>
                    </a:ext>
                  </a:extLst>
                </a:gridCol>
                <a:gridCol w="1302710">
                  <a:extLst>
                    <a:ext uri="{9D8B030D-6E8A-4147-A177-3AD203B41FA5}">
                      <a16:colId xmlns:a16="http://schemas.microsoft.com/office/drawing/2014/main" val="1008846159"/>
                    </a:ext>
                  </a:extLst>
                </a:gridCol>
                <a:gridCol w="1218548">
                  <a:extLst>
                    <a:ext uri="{9D8B030D-6E8A-4147-A177-3AD203B41FA5}">
                      <a16:colId xmlns:a16="http://schemas.microsoft.com/office/drawing/2014/main" val="200951982"/>
                    </a:ext>
                  </a:extLst>
                </a:gridCol>
                <a:gridCol w="1260628">
                  <a:extLst>
                    <a:ext uri="{9D8B030D-6E8A-4147-A177-3AD203B41FA5}">
                      <a16:colId xmlns:a16="http://schemas.microsoft.com/office/drawing/2014/main" val="532857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 безопасности МАГАТЭ / </a:t>
                      </a:r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WENRA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Требования нормативных актов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несоответствия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влияния на безопасность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Рекомендации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560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Формулировка пункта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8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Формулировка пункта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Краткое описание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Влияет/ не влияет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Компенсирую -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щие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мероприятия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87512"/>
                  </a:ext>
                </a:extLst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808" y="1245327"/>
            <a:ext cx="637361" cy="63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78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3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4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8.xml><?xml version="1.0" encoding="utf-8"?>
<a:theme xmlns:a="http://schemas.openxmlformats.org/drawingml/2006/main" name="5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9.xml><?xml version="1.0" encoding="utf-8"?>
<a:theme xmlns:a="http://schemas.openxmlformats.org/drawingml/2006/main" name="6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1664</Words>
  <Application>Microsoft Office PowerPoint</Application>
  <PresentationFormat>Широкоэкранный</PresentationFormat>
  <Paragraphs>292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17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Georgia</vt:lpstr>
      <vt:lpstr>Helvetica Neue</vt:lpstr>
      <vt:lpstr>Microsoft Sans Serif</vt:lpstr>
      <vt:lpstr>Rosatom Light</vt:lpstr>
      <vt:lpstr>Segoe UI</vt:lpstr>
      <vt:lpstr>Segoe UI Semibold</vt:lpstr>
      <vt:lpstr>Wingdings</vt:lpstr>
      <vt:lpstr>Текст картинка</vt:lpstr>
      <vt:lpstr>Титульный слайд</vt:lpstr>
      <vt:lpstr>Заключительный слайд</vt:lpstr>
      <vt:lpstr>8_Тема Office</vt:lpstr>
      <vt:lpstr>Специальное оформление</vt:lpstr>
      <vt:lpstr>3_Текст картинка</vt:lpstr>
      <vt:lpstr>4_Текст картинка</vt:lpstr>
      <vt:lpstr>5_Текст картинка</vt:lpstr>
      <vt:lpstr>6_Текст картинка</vt:lpstr>
      <vt:lpstr>Программа создания и совершенствования национальных ядерных инфраструктур государств – участников СНГ</vt:lpstr>
      <vt:lpstr>Содержание</vt:lpstr>
      <vt:lpstr>Программа по ядерной инфраструктуре: зачем и для кого?</vt:lpstr>
      <vt:lpstr>Презентация PowerPoint</vt:lpstr>
      <vt:lpstr>Содержание</vt:lpstr>
      <vt:lpstr>Презентация PowerPoint</vt:lpstr>
      <vt:lpstr>Презентация PowerPoint</vt:lpstr>
      <vt:lpstr>2. Развитие культуры безопасности и лидерства в целях обеспечения безопасности</vt:lpstr>
      <vt:lpstr>3. Развитие нормативной базы  Сближение подходов в области регулирования </vt:lpstr>
      <vt:lpstr>Презентация PowerPoint</vt:lpstr>
      <vt:lpstr>4-5. Развитие кадрового потенциала и обмен опытом в области развития ядерной инфраструктуры </vt:lpstr>
      <vt:lpstr>Содержание</vt:lpstr>
      <vt:lpstr>Презентация PowerPoint</vt:lpstr>
      <vt:lpstr>Интегрированный план содействия партнёрам в развитии ЯИ. Модель мягкой координации с РТН  </vt:lpstr>
      <vt:lpstr>Программы сотрудничества Росатома с МАГАТЭ</vt:lpstr>
      <vt:lpstr>ПРОЕКТ РЕШЕНИЯ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развития национальной ядерной инфраструктуры государств – участников СНГ в целях безопасной реализации программ мирного использования ядерных технологий</dc:title>
  <dc:creator>Черевко Юлия Андреевна</dc:creator>
  <cp:lastModifiedBy>Черевко Юлия Андреевна</cp:lastModifiedBy>
  <cp:revision>54</cp:revision>
  <dcterms:created xsi:type="dcterms:W3CDTF">2021-10-08T08:08:26Z</dcterms:created>
  <dcterms:modified xsi:type="dcterms:W3CDTF">2022-01-19T11:26:13Z</dcterms:modified>
</cp:coreProperties>
</file>