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</p:sldMasterIdLst>
  <p:notesMasterIdLst>
    <p:notesMasterId r:id="rId18"/>
  </p:notesMasterIdLst>
  <p:handoutMasterIdLst>
    <p:handoutMasterId r:id="rId19"/>
  </p:handoutMasterIdLst>
  <p:sldIdLst>
    <p:sldId id="264" r:id="rId8"/>
    <p:sldId id="281" r:id="rId9"/>
    <p:sldId id="273" r:id="rId10"/>
    <p:sldId id="280" r:id="rId11"/>
    <p:sldId id="274" r:id="rId12"/>
    <p:sldId id="279" r:id="rId13"/>
    <p:sldId id="282" r:id="rId14"/>
    <p:sldId id="283" r:id="rId15"/>
    <p:sldId id="278" r:id="rId16"/>
    <p:sldId id="277" r:id="rId17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апин Сергей Васильевич" initials="ЛСВ" lastIdx="0" clrIdx="0">
    <p:extLst>
      <p:ext uri="{19B8F6BF-5375-455C-9EA6-DF929625EA0E}">
        <p15:presenceInfo xmlns:p15="http://schemas.microsoft.com/office/powerpoint/2012/main" userId="S-1-5-21-3119835862-1306673144-2631644997-4944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99"/>
    <a:srgbClr val="404040"/>
    <a:srgbClr val="333333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7" autoAdjust="0"/>
    <p:restoredTop sz="86419" autoAdjust="0"/>
  </p:normalViewPr>
  <p:slideViewPr>
    <p:cSldViewPr snapToGrid="0">
      <p:cViewPr varScale="1">
        <p:scale>
          <a:sx n="84" d="100"/>
          <a:sy n="84" d="100"/>
        </p:scale>
        <p:origin x="354" y="78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РЕШЕНИЕМ от 15 сентября 2020 года Экономический совет Содружества Независимых Государств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Утвердил План практических мер по реализации Соглашения о взаимодействии государств – участников СНГ по обеспечению готовности на случай ядерной аварии или возникновения радиационной аварийной ситуации и взаимопомощи при ликвидации ее последствий от 2 ноября 2018 года.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При этом Экономический совет поручил Уполномоченным (компетентным) органам, заинтересованным министерствам и ведомствам государств – участников Соглашения принять меры по реализации указанного Плана практических мер,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а Комиссии государств – участников СНГ по использованию атомной энергии в мирных целях совместно с Исполнительным комитетом СНГ осуществлять мониторинг хода реализации Плана практических мер и при необходимости информировать Экономический совет СНГ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70B7F-3432-4DBE-B821-B38A127FB2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58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соответствии с Планом в 2021 году было предусмотрено выполнение ряда мероприятий, непосредственно направленных на имплементацию Соглашения о взаимодействии:</a:t>
            </a:r>
          </a:p>
          <a:p>
            <a:r>
              <a:rPr lang="ru-RU" dirty="0" smtClean="0"/>
              <a:t>1. Разработка Практических мер по информированию о ядерной аварии или радиационной аварийной ситуации, объёме и содержании помощи, которые должны были бы включать унифицированные формы оповещения, определять содержание передаваемой информации, идентифицировать оборудование пунктов связи и оповещения и определять ситуационные кризисные центры.</a:t>
            </a:r>
          </a:p>
          <a:p>
            <a:r>
              <a:rPr lang="ru-RU" dirty="0" smtClean="0"/>
              <a:t>2. Разработка типовых сценариев событий на случай ядерной аварии или возникновения радиационной аварийной ситуации и взаимопомощи при ликвидации их последствий.</a:t>
            </a:r>
          </a:p>
          <a:p>
            <a:r>
              <a:rPr lang="ru-RU" dirty="0" smtClean="0"/>
              <a:t>3. Разработка типовых технологий на случай ядерной аварии или возникновения радиационной аварийной ситуации и взаимопомощи при ликвидации их последствий.</a:t>
            </a:r>
          </a:p>
          <a:p>
            <a:r>
              <a:rPr lang="ru-RU" dirty="0" smtClean="0"/>
              <a:t>4. Определение действующих национальных нормативных правовых актов и процедур, обеспечивающих деятельность аварийно-спасательных формирований, для целей Соглашения.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4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2021 году сторонами-участницами Соглашения проведена совместная большая эффективной работа, результатом которой стала разработка проекта документа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«Практические меры по информированию о ядерной аварии или радиационной аварийной ситуации, объёме и содержании помощи в рамках выполнения обязательств, предусмотренных Соглашением о взаимодействии государств – участников СНГ по обеспечению готовности на случай ядерной аварии или возникновения радиационной аварийной ситуации и взаимопомощи при ликвидации ее последствий от 02.11.2018»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Практических мер включает сведения: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каналах обмена информацией;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 организации тестирования средств связи и проведения совместных учений;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порядке направления запросов о помощи;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 уполномоченных (компетентных) органах государств – участников Соглашения, национальных пунктах связи;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 унифицированных формах запроса/предоставления помощи.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Практических мер мы обсуждали в июне 2021 г. в Москве в ходе заседания рабочей группы Комиссии Атом-СНГ.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Практических мер был согласован российской стороной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Росатом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РТН, МИД, МЧС, ФМБА и Росгидромет).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Соответствующее письмо о согласовании было направлено в Исполнительный комитет СНГ в декабре прошлого года.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в отношении проекта Практических мер проводится процедура утверждения, которая находится на заключительном этапе. Планируется, что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будет рассмотрен экономическим советом СНГ на февральском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заседании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его подписание будет организовано в марте.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мы и планировали, головным исполнителем ИБРАЭ РАН, организацией научно-технической поддержки ГК 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Росатом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были разработаны 3 (три) типовых сценария радиационных аварий с наихудшими последствиями, которые потенциально могут произойти в Государствах – участниках Соглашения, для ликвидации которых с большой долей вероятности потребуется помощь Государств – участников Соглашения, а именно: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Сценарий с тяжелой радиационной аварией с плавлением активной зоны реактора и выходом радиоактивных веществ в атмосферу за пределы защитных барьеров АЭС;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Сценарий с аварией при транспортировке радиоактивных материалов с высокой радиоактивностью (свыше 1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ТБк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Сценарий при аварии с ИИИ, применяемым в медицинских целях.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9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сценарий содержит: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научно-обоснованный источник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радионуклидным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составом и характеристиками выброса: продолжительность выброса, эффективная высота выброса, физико-химические формы радионуклидов;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распространения радиоактивных веществ в атмосфере;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оценку и анализ радиационной обстановки;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оценку дозовых нагрузок на население;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разработанные рекомендации по мерам защиты населения (для населения должны быть подготовлены рекомендации по защите согласно критериям НРБ-99/2009 и критериям МАГАТЭ);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оценку категории аварии по шкале INES.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6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Также, специалистами ИБРАЭ РАН, разработан перечень технологий (пока их 10), применяемых при оказании помощи при радиационных авариях, включая помощь на месте и удаленную помощь (поддержку) и их краткое описание: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название технологии;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назначение технологии и какие задачи она решает;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применяется технология;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каковы результаты применения технологии.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понимания: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Разведка зоны чрезвычайной ситуации,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радиационная, химическая (состояние объекта, территории, маршрутов выдвижения сил и средств, определение границ зоны чрезвычайной ситуации).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Дезактивация в зоне чрезвычайной ситуации.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9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2021 году была проанализирована открытая правовая база (на русском языке и подготовлен перечень действующих национальных нормативных правовых актов, обеспечивающих деятельность аварийно-спасательных формирований в Государствах – участниках Соглашения.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сегодняшний день действующими в интересах АСФ можно считать: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Российская Федерация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актов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из них 7 федеральных законов и 2 указа Президента России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Республика Беларусь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актов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из них 6 законов и 1 указ Президента Республики Беларусь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Республика Казахстан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акта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из них 2 закона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Киргизская Республика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акта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из них 1 закон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Республика Узбекистан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акта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из них 2 закона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Республика Таджикистан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акта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из них 2 закона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Республика Армения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закона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30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Плану практических мер, в 2022 году должна быть разработана Инструкция по взаимодействию по реагированию на случай ядерной аварии или возникновения радиационной аварийной ситуации и ликвидации их последствий. На настоящий момент организован выбор головного исполнителя для этой работы. Возможно привлечение ИБРАЭ РАН.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решение Комиссии.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9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название площадки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7708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Основная информация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31800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39749" y="1662546"/>
            <a:ext cx="6091250" cy="1899138"/>
          </a:xfrm>
        </p:spPr>
        <p:txBody>
          <a:bodyPr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Об имплементации Соглашения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 взаимодействии государств – участников СНГ по обеспечению готовности на случай ядерной аварии или возникновения радиационной аварийной ситуации и взаимопомощи при ликвидации ее последствий от 02.11.2018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539749" y="3669684"/>
            <a:ext cx="6644822" cy="598500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Двадцать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второе </a:t>
            </a:r>
            <a:r>
              <a:rPr lang="ru-RU" dirty="0">
                <a:latin typeface="Arial" pitchFamily="34" charset="0"/>
                <a:cs typeface="Arial" pitchFamily="34" charset="0"/>
              </a:rPr>
              <a:t>заседание Комиссии государств – участников Содружества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Независимых </a:t>
            </a:r>
            <a:r>
              <a:rPr lang="ru-RU" dirty="0">
                <a:latin typeface="Arial" pitchFamily="34" charset="0"/>
                <a:cs typeface="Arial" pitchFamily="34" charset="0"/>
              </a:rPr>
              <a:t>Государств по использованию атомной энергии в мирных целях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26.01.2022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xfrm>
            <a:off x="539749" y="4290632"/>
            <a:ext cx="5711825" cy="21848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Тюрин Роман Львович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xfrm>
            <a:off x="539749" y="4523688"/>
            <a:ext cx="4339432" cy="406171"/>
          </a:xfrm>
          <a:prstGeom prst="rect">
            <a:avLst/>
          </a:prstGeom>
        </p:spPr>
        <p:txBody>
          <a:bodyPr/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Заместитель директора Департамента ядерной и радиационной безопасности, организации лицензионной и разрешительной деятельности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Госкорпорации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Росатом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606" y="390641"/>
            <a:ext cx="938865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</a:p>
          <a:p>
            <a:r>
              <a:rPr lang="ru-RU" dirty="0" smtClean="0"/>
              <a:t>за внимание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39748" y="3644673"/>
            <a:ext cx="4860925" cy="843870"/>
          </a:xfrm>
        </p:spPr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(499) 949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Моб. тел.: +7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(9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10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438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66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85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RLTyurin@rosatom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www.rosatom.ru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Тюрин Роман Львович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539750" y="3311524"/>
            <a:ext cx="6212114" cy="333149"/>
          </a:xfrm>
        </p:spPr>
        <p:txBody>
          <a:bodyPr/>
          <a:lstStyle/>
          <a:p>
            <a:r>
              <a:rPr lang="ru-RU" sz="1000" dirty="0"/>
              <a:t>Заместитель директора Департамента ядерной и радиационной безопасности, организации лицензионной и разрешительной деятельности </a:t>
            </a:r>
            <a:r>
              <a:rPr lang="ru-RU" sz="1000" dirty="0" err="1"/>
              <a:t>Госкорпорации</a:t>
            </a:r>
            <a:r>
              <a:rPr lang="ru-RU" sz="1000" dirty="0"/>
              <a:t> «</a:t>
            </a:r>
            <a:r>
              <a:rPr lang="ru-RU" sz="1000" dirty="0" err="1"/>
              <a:t>Росатом</a:t>
            </a:r>
            <a:r>
              <a:rPr lang="ru-RU" sz="1000" dirty="0"/>
              <a:t>»</a:t>
            </a:r>
          </a:p>
          <a:p>
            <a:endParaRPr lang="en-US" sz="1000" dirty="0" smtClean="0"/>
          </a:p>
          <a:p>
            <a:endParaRPr lang="en-US" sz="1000" dirty="0"/>
          </a:p>
          <a:p>
            <a:endParaRPr lang="ru-RU" sz="1000" normalizeH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26.01.2022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431800"/>
            <a:ext cx="7216664" cy="330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dirty="0"/>
              <a:t>ПЛАН </a:t>
            </a:r>
            <a:br>
              <a:rPr lang="ru-RU" dirty="0"/>
            </a:br>
            <a:r>
              <a:rPr lang="ru-RU" dirty="0"/>
              <a:t>практических мер по реализации </a:t>
            </a:r>
            <a:r>
              <a:rPr lang="ru-RU" dirty="0" smtClean="0"/>
              <a:t>Соглашения </a:t>
            </a:r>
            <a:r>
              <a:rPr lang="ru-RU" dirty="0"/>
              <a:t>о взаимодействии государств – участников СНГ по обеспечению готовности на случай </a:t>
            </a:r>
            <a:r>
              <a:rPr lang="ru-RU" dirty="0" smtClean="0"/>
              <a:t>ядерной аварии </a:t>
            </a:r>
            <a:r>
              <a:rPr lang="ru-RU" dirty="0"/>
              <a:t>или возникновения </a:t>
            </a:r>
            <a:r>
              <a:rPr lang="ru-RU" dirty="0" smtClean="0"/>
              <a:t>радиационной аварийной </a:t>
            </a:r>
            <a:r>
              <a:rPr lang="ru-RU" dirty="0"/>
              <a:t>ситуации и взаимопомощи при ликвидации ее последствий </a:t>
            </a:r>
            <a:br>
              <a:rPr lang="ru-RU" dirty="0"/>
            </a:br>
            <a:r>
              <a:rPr lang="ru-RU" dirty="0"/>
              <a:t>от 2 ноября 2018 </a:t>
            </a:r>
            <a:r>
              <a:rPr lang="ru-RU" dirty="0" smtClean="0"/>
              <a:t>года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750" y="3021046"/>
            <a:ext cx="3318697" cy="1379053"/>
          </a:xfrm>
          <a:prstGeom prst="roundRect">
            <a:avLst>
              <a:gd name="adj" fmla="val 888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Экономический совет СНГ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заседание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 15 сентября 2020 года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980515" y="3041833"/>
            <a:ext cx="792907" cy="18863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980515" y="3607735"/>
            <a:ext cx="792907" cy="18863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980515" y="4230115"/>
            <a:ext cx="792907" cy="18863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01884" y="2974148"/>
            <a:ext cx="3817460" cy="324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Утвердить План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91720" y="3382328"/>
            <a:ext cx="3817460" cy="63944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Меры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по реализации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Плана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(уполномоченные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компетентные) органы, заинтересованные министерства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и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ведомства)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91720" y="4105952"/>
            <a:ext cx="3817460" cy="4369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Мониторинг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хода реализации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Плана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(Комиссия, Исполкомом СНГ)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861" y="347619"/>
            <a:ext cx="385371" cy="3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8521" y="305588"/>
            <a:ext cx="7063198" cy="461855"/>
          </a:xfrm>
        </p:spPr>
        <p:txBody>
          <a:bodyPr/>
          <a:lstStyle/>
          <a:p>
            <a:r>
              <a:rPr lang="ru-RU" dirty="0"/>
              <a:t>Мероприятия 2021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21267" y="1232850"/>
            <a:ext cx="2768936" cy="606315"/>
          </a:xfrm>
          <a:prstGeom prst="roundRect">
            <a:avLst>
              <a:gd name="adj" fmla="val 4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Практические меры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387027" y="949474"/>
            <a:ext cx="3649819" cy="1130202"/>
            <a:chOff x="5258441" y="949474"/>
            <a:chExt cx="3649819" cy="113020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258441" y="949474"/>
              <a:ext cx="3649819" cy="21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унифицированные формы оповещения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258441" y="1212091"/>
              <a:ext cx="3649819" cy="21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содержание передаваемой информации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258441" y="1474708"/>
              <a:ext cx="3649819" cy="34235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идентификация </a:t>
              </a:r>
              <a:r>
                <a:rPr lang="ru-RU" sz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оборудование пунктов связи </a:t>
              </a:r>
              <a:r>
                <a:rPr lang="ru-RU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 </a:t>
              </a:r>
              <a:r>
                <a:rPr lang="ru-RU" sz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оповещения 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5258441" y="1863676"/>
              <a:ext cx="3649819" cy="216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определение ситуационных кризисных центров</a:t>
              </a:r>
              <a:endPara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861" y="347619"/>
            <a:ext cx="385371" cy="362849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050875" y="2180383"/>
            <a:ext cx="2768936" cy="604800"/>
          </a:xfrm>
          <a:prstGeom prst="roundRect">
            <a:avLst>
              <a:gd name="adj" fmla="val 4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Типовые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сценарии событий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80483" y="3126401"/>
            <a:ext cx="2768936" cy="604800"/>
          </a:xfrm>
          <a:prstGeom prst="roundRect">
            <a:avLst>
              <a:gd name="adj" fmla="val 4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Типовые технологии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1872" y="4072418"/>
            <a:ext cx="3232964" cy="604800"/>
          </a:xfrm>
          <a:prstGeom prst="roundRect">
            <a:avLst>
              <a:gd name="adj" fmla="val 4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Национальные НПА и процедуры для АСФ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02FEB2BA-92C0-B84A-BB87-D877D6678EDF}"/>
              </a:ext>
            </a:extLst>
          </p:cNvPr>
          <p:cNvSpPr/>
          <p:nvPr/>
        </p:nvSpPr>
        <p:spPr>
          <a:xfrm>
            <a:off x="93700" y="1212091"/>
            <a:ext cx="681028" cy="320989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250284" y="1085391"/>
            <a:ext cx="0" cy="3511744"/>
          </a:xfrm>
          <a:prstGeom prst="line">
            <a:avLst/>
          </a:prstGeom>
          <a:ln w="82550" cmpd="sng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Стрелка вправо 18">
            <a:extLst>
              <a:ext uri="{FF2B5EF4-FFF2-40B4-BE49-F238E27FC236}">
                <a16:creationId xmlns:a16="http://schemas.microsoft.com/office/drawing/2014/main" id="{08458A91-2B06-064D-A95E-F5DAB74E83F2}"/>
              </a:ext>
            </a:extLst>
          </p:cNvPr>
          <p:cNvSpPr/>
          <p:nvPr/>
        </p:nvSpPr>
        <p:spPr>
          <a:xfrm>
            <a:off x="804471" y="2116947"/>
            <a:ext cx="1402949" cy="1400178"/>
          </a:xfrm>
          <a:prstGeom prst="rightArrow">
            <a:avLst>
              <a:gd name="adj1" fmla="val 50000"/>
              <a:gd name="adj2" fmla="val 3265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 Л А Н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1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8183" y="322570"/>
            <a:ext cx="7300353" cy="395887"/>
          </a:xfrm>
        </p:spPr>
        <p:txBody>
          <a:bodyPr/>
          <a:lstStyle/>
          <a:p>
            <a:r>
              <a:rPr lang="ru-RU" dirty="0"/>
              <a:t>Практические меры</a:t>
            </a:r>
          </a:p>
        </p:txBody>
      </p:sp>
      <p:sp>
        <p:nvSpPr>
          <p:cNvPr id="3" name="AutoShape 2" descr="https://e7.pngegg.com/pngimages/200/702/png-clipart-teamwork-computer-icons-team-miscellaneous-blu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55" y="609916"/>
            <a:ext cx="2552002" cy="191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861" y="347619"/>
            <a:ext cx="385371" cy="362849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028825" y="2369922"/>
            <a:ext cx="5086350" cy="2047387"/>
          </a:xfrm>
          <a:prstGeom prst="roundRect">
            <a:avLst>
              <a:gd name="adj" fmla="val 4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меры по информированию о ядерной аварии или радиационной аварийной ситуации, объёме и содержании помощи в рамках выполнения обязательств, предусмотренных Соглашением о взаимодействии государств – участников СНГ по обеспечению готовности на случай ядерной аварии или возникновения радиационной аварийной ситуации и взаимопомощи при ликвидации ее последствий от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02.11.2018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трелка влево 13"/>
          <p:cNvSpPr/>
          <p:nvPr/>
        </p:nvSpPr>
        <p:spPr>
          <a:xfrm flipH="1">
            <a:off x="181186" y="2499425"/>
            <a:ext cx="1666453" cy="531080"/>
          </a:xfrm>
          <a:prstGeom prst="leftArrow">
            <a:avLst>
              <a:gd name="adj1" fmla="val 80373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Росатом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лево 14"/>
          <p:cNvSpPr/>
          <p:nvPr/>
        </p:nvSpPr>
        <p:spPr>
          <a:xfrm flipH="1">
            <a:off x="181186" y="3128075"/>
            <a:ext cx="1666453" cy="531080"/>
          </a:xfrm>
          <a:prstGeom prst="leftArrow">
            <a:avLst>
              <a:gd name="adj1" fmla="val 80373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трелка влево 15"/>
          <p:cNvSpPr/>
          <p:nvPr/>
        </p:nvSpPr>
        <p:spPr>
          <a:xfrm flipH="1">
            <a:off x="181186" y="3756725"/>
            <a:ext cx="1666453" cy="531080"/>
          </a:xfrm>
          <a:prstGeom prst="leftArrow">
            <a:avLst>
              <a:gd name="adj1" fmla="val 80373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МИД России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7296361" y="2499425"/>
            <a:ext cx="1666453" cy="531080"/>
          </a:xfrm>
          <a:prstGeom prst="leftArrow">
            <a:avLst>
              <a:gd name="adj1" fmla="val 80373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МЧС России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трелка влево 27"/>
          <p:cNvSpPr/>
          <p:nvPr/>
        </p:nvSpPr>
        <p:spPr>
          <a:xfrm>
            <a:off x="7296361" y="3128075"/>
            <a:ext cx="1666453" cy="531080"/>
          </a:xfrm>
          <a:prstGeom prst="leftArrow">
            <a:avLst>
              <a:gd name="adj1" fmla="val 80373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ФМБА России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трелка влево 28"/>
          <p:cNvSpPr/>
          <p:nvPr/>
        </p:nvSpPr>
        <p:spPr>
          <a:xfrm>
            <a:off x="7296361" y="3756725"/>
            <a:ext cx="1666453" cy="531080"/>
          </a:xfrm>
          <a:prstGeom prst="leftArrow">
            <a:avLst>
              <a:gd name="adj1" fmla="val 80373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Росгидромет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628900" y="4457695"/>
            <a:ext cx="3845379" cy="653143"/>
          </a:xfrm>
          <a:prstGeom prst="up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группа </a:t>
            </a:r>
            <a:r>
              <a:rPr lang="ru-RU" sz="1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Комиссии </a:t>
            </a:r>
            <a:r>
              <a:rPr lang="ru-RU" sz="1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«Атом-СНГ»</a:t>
            </a:r>
            <a:endParaRPr lang="ru-RU" sz="1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трелка вверх 31"/>
          <p:cNvSpPr/>
          <p:nvPr/>
        </p:nvSpPr>
        <p:spPr>
          <a:xfrm rot="3946284">
            <a:off x="5475475" y="1418052"/>
            <a:ext cx="464450" cy="106286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17" y="1471822"/>
            <a:ext cx="867131" cy="867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04" y="768682"/>
            <a:ext cx="2404345" cy="1503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13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" y="1034893"/>
            <a:ext cx="2540000" cy="254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440" y="431348"/>
            <a:ext cx="2784019" cy="204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2160" y="239552"/>
            <a:ext cx="6841279" cy="526531"/>
          </a:xfrm>
        </p:spPr>
        <p:txBody>
          <a:bodyPr anchor="ctr" anchorCtr="0"/>
          <a:lstStyle/>
          <a:p>
            <a:r>
              <a:rPr lang="ru-RU" dirty="0" smtClean="0"/>
              <a:t>Типовые сценарии событий (1/2)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6"/>
          <a:stretch>
            <a:fillRect/>
          </a:stretch>
        </p:blipFill>
        <p:spPr>
          <a:xfrm>
            <a:off x="6163687" y="2153663"/>
            <a:ext cx="2898721" cy="2518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3439" y="352751"/>
            <a:ext cx="377985" cy="3535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4C15F9-A11D-844C-B9A2-E0C3F3FEE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24" y="1602748"/>
            <a:ext cx="2658617" cy="2356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Текст 3">
            <a:extLst>
              <a:ext uri="{FF2B5EF4-FFF2-40B4-BE49-F238E27FC236}">
                <a16:creationId xmlns:a16="http://schemas.microsoft.com/office/drawing/2014/main" id="{39465CEB-22A2-1046-A2A1-9074DD4A0035}"/>
              </a:ext>
            </a:extLst>
          </p:cNvPr>
          <p:cNvSpPr txBox="1">
            <a:spLocks/>
          </p:cNvSpPr>
          <p:nvPr/>
        </p:nvSpPr>
        <p:spPr>
          <a:xfrm>
            <a:off x="1952229" y="800816"/>
            <a:ext cx="2626806" cy="6461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8"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Тяжелая радиационная авария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плавлением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реактора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6F3F9C6B-7E80-A141-AD1B-7342A3F0689B}"/>
              </a:ext>
            </a:extLst>
          </p:cNvPr>
          <p:cNvSpPr txBox="1">
            <a:spLocks/>
          </p:cNvSpPr>
          <p:nvPr/>
        </p:nvSpPr>
        <p:spPr>
          <a:xfrm>
            <a:off x="84017" y="3541401"/>
            <a:ext cx="2128506" cy="1131146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ru-RU"/>
            </a:defPPr>
            <a:lvl1pPr marL="46038" marR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Авария при транспортировке РМ с высокой радиоактивностью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E55B7957-9C7F-3542-856D-FAEE444FB74B}"/>
              </a:ext>
            </a:extLst>
          </p:cNvPr>
          <p:cNvSpPr txBox="1">
            <a:spLocks/>
          </p:cNvSpPr>
          <p:nvPr/>
        </p:nvSpPr>
        <p:spPr>
          <a:xfrm>
            <a:off x="4517257" y="3682109"/>
            <a:ext cx="1646430" cy="84973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8"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Авария с ИИИ, применяемыми в медицинских целях</a:t>
            </a:r>
          </a:p>
        </p:txBody>
      </p:sp>
    </p:spTree>
    <p:extLst>
      <p:ext uri="{BB962C8B-B14F-4D97-AF65-F5344CB8AC3E}">
        <p14:creationId xmlns:p14="http://schemas.microsoft.com/office/powerpoint/2010/main" val="1543962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343668" y="1014010"/>
            <a:ext cx="5771392" cy="3146736"/>
          </a:xfrm>
        </p:spPr>
        <p:txBody>
          <a:bodyPr/>
          <a:lstStyle/>
          <a:p>
            <a:r>
              <a:rPr lang="ru-RU" sz="1800" b="1" dirty="0" smtClean="0"/>
              <a:t>Содержание сценария</a:t>
            </a:r>
            <a:r>
              <a:rPr lang="en-US" sz="1800" b="1" dirty="0" smtClean="0"/>
              <a:t>:</a:t>
            </a:r>
            <a:endParaRPr lang="ru-RU" sz="1800" b="1" dirty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1800" dirty="0" smtClean="0"/>
              <a:t>научно-обоснованный </a:t>
            </a:r>
            <a:r>
              <a:rPr lang="ru-RU" sz="1800" dirty="0"/>
              <a:t>источник с </a:t>
            </a:r>
            <a:r>
              <a:rPr lang="ru-RU" sz="1800" dirty="0" err="1"/>
              <a:t>радионуклидным</a:t>
            </a:r>
            <a:r>
              <a:rPr lang="ru-RU" sz="1800" dirty="0"/>
              <a:t> составом и характеристиками </a:t>
            </a:r>
            <a:r>
              <a:rPr lang="ru-RU" sz="1800" dirty="0" smtClean="0"/>
              <a:t>выброса;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1800" dirty="0" smtClean="0"/>
              <a:t>результаты распространения РВ в атмосфере;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1800" dirty="0" smtClean="0"/>
              <a:t>оценка </a:t>
            </a:r>
            <a:r>
              <a:rPr lang="ru-RU" sz="1800" dirty="0"/>
              <a:t>и анализ радиационной </a:t>
            </a:r>
            <a:r>
              <a:rPr lang="ru-RU" sz="1800" dirty="0" smtClean="0"/>
              <a:t>обстановки;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1800" dirty="0" smtClean="0"/>
              <a:t>оценка </a:t>
            </a:r>
            <a:r>
              <a:rPr lang="ru-RU" sz="1800" dirty="0"/>
              <a:t>дозовых нагрузок на </a:t>
            </a:r>
            <a:r>
              <a:rPr lang="ru-RU" sz="1800" dirty="0" smtClean="0"/>
              <a:t>население;</a:t>
            </a:r>
            <a:endParaRPr lang="ru-RU" sz="1800" dirty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1800" dirty="0" smtClean="0"/>
              <a:t>рекомендации </a:t>
            </a:r>
            <a:r>
              <a:rPr lang="ru-RU" sz="1800" dirty="0"/>
              <a:t>по мерам защиты </a:t>
            </a:r>
            <a:r>
              <a:rPr lang="ru-RU" sz="1800" dirty="0" smtClean="0"/>
              <a:t>населения;</a:t>
            </a:r>
            <a:endParaRPr lang="ru-RU" sz="1800" dirty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ru-RU" sz="1800" dirty="0" smtClean="0"/>
              <a:t>оценка </a:t>
            </a:r>
            <a:r>
              <a:rPr lang="ru-RU" sz="1800" dirty="0"/>
              <a:t>категории аварии по шкале </a:t>
            </a:r>
            <a:r>
              <a:rPr lang="ru-RU" sz="1800" dirty="0" smtClean="0"/>
              <a:t>INES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258" y="691482"/>
            <a:ext cx="2983678" cy="228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5363937" y="2628901"/>
            <a:ext cx="3347356" cy="243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861" y="347619"/>
            <a:ext cx="385371" cy="36284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542160" y="239552"/>
            <a:ext cx="6841279" cy="52653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Типовые сценарии событий (2/2)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6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0216" y="172864"/>
            <a:ext cx="6756348" cy="861198"/>
          </a:xfrm>
        </p:spPr>
        <p:txBody>
          <a:bodyPr anchor="ctr" anchorCtr="0"/>
          <a:lstStyle/>
          <a:p>
            <a:r>
              <a:rPr lang="ru-RU" dirty="0"/>
              <a:t>Типовые </a:t>
            </a:r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98947" y="1211003"/>
            <a:ext cx="3997734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Перечень </a:t>
            </a:r>
            <a:r>
              <a:rPr lang="ru-RU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технологий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(10)</a:t>
            </a:r>
            <a:endParaRPr lang="ru-RU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793" y="2284338"/>
            <a:ext cx="2512118" cy="1483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373" y="2257555"/>
            <a:ext cx="2670252" cy="177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160" y="849897"/>
            <a:ext cx="2783474" cy="1859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4" y="920630"/>
            <a:ext cx="961483" cy="9399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6918" y="345385"/>
            <a:ext cx="377985" cy="353599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32315" y="2220555"/>
            <a:ext cx="3489979" cy="606315"/>
          </a:xfrm>
          <a:prstGeom prst="roundRect">
            <a:avLst>
              <a:gd name="adj" fmla="val 464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технологии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1424" y="2892480"/>
            <a:ext cx="3649819" cy="216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91424" y="3204368"/>
            <a:ext cx="3649819" cy="216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назначение, решаемые задачи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91424" y="3516256"/>
            <a:ext cx="3649819" cy="216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сновы применения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91424" y="3828144"/>
            <a:ext cx="3649819" cy="216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применения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3224" y="3534496"/>
            <a:ext cx="2392679" cy="1645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6403" y="3403892"/>
            <a:ext cx="2576676" cy="1858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11" y="773449"/>
            <a:ext cx="2535091" cy="1690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398" y="671036"/>
            <a:ext cx="2173647" cy="144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11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6271" y="150487"/>
            <a:ext cx="6692410" cy="770797"/>
          </a:xfrm>
        </p:spPr>
        <p:txBody>
          <a:bodyPr anchor="ctr" anchorCtr="0"/>
          <a:lstStyle/>
          <a:p>
            <a:r>
              <a:rPr lang="ru-RU" dirty="0" smtClean="0"/>
              <a:t>Национальные нормативные правовые акты и процедуры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0" y="1459557"/>
            <a:ext cx="1364116" cy="1364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861" y="347619"/>
            <a:ext cx="385371" cy="362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71135" y="997547"/>
            <a:ext cx="7298724" cy="25797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нормативных правовых актов государственного и ведомственного уровней, с учетом положений которых должна осуществляться деятельность аварийно-спасательных формирований Сторон по оказанию помощи при возникновении ядерной аварии или возникновения радиационной аварийной ситуации в рамках реализации Соглашения. </a:t>
            </a:r>
          </a:p>
          <a:p>
            <a:r>
              <a:rPr lang="ru-RU" sz="14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(Подборка </a:t>
            </a:r>
            <a:r>
              <a:rPr lang="ru-RU" sz="1400" i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 </a:t>
            </a:r>
            <a:r>
              <a:rPr lang="ru-RU" sz="1400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осуществлена с учетом наличия их текстов в открытом доступе на русском языке)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2" y="3678637"/>
            <a:ext cx="980001" cy="6536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4415" y="4306649"/>
            <a:ext cx="9998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/>
              <a:t>29 актов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85" y="3678637"/>
            <a:ext cx="980492" cy="6536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18457" y="4306649"/>
            <a:ext cx="9998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/>
              <a:t>13 актов</a:t>
            </a: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r="5897" b="8903"/>
          <a:stretch/>
        </p:blipFill>
        <p:spPr>
          <a:xfrm>
            <a:off x="2816369" y="3678637"/>
            <a:ext cx="980492" cy="65366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972802" y="4306649"/>
            <a:ext cx="784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/>
              <a:t>3 акта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53" y="3678637"/>
            <a:ext cx="980492" cy="65366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174722" y="4306649"/>
            <a:ext cx="784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/>
              <a:t>4 акта</a:t>
            </a:r>
            <a:endParaRPr lang="ru-RU" sz="14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5648" r="7062" b="5315"/>
          <a:stretch/>
        </p:blipFill>
        <p:spPr>
          <a:xfrm>
            <a:off x="5347937" y="3678637"/>
            <a:ext cx="980492" cy="65366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462568" y="4306649"/>
            <a:ext cx="784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/>
              <a:t>4 акта</a:t>
            </a:r>
            <a:endParaRPr lang="ru-RU" sz="14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t="6241" r="7027" b="6393"/>
          <a:stretch/>
        </p:blipFill>
        <p:spPr>
          <a:xfrm>
            <a:off x="6613721" y="3678637"/>
            <a:ext cx="980492" cy="6536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" t="6719" r="7454" b="6873"/>
          <a:stretch/>
        </p:blipFill>
        <p:spPr>
          <a:xfrm>
            <a:off x="7879505" y="3678637"/>
            <a:ext cx="979200" cy="65366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711872" y="4306649"/>
            <a:ext cx="784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/>
              <a:t>3 </a:t>
            </a:r>
            <a:r>
              <a:rPr lang="ru-RU" sz="1400" b="1" i="1" dirty="0"/>
              <a:t>акта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999718" y="4306649"/>
            <a:ext cx="784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/>
              <a:t>3 </a:t>
            </a:r>
            <a:r>
              <a:rPr lang="ru-RU" sz="1400" b="1" i="1" dirty="0"/>
              <a:t>акта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123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6271" y="150487"/>
            <a:ext cx="6926624" cy="770797"/>
          </a:xfrm>
        </p:spPr>
        <p:txBody>
          <a:bodyPr anchor="ctr" anchorCtr="0"/>
          <a:lstStyle/>
          <a:p>
            <a:r>
              <a:rPr lang="ru-RU" dirty="0" smtClean="0"/>
              <a:t>Мероприятия 2022 года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578" y="1980164"/>
            <a:ext cx="1365818" cy="13658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861" y="347619"/>
            <a:ext cx="385371" cy="36284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66271" y="1915682"/>
            <a:ext cx="6270340" cy="1494783"/>
          </a:xfrm>
          <a:prstGeom prst="roundRect">
            <a:avLst>
              <a:gd name="adj" fmla="val 4649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­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Инструкция по взаимодействию при реагировании на случай ядерной аварии или возникновения радиационной аварийной ситуации и ликвидации их последствий</a:t>
            </a:r>
          </a:p>
        </p:txBody>
      </p:sp>
    </p:spTree>
    <p:extLst>
      <p:ext uri="{BB962C8B-B14F-4D97-AF65-F5344CB8AC3E}">
        <p14:creationId xmlns:p14="http://schemas.microsoft.com/office/powerpoint/2010/main" val="1867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3459</TotalTime>
  <Words>1177</Words>
  <Application>Microsoft Office PowerPoint</Application>
  <PresentationFormat>Произвольный</PresentationFormat>
  <Paragraphs>141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Rosatom Light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Об имплементации Соглашения о взаимодействии государств – участников СНГ по обеспечению готовности на случай ядерной аварии или возникновения радиационной аварийной ситуации и взаимопомощи при ликвидации ее последствий от 02.11.2018 </vt:lpstr>
      <vt:lpstr>ПЛАН  практических мер по реализации Соглашения о взаимодействии государств – участников СНГ по обеспечению готовности на случай ядерной аварии или возникновения радиационной аварийной ситуации и взаимопомощи при ликвидации ее последствий  от 2 ноября 2018 года  </vt:lpstr>
      <vt:lpstr>Мероприятия 2021 года</vt:lpstr>
      <vt:lpstr>Практические меры</vt:lpstr>
      <vt:lpstr>Типовые сценарии событий (1/2)</vt:lpstr>
      <vt:lpstr>Презентация PowerPoint</vt:lpstr>
      <vt:lpstr>Типовые технологии</vt:lpstr>
      <vt:lpstr>Национальные нормативные правовые акты и процедуры</vt:lpstr>
      <vt:lpstr>Мероприятия 2022 года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Samsung</cp:lastModifiedBy>
  <cp:revision>277</cp:revision>
  <dcterms:created xsi:type="dcterms:W3CDTF">2019-09-24T12:37:05Z</dcterms:created>
  <dcterms:modified xsi:type="dcterms:W3CDTF">2022-01-23T15:29:24Z</dcterms:modified>
</cp:coreProperties>
</file>