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5"/>
  </p:notesMasterIdLst>
  <p:handoutMasterIdLst>
    <p:handoutMasterId r:id="rId16"/>
  </p:handoutMasterIdLst>
  <p:sldIdLst>
    <p:sldId id="264" r:id="rId8"/>
    <p:sldId id="273" r:id="rId9"/>
    <p:sldId id="272" r:id="rId10"/>
    <p:sldId id="278" r:id="rId11"/>
    <p:sldId id="280" r:id="rId12"/>
    <p:sldId id="279" r:id="rId13"/>
    <p:sldId id="277" r:id="rId14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49" d="100"/>
          <a:sy n="149" d="100"/>
        </p:scale>
        <p:origin x="126" y="168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808538" y="1476375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815318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8538" y="2815318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9749" y="1662090"/>
            <a:ext cx="7223059" cy="1189037"/>
          </a:xfrm>
        </p:spPr>
        <p:txBody>
          <a:bodyPr/>
          <a:lstStyle/>
          <a:p>
            <a:r>
              <a:rPr lang="ru-RU" altLang="ru-RU" sz="2800" dirty="0"/>
              <a:t>Организация системы информационного взаимодействия государств-участников СНГ по вопросам перемещения радиоактивных источников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>
          <a:xfrm>
            <a:off x="539749" y="3798267"/>
            <a:ext cx="7005650" cy="284683"/>
          </a:xfrm>
        </p:spPr>
        <p:txBody>
          <a:bodyPr/>
          <a:lstStyle/>
          <a:p>
            <a:pPr algn="just"/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Двадцать </a:t>
            </a:r>
            <a:r>
              <a:rPr lang="ru-RU" alt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третье </a:t>
            </a:r>
            <a:r>
              <a:rPr lang="ru-RU" altLang="ru-RU" dirty="0">
                <a:solidFill>
                  <a:schemeClr val="tx2"/>
                </a:solidFill>
                <a:latin typeface="Arial" panose="020B0604020202020204" pitchFamily="34" charset="0"/>
              </a:rPr>
              <a:t>заседание Комиссии государств-участников СНГ по использованию атомной энергии в мирных целях (г. </a:t>
            </a:r>
            <a:r>
              <a:rPr lang="ru-RU" altLang="ru-RU" dirty="0" smtClean="0">
                <a:solidFill>
                  <a:schemeClr val="tx2"/>
                </a:solidFill>
                <a:latin typeface="Arial" panose="020B0604020202020204" pitchFamily="34" charset="0"/>
              </a:rPr>
              <a:t>Бишкек)</a:t>
            </a:r>
            <a:endParaRPr lang="ru-RU" altLang="ru-RU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Дорофеев Александр Николаевич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Руководитель ПО «ЕГС РАО» Госкорпорации «Росатом»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49" y="431800"/>
            <a:ext cx="7197481" cy="330200"/>
          </a:xfrm>
        </p:spPr>
        <p:txBody>
          <a:bodyPr/>
          <a:lstStyle/>
          <a:p>
            <a:r>
              <a:rPr lang="ru-RU" altLang="ru-RU" sz="2400" dirty="0">
                <a:solidFill>
                  <a:schemeClr val="tx1"/>
                </a:solidFill>
              </a:rPr>
              <a:t>Информационное </a:t>
            </a:r>
            <a:r>
              <a:rPr lang="ru-RU" altLang="ru-RU" sz="2400" dirty="0" smtClean="0">
                <a:solidFill>
                  <a:schemeClr val="tx1"/>
                </a:solidFill>
              </a:rPr>
              <a:t>взаимодействие государств- участников </a:t>
            </a:r>
            <a:r>
              <a:rPr lang="ru-RU" altLang="ru-RU" sz="2400" dirty="0">
                <a:solidFill>
                  <a:schemeClr val="tx1"/>
                </a:solidFill>
              </a:rPr>
              <a:t>СНГ при перемещении ИИИ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539749" y="1367671"/>
            <a:ext cx="7606723" cy="2465908"/>
          </a:xfrm>
        </p:spPr>
        <p:txBody>
          <a:bodyPr/>
          <a:lstStyle/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Соглашение об информационном взаимодействии государств-участников СНГ по вопросам перемещения радиоактивных источников подписано</a:t>
            </a:r>
            <a:r>
              <a:rPr lang="en-US" altLang="ru-RU" dirty="0">
                <a:solidFill>
                  <a:schemeClr val="tx1"/>
                </a:solidFill>
              </a:rPr>
              <a:t> (</a:t>
            </a:r>
            <a:r>
              <a:rPr lang="ru-RU" altLang="ru-RU" dirty="0">
                <a:solidFill>
                  <a:srgbClr val="C00000"/>
                </a:solidFill>
              </a:rPr>
              <a:t>Совет глав правительств СНГ 7 июня 2016 г.</a:t>
            </a:r>
            <a:r>
              <a:rPr lang="ru-RU" altLang="ru-RU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Ноты о завершении внутригосударственных процедур выпустили Российская Федерация, Республика Беларусь, Республика Казахстан и Республика Узбекистан.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Рабочая группа </a:t>
            </a:r>
            <a:r>
              <a:rPr lang="en-US" altLang="ru-RU" dirty="0">
                <a:solidFill>
                  <a:schemeClr val="tx1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по Имплементации Соглашения образована в соответствии с протокольным решением семнадцатого заседания Комиссии</a:t>
            </a:r>
            <a:r>
              <a:rPr lang="ru-RU" altLang="ru-RU" dirty="0">
                <a:solidFill>
                  <a:schemeClr val="tx2"/>
                </a:solidFill>
              </a:rPr>
              <a:t> (</a:t>
            </a:r>
            <a:r>
              <a:rPr lang="ru-RU" altLang="ru-RU" dirty="0">
                <a:solidFill>
                  <a:srgbClr val="C00000"/>
                </a:solidFill>
              </a:rPr>
              <a:t>12 октября 2016 г.</a:t>
            </a:r>
            <a:r>
              <a:rPr lang="ru-RU" altLang="ru-RU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Разработаны рабочие документы Соглашения: </a:t>
            </a:r>
          </a:p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«Типовые требования к реестрам ИИИ государств-участников СНГ» </a:t>
            </a:r>
            <a:r>
              <a:rPr lang="ru-RU" altLang="ru-RU" dirty="0">
                <a:solidFill>
                  <a:schemeClr val="tx2"/>
                </a:solidFill>
              </a:rPr>
              <a:t>(</a:t>
            </a:r>
            <a:r>
              <a:rPr lang="ru-RU" altLang="ru-RU" dirty="0">
                <a:solidFill>
                  <a:srgbClr val="C00000"/>
                </a:solidFill>
              </a:rPr>
              <a:t>23.11.2017 г., Душанбе</a:t>
            </a:r>
            <a:r>
              <a:rPr lang="ru-RU" altLang="ru-RU" dirty="0">
                <a:solidFill>
                  <a:schemeClr val="tx2"/>
                </a:solidFill>
              </a:rPr>
              <a:t>).</a:t>
            </a:r>
          </a:p>
          <a:p>
            <a:pPr lvl="0" algn="just"/>
            <a:r>
              <a:rPr lang="ru-RU" altLang="ru-RU" dirty="0">
                <a:solidFill>
                  <a:schemeClr val="tx1"/>
                </a:solidFill>
              </a:rPr>
              <a:t>«Единый порядок и формы обмена информацией стран-участников СНГ по вопросам перемещения РИ»</a:t>
            </a:r>
            <a:r>
              <a:rPr lang="ru-RU" altLang="ru-RU" dirty="0">
                <a:solidFill>
                  <a:schemeClr val="tx2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(</a:t>
            </a:r>
            <a:r>
              <a:rPr lang="ru-RU" altLang="ru-RU" dirty="0">
                <a:solidFill>
                  <a:srgbClr val="C00000"/>
                </a:solidFill>
              </a:rPr>
              <a:t>26.09.2018 г., Бишкек</a:t>
            </a:r>
            <a:r>
              <a:rPr lang="ru-RU" altLang="ru-RU" dirty="0">
                <a:solidFill>
                  <a:schemeClr val="tx1"/>
                </a:solidFill>
              </a:rPr>
              <a:t>).</a:t>
            </a:r>
            <a:r>
              <a:rPr lang="ru-RU" altLang="ru-RU" dirty="0">
                <a:solidFill>
                  <a:schemeClr val="tx2"/>
                </a:solidFill>
              </a:rPr>
              <a:t> </a:t>
            </a:r>
            <a:endParaRPr lang="en-US" altLang="ru-RU" dirty="0">
              <a:solidFill>
                <a:schemeClr val="tx2"/>
              </a:solidFill>
            </a:endParaRPr>
          </a:p>
          <a:p>
            <a:pPr lvl="0" algn="just"/>
            <a:r>
              <a:rPr lang="ru-RU" altLang="ru-RU" dirty="0" smtClean="0">
                <a:solidFill>
                  <a:schemeClr val="tx1"/>
                </a:solidFill>
              </a:rPr>
              <a:t>Собранные </a:t>
            </a:r>
            <a:r>
              <a:rPr lang="ru-RU" altLang="ru-RU" dirty="0">
                <a:solidFill>
                  <a:schemeClr val="tx1"/>
                </a:solidFill>
              </a:rPr>
              <a:t>в процессе проведения рабочей группой мероприятий материалы систематизированы и размещены на сайте Комиссии государств – участников СНГ.</a:t>
            </a:r>
          </a:p>
          <a:p>
            <a:pPr lvl="0">
              <a:spcBef>
                <a:spcPct val="0"/>
              </a:spcBef>
            </a:pP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749" y="431800"/>
            <a:ext cx="7229453" cy="330200"/>
          </a:xfrm>
        </p:spPr>
        <p:txBody>
          <a:bodyPr/>
          <a:lstStyle/>
          <a:p>
            <a:r>
              <a:rPr lang="ru-RU" altLang="ru-RU" sz="2400" dirty="0">
                <a:solidFill>
                  <a:schemeClr val="tx1"/>
                </a:solidFill>
              </a:rPr>
              <a:t>Из протокола </a:t>
            </a:r>
            <a:r>
              <a:rPr lang="ru-RU" altLang="ru-RU" sz="2400" dirty="0" smtClean="0">
                <a:solidFill>
                  <a:schemeClr val="tx1"/>
                </a:solidFill>
              </a:rPr>
              <a:t>двадцать второго </a:t>
            </a:r>
            <a:r>
              <a:rPr lang="ru-RU" altLang="ru-RU" sz="2400" dirty="0">
                <a:solidFill>
                  <a:schemeClr val="tx1"/>
                </a:solidFill>
              </a:rPr>
              <a:t>заседания Комиссии </a:t>
            </a:r>
            <a:r>
              <a:rPr lang="en-US" altLang="ru-RU" sz="2400" dirty="0">
                <a:solidFill>
                  <a:schemeClr val="tx1"/>
                </a:solidFill>
              </a:rPr>
              <a:t>(</a:t>
            </a:r>
            <a:r>
              <a:rPr lang="ru-RU" altLang="ru-RU" sz="2400" dirty="0" smtClean="0">
                <a:solidFill>
                  <a:schemeClr val="tx1"/>
                </a:solidFill>
              </a:rPr>
              <a:t>26 января 2022 </a:t>
            </a:r>
            <a:r>
              <a:rPr lang="ru-RU" altLang="ru-RU" sz="2400" dirty="0">
                <a:solidFill>
                  <a:schemeClr val="tx1"/>
                </a:solidFill>
              </a:rPr>
              <a:t>г., </a:t>
            </a:r>
            <a:r>
              <a:rPr lang="ru-RU" altLang="ru-RU" sz="2400" dirty="0" smtClean="0">
                <a:solidFill>
                  <a:schemeClr val="tx1"/>
                </a:solidFill>
              </a:rPr>
              <a:t>Санкт-Петербург</a:t>
            </a:r>
            <a:r>
              <a:rPr lang="en-US" altLang="ru-RU" sz="2400" dirty="0" smtClean="0">
                <a:solidFill>
                  <a:schemeClr val="tx1"/>
                </a:solidFill>
              </a:rPr>
              <a:t>)</a:t>
            </a:r>
            <a:r>
              <a:rPr lang="ru-RU" altLang="ru-RU" sz="240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39750" y="1476375"/>
            <a:ext cx="8035148" cy="2584073"/>
          </a:xfrm>
        </p:spPr>
        <p:txBody>
          <a:bodyPr/>
          <a:lstStyle/>
          <a:p>
            <a:pPr algn="just"/>
            <a:r>
              <a:rPr lang="ru-RU" dirty="0"/>
              <a:t>Одобрить подходы Госкорпорации «Росатом» по имплементации Соглашения. </a:t>
            </a:r>
            <a:endParaRPr lang="ru-RU" dirty="0" smtClean="0"/>
          </a:p>
          <a:p>
            <a:pPr algn="just"/>
            <a:r>
              <a:rPr lang="ru-RU" dirty="0"/>
              <a:t>Рекомендовать государствам – участникам СНГ использовать разработанные Госкорпорацией «Росатом» процедуры по информационному </a:t>
            </a:r>
            <a:r>
              <a:rPr lang="ru-RU" dirty="0" smtClean="0"/>
              <a:t>взаимодействию. </a:t>
            </a:r>
          </a:p>
          <a:p>
            <a:pPr algn="just"/>
            <a:r>
              <a:rPr lang="ru-RU" dirty="0"/>
              <a:t>Компетентным органам государств - участников СНГ проработать в </a:t>
            </a:r>
            <a:r>
              <a:rPr lang="ru-RU" dirty="0" smtClean="0"/>
              <a:t>тестовом </a:t>
            </a:r>
            <a:r>
              <a:rPr lang="ru-RU" dirty="0"/>
              <a:t>режиме процедуры по информационному взаимодействию. Срок – до 1 сентября 2022 года. </a:t>
            </a:r>
            <a:endParaRPr lang="ru-RU" dirty="0" smtClean="0"/>
          </a:p>
          <a:p>
            <a:pPr algn="just"/>
            <a:r>
              <a:rPr lang="ru-RU" dirty="0" smtClean="0"/>
              <a:t>Полагать </a:t>
            </a:r>
            <a:r>
              <a:rPr lang="ru-RU" dirty="0"/>
              <a:t>целесообразным рассматривать вопросы оказания содействия по обеспечению безопасности «объектов наследия – отработавшими ИИИ» в рамках деятельности Базовой организации государств – участников СНГ по вопросам обращения ОЯТ, РАО и ВЭ ЯРОО.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54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749" y="431800"/>
            <a:ext cx="7229453" cy="330200"/>
          </a:xfrm>
        </p:spPr>
        <p:txBody>
          <a:bodyPr/>
          <a:lstStyle/>
          <a:p>
            <a:r>
              <a:rPr lang="ru-RU" altLang="ru-RU" sz="2400" dirty="0">
                <a:solidFill>
                  <a:schemeClr val="tx1"/>
                </a:solidFill>
              </a:rPr>
              <a:t>Практические шаги </a:t>
            </a:r>
            <a:r>
              <a:rPr lang="ru-RU" altLang="ru-RU" sz="2400" dirty="0" smtClean="0">
                <a:solidFill>
                  <a:schemeClr val="tx1"/>
                </a:solidFill>
              </a:rPr>
              <a:t>по </a:t>
            </a:r>
            <a:r>
              <a:rPr lang="ru-RU" altLang="ru-RU" sz="2400" dirty="0">
                <a:solidFill>
                  <a:schemeClr val="tx1"/>
                </a:solidFill>
              </a:rPr>
              <a:t>реализации </a:t>
            </a:r>
            <a:r>
              <a:rPr lang="ru-RU" altLang="ru-RU" sz="2400" dirty="0" smtClean="0">
                <a:solidFill>
                  <a:schemeClr val="tx1"/>
                </a:solidFill>
              </a:rPr>
              <a:t>Соглашения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54539" y="1138207"/>
            <a:ext cx="7168129" cy="363202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Отработка </a:t>
            </a:r>
            <a:r>
              <a:rPr lang="ru-RU" dirty="0" smtClean="0"/>
              <a:t>в </a:t>
            </a:r>
            <a:r>
              <a:rPr lang="ru-RU" dirty="0"/>
              <a:t>тестовом режиме процедуры по информационному </a:t>
            </a:r>
            <a:r>
              <a:rPr lang="ru-RU" dirty="0" smtClean="0"/>
              <a:t>взаимодействию (Российская Федерация, Республика Казахстан).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/>
              <a:t>государствах-участниках СНГ уточнены контактные лица, осуществляющие обмен информацией в рамках работы пунктов связи государств-участников Соглашения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Проведен научно-практический семинар «Информационное взаимодействие между государствами-участниками Содружества Независимых Государств по вопросам перемещения радиоактивных источников при трансграничных перемещениях» (12-13 октября 2022, Москва).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561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749" y="431800"/>
            <a:ext cx="7229453" cy="330200"/>
          </a:xfrm>
        </p:spPr>
        <p:txBody>
          <a:bodyPr/>
          <a:lstStyle/>
          <a:p>
            <a:r>
              <a:rPr lang="ru-RU" altLang="ru-RU" sz="2400" dirty="0">
                <a:solidFill>
                  <a:schemeClr val="tx1"/>
                </a:solidFill>
              </a:rPr>
              <a:t>Практические шаги по реализации </a:t>
            </a:r>
            <a:r>
              <a:rPr lang="ru-RU" altLang="ru-RU" sz="2400" dirty="0" smtClean="0">
                <a:solidFill>
                  <a:schemeClr val="tx1"/>
                </a:solidFill>
              </a:rPr>
              <a:t>Соглашения </a:t>
            </a:r>
            <a:r>
              <a:rPr lang="ru-RU" altLang="ru-RU" sz="2000" dirty="0">
                <a:solidFill>
                  <a:schemeClr val="tx1"/>
                </a:solidFill>
              </a:rPr>
              <a:t>(результаты </a:t>
            </a:r>
            <a:r>
              <a:rPr lang="ru-RU" altLang="ru-RU" sz="2000" dirty="0" smtClean="0">
                <a:solidFill>
                  <a:schemeClr val="tx1"/>
                </a:solidFill>
              </a:rPr>
              <a:t>научно-практического семинара)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39749" y="1176570"/>
            <a:ext cx="8035149" cy="3241965"/>
          </a:xfrm>
        </p:spPr>
        <p:txBody>
          <a:bodyPr/>
          <a:lstStyle/>
          <a:p>
            <a:pPr lvl="0" algn="just"/>
            <a:r>
              <a:rPr lang="ru-RU" dirty="0"/>
              <a:t>Государствам-участникам Соглашения актуализировать информацию о контактных лицах, осуществляющих обмен информацией в рамках работы пунктов связи государств-участников Соглашения.</a:t>
            </a:r>
          </a:p>
          <a:p>
            <a:pPr lvl="0" algn="just"/>
            <a:r>
              <a:rPr lang="ru-RU" dirty="0"/>
              <a:t> ФГУП «НО РАО» (ИАЦ СГУК РВ и РАО) подготовить программу обучающего семинара для ответственных лиц, осуществляющих обмен информацией в рамках работы  пунктов связи государств-участников Соглашения и направить в секретариат </a:t>
            </a:r>
            <a:r>
              <a:rPr lang="ru-RU" dirty="0" smtClean="0"/>
              <a:t>Комиссии. (Срок  </a:t>
            </a:r>
            <a:r>
              <a:rPr lang="ru-RU" dirty="0"/>
              <a:t>- до </a:t>
            </a:r>
            <a:r>
              <a:rPr lang="ru-RU" dirty="0" smtClean="0"/>
              <a:t>15.11.2022).</a:t>
            </a:r>
            <a:endParaRPr lang="ru-RU" dirty="0"/>
          </a:p>
          <a:p>
            <a:pPr lvl="0" algn="just"/>
            <a:r>
              <a:rPr lang="ru-RU" dirty="0" smtClean="0"/>
              <a:t>Секретариату </a:t>
            </a:r>
            <a:r>
              <a:rPr lang="ru-RU" dirty="0"/>
              <a:t>Комиссии по использованию атомной энергии в мирных целях направить подготовленный проект программы семинара участникам научно-практического семинара. </a:t>
            </a:r>
            <a:r>
              <a:rPr lang="ru-RU" dirty="0" smtClean="0"/>
              <a:t>(Срок </a:t>
            </a:r>
            <a:r>
              <a:rPr lang="ru-RU" dirty="0"/>
              <a:t>– до </a:t>
            </a:r>
            <a:r>
              <a:rPr lang="ru-RU" dirty="0" smtClean="0"/>
              <a:t>22.11.2022).</a:t>
            </a:r>
            <a:endParaRPr lang="ru-RU" dirty="0"/>
          </a:p>
          <a:p>
            <a:pPr lvl="0" algn="just"/>
            <a:r>
              <a:rPr lang="ru-RU" dirty="0"/>
              <a:t>Участникам научно-практического семинара подготовить вопросы для обсуждения на семинаре и направить их в адрес секретариата Комиссии </a:t>
            </a:r>
            <a:r>
              <a:rPr lang="ru-RU" dirty="0" smtClean="0"/>
              <a:t>(Срок </a:t>
            </a:r>
            <a:r>
              <a:rPr lang="ru-RU" dirty="0"/>
              <a:t>– до </a:t>
            </a:r>
            <a:r>
              <a:rPr lang="ru-RU" dirty="0" smtClean="0"/>
              <a:t>25.12.2022). </a:t>
            </a:r>
            <a:endParaRPr lang="ru-RU" dirty="0"/>
          </a:p>
          <a:p>
            <a:pPr lvl="0" algn="just"/>
            <a:r>
              <a:rPr lang="ru-RU" dirty="0"/>
              <a:t>При поставке ЗРИ, на основе короткоживущих радионуклидов предусмотреть возможность предоставления предварительного уведомления импортирующему государству об отправке радиоактивных источников с одновременной отправкой ЗРИ получателю.</a:t>
            </a:r>
          </a:p>
          <a:p>
            <a:pPr lvl="0" algn="just"/>
            <a:r>
              <a:rPr lang="ru-RU" dirty="0"/>
              <a:t>Рекомендовать проработать вопрос об уменьшении сроков получения лицензии на импорт радиоактивных источников. </a:t>
            </a:r>
          </a:p>
          <a:p>
            <a:pPr lvl="0" algn="just"/>
            <a:r>
              <a:rPr lang="ru-RU" dirty="0"/>
              <a:t>Рекомендовать компетентным органам государств-участников Соглашения проработать в тестовом режиме процедуры по информационному взаимодействию.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4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749" y="431800"/>
            <a:ext cx="7229453" cy="3302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Предложения в протокол заседания комиссии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39749" y="1176570"/>
            <a:ext cx="7056805" cy="3241965"/>
          </a:xfrm>
        </p:spPr>
        <p:txBody>
          <a:bodyPr/>
          <a:lstStyle/>
          <a:p>
            <a:pPr algn="just"/>
            <a:r>
              <a:rPr lang="ru-RU" dirty="0" smtClean="0"/>
              <a:t>Компетентным </a:t>
            </a:r>
            <a:r>
              <a:rPr lang="ru-RU" dirty="0"/>
              <a:t>органам –участникам СНГ продолжить процедуры по информационному взаимодействие в тестовом режиме.</a:t>
            </a:r>
          </a:p>
          <a:p>
            <a:pPr algn="just"/>
            <a:r>
              <a:rPr lang="ru-RU" dirty="0" smtClean="0"/>
              <a:t>Руководителю </a:t>
            </a:r>
            <a:r>
              <a:rPr lang="ru-RU" dirty="0"/>
              <a:t>Проектного офиса «Формирование единой государственной системы обращения с РАО» </a:t>
            </a:r>
            <a:r>
              <a:rPr lang="ru-RU" dirty="0" smtClean="0"/>
              <a:t>Дорофеев</a:t>
            </a:r>
            <a:r>
              <a:rPr lang="ru-RU" dirty="0"/>
              <a:t>у А.Н., секретариату Комиссии организовать в 2023 году курсы </a:t>
            </a:r>
            <a:r>
              <a:rPr lang="ru-RU" dirty="0" smtClean="0"/>
              <a:t>по обучению </a:t>
            </a:r>
            <a:r>
              <a:rPr lang="ru-RU" dirty="0"/>
              <a:t>для ответственных лиц, осуществляющих обмен информацией в рамках работы  пунктов связи государств-участников </a:t>
            </a:r>
            <a:r>
              <a:rPr lang="ru-RU" dirty="0" smtClean="0"/>
              <a:t>Соглашения.</a:t>
            </a:r>
            <a:endParaRPr lang="ru-RU" dirty="0"/>
          </a:p>
          <a:p>
            <a:pPr algn="just"/>
            <a:r>
              <a:rPr lang="ru-RU" dirty="0" smtClean="0"/>
              <a:t>Компетентным </a:t>
            </a:r>
            <a:r>
              <a:rPr lang="ru-RU" dirty="0"/>
              <a:t>органам –участникам СНГ направить на курсы  </a:t>
            </a:r>
            <a:r>
              <a:rPr lang="ru-RU" dirty="0" smtClean="0"/>
              <a:t>по </a:t>
            </a:r>
            <a:r>
              <a:rPr lang="ru-RU" dirty="0"/>
              <a:t>обучению ответственных лиц, осуществляющих обмен информацией в рамках работы  пунктов связи государств-участников Соглашения.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09</a:t>
            </a:r>
            <a:r>
              <a:rPr lang="ru-RU" dirty="0" smtClean="0"/>
              <a:t>.11.202</a:t>
            </a:r>
            <a:r>
              <a:rPr lang="ru-RU" dirty="0"/>
              <a:t>3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(499) 949 28 81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Моб. тел.: +7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(915) 097 36 72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ANDorofeev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rosatom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www.rosatom.ru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Дорофеев Александр Николаевич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Руководитель ПО «ЕГС РАО», Госкорпорация Росатом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оса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837</TotalTime>
  <Words>635</Words>
  <Application>Microsoft Office PowerPoint</Application>
  <PresentationFormat>Произвольный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Организация системы информационного взаимодействия государств-участников СНГ по вопросам перемещения радиоактивных источников</vt:lpstr>
      <vt:lpstr>Информационное взаимодействие государств- участников СНГ при перемещении ИИИ</vt:lpstr>
      <vt:lpstr>Из протокола двадцать второго заседания Комиссии (26 января 2022 г., Санкт-Петербург) </vt:lpstr>
      <vt:lpstr>Практические шаги по реализации Соглашения</vt:lpstr>
      <vt:lpstr>Практические шаги по реализации Соглашения (результаты научно-практического семинара)</vt:lpstr>
      <vt:lpstr>Предложения в протокол заседания комиссии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Дорофеев Александр Николаевич</cp:lastModifiedBy>
  <cp:revision>126</cp:revision>
  <dcterms:created xsi:type="dcterms:W3CDTF">2019-09-24T12:37:05Z</dcterms:created>
  <dcterms:modified xsi:type="dcterms:W3CDTF">2022-10-17T09:56:28Z</dcterms:modified>
</cp:coreProperties>
</file>