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  <p:sldMasterId id="2147483706" r:id="rId4"/>
    <p:sldMasterId id="2147483721" r:id="rId5"/>
    <p:sldMasterId id="2147483725" r:id="rId6"/>
    <p:sldMasterId id="2147483730" r:id="rId7"/>
    <p:sldMasterId id="2147483735" r:id="rId8"/>
    <p:sldMasterId id="2147483737" r:id="rId9"/>
  </p:sldMasterIdLst>
  <p:notesMasterIdLst>
    <p:notesMasterId r:id="rId22"/>
  </p:notesMasterIdLst>
  <p:sldIdLst>
    <p:sldId id="259" r:id="rId10"/>
    <p:sldId id="309" r:id="rId11"/>
    <p:sldId id="299" r:id="rId12"/>
    <p:sldId id="310" r:id="rId13"/>
    <p:sldId id="307" r:id="rId14"/>
    <p:sldId id="311" r:id="rId15"/>
    <p:sldId id="297" r:id="rId16"/>
    <p:sldId id="305" r:id="rId17"/>
    <p:sldId id="312" r:id="rId18"/>
    <p:sldId id="313" r:id="rId19"/>
    <p:sldId id="298" r:id="rId20"/>
    <p:sldId id="26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DC"/>
    <a:srgbClr val="4674C6"/>
    <a:srgbClr val="EAF2FA"/>
    <a:srgbClr val="DEEBF7"/>
    <a:srgbClr val="DAE3F3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83" autoAdjust="0"/>
    <p:restoredTop sz="91623" autoAdjust="0"/>
  </p:normalViewPr>
  <p:slideViewPr>
    <p:cSldViewPr snapToGrid="0">
      <p:cViewPr>
        <p:scale>
          <a:sx n="55" d="100"/>
          <a:sy n="55" d="100"/>
        </p:scale>
        <p:origin x="-96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07121-5558-4E97-AFDE-F933CEE6E735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2545B-50FE-4BFF-8C0A-C63C502F01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1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2545B-50FE-4BFF-8C0A-C63C502F01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7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Тенденция в МАГАТЭ – выпускать специальные соображения</a:t>
            </a:r>
            <a:r>
              <a:rPr lang="ru-RU" baseline="0" dirty="0" smtClean="0"/>
              <a:t> к требованиям к ЯИ под конкретную технологию или деятельность. Наша программа – для всех видов технологий. Нельзя одним подходом по вехам охватить все.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2545B-50FE-4BFF-8C0A-C63C502F01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8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2545B-50FE-4BFF-8C0A-C63C502F01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2545B-50FE-4BFF-8C0A-C63C502F01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66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2545B-50FE-4BFF-8C0A-C63C502F01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1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06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4F95-DFB8-4062-9C19-46A4965F6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3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1"/>
            <a:ext cx="9144001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3" indent="0" algn="ctr">
              <a:buNone/>
              <a:defRPr sz="1999"/>
            </a:lvl2pPr>
            <a:lvl3pPr marL="914383" indent="0" algn="ctr">
              <a:buNone/>
              <a:defRPr sz="1800"/>
            </a:lvl3pPr>
            <a:lvl4pPr marL="1371575" indent="0" algn="ctr">
              <a:buNone/>
              <a:defRPr sz="1600"/>
            </a:lvl4pPr>
            <a:lvl5pPr marL="1828765" indent="0" algn="ctr">
              <a:buNone/>
              <a:defRPr sz="1600"/>
            </a:lvl5pPr>
            <a:lvl6pPr marL="2285958" indent="0" algn="ctr">
              <a:buNone/>
              <a:defRPr sz="1600"/>
            </a:lvl6pPr>
            <a:lvl7pPr marL="2743151" indent="0" algn="ctr">
              <a:buNone/>
              <a:defRPr sz="1600"/>
            </a:lvl7pPr>
            <a:lvl8pPr marL="3200341" indent="0" algn="ctr">
              <a:buNone/>
              <a:defRPr sz="1600"/>
            </a:lvl8pPr>
            <a:lvl9pPr marL="365753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1012-F0C4-4CA1-9B16-55E7B44F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36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8" y="6085526"/>
            <a:ext cx="5353050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91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4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91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40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4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4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6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1966680"/>
            <a:ext cx="5353050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6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1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8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4F95-DFB8-4062-9C19-46A4965F6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46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1"/>
            <a:ext cx="9144001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3" indent="0" algn="ctr">
              <a:buNone/>
              <a:defRPr sz="1999"/>
            </a:lvl2pPr>
            <a:lvl3pPr marL="914383" indent="0" algn="ctr">
              <a:buNone/>
              <a:defRPr sz="1800"/>
            </a:lvl3pPr>
            <a:lvl4pPr marL="1371575" indent="0" algn="ctr">
              <a:buNone/>
              <a:defRPr sz="1600"/>
            </a:lvl4pPr>
            <a:lvl5pPr marL="1828765" indent="0" algn="ctr">
              <a:buNone/>
              <a:defRPr sz="1600"/>
            </a:lvl5pPr>
            <a:lvl6pPr marL="2285958" indent="0" algn="ctr">
              <a:buNone/>
              <a:defRPr sz="1600"/>
            </a:lvl6pPr>
            <a:lvl7pPr marL="2743151" indent="0" algn="ctr">
              <a:buNone/>
              <a:defRPr sz="1600"/>
            </a:lvl7pPr>
            <a:lvl8pPr marL="3200341" indent="0" algn="ctr">
              <a:buNone/>
              <a:defRPr sz="1600"/>
            </a:lvl8pPr>
            <a:lvl9pPr marL="365753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1012-F0C4-4CA1-9B16-55E7B44F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69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2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8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8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8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2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47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8" y="6085526"/>
            <a:ext cx="5353050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9169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4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9169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8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4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4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6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1966680"/>
            <a:ext cx="5353050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6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88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4F95-DFB8-4062-9C19-46A4965F6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62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1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1999"/>
            </a:lvl2pPr>
            <a:lvl3pPr marL="914376" indent="0" algn="ctr">
              <a:buNone/>
              <a:defRPr sz="1800"/>
            </a:lvl3pPr>
            <a:lvl4pPr marL="1371565" indent="0" algn="ctr">
              <a:buNone/>
              <a:defRPr sz="1600"/>
            </a:lvl4pPr>
            <a:lvl5pPr marL="1828752" indent="0" algn="ctr">
              <a:buNone/>
              <a:defRPr sz="1600"/>
            </a:lvl5pPr>
            <a:lvl6pPr marL="2285941" indent="0" algn="ctr">
              <a:buNone/>
              <a:defRPr sz="1600"/>
            </a:lvl6pPr>
            <a:lvl7pPr marL="2743130" indent="0" algn="ctr">
              <a:buNone/>
              <a:defRPr sz="1600"/>
            </a:lvl7pPr>
            <a:lvl8pPr marL="3200317" indent="0" algn="ctr">
              <a:buNone/>
              <a:defRPr sz="1600"/>
            </a:lvl8pPr>
            <a:lvl9pPr marL="365750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1012-F0C4-4CA1-9B16-55E7B44F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2827365"/>
            <a:ext cx="7615767" cy="1583916"/>
          </a:xfrm>
          <a:prstGeom prst="rect">
            <a:avLst/>
          </a:prstGeom>
        </p:spPr>
        <p:txBody>
          <a:bodyPr lIns="0" tIns="0" rIns="0" bIns="0"/>
          <a:lstStyle>
            <a:lvl1pPr>
              <a:defRPr sz="3597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defTabSz="12180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9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3597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6" y="5059671"/>
            <a:ext cx="7615767" cy="3792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6" y="5610804"/>
            <a:ext cx="7615767" cy="29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5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65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6" y="5898539"/>
            <a:ext cx="7615767" cy="37922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65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8577316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11626138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7"/>
            <a:fld id="{42C328C1-A84F-4A39-A664-DBA00541A8C6}" type="slidenum">
              <a:rPr lang="en-US" sz="1000" smtClean="0">
                <a:solidFill>
                  <a:srgbClr val="000000"/>
                </a:solidFill>
              </a:rPr>
              <a:pPr defTabSz="914407"/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75998" y="80044"/>
            <a:ext cx="9089713" cy="81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6623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6" y="1966679"/>
            <a:ext cx="6481233" cy="16972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35"/>
              </a:lnSpc>
              <a:spcBef>
                <a:spcPts val="0"/>
              </a:spcBef>
              <a:buFontTx/>
              <a:buNone/>
              <a:defRPr sz="5462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8" y="5979187"/>
            <a:ext cx="6481233" cy="3036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99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8" y="4712779"/>
            <a:ext cx="6481233" cy="12606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6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8" y="4107670"/>
            <a:ext cx="6481233" cy="3036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5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4411282"/>
            <a:ext cx="6481233" cy="3036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737598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C81-3A31-41C5-9D13-0A9B16372DCF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3ABF-AC2B-4FAA-890A-2FD1A989F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0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50736-D446-4178-959B-ADD00C14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BCD76-AACF-43B9-9B5B-7C1E55C2763D}" type="datetimeFigureOut">
              <a:rPr lang="ru-RU" smtClean="0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B27116-A7D3-4B02-9A27-E2809F05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A5773-107A-44B4-83E7-0E1F7C4A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D910-9776-42FF-AC93-08D96AC21F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40447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8" y="6085526"/>
            <a:ext cx="5353050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91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4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91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6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1966680"/>
            <a:ext cx="5353050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6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35" y="230188"/>
            <a:ext cx="2344492" cy="7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6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54F95-DFB8-4062-9C19-46A4965F6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71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1"/>
            <a:ext cx="9144001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3" indent="0" algn="ctr">
              <a:buNone/>
              <a:defRPr sz="1999"/>
            </a:lvl2pPr>
            <a:lvl3pPr marL="914383" indent="0" algn="ctr">
              <a:buNone/>
              <a:defRPr sz="1800"/>
            </a:lvl3pPr>
            <a:lvl4pPr marL="1371575" indent="0" algn="ctr">
              <a:buNone/>
              <a:defRPr sz="1600"/>
            </a:lvl4pPr>
            <a:lvl5pPr marL="1828765" indent="0" algn="ctr">
              <a:buNone/>
              <a:defRPr sz="1600"/>
            </a:lvl5pPr>
            <a:lvl6pPr marL="2285958" indent="0" algn="ctr">
              <a:buNone/>
              <a:defRPr sz="1600"/>
            </a:lvl6pPr>
            <a:lvl7pPr marL="2743151" indent="0" algn="ctr">
              <a:buNone/>
              <a:defRPr sz="1600"/>
            </a:lvl7pPr>
            <a:lvl8pPr marL="3200341" indent="0" algn="ctr">
              <a:buNone/>
              <a:defRPr sz="1600"/>
            </a:lvl8pPr>
            <a:lvl9pPr marL="365753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1012-F0C4-4CA1-9B16-55E7B44F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0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8" y="6085526"/>
            <a:ext cx="5353050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91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4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9178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6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1966680"/>
            <a:ext cx="5353050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6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35" y="230188"/>
            <a:ext cx="2344492" cy="7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5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218072" rtl="0" eaLnBrk="1" latinLnBrk="0" hangingPunct="1">
        <a:lnSpc>
          <a:spcPct val="90000"/>
        </a:lnSpc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518" indent="-304518" algn="l" defTabSz="1218072" rtl="0" eaLnBrk="1" latinLnBrk="0" hangingPunct="1">
        <a:lnSpc>
          <a:spcPct val="90000"/>
        </a:lnSpc>
        <a:spcBef>
          <a:spcPts val="1332"/>
        </a:spcBef>
        <a:buFont typeface="Arial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3554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0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6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4096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575201"/>
            <a:ext cx="1089152" cy="13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5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3554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9" indent="-228389" algn="l" defTabSz="91355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66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3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7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274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051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8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605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5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3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1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913554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9" indent="-228389" algn="l" defTabSz="91355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66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3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7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274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051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8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605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5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3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EC81-3A31-41C5-9D13-0A9B16372DCF}" type="datetimeFigureOut">
              <a:rPr lang="ru-RU" smtClean="0"/>
              <a:t>03.11.2022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B3ABF-AC2B-4FAA-890A-2FD1A989F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6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35" y="230188"/>
            <a:ext cx="2344492" cy="7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txStyles>
    <p:titleStyle>
      <a:lvl1pPr algn="l" defTabSz="1219178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4" indent="-304794" algn="l" defTabSz="1219178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383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73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61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51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39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16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05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9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8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65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56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43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34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21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1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35" y="230188"/>
            <a:ext cx="2344492" cy="7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8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txStyles>
    <p:titleStyle>
      <a:lvl1pPr algn="l" defTabSz="1219178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4" indent="-304794" algn="l" defTabSz="1219178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383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73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61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51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39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16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05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9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8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65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56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43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34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21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1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892" y="433920"/>
            <a:ext cx="1721507" cy="5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7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txStyles>
    <p:titleStyle>
      <a:lvl1pPr algn="l" defTabSz="1219178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4" indent="-304794" algn="l" defTabSz="1219178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383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73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61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51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39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16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05" indent="-304794" algn="l" defTabSz="1219178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9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8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65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56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43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34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21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1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892" y="433919"/>
            <a:ext cx="1721507" cy="5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1218082" rtl="0" eaLnBrk="1" latinLnBrk="0" hangingPunct="1">
        <a:lnSpc>
          <a:spcPct val="90000"/>
        </a:lnSpc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521" indent="-304521" algn="l" defTabSz="1218082" rtl="0" eaLnBrk="1" latinLnBrk="0" hangingPunct="1">
        <a:lnSpc>
          <a:spcPct val="90000"/>
        </a:lnSpc>
        <a:spcBef>
          <a:spcPts val="1332"/>
        </a:spcBef>
        <a:buFont typeface="Arial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3561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601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642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740684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349724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958764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567806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5176846" indent="-304521" algn="l" defTabSz="121808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40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82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22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62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203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45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85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325" algn="l" defTabSz="121808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84941" y="357687"/>
            <a:ext cx="1822029" cy="6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3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2" r:id="rId4"/>
  </p:sldLayoutIdLst>
  <p:txStyles>
    <p:titleStyle>
      <a:lvl1pPr algn="l" defTabSz="1219169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69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376" indent="-304792" algn="l" defTabSz="1219169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1" indent="-304792" algn="l" defTabSz="1219169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5" indent="-304792" algn="l" defTabSz="1219169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0" indent="-304792" algn="l" defTabSz="1219169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3" indent="-304792" algn="l" defTabSz="1219169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98" indent="-304792" algn="l" defTabSz="1219169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2" indent="-304792" algn="l" defTabSz="1219169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67" indent="-304792" algn="l" defTabSz="1219169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4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69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2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7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1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6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89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4" algn="l" defTabSz="12191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inis.iaea.org/collection/NCLCollectionStore/_Public/52/095/52095537.pdf?r=1" TargetMode="External"/><Relationship Id="rId18" Type="http://schemas.openxmlformats.org/officeDocument/2006/relationships/hyperlink" Target="https://inis.iaea.org/collection/NCLCollectionStore/_Public/52/124/52124326.pdf?r=1" TargetMode="External"/><Relationship Id="rId3" Type="http://schemas.openxmlformats.org/officeDocument/2006/relationships/image" Target="../media/image8.png"/><Relationship Id="rId21" Type="http://schemas.openxmlformats.org/officeDocument/2006/relationships/image" Target="../media/image32.png"/><Relationship Id="rId7" Type="http://schemas.openxmlformats.org/officeDocument/2006/relationships/image" Target="../media/image26.png"/><Relationship Id="rId12" Type="http://schemas.openxmlformats.org/officeDocument/2006/relationships/hyperlink" Target="https://inis.iaea.org/collection/NCLCollectionStore/_Public/53/086/53086888.pdf?r=1" TargetMode="External"/><Relationship Id="rId17" Type="http://schemas.openxmlformats.org/officeDocument/2006/relationships/hyperlink" Target="https://inis.iaea.org/collection/NCLCollectionStore/_Public/52/070/52070541.pdf?r=1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inis.iaea.org/collection/NCLCollectionStore/_Public/53/049/53049291.pdf?r=1" TargetMode="External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hyperlink" Target="https://inis.iaea.org/collection/NCLCollectionStore/_Public/52/090/52090829.pdf?r=1" TargetMode="External"/><Relationship Id="rId5" Type="http://schemas.openxmlformats.org/officeDocument/2006/relationships/image" Target="../media/image24.png"/><Relationship Id="rId15" Type="http://schemas.openxmlformats.org/officeDocument/2006/relationships/hyperlink" Target="https://inis.iaea.org/collection/NCLCollectionStore/_Public/52/073/52073211.pdf?r=1" TargetMode="External"/><Relationship Id="rId23" Type="http://schemas.openxmlformats.org/officeDocument/2006/relationships/image" Target="../media/image33.png"/><Relationship Id="rId10" Type="http://schemas.openxmlformats.org/officeDocument/2006/relationships/image" Target="../media/image29.png"/><Relationship Id="rId19" Type="http://schemas.openxmlformats.org/officeDocument/2006/relationships/hyperlink" Target="https://inis.iaea.org/collection/NCLCollectionStore/_Public/52/124/52124327.pdf?r=1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hyperlink" Target="https://www-pub.iaea.org/MTCD/Publications/PDF/PUB1997_web.pdf" TargetMode="External"/><Relationship Id="rId22" Type="http://schemas.openxmlformats.org/officeDocument/2006/relationships/hyperlink" Target="https://www-pub.iaea.org/MTCD/Publications/PDF/P1938_web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78626" y="2458039"/>
            <a:ext cx="8980463" cy="1583916"/>
          </a:xfrm>
        </p:spPr>
        <p:txBody>
          <a:bodyPr/>
          <a:lstStyle/>
          <a:p>
            <a:r>
              <a:rPr lang="ru-RU" sz="2400" dirty="0" smtClean="0"/>
              <a:t>О </a:t>
            </a:r>
            <a:r>
              <a:rPr lang="ru-RU" sz="2400" dirty="0"/>
              <a:t>Программе создания и совершенствования национальных ядерных инфраструктур государств – участников СНГ, Плане мероприятий </a:t>
            </a:r>
            <a:r>
              <a:rPr lang="ru-RU" sz="2400" dirty="0" smtClean="0"/>
              <a:t>по ее реализации в </a:t>
            </a:r>
            <a:r>
              <a:rPr lang="ru-RU" sz="2400" dirty="0"/>
              <a:t>целях безопасной реализации программ мирного использования ядерных технологий </a:t>
            </a:r>
            <a:br>
              <a:rPr lang="ru-RU" sz="2400" dirty="0"/>
            </a:br>
            <a:r>
              <a:rPr lang="ru-RU" sz="2400" dirty="0"/>
              <a:t> 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578627" y="4494626"/>
            <a:ext cx="8980463" cy="534573"/>
          </a:xfrm>
        </p:spPr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23-е заседание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Комиссии государств – участников СНГ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использованию атомной энергии в мирных целях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xfrm>
            <a:off x="578628" y="5352508"/>
            <a:ext cx="7608722" cy="291045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Черевко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Юлия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Андреевна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xfrm>
            <a:off x="578628" y="5676345"/>
            <a:ext cx="7608722" cy="37922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Начальник отдела управления проектами ядерной инфраструктуры АО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Русатом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Сервис»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36" y="564633"/>
            <a:ext cx="1213764" cy="1371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447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 вправо 28"/>
          <p:cNvSpPr/>
          <p:nvPr/>
        </p:nvSpPr>
        <p:spPr>
          <a:xfrm rot="5400000">
            <a:off x="4399825" y="2863933"/>
            <a:ext cx="2975548" cy="764436"/>
          </a:xfrm>
          <a:prstGeom prst="rightArrow">
            <a:avLst/>
          </a:prstGeom>
          <a:solidFill>
            <a:srgbClr val="5A9DDB">
              <a:alpha val="14902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я соединительная линия 1"/>
          <p:cNvCxnSpPr/>
          <p:nvPr/>
        </p:nvCxnSpPr>
        <p:spPr>
          <a:xfrm>
            <a:off x="801305" y="1079500"/>
            <a:ext cx="10937023" cy="43448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63173" y="201706"/>
            <a:ext cx="8318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БАЗОВОЙ ОРГАНИЗАЦИИ ПО ЯДЕРНОЙ ИНФРАСТРУКТУРЕ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6917" y="1142322"/>
            <a:ext cx="340695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Цели Базовой организации: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995114" y="2863933"/>
            <a:ext cx="2975548" cy="764436"/>
          </a:xfrm>
          <a:prstGeom prst="rightArrow">
            <a:avLst/>
          </a:prstGeom>
          <a:solidFill>
            <a:srgbClr val="5A9DDB">
              <a:alpha val="14902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67344" y="2489321"/>
            <a:ext cx="7438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rIns="72000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Осуществление экспертной и оценочной деятельности в отношении совершенствования национальных ядерных инфраструктур и выполнения отдельных задач Программы и Плана мероприятий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0159" y="1553219"/>
            <a:ext cx="3228533" cy="4860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870988" y="1553219"/>
            <a:ext cx="743481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rIns="72000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Оказание информационного, консультационного, методического и иного содействия ведомствам, органам и организациям государств-участников СНГ в решении задач Программы и </a:t>
            </a:r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Плана</a:t>
            </a:r>
            <a:endParaRPr lang="ru-RU" sz="16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65151" y="1423135"/>
            <a:ext cx="437818" cy="42041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3734" y="3446017"/>
            <a:ext cx="744206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rIns="72000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Изучение, обобщение и распространение передового опыта в области совершенствования национальных ядерных инфраструктур, ядерных энергетических и неэнергетических технологий</a:t>
            </a:r>
          </a:p>
        </p:txBody>
      </p:sp>
      <p:sp>
        <p:nvSpPr>
          <p:cNvPr id="30" name="Номер слайда 3"/>
          <p:cNvSpPr txBox="1">
            <a:spLocks/>
          </p:cNvSpPr>
          <p:nvPr/>
        </p:nvSpPr>
        <p:spPr>
          <a:xfrm>
            <a:off x="11799577" y="6487565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70988" y="4574056"/>
            <a:ext cx="3462887" cy="1077218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>
            <a:spAutoFit/>
          </a:bodyPr>
          <a:lstStyle/>
          <a:p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*Проведение </a:t>
            </a: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(само)оценок состояния ядерной инфраструктуры и принятие мер по ее совершенствованию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06494" y="4574386"/>
            <a:ext cx="3561462" cy="1077218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Организация вебинаров, семинаров, обеспечение эффективной диалоговой площадки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70988" y="5829315"/>
            <a:ext cx="7391145" cy="584775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Ежегодное информирование Комиссии о выполняемых мероприятиях и прогрессе реализации Программы и Плана</a:t>
            </a:r>
          </a:p>
        </p:txBody>
      </p:sp>
      <p:sp>
        <p:nvSpPr>
          <p:cNvPr id="35" name="Овал 34"/>
          <p:cNvSpPr/>
          <p:nvPr/>
        </p:nvSpPr>
        <p:spPr>
          <a:xfrm>
            <a:off x="565151" y="2385160"/>
            <a:ext cx="437818" cy="42041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62110" y="3347185"/>
            <a:ext cx="437818" cy="42041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72962" y="5651274"/>
            <a:ext cx="440904" cy="4204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9024" y="4409631"/>
            <a:ext cx="440904" cy="4204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414291" y="4409631"/>
            <a:ext cx="446969" cy="4204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73678" y="4224238"/>
            <a:ext cx="1079783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0337" y="6474031"/>
            <a:ext cx="773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*По </a:t>
            </a:r>
            <a:r>
              <a:rPr lang="ru-RU" sz="1400" i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запросу о поддержке ведомств, органов и организаций государств-участников СНГ </a:t>
            </a:r>
          </a:p>
        </p:txBody>
      </p:sp>
    </p:spTree>
    <p:extLst>
      <p:ext uri="{BB962C8B-B14F-4D97-AF65-F5344CB8AC3E}">
        <p14:creationId xmlns:p14="http://schemas.microsoft.com/office/powerpoint/2010/main" val="1239780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801305" y="1079500"/>
            <a:ext cx="10937023" cy="43448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002560" y="248503"/>
            <a:ext cx="7624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ПРОЕКТ РЕШЕНИЯ ЗАСЕДАНИЯ КОМИССИИ ПО П. 5. ПОВЕСТКИ</a:t>
            </a:r>
            <a:endParaRPr lang="ru-RU" sz="2400" dirty="0">
              <a:solidFill>
                <a:prstClr val="black"/>
              </a:solidFill>
              <a:effectLst/>
              <a:latin typeface="Trebuchet M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8000" y="1625243"/>
            <a:ext cx="1123032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5.1. Принять к сведению информацию заместителя генерального директора по ядерной инфраструктуре АО «Русатом Сервис» Черняховской Ю.В.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5.2.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Одобрить положение о базовой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по вопросам развития национальных ядерных инфраструктур государств – участников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СНГ (АО «Русатом Сервис» в целях содействия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развитии ядерной инфраструктуры государств – участников СНГ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решения задач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одобренными Программой и Планом мероприятий по ее реализации в установленном порядке.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5.3. Секретариату Комиссии обеспечить выполнение мероприятий, предусмотренных в 2023 году Планом мероприятий по развитию национальной ядерной инфраструктуры в государствах – участниках СНГ в целях безопасной реализации программ мирного использования ядерных технологий.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5.4. Просить членов Комиссии совместно с заинтересованными ведомствами государств – участников СНГ проработать механизмы организации и проведения работ, предусмотренных в 2023 году Планом мероприятий, и проинформировать Секретариат Комиссии о принятых решениях и наличии потребности в содействии АО «Русатом Сервис» как базовой организации в выполнении Плана мероприятий.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11799577" y="6487565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724639" y="6284916"/>
            <a:ext cx="6475238" cy="303612"/>
          </a:xfrm>
        </p:spPr>
        <p:txBody>
          <a:bodyPr/>
          <a:lstStyle/>
          <a:p>
            <a:r>
              <a:rPr lang="ru-RU" dirty="0" smtClean="0"/>
              <a:t>2022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4510"/>
            <a:ext cx="12192000" cy="522650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4978825" y="1215014"/>
            <a:ext cx="3502962" cy="1697205"/>
          </a:xfrm>
        </p:spPr>
        <p:txBody>
          <a:bodyPr/>
          <a:lstStyle/>
          <a:p>
            <a:pPr algn="ctr"/>
            <a:r>
              <a:rPr lang="ru-RU" sz="3197" dirty="0">
                <a:solidFill>
                  <a:srgbClr val="002060"/>
                </a:solidFill>
              </a:rPr>
              <a:t>Спасибо</a:t>
            </a:r>
          </a:p>
          <a:p>
            <a:pPr algn="ctr"/>
            <a:r>
              <a:rPr lang="ru-RU" sz="3197" dirty="0">
                <a:solidFill>
                  <a:srgbClr val="002060"/>
                </a:solidFill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683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право 22"/>
          <p:cNvSpPr/>
          <p:nvPr/>
        </p:nvSpPr>
        <p:spPr>
          <a:xfrm rot="5400000">
            <a:off x="4076791" y="3895751"/>
            <a:ext cx="3858111" cy="764436"/>
          </a:xfrm>
          <a:prstGeom prst="rightArrow">
            <a:avLst/>
          </a:prstGeom>
          <a:solidFill>
            <a:srgbClr val="5A9DDB">
              <a:alpha val="14902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0337" y="1507311"/>
            <a:ext cx="84952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Цели: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75786" y="2176808"/>
            <a:ext cx="411782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rIns="72000">
            <a:spAutoFit/>
          </a:bodyPr>
          <a:lstStyle/>
          <a:p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Развитие </a:t>
            </a: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кадрового </a:t>
            </a:r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потенциала для ядерной инфраструктуры</a:t>
            </a:r>
            <a:endParaRPr lang="ru-RU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1732" y="3509305"/>
            <a:ext cx="1079783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82970" y="1990394"/>
            <a:ext cx="437818" cy="42041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7814497" y="3958130"/>
            <a:ext cx="3560817" cy="764436"/>
          </a:xfrm>
          <a:prstGeom prst="rightArrow">
            <a:avLst/>
          </a:prstGeom>
          <a:solidFill>
            <a:srgbClr val="5A9DDB">
              <a:alpha val="14902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818414" y="4163128"/>
            <a:ext cx="3116509" cy="764436"/>
          </a:xfrm>
          <a:prstGeom prst="rightArrow">
            <a:avLst/>
          </a:prstGeom>
          <a:solidFill>
            <a:srgbClr val="5A9DDB">
              <a:alpha val="14902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70987" y="3899513"/>
            <a:ext cx="4361469" cy="830997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>
            <a:spAutoFit/>
          </a:bodyPr>
          <a:lstStyle/>
          <a:p>
            <a:pPr algn="just"/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Оценить инфраструктуру в соответствии с актуальными национальными и международными требованиями</a:t>
            </a:r>
            <a:endParaRPr lang="ru-RU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5697" y="5163712"/>
            <a:ext cx="10613053" cy="584775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Приступить к выполнению </a:t>
            </a:r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мероприятий, направленных на эффективное, гармоничное </a:t>
            </a: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безопасное развитие </a:t>
            </a: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инфраструктуры и отрасли в целом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90213" y="3881873"/>
            <a:ext cx="2823332" cy="584775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>
            <a:spAutoFit/>
          </a:bodyPr>
          <a:lstStyle/>
          <a:p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Поделиться </a:t>
            </a: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опытом, </a:t>
            </a:r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сотрудничество</a:t>
            </a:r>
            <a:endParaRPr lang="ru-RU" sz="16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71999" y="3820703"/>
            <a:ext cx="437818" cy="4204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65150" y="5022497"/>
            <a:ext cx="437818" cy="4204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517307" y="3827591"/>
            <a:ext cx="437818" cy="4204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0987" y="2011034"/>
            <a:ext cx="574888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0" rIns="72000">
            <a:spAutoFit/>
          </a:bodyPr>
          <a:lstStyle/>
          <a:p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Совершенствование </a:t>
            </a: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ядерной инфраструктуры, нормативно-правовой базы и институциональной основы для реализации программы мирного использования ядерных технологий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5150" y="1887827"/>
            <a:ext cx="437818" cy="42041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519" y="3461583"/>
            <a:ext cx="2860809" cy="1245426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8000" y="1086876"/>
            <a:ext cx="11230328" cy="36072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565955" y="325703"/>
            <a:ext cx="8219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И ПЛАН ПО РАЗВИТИЮ НАЦИОНАЛЬНЫХ ЯДЕРНЫХ ИНФРАСТРУКТУР ГОСУДАРСТВ – УЧАСТНИКОВ СНГ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sp>
        <p:nvSpPr>
          <p:cNvPr id="28" name="Номер слайда 3"/>
          <p:cNvSpPr txBox="1">
            <a:spLocks/>
          </p:cNvSpPr>
          <p:nvPr/>
        </p:nvSpPr>
        <p:spPr>
          <a:xfrm>
            <a:off x="11738328" y="6443927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726" y="1232926"/>
            <a:ext cx="107534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26.01.2022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– Программа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и План одобрены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в ходе двадцать второго заседания Комиссии государств – участников СНГ по использованию атомной энергии в мирных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целях. Поддержано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предложение о придании АО «Русатом Сервис» статуса базовой организации по направлению «Развитие национальной ядерной инфраструктуры в государствах – участниках СНГ».  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01305" y="1079500"/>
            <a:ext cx="10937023" cy="43448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23016" y="478859"/>
            <a:ext cx="7951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СТАТУС РАССМОТРЕНИЯ ПРОГРАММЫ И ПЛАНА</a:t>
            </a:r>
            <a:endParaRPr lang="ru-RU" sz="2400" dirty="0">
              <a:solidFill>
                <a:prstClr val="black"/>
              </a:solidFill>
              <a:effectLst/>
              <a:latin typeface="Trebuchet M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4726" y="2340037"/>
            <a:ext cx="111431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05.04.2022, 26.04.2022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– Программа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и План рассмотрены в ходе заседаний экспертной группы государств-участников СНГ, внесены уточнения.   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97" y="3747266"/>
            <a:ext cx="2175992" cy="273599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941" y="3753289"/>
            <a:ext cx="1995806" cy="272996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54726" y="3017055"/>
            <a:ext cx="1098360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Текущий статус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– Предлагаются к утверждению Экономическим Советом СНГ в 2022 г.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642" y="3747266"/>
            <a:ext cx="1996749" cy="274201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351" y="3798067"/>
            <a:ext cx="1848542" cy="265298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4053" y="3798066"/>
            <a:ext cx="1836908" cy="265298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82389" y="3628099"/>
            <a:ext cx="6816731" cy="2988257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970293" y="3628099"/>
            <a:ext cx="4039737" cy="290595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7441473" y="3483427"/>
            <a:ext cx="669878" cy="523788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омер слайда 3"/>
          <p:cNvSpPr txBox="1">
            <a:spLocks/>
          </p:cNvSpPr>
          <p:nvPr/>
        </p:nvSpPr>
        <p:spPr>
          <a:xfrm>
            <a:off x="11897900" y="6586802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01305" y="1079500"/>
            <a:ext cx="10937023" cy="43448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05885" y="483653"/>
            <a:ext cx="7913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МЕРОПРИЯТИЯ </a:t>
            </a:r>
            <a:endParaRPr lang="ru-RU" sz="2400" dirty="0">
              <a:solidFill>
                <a:prstClr val="black"/>
              </a:solidFill>
              <a:effectLst/>
              <a:latin typeface="Trebuchet MS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78" y="5815265"/>
            <a:ext cx="1246767" cy="83117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r="5897" b="8903"/>
          <a:stretch/>
        </p:blipFill>
        <p:spPr>
          <a:xfrm>
            <a:off x="4778403" y="5797279"/>
            <a:ext cx="1265784" cy="84385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47" y="5765124"/>
            <a:ext cx="1265784" cy="84385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5648" r="7062" b="5315"/>
          <a:stretch/>
        </p:blipFill>
        <p:spPr>
          <a:xfrm>
            <a:off x="10500294" y="5808184"/>
            <a:ext cx="990746" cy="66049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t="6241" r="7027" b="6393"/>
          <a:stretch/>
        </p:blipFill>
        <p:spPr>
          <a:xfrm>
            <a:off x="9084010" y="5800133"/>
            <a:ext cx="1069968" cy="71331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" t="6719" r="7454" b="6873"/>
          <a:stretch/>
        </p:blipFill>
        <p:spPr>
          <a:xfrm>
            <a:off x="2048514" y="5879295"/>
            <a:ext cx="1059778" cy="70745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677" y="5879295"/>
            <a:ext cx="1144521" cy="713311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631480" y="2197280"/>
            <a:ext cx="4565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Состояние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ядерной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инфраструктуры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Институциональные основы, действующие законодательная и регулирующая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базы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Потребности в кадрах и возможности национальных систем образования в подготовке кадров для программы мирного использования ядерных технологий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Культура безопасности </a:t>
            </a:r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11799577" y="6487565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5105" y="1518599"/>
            <a:ext cx="4738095" cy="4110676"/>
          </a:xfrm>
          <a:prstGeom prst="rect">
            <a:avLst/>
          </a:prstGeom>
          <a:noFill/>
          <a:ln w="19050">
            <a:solidFill>
              <a:srgbClr val="467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35600" y="4701453"/>
            <a:ext cx="6295686" cy="928421"/>
          </a:xfrm>
          <a:prstGeom prst="rect">
            <a:avLst/>
          </a:prstGeom>
          <a:noFill/>
          <a:ln w="19050">
            <a:solidFill>
              <a:srgbClr val="467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40265" y="1191758"/>
            <a:ext cx="936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4418" y="1730056"/>
            <a:ext cx="3677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(само)оценки: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8491" y="4702975"/>
            <a:ext cx="597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Проведение семинаров, конференций, обмен опытом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1305" y="4612833"/>
            <a:ext cx="4766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Самостоятельно или при содействии профильных базовых организаций и 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«Русатом Сервис»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49427" y="4369401"/>
            <a:ext cx="2249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Регулярно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35600" y="1538717"/>
            <a:ext cx="6302728" cy="2830684"/>
          </a:xfrm>
          <a:prstGeom prst="rect">
            <a:avLst/>
          </a:prstGeom>
          <a:noFill/>
          <a:ln w="19050">
            <a:solidFill>
              <a:srgbClr val="467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523267" y="1495388"/>
            <a:ext cx="62230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планов и принятие мер:</a:t>
            </a:r>
          </a:p>
          <a:p>
            <a:endParaRPr lang="ru-RU" sz="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Развитие нормативной базы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Развитие ЭО, обучение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регулятора (по согласованию с Советом представителей руководящего уровня органов регулирования безопасности при использовании атомной энергии государств-участников СНГ или в рамках деятельности Совета), подготовка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кадров профильных ведомств, мероприятия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области аварийной готовности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Совершенствование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культуры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безопасности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56469" y="1220235"/>
            <a:ext cx="209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2024 - 2025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64314" y="505301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ри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содействии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Комиссии, АО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«Русатом Сервис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 и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профильных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базовых организаций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29995" y="381855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При содействии профильных базовых организаций и </a:t>
            </a:r>
          </a:p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АО «Русатом Сервис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», согласовании Совета регуляторов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2220" y="5754777"/>
            <a:ext cx="1296826" cy="86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01305" y="1022350"/>
            <a:ext cx="10937023" cy="43448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6" y="252735"/>
            <a:ext cx="644674" cy="7261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32196" y="209311"/>
            <a:ext cx="7913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РЕКОМЕНДАЦИЙ МАГАТЭ К ЯДЕРНОЙ ИНФРАСТРУКТУРЕ</a:t>
            </a:r>
            <a:endParaRPr lang="ru-RU" sz="2400" dirty="0">
              <a:solidFill>
                <a:prstClr val="black"/>
              </a:solidFill>
              <a:effectLst/>
              <a:latin typeface="Trebuchet MS"/>
            </a:endParaRPr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11799577" y="6576120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7310" y="1054590"/>
            <a:ext cx="5086201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Области применения Программы и Плана: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004707" y="3193676"/>
            <a:ext cx="1346415" cy="1255285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dash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350690" y="3116253"/>
            <a:ext cx="1722204" cy="1325045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dash"/>
          </a:ln>
          <a:effectLst/>
        </p:spPr>
      </p:cxnSp>
      <p:sp>
        <p:nvSpPr>
          <p:cNvPr id="33" name="Прямоугольник 32"/>
          <p:cNvSpPr/>
          <p:nvPr/>
        </p:nvSpPr>
        <p:spPr>
          <a:xfrm>
            <a:off x="4704426" y="2631911"/>
            <a:ext cx="116378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50"/>
              </a:lnSpc>
              <a:spcAft>
                <a:spcPts val="0"/>
              </a:spcAft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АЭС, ИР, Центры ядерной науки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Дуга 33"/>
          <p:cNvSpPr/>
          <p:nvPr/>
        </p:nvSpPr>
        <p:spPr>
          <a:xfrm rot="3173854">
            <a:off x="4677791" y="1740938"/>
            <a:ext cx="2849013" cy="2900786"/>
          </a:xfrm>
          <a:prstGeom prst="arc">
            <a:avLst>
              <a:gd name="adj1" fmla="val 16200000"/>
              <a:gd name="adj2" fmla="val 20743661"/>
            </a:avLst>
          </a:prstGeom>
          <a:noFill/>
          <a:ln w="38100" cap="flat" cmpd="sng" algn="ctr">
            <a:solidFill>
              <a:srgbClr val="00206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884585"/>
            <a:endParaRPr lang="ru-RU" kern="0">
              <a:solidFill>
                <a:srgbClr val="191919"/>
              </a:solidFill>
              <a:latin typeface="Calibri"/>
            </a:endParaRPr>
          </a:p>
        </p:txBody>
      </p:sp>
      <p:sp>
        <p:nvSpPr>
          <p:cNvPr id="35" name="Дуга 34"/>
          <p:cNvSpPr/>
          <p:nvPr/>
        </p:nvSpPr>
        <p:spPr>
          <a:xfrm rot="14142712">
            <a:off x="4546058" y="1688156"/>
            <a:ext cx="2901681" cy="3008590"/>
          </a:xfrm>
          <a:prstGeom prst="arc">
            <a:avLst>
              <a:gd name="adj1" fmla="val 16200000"/>
              <a:gd name="adj2" fmla="val 936140"/>
            </a:avLst>
          </a:prstGeom>
          <a:noFill/>
          <a:ln w="38100" cap="flat" cmpd="sng" algn="ctr">
            <a:solidFill>
              <a:srgbClr val="00206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884585"/>
            <a:endParaRPr lang="ru-RU" kern="0">
              <a:solidFill>
                <a:srgbClr val="191919"/>
              </a:solidFill>
              <a:latin typeface="Calibri"/>
            </a:endParaRPr>
          </a:p>
        </p:txBody>
      </p:sp>
      <p:sp>
        <p:nvSpPr>
          <p:cNvPr id="36" name="Дуга 35"/>
          <p:cNvSpPr/>
          <p:nvPr/>
        </p:nvSpPr>
        <p:spPr>
          <a:xfrm rot="8374984">
            <a:off x="4545467" y="1841695"/>
            <a:ext cx="2849013" cy="2900786"/>
          </a:xfrm>
          <a:prstGeom prst="arc">
            <a:avLst>
              <a:gd name="adj1" fmla="val 16200000"/>
              <a:gd name="adj2" fmla="val 20743661"/>
            </a:avLst>
          </a:prstGeom>
          <a:noFill/>
          <a:ln w="38100" cap="flat" cmpd="sng" algn="ctr">
            <a:solidFill>
              <a:srgbClr val="00206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884585"/>
            <a:endParaRPr lang="ru-RU" kern="0">
              <a:solidFill>
                <a:srgbClr val="191919"/>
              </a:solidFill>
              <a:latin typeface="Calibri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47048" y="3709953"/>
            <a:ext cx="206658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-7938" algn="ctr">
              <a:lnSpc>
                <a:spcPts val="1550"/>
              </a:lnSpc>
              <a:spcAft>
                <a:spcPts val="0"/>
              </a:spcAft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Ядерная медицина, неэнергетическое применение ядерных технологий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26006" y="2756418"/>
            <a:ext cx="233477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-7938" algn="ctr">
              <a:lnSpc>
                <a:spcPts val="1550"/>
              </a:lnSpc>
              <a:spcAft>
                <a:spcPts val="0"/>
              </a:spcAft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Установки ЯТЦ, </a:t>
            </a:r>
          </a:p>
          <a:p>
            <a:pPr algn="ctr">
              <a:lnSpc>
                <a:spcPts val="1550"/>
              </a:lnSpc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Обращение с ОЯТ и РАО,</a:t>
            </a:r>
          </a:p>
          <a:p>
            <a:pPr algn="ctr">
              <a:lnSpc>
                <a:spcPts val="1550"/>
              </a:lnSpc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Транспортирование</a:t>
            </a:r>
          </a:p>
          <a:p>
            <a:pPr marL="7938" indent="-7938" algn="ctr">
              <a:lnSpc>
                <a:spcPts val="1550"/>
              </a:lnSpc>
              <a:spcAft>
                <a:spcPts val="0"/>
              </a:spcAft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6046365" y="1691923"/>
            <a:ext cx="1900026" cy="1441296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dash"/>
          </a:ln>
          <a:effectLst/>
        </p:spPr>
      </p:cxnSp>
      <p:pic>
        <p:nvPicPr>
          <p:cNvPr id="46" name="Picture 2" descr="https://new.arriah.ru/upload/iblock/09b/09b82e2c9f815e98defe695c520f9a7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20" y="1490417"/>
            <a:ext cx="1406145" cy="10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617" y="1362703"/>
            <a:ext cx="1388337" cy="1911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8750" y="4184103"/>
            <a:ext cx="1250340" cy="1798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/>
          <a:srcRect b="10335"/>
          <a:stretch/>
        </p:blipFill>
        <p:spPr>
          <a:xfrm>
            <a:off x="2341563" y="1437369"/>
            <a:ext cx="1488512" cy="1881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1296" y="4538603"/>
            <a:ext cx="1324684" cy="168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6160" y="4762070"/>
            <a:ext cx="1093460" cy="141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4809" y="4767887"/>
            <a:ext cx="1077919" cy="1356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041" y="3547961"/>
            <a:ext cx="1542241" cy="125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195515" y="4834327"/>
            <a:ext cx="3810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в области оценки ЯИ для АЭС, руководство по оценке и созданию ЯИ для Установок ионизирующего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излучения.</a:t>
            </a:r>
          </a:p>
          <a:p>
            <a:pPr algn="ctr"/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инфраструктуре для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гарантий МАГАТЭ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14790" y="6184663"/>
            <a:ext cx="451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кадровым ресурсам, управлению знаниями и развитию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кадрового потенциала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88753" y="3451986"/>
            <a:ext cx="2322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инфраструктуре для ядерной медицины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21973" y="1936185"/>
            <a:ext cx="1836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инфраструктуре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ЯТЦ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070599" y="3989480"/>
            <a:ext cx="14491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https://inis.iaea.org/collection/NCLCollectionStore/_</a:t>
            </a:r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Public/53/086/53086888.pdf?r=1</a:t>
            </a:r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17739" y="3271852"/>
            <a:ext cx="18114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https://inis.iaea.org/collection/NCLCollectionStore/_Public/52/095/52095537.pdf?r=1</a:t>
            </a:r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040558" y="5091895"/>
            <a:ext cx="10698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https://www-pub.iaea.org/MTCD/Publications/PDF/PUB1997_web.pdf</a:t>
            </a:r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0441297" y="6244975"/>
            <a:ext cx="1433406" cy="247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https://inis.iaea.org/collection/NCLCollectionStore/_Public/52/073/52073211.pdf?r=1</a:t>
            </a:r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259218" y="3331363"/>
            <a:ext cx="18312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https://inis.iaea.org/collection/NCLCollectionStore/_Public/53/049/53049291.pdf?r=1</a:t>
            </a:r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045693" y="5441682"/>
            <a:ext cx="9891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https://inis.iaea.org/collection/NCLCollectionStore/_Public/52/070/52070541.pdf?r=1</a:t>
            </a:r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8937335" y="6017116"/>
            <a:ext cx="14340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https://inis.iaea.org/collection/NCLCollectionStore/_Public/52/124/52124326.pdf?r=1</a:t>
            </a:r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670380" y="2672514"/>
            <a:ext cx="11473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https://inis.iaea.org/collection/NCLCollectionStore/_Public/52/124/52124327.pdf?r=1</a:t>
            </a:r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0317" y="1288197"/>
            <a:ext cx="1415557" cy="194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82317" y="4778897"/>
            <a:ext cx="957705" cy="1408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056192" y="5813172"/>
            <a:ext cx="10361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https://</a:t>
            </a:r>
            <a:r>
              <a:rPr lang="en-US" sz="500" dirty="0" smtClean="0"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www-pub.iaea.org/MTCD/Publications/PDF/P1938_web.pdf</a:t>
            </a:r>
            <a:r>
              <a:rPr lang="en-US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567187" y="1585796"/>
            <a:ext cx="1468772" cy="188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567187" y="3463047"/>
            <a:ext cx="15179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https://inis.iaea.org/collection/NCLCollectionStore/_Public/52/090/52090829.pdf?r=1</a:t>
            </a: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567187" y="1328337"/>
            <a:ext cx="156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Термоядерный синтез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5222" y="2776162"/>
            <a:ext cx="142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55792" y="2322919"/>
            <a:ext cx="142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9066" y="4017231"/>
            <a:ext cx="142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631300" y="2584377"/>
            <a:ext cx="142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95716" y="1567266"/>
            <a:ext cx="142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90006" y="5756310"/>
            <a:ext cx="142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49632" y="5544045"/>
            <a:ext cx="142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17843" y="5361337"/>
            <a:ext cx="142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370339" y="5347671"/>
            <a:ext cx="142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996506" y="5479292"/>
            <a:ext cx="1429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938" y="6300948"/>
            <a:ext cx="37706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* Согласно Уставу МАГАТЭ нормы безопасности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являются обязательными для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 применительно к работе, выполняемой с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помощью МАГАТЭ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4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801305" y="1079500"/>
            <a:ext cx="10937023" cy="43448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868104" y="198903"/>
            <a:ext cx="7885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ОПЫТОМ РЕАЛИЗАЦИИ РЕКОМЕНДАЦИЙ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МАГАТЭ И ПРИНЯТИЯ МИССИЙ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708229" y="2898912"/>
            <a:ext cx="1346415" cy="1255285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dash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054212" y="2821489"/>
            <a:ext cx="1722204" cy="1325045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dash"/>
          </a:ln>
          <a:effectLst/>
        </p:spPr>
      </p:cxnSp>
      <p:sp>
        <p:nvSpPr>
          <p:cNvPr id="24" name="Дуга 23"/>
          <p:cNvSpPr/>
          <p:nvPr/>
        </p:nvSpPr>
        <p:spPr>
          <a:xfrm rot="3173854">
            <a:off x="5381313" y="1484274"/>
            <a:ext cx="2849013" cy="2900786"/>
          </a:xfrm>
          <a:prstGeom prst="arc">
            <a:avLst>
              <a:gd name="adj1" fmla="val 16200000"/>
              <a:gd name="adj2" fmla="val 20743661"/>
            </a:avLst>
          </a:prstGeom>
          <a:noFill/>
          <a:ln w="38100" cap="flat" cmpd="sng" algn="ctr">
            <a:solidFill>
              <a:srgbClr val="00206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884585"/>
            <a:endParaRPr lang="ru-RU" kern="0">
              <a:solidFill>
                <a:srgbClr val="191919"/>
              </a:solidFill>
              <a:latin typeface="Calibri"/>
            </a:endParaRPr>
          </a:p>
        </p:txBody>
      </p:sp>
      <p:sp>
        <p:nvSpPr>
          <p:cNvPr id="25" name="Дуга 24"/>
          <p:cNvSpPr/>
          <p:nvPr/>
        </p:nvSpPr>
        <p:spPr>
          <a:xfrm rot="14142712">
            <a:off x="5249580" y="1431492"/>
            <a:ext cx="2901681" cy="3008590"/>
          </a:xfrm>
          <a:prstGeom prst="arc">
            <a:avLst>
              <a:gd name="adj1" fmla="val 16200000"/>
              <a:gd name="adj2" fmla="val 936140"/>
            </a:avLst>
          </a:prstGeom>
          <a:noFill/>
          <a:ln w="38100" cap="flat" cmpd="sng" algn="ctr">
            <a:solidFill>
              <a:srgbClr val="00206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884585"/>
            <a:endParaRPr lang="ru-RU" kern="0">
              <a:solidFill>
                <a:srgbClr val="191919"/>
              </a:solidFill>
              <a:latin typeface="Calibri"/>
            </a:endParaRPr>
          </a:p>
        </p:txBody>
      </p:sp>
      <p:sp>
        <p:nvSpPr>
          <p:cNvPr id="26" name="Дуга 25"/>
          <p:cNvSpPr/>
          <p:nvPr/>
        </p:nvSpPr>
        <p:spPr>
          <a:xfrm rot="8374984">
            <a:off x="5248989" y="1546931"/>
            <a:ext cx="2849013" cy="2900786"/>
          </a:xfrm>
          <a:prstGeom prst="arc">
            <a:avLst>
              <a:gd name="adj1" fmla="val 16200000"/>
              <a:gd name="adj2" fmla="val 20743661"/>
            </a:avLst>
          </a:prstGeom>
          <a:noFill/>
          <a:ln w="38100" cap="flat" cmpd="sng" algn="ctr">
            <a:solidFill>
              <a:srgbClr val="00206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884585"/>
            <a:endParaRPr lang="ru-RU" kern="0">
              <a:solidFill>
                <a:srgbClr val="191919"/>
              </a:solidFill>
              <a:latin typeface="Calibri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40202" y="3432036"/>
            <a:ext cx="206658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-7938" algn="ctr">
              <a:lnSpc>
                <a:spcPts val="1550"/>
              </a:lnSpc>
              <a:spcAft>
                <a:spcPts val="0"/>
              </a:spcAft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Ядерная медицина, неэнергетическое применение ядерных технологий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232" y="1362278"/>
            <a:ext cx="50092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ЯИ (ИНИР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Узбекистан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 (план в 2023 г.), </a:t>
            </a:r>
            <a:r>
              <a:rPr lang="ru-RU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Бангладеш, Турция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Рег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(ИРРС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Узбекистан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(2024 г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Венгрия, Турция, Бангладеш (план в 2022)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Аварийная готовность (ЭПРЕВ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Армения, Беларусь, РФ, Таджикистан,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Азербайджан, Казахстан, Киргизия,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Венгрия, 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Бангладеш (план в </a:t>
            </a:r>
            <a:r>
              <a:rPr lang="ru-RU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2023)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Эксплуатационная безопасность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(ОСАРТ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Армения,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Беларусь, 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Венгрия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Бангладеш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(план в </a:t>
            </a:r>
            <a:r>
              <a:rPr lang="ru-RU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МАГАТЭ (ИССАС),</a:t>
            </a:r>
          </a:p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 безопасности (ИСКА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Физическая защита (ИППАС)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(Турция, </a:t>
            </a:r>
            <a:r>
              <a:rPr lang="ru-RU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Бангладеш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(план в 2022)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Эксплуатация и обслуживание ИР (ОМАРР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Узбекистан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подготовка кадров (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ЭдуТА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Беларусь, Таджикистан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знаниями (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Узбекистан, </a:t>
            </a:r>
            <a:r>
              <a:rPr lang="ru-RU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Венгрия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Технические вопросы безопасности (ТСР) (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Армения,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Венгрия,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Бангладеш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Безопасность долгосрочной эксплуатации (САЛТО) (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Армения, 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Венгрия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547148" y="1351575"/>
            <a:ext cx="34039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предприятий по производству урана (УПСАТ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ru-RU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Танзания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Экспертиза программ обращения с радиоактивными отходами и отработавшим топливом, вывода из эксплуатации и экологической реабилитации (АРТЕМИС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Оценка КБ (ИСКА)</a:t>
            </a:r>
          </a:p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Безопасность установок топливного цикла в ходе эксплуатации (СЕДО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Оценка безопасности перевозки (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ТранСАС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912389" y="3961741"/>
            <a:ext cx="4144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Менеджмент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качества в лечебных учреждениях ядерной медицины (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КВАНУМ)</a:t>
            </a:r>
          </a:p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Экспертизы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имПАКТ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Армения,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Беларусь, Киргизия, Таджикистан, Узбекистан, </a:t>
            </a:r>
            <a:r>
              <a:rPr lang="ru-RU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Бангладеш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радиационной защиты персонала (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ОРПАС)</a:t>
            </a:r>
          </a:p>
          <a:p>
            <a:pPr marL="171450" indent="-171450">
              <a:buFont typeface="Arial" panose="020B0604020202020204" pitchFamily="34" charset="0"/>
              <a:buChar char="‒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КБ (ИСКА)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89848" y="2479699"/>
            <a:ext cx="233477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-7938" algn="ctr">
              <a:lnSpc>
                <a:spcPts val="1550"/>
              </a:lnSpc>
              <a:spcAft>
                <a:spcPts val="0"/>
              </a:spcAft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Установки ЯТЦ, </a:t>
            </a:r>
          </a:p>
          <a:p>
            <a:pPr algn="ctr">
              <a:lnSpc>
                <a:spcPts val="1550"/>
              </a:lnSpc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Обращение с ОЯТ и РАО,</a:t>
            </a:r>
          </a:p>
          <a:p>
            <a:pPr algn="ctr">
              <a:lnSpc>
                <a:spcPts val="1550"/>
              </a:lnSpc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Транспортирование</a:t>
            </a:r>
          </a:p>
          <a:p>
            <a:pPr marL="7938" indent="-7938" algn="ctr">
              <a:lnSpc>
                <a:spcPts val="1550"/>
              </a:lnSpc>
              <a:spcAft>
                <a:spcPts val="0"/>
              </a:spcAft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6749887" y="1397159"/>
            <a:ext cx="1900026" cy="1441296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dash"/>
          </a:ln>
          <a:effectLst/>
        </p:spPr>
      </p:cxnSp>
      <p:sp>
        <p:nvSpPr>
          <p:cNvPr id="44" name="Прямоугольник 43"/>
          <p:cNvSpPr/>
          <p:nvPr/>
        </p:nvSpPr>
        <p:spPr>
          <a:xfrm>
            <a:off x="7811174" y="5226654"/>
            <a:ext cx="418325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опытом принятия миссий МАГАТЭ, </a:t>
            </a:r>
            <a:r>
              <a:rPr lang="ru-RU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подготовки отчетов, о</a:t>
            </a:r>
            <a:r>
              <a:rPr lang="ru-RU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тветов на вопросники самооценки, процедуры миссий </a:t>
            </a:r>
            <a:endParaRPr lang="ru-RU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7165" y="5226654"/>
            <a:ext cx="7299624" cy="1174926"/>
          </a:xfrm>
          <a:prstGeom prst="rect">
            <a:avLst/>
          </a:prstGeom>
          <a:noFill/>
          <a:ln w="19050">
            <a:solidFill>
              <a:srgbClr val="467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82258" y="5242927"/>
            <a:ext cx="74301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Arial" pitchFamily="34" charset="0"/>
                <a:cs typeface="Arial" pitchFamily="34" charset="0"/>
              </a:rPr>
              <a:t>Проведение семинаров в области подготовки и принятия миссий МАГАТЭ, содействие в подготовке к миссиям МАГАТЭ по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запросу страны с привлечением экспертов стран заказчиков российских технологий, обладающих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опытом принятия миссий для целей сооружения АЭС по российских технологиям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2258" y="6078338"/>
            <a:ext cx="666242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>
                <a:latin typeface="Arial" pitchFamily="34" charset="0"/>
                <a:cs typeface="Arial" pitchFamily="34" charset="0"/>
              </a:rPr>
              <a:t>При содействии АО «Русатом Сервис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3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6704" y="4867145"/>
            <a:ext cx="6639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Предложение по мероприятиям в рамках Программы и Плана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60506" y="1088537"/>
            <a:ext cx="1873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Миссии МАГАТЭ</a:t>
            </a:r>
          </a:p>
        </p:txBody>
      </p:sp>
      <p:pic>
        <p:nvPicPr>
          <p:cNvPr id="50" name="Picture 2" descr="https://new.arriah.ru/upload/iblock/09b/09b82e2c9f815e98defe695c520f9a7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42" y="1195653"/>
            <a:ext cx="1406145" cy="10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404794" y="6450503"/>
            <a:ext cx="258837" cy="927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649862" y="6382757"/>
            <a:ext cx="2530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Страны АТОМ-СНГ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04794" y="6640745"/>
            <a:ext cx="258837" cy="927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668424" y="6576944"/>
            <a:ext cx="4133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Страны </a:t>
            </a:r>
            <a:r>
              <a:rPr lang="ru-RU" sz="11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партнеры Росатома (ВВЭР / СПВ)</a:t>
            </a:r>
            <a:endParaRPr lang="ru-RU" sz="11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Номер слайда 3"/>
          <p:cNvSpPr txBox="1">
            <a:spLocks/>
          </p:cNvSpPr>
          <p:nvPr/>
        </p:nvSpPr>
        <p:spPr>
          <a:xfrm>
            <a:off x="11799577" y="6487565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72797" y="2314259"/>
            <a:ext cx="116378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50"/>
              </a:lnSpc>
              <a:spcAft>
                <a:spcPts val="0"/>
              </a:spcAft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АЭС, ИР, Центры ядерной науки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801305" y="1079500"/>
            <a:ext cx="10937023" cy="43448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048064" y="209151"/>
            <a:ext cx="7643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ЯДЕРНАЯ ИНФРАСТРУКТУРА ДЛЯ ЯДЕРНОГО ТОПЛИВНОГО ЦИКЛА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11799577" y="6487565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7064" y="3342117"/>
            <a:ext cx="50316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требований МАГАТЭ по ЯИ с </a:t>
            </a:r>
            <a:r>
              <a:rPr lang="ru-RU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</a:t>
            </a:r>
            <a:r>
              <a:rPr lang="ru-RU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дифференцированного </a:t>
            </a:r>
            <a:r>
              <a:rPr lang="ru-RU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подхода (пересмотренное содержание)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08" y="3130170"/>
            <a:ext cx="1382956" cy="1208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169" y="2276845"/>
            <a:ext cx="3147849" cy="433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25511" y="1284148"/>
            <a:ext cx="650195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Изменения к подходу оценки инфраструктуры для ЯТЦ:</a:t>
            </a:r>
          </a:p>
          <a:p>
            <a:endParaRPr lang="ru-RU" sz="10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Иные области рассмотрения (дополнительно рассматриваются аспекты рекультивации, социальное влияние проекта);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Оценка проводится для каждого проекта в стране;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Области распространения: от деятельности по разведке территории до рекультивации.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0839" y="1369512"/>
            <a:ext cx="600286" cy="7436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8129890" y="1325836"/>
            <a:ext cx="3608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ТРЕБОВАНИЯ К ЯДЕРНОЙ ИНФРАСТРУКТУРЕ ДЛЯ ЯДЕРНОГО ТОПЛИВНОГО ЦИКЛА 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3730" y="5076825"/>
            <a:ext cx="6552035" cy="1481239"/>
          </a:xfrm>
          <a:prstGeom prst="rect">
            <a:avLst/>
          </a:prstGeom>
          <a:noFill/>
          <a:ln w="19050">
            <a:solidFill>
              <a:srgbClr val="467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87587" y="5161176"/>
            <a:ext cx="6170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целей анализа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ядерной инфраструктуры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области добычи урана, рекультивации территорий использовать предложенные МАГАТЭ требования.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7587" y="6034844"/>
            <a:ext cx="6239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При содействии АО «Русатом Сервис» и профильных базовых организаций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239" y="4680442"/>
            <a:ext cx="671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Предложение по мероприятиям в рамках Программы и Плана</a:t>
            </a:r>
          </a:p>
        </p:txBody>
      </p:sp>
    </p:spTree>
    <p:extLst>
      <p:ext uri="{BB962C8B-B14F-4D97-AF65-F5344CB8AC3E}">
        <p14:creationId xmlns:p14="http://schemas.microsoft.com/office/powerpoint/2010/main" val="40696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801305" y="1079500"/>
            <a:ext cx="10937023" cy="43448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11799577" y="6487565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511" y="2300460"/>
            <a:ext cx="3033183" cy="418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25" y="1449431"/>
            <a:ext cx="600286" cy="7436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Прямоугольник 8"/>
          <p:cNvSpPr/>
          <p:nvPr/>
        </p:nvSpPr>
        <p:spPr>
          <a:xfrm>
            <a:off x="8496511" y="1449431"/>
            <a:ext cx="3402989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АНАЛИТИЧЕСКАЯ ПОДДЕРЖКА ДЛЯ ПОВЫШЕНИЯ УСТОЙЧИВОСТИ ЯДЕРНОЙ ЭНЕРГЕТИКИ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431" y="1280154"/>
            <a:ext cx="300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ИНПРО МАГАТЭ: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239" y="1628416"/>
            <a:ext cx="650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инструментов ИНПРО АСЕНЕС к разработке/оценке стратегий развития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атомной энергетики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области сценариев </a:t>
            </a:r>
            <a:r>
              <a:rPr lang="ru-RU" sz="1500" u="sng" dirty="0">
                <a:latin typeface="Arial" panose="020B0604020202020204" pitchFamily="34" charset="0"/>
                <a:cs typeface="Arial" panose="020B0604020202020204" pitchFamily="34" charset="0"/>
              </a:rPr>
              <a:t>для обеспечения возможности развития многостороннего подхода к замыканию </a:t>
            </a:r>
            <a:r>
              <a:rPr lang="ru-RU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ЯТЦ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2022 –2024 гг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3730" y="4196164"/>
            <a:ext cx="668013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 оптимальный перечень требований ЯИ для стран-участниц в проектах международного </a:t>
            </a:r>
            <a:r>
              <a:rPr lang="ru-RU" sz="16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ЯТЦ</a:t>
            </a:r>
            <a:endParaRPr lang="ru-RU" sz="16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32425" y="199678"/>
            <a:ext cx="7643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ЯДЕРНАЯ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 ДЛЯ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СБАЛАНСИРОВАННОГО ТОПЛИВНОГО ЦИКЛА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3730" y="5173770"/>
            <a:ext cx="7350620" cy="1577319"/>
          </a:xfrm>
          <a:prstGeom prst="rect">
            <a:avLst/>
          </a:prstGeom>
          <a:noFill/>
          <a:ln w="19050">
            <a:solidFill>
              <a:srgbClr val="467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83387" y="5171470"/>
            <a:ext cx="7187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Проведение:</a:t>
            </a:r>
          </a:p>
          <a:p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- Вебинара по 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инструментам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ИНПРО в 2022 году (прорабатывается).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- Семинара / школы по применению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инструментов ИНПРО в 1 (онлайн) или 2 (очно) кв. 2023 года.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83387" y="6202195"/>
            <a:ext cx="7012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При содействии Комиссии,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ГК «Росатом», АО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«Русатом Сервис»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и секции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ИНПРО МАГАТЭ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265" y="4811587"/>
            <a:ext cx="671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Предложение по мероприятиям в рамках Программы и Плана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261" y="2733525"/>
            <a:ext cx="7157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в области ЯИ отличаются от принятых требований для АЭС для: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участия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многостороннем (международном) ядерном топливном цикле в целях формирования национальных стратегий с учетом потоков топлива и его компонентов для многократного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рециклирования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топлива, 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замыкания ядерного топливного цикла, 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пристанционного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замкнутого ядерного топливного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цикла. 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801305" y="1079500"/>
            <a:ext cx="10937023" cy="43448"/>
          </a:xfrm>
          <a:prstGeom prst="line">
            <a:avLst/>
          </a:prstGeom>
          <a:ln w="76200" cmpd="thickThin">
            <a:solidFill>
              <a:srgbClr val="0070C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560440" y="308365"/>
            <a:ext cx="874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АО «РУСАТОМ СЕРВИС» -  ИНТЕГРАТОР ГОСКОРПОРАЦИИ «РОСАТОМ» ПО ЯДЕРНОЙ ИНФРАСТРУКТУРЕ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110"/>
            <a:ext cx="644674" cy="726191"/>
          </a:xfrm>
          <a:prstGeom prst="rect">
            <a:avLst/>
          </a:prstGeom>
          <a:noFill/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11799577" y="6487565"/>
            <a:ext cx="392423" cy="263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24E7-3A5A-485E-9F52-D632E6753C12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02A027-3806-4169-B310-193CACB7D6AD}"/>
              </a:ext>
            </a:extLst>
          </p:cNvPr>
          <p:cNvSpPr txBox="1"/>
          <p:nvPr/>
        </p:nvSpPr>
        <p:spPr>
          <a:xfrm>
            <a:off x="801304" y="1180786"/>
            <a:ext cx="10789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467" marR="0" lvl="0" indent="-122467" algn="l" defTabSz="911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A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Единый интегратор по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ядерной инфраструктуре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отраслевой координационный центр), ответственный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за оценку, оказание российского содействия в планировании, создании и развитии национальных инфраструктур атомной энергетики и промышленности в стране иностранного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заказчика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122467" marR="0" lvl="0" indent="-122467" algn="l" defTabSz="911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A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Секретарь Управляющего совета между Госкорпорацией «Росатом» и РТН «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Оказание содействия в создании и совершенствовании национальных инфраструктур атомной энергетики стран, сооружающих или планирующих сооружение объектов использования атомной энергии по российским проектам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32868" y="4015145"/>
            <a:ext cx="4747977" cy="263546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2868" y="4015143"/>
            <a:ext cx="4747976" cy="292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5298" y="2528416"/>
            <a:ext cx="3026936" cy="4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NEPIO /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эксплуатирующая организация страны Заказчика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7696" y="2590032"/>
            <a:ext cx="2223428" cy="292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Регулирующий орган страны Заказчика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48259" y="5094546"/>
            <a:ext cx="1504182" cy="292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ГК «Росатом»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4556" y="6167717"/>
            <a:ext cx="2047646" cy="4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Организации научно-технической поддержки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8553251" y="3187673"/>
            <a:ext cx="0" cy="1584969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606602" y="6040775"/>
            <a:ext cx="0" cy="18000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19" idx="1"/>
            <a:endCxn id="17" idx="1"/>
          </p:cNvCxnSpPr>
          <p:nvPr/>
        </p:nvCxnSpPr>
        <p:spPr>
          <a:xfrm rot="10800000">
            <a:off x="3285299" y="2772197"/>
            <a:ext cx="562961" cy="2468619"/>
          </a:xfrm>
          <a:prstGeom prst="bentConnector3">
            <a:avLst>
              <a:gd name="adj1" fmla="val 129414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4722169" y="3142473"/>
            <a:ext cx="9324" cy="1017737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73108" y="5231544"/>
            <a:ext cx="239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Русатом Сервис – секретарь, руководитель экспертного сообщества по ЯИ 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999720" y="5231932"/>
            <a:ext cx="2499868" cy="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198791" y="2892839"/>
            <a:ext cx="12374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33778" y="2881102"/>
            <a:ext cx="1825520" cy="455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Лицензирование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и/или получение разрешений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08025" y="3361693"/>
            <a:ext cx="1361562" cy="60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Межвед. соглашение – содействие в развитии ЯИ регулирования 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9677" y="4731232"/>
            <a:ext cx="2299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Федеральная служба по экологическому, технологическому и атомному надзору (Ростехнадзор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регулирующие органы (ФМБА, МЧС и проч.)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32906" y="4116193"/>
            <a:ext cx="3043343" cy="4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Вендоры технологий, продукции и услуг (сооружение под ключ, поставка топлива, сервис)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31114" y="5935070"/>
            <a:ext cx="2060859" cy="4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Эксплуатирующая организация референтной установки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934201" y="5369318"/>
            <a:ext cx="0" cy="55266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28366" y="5989942"/>
            <a:ext cx="265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Организации научно-технической поддержки эксплуатации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27414" y="3412036"/>
            <a:ext cx="1321902" cy="27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Контракты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48729" y="3412036"/>
            <a:ext cx="1321902" cy="455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 в развитии ЯИ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Picture 2" descr="Росатом - Федеральное агентство по атомной энергии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151" y="4116193"/>
            <a:ext cx="412404" cy="5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1777130" y="2303251"/>
            <a:ext cx="8797159" cy="4347354"/>
          </a:xfrm>
          <a:prstGeom prst="rect">
            <a:avLst/>
          </a:prstGeom>
          <a:noFill/>
          <a:ln w="76200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575939" y="2130390"/>
            <a:ext cx="3199543" cy="30777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 мягкой координации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23047" y="4767967"/>
            <a:ext cx="236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Управляющий совет межведомственного проекта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854577" y="5369318"/>
            <a:ext cx="0" cy="55266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6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541B8C7B-4633-2E45-B746-A05B8E1543F8}"/>
    </a:ext>
  </a:extLst>
</a:theme>
</file>

<file path=ppt/theme/theme3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4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4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5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8.xml><?xml version="1.0" encoding="utf-8"?>
<a:theme xmlns:a="http://schemas.openxmlformats.org/drawingml/2006/main" name="6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9.xml><?xml version="1.0" encoding="utf-8"?>
<a:theme xmlns:a="http://schemas.openxmlformats.org/drawingml/2006/main" name="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1672</Words>
  <Application>Microsoft Office PowerPoint</Application>
  <PresentationFormat>Произвольный</PresentationFormat>
  <Paragraphs>193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Текст картинка</vt:lpstr>
      <vt:lpstr>Титульный слайд</vt:lpstr>
      <vt:lpstr>Заключительный слайд</vt:lpstr>
      <vt:lpstr>Специальное оформление</vt:lpstr>
      <vt:lpstr>3_Текст картинка</vt:lpstr>
      <vt:lpstr>4_Текст картинка</vt:lpstr>
      <vt:lpstr>5_Текст картинка</vt:lpstr>
      <vt:lpstr>6_Текст картинка</vt:lpstr>
      <vt:lpstr>1_Текст картинка</vt:lpstr>
      <vt:lpstr>О Программе создания и совершенствования национальных ядерных инфраструктур государств – участников СНГ, Плане мероприятий по ее реализации в целях безопасной реализации программ мирного использования ядерных технологий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развития национальной ядерной инфраструктуры государств – участников СНГ в целях безопасной реализации программ мирного использования ядерных технологий</dc:title>
  <dc:creator>Черевко Юлия Андреевна</dc:creator>
  <cp:lastModifiedBy>KGZhitnaya</cp:lastModifiedBy>
  <cp:revision>174</cp:revision>
  <dcterms:created xsi:type="dcterms:W3CDTF">2021-10-08T08:08:26Z</dcterms:created>
  <dcterms:modified xsi:type="dcterms:W3CDTF">2022-11-03T09:07:47Z</dcterms:modified>
</cp:coreProperties>
</file>