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  <p:embeddedFont>
      <p:font typeface="HK Grotesk Bold" charset="1" panose="00000800000000000000"/>
      <p:regular r:id="rId14"/>
    </p:embeddedFont>
    <p:embeddedFont>
      <p:font typeface="HK Grotesk Bold Italics" charset="1" panose="00000800000000000000"/>
      <p:regular r:id="rId15"/>
    </p:embeddedFont>
    <p:embeddedFont>
      <p:font typeface="Open Sans Light" charset="1" panose="020B0306030504020204"/>
      <p:regular r:id="rId16"/>
    </p:embeddedFont>
    <p:embeddedFont>
      <p:font typeface="Open Sans Light Bold" charset="1" panose="020B0806030504020204"/>
      <p:regular r:id="rId17"/>
    </p:embeddedFont>
    <p:embeddedFont>
      <p:font typeface="Open Sans Light Italics" charset="1" panose="020B0306030504020204"/>
      <p:regular r:id="rId18"/>
    </p:embeddedFont>
    <p:embeddedFont>
      <p:font typeface="Open Sans Light Bold Italics" charset="1" panose="020B08060305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11.pn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62581" y="-98487"/>
            <a:ext cx="12940320" cy="10516802"/>
            <a:chOff x="0" y="0"/>
            <a:chExt cx="17253760" cy="14022403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7698" t="0" r="7698" b="0"/>
            <a:stretch>
              <a:fillRect/>
            </a:stretch>
          </p:blipFill>
          <p:spPr>
            <a:xfrm flipH="false" flipV="false">
              <a:off x="0" y="0"/>
              <a:ext cx="17253760" cy="14022403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-98487" y="7888204"/>
            <a:ext cx="5561068" cy="2530111"/>
            <a:chOff x="0" y="0"/>
            <a:chExt cx="7414757" cy="3373482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0" t="19668" r="0" b="19668"/>
            <a:stretch>
              <a:fillRect/>
            </a:stretch>
          </p:blipFill>
          <p:spPr>
            <a:xfrm flipH="false" flipV="false">
              <a:off x="0" y="0"/>
              <a:ext cx="7414757" cy="3373482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5462581" y="7888204"/>
            <a:ext cx="6052730" cy="2530111"/>
            <a:chOff x="0" y="0"/>
            <a:chExt cx="1594135" cy="666367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1594135" cy="666367"/>
            </a:xfrm>
            <a:custGeom>
              <a:avLst/>
              <a:gdLst/>
              <a:ahLst/>
              <a:cxnLst/>
              <a:rect r="r" b="b" t="t" l="l"/>
              <a:pathLst>
                <a:path h="666367" w="1594135">
                  <a:moveTo>
                    <a:pt x="0" y="0"/>
                  </a:moveTo>
                  <a:lnTo>
                    <a:pt x="1594135" y="0"/>
                  </a:lnTo>
                  <a:lnTo>
                    <a:pt x="1594135" y="666367"/>
                  </a:lnTo>
                  <a:lnTo>
                    <a:pt x="0" y="666367"/>
                  </a:lnTo>
                  <a:close/>
                </a:path>
              </a:pathLst>
            </a:custGeom>
            <a:solidFill>
              <a:srgbClr val="18181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831672" y="7888204"/>
            <a:ext cx="3571229" cy="2530111"/>
            <a:chOff x="0" y="0"/>
            <a:chExt cx="940571" cy="666367"/>
          </a:xfrm>
        </p:grpSpPr>
        <p:sp>
          <p:nvSpPr>
            <p:cNvPr name="Freeform 10" id="10"/>
            <p:cNvSpPr/>
            <p:nvPr/>
          </p:nvSpPr>
          <p:spPr>
            <a:xfrm flipH="false" flipV="false">
              <a:off x="0" y="0"/>
              <a:ext cx="940571" cy="666367"/>
            </a:xfrm>
            <a:custGeom>
              <a:avLst/>
              <a:gdLst/>
              <a:ahLst/>
              <a:cxnLst/>
              <a:rect r="r" b="b" t="t" l="l"/>
              <a:pathLst>
                <a:path h="666367" w="940571">
                  <a:moveTo>
                    <a:pt x="0" y="0"/>
                  </a:moveTo>
                  <a:lnTo>
                    <a:pt x="940571" y="0"/>
                  </a:lnTo>
                  <a:lnTo>
                    <a:pt x="940571" y="666367"/>
                  </a:lnTo>
                  <a:lnTo>
                    <a:pt x="0" y="666367"/>
                  </a:lnTo>
                  <a:close/>
                </a:path>
              </a:pathLst>
            </a:custGeom>
            <a:solidFill>
              <a:srgbClr val="18181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842442" y="8041310"/>
            <a:ext cx="10717395" cy="2730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35"/>
              </a:lnSpc>
            </a:pPr>
            <a:r>
              <a:rPr lang="en-US" sz="5135" spc="-51">
                <a:solidFill>
                  <a:srgbClr val="FFFFFF"/>
                </a:solidFill>
                <a:latin typeface="Kollektif Bold"/>
              </a:rPr>
              <a:t>РАДИОАКТИВНЫХ МАТЕРИАЛОВ В КЫРГЫЗСКОЙ РЕСПУБЛИКЕ</a:t>
            </a:r>
          </a:p>
          <a:p>
            <a:pPr>
              <a:lnSpc>
                <a:spcPts val="5135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0">
            <a:off x="16113686" y="8966027"/>
            <a:ext cx="892299" cy="243150"/>
            <a:chOff x="0" y="0"/>
            <a:chExt cx="1189732" cy="324200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5400000">
              <a:off x="939214" y="73682"/>
              <a:ext cx="324200" cy="176837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true" rot="5400000">
              <a:off x="-73682" y="73682"/>
              <a:ext cx="324200" cy="176837"/>
            </a:xfrm>
            <a:prstGeom prst="rect">
              <a:avLst/>
            </a:prstGeom>
          </p:spPr>
        </p:pic>
      </p:grpSp>
      <p:grpSp>
        <p:nvGrpSpPr>
          <p:cNvPr name="Group 16" id="16"/>
          <p:cNvGrpSpPr/>
          <p:nvPr/>
        </p:nvGrpSpPr>
        <p:grpSpPr>
          <a:xfrm rot="0">
            <a:off x="345219" y="437033"/>
            <a:ext cx="340035" cy="133350"/>
            <a:chOff x="0" y="0"/>
            <a:chExt cx="453379" cy="177800"/>
          </a:xfrm>
        </p:grpSpPr>
        <p:sp>
          <p:nvSpPr>
            <p:cNvPr name="AutoShape 17" id="17"/>
            <p:cNvSpPr/>
            <p:nvPr/>
          </p:nvSpPr>
          <p:spPr>
            <a:xfrm rot="0">
              <a:off x="0" y="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8" id="18"/>
            <p:cNvSpPr/>
            <p:nvPr/>
          </p:nvSpPr>
          <p:spPr>
            <a:xfrm rot="0">
              <a:off x="0" y="13970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826696" y="7149545"/>
            <a:ext cx="1271770" cy="127177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543050" y="437033"/>
            <a:ext cx="7005631" cy="5604505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227989" y="5290361"/>
            <a:ext cx="5234593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HK Grotesk Bold"/>
              </a:rPr>
              <a:t>Национальный подход к обеспечению безопасности при перевозке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7372308" cy="6851970"/>
            <a:chOff x="0" y="0"/>
            <a:chExt cx="23163078" cy="913596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20455" r="0" b="20455"/>
            <a:stretch>
              <a:fillRect/>
            </a:stretch>
          </p:blipFill>
          <p:spPr>
            <a:xfrm flipH="false" flipV="false">
              <a:off x="0" y="0"/>
              <a:ext cx="23163078" cy="913596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474850" y="2848914"/>
            <a:ext cx="5550888" cy="3306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90"/>
              </a:lnSpc>
            </a:pPr>
            <a:r>
              <a:rPr lang="en-US" sz="5190" spc="-51">
                <a:solidFill>
                  <a:srgbClr val="FFFFFF"/>
                </a:solidFill>
                <a:latin typeface="HK Grotesk Bold"/>
              </a:rPr>
              <a:t>Законодательно-нормативная база Кыргызской Республики </a:t>
            </a:r>
          </a:p>
          <a:p>
            <a:pPr>
              <a:lnSpc>
                <a:spcPts val="519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720474" y="7934965"/>
            <a:ext cx="5502826" cy="773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85"/>
              </a:lnSpc>
            </a:pPr>
            <a:r>
              <a:rPr lang="en-US" sz="2132" spc="21">
                <a:solidFill>
                  <a:srgbClr val="FFFFFF"/>
                </a:solidFill>
                <a:latin typeface="Kollektif Bold"/>
              </a:rPr>
              <a:t>в сфере обеспечения радиационной безопасности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203505" y="8756232"/>
            <a:ext cx="7019795" cy="73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14 законов </a:t>
            </a:r>
          </a:p>
          <a:p>
            <a:pPr algn="r"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4 постановления Правительства КР</a:t>
            </a:r>
            <a:r>
              <a:rPr lang="en-US" sz="2000" spc="20">
                <a:solidFill>
                  <a:srgbClr val="D9D9D9"/>
                </a:solidFill>
                <a:latin typeface="Kollektif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074199" y="7934965"/>
            <a:ext cx="7059623" cy="2148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01"/>
              </a:lnSpc>
            </a:pPr>
            <a:r>
              <a:rPr lang="en-US" sz="1715" spc="17">
                <a:solidFill>
                  <a:srgbClr val="D9D9D9"/>
                </a:solidFill>
                <a:latin typeface="Kollektif"/>
              </a:rPr>
              <a:t>Руководство для перевозок </a:t>
            </a:r>
          </a:p>
          <a:p>
            <a:pPr>
              <a:lnSpc>
                <a:spcPts val="2401"/>
              </a:lnSpc>
            </a:pPr>
            <a:r>
              <a:rPr lang="en-US" sz="1715" spc="17">
                <a:solidFill>
                  <a:srgbClr val="D9D9D9"/>
                </a:solidFill>
                <a:latin typeface="Kollektif"/>
              </a:rPr>
              <a:t> </a:t>
            </a:r>
          </a:p>
          <a:p>
            <a:pPr>
              <a:lnSpc>
                <a:spcPts val="2401"/>
              </a:lnSpc>
            </a:pPr>
            <a:r>
              <a:rPr lang="en-US" sz="1715" spc="17">
                <a:solidFill>
                  <a:srgbClr val="D9D9D9"/>
                </a:solidFill>
                <a:latin typeface="Kollektif"/>
              </a:rPr>
              <a:t>Закон Кыргызской Республики «О радиационной безопасности населения Кыргызской Республики» </a:t>
            </a:r>
          </a:p>
          <a:p>
            <a:pPr>
              <a:lnSpc>
                <a:spcPts val="2401"/>
              </a:lnSpc>
            </a:pPr>
            <a:r>
              <a:rPr lang="en-US" sz="1715" spc="17">
                <a:solidFill>
                  <a:srgbClr val="D9D9D9"/>
                </a:solidFill>
                <a:latin typeface="Kollektif"/>
              </a:rPr>
              <a:t>Правила перевозки опасных грузов автомобильным транспортом</a:t>
            </a:r>
          </a:p>
          <a:p>
            <a:pPr>
              <a:lnSpc>
                <a:spcPts val="2401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345219" y="437033"/>
            <a:ext cx="340035" cy="133350"/>
            <a:chOff x="0" y="0"/>
            <a:chExt cx="453379" cy="177800"/>
          </a:xfrm>
        </p:grpSpPr>
        <p:sp>
          <p:nvSpPr>
            <p:cNvPr name="AutoShape 9" id="9"/>
            <p:cNvSpPr/>
            <p:nvPr/>
          </p:nvSpPr>
          <p:spPr>
            <a:xfrm rot="0">
              <a:off x="0" y="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rot="0">
              <a:off x="0" y="13970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AutoShape 11" id="11"/>
          <p:cNvSpPr/>
          <p:nvPr/>
        </p:nvSpPr>
        <p:spPr>
          <a:xfrm rot="-5400000">
            <a:off x="9390363" y="9135881"/>
            <a:ext cx="2519947" cy="0"/>
          </a:xfrm>
          <a:prstGeom prst="line">
            <a:avLst/>
          </a:prstGeom>
          <a:ln cap="flat" w="9525">
            <a:solidFill>
              <a:srgbClr val="A4A4B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1028700" y="8967525"/>
            <a:ext cx="892299" cy="243150"/>
            <a:chOff x="0" y="0"/>
            <a:chExt cx="1189732" cy="324200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5400000">
              <a:off x="939214" y="73682"/>
              <a:ext cx="324200" cy="176837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true" rot="5400000">
              <a:off x="-73682" y="73682"/>
              <a:ext cx="324200" cy="1768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10793" y="-115391"/>
            <a:ext cx="8339692" cy="10497641"/>
            <a:chOff x="0" y="0"/>
            <a:chExt cx="11119589" cy="13996855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8041" r="0" b="8041"/>
            <a:stretch>
              <a:fillRect/>
            </a:stretch>
          </p:blipFill>
          <p:spPr>
            <a:xfrm flipH="false" flipV="false">
              <a:off x="0" y="0"/>
              <a:ext cx="11119589" cy="13996855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345219" y="437033"/>
            <a:ext cx="340035" cy="133350"/>
            <a:chOff x="0" y="0"/>
            <a:chExt cx="453379" cy="177800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 rot="0">
              <a:off x="0" y="13970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3450485" y="6728189"/>
            <a:ext cx="3808815" cy="2519947"/>
            <a:chOff x="0" y="0"/>
            <a:chExt cx="5078420" cy="3359929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3"/>
            <a:srcRect l="0" t="394" r="0" b="394"/>
            <a:stretch>
              <a:fillRect/>
            </a:stretch>
          </p:blipFill>
          <p:spPr>
            <a:xfrm flipH="false" flipV="false">
              <a:off x="0" y="0"/>
              <a:ext cx="5078420" cy="3359929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9641670" y="6728189"/>
            <a:ext cx="3808815" cy="2530111"/>
            <a:chOff x="0" y="0"/>
            <a:chExt cx="1003145" cy="666367"/>
          </a:xfrm>
        </p:grpSpPr>
        <p:sp>
          <p:nvSpPr>
            <p:cNvPr name="Freeform 10" id="10"/>
            <p:cNvSpPr/>
            <p:nvPr/>
          </p:nvSpPr>
          <p:spPr>
            <a:xfrm flipH="false" flipV="false">
              <a:off x="0" y="0"/>
              <a:ext cx="1003145" cy="666367"/>
            </a:xfrm>
            <a:custGeom>
              <a:avLst/>
              <a:gdLst/>
              <a:ahLst/>
              <a:cxnLst/>
              <a:rect r="r" b="b" t="t" l="l"/>
              <a:pathLst>
                <a:path h="666367" w="1003145">
                  <a:moveTo>
                    <a:pt x="0" y="0"/>
                  </a:moveTo>
                  <a:lnTo>
                    <a:pt x="1003145" y="0"/>
                  </a:lnTo>
                  <a:lnTo>
                    <a:pt x="1003145" y="666367"/>
                  </a:lnTo>
                  <a:lnTo>
                    <a:pt x="0" y="666367"/>
                  </a:lnTo>
                  <a:close/>
                </a:path>
              </a:pathLst>
            </a:custGeom>
            <a:solidFill>
              <a:srgbClr val="6B7C8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867396" y="7309481"/>
            <a:ext cx="1357363" cy="1357363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028700" y="1028700"/>
            <a:ext cx="12300356" cy="2323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56"/>
              </a:lnSpc>
            </a:pPr>
            <a:r>
              <a:rPr lang="en-US" sz="4356" spc="-43">
                <a:solidFill>
                  <a:srgbClr val="FFFFFF"/>
                </a:solidFill>
                <a:latin typeface="Kollektif Bold"/>
              </a:rPr>
              <a:t>В соответствии с Правилами перевозки опасных грузов автомобильным транспортом опасные грузы разделяют на следующие классы:</a:t>
            </a:r>
            <a:r>
              <a:rPr lang="en-US" sz="4356" spc="-43">
                <a:solidFill>
                  <a:srgbClr val="FFFFFF"/>
                </a:solidFill>
                <a:latin typeface="Kollektif Bold"/>
              </a:rPr>
              <a:t> </a:t>
            </a:r>
            <a:r>
              <a:rPr lang="en-US" sz="4356" spc="-43">
                <a:solidFill>
                  <a:srgbClr val="FFFFFF"/>
                </a:solidFill>
                <a:latin typeface="Kollektif Bold"/>
              </a:rPr>
              <a:t>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584575"/>
            <a:ext cx="5620919" cy="567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FFFFFF"/>
                </a:solidFill>
                <a:latin typeface="Kollektif"/>
              </a:rPr>
              <a:t>класс 1 - взрывчатые вещества;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FFFFFF"/>
                </a:solidFill>
                <a:latin typeface="Kollektif"/>
              </a:rPr>
              <a:t>класс 2 - газы сжатые, сжиженные и растворенные под давлением;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FFFFFF"/>
                </a:solidFill>
                <a:latin typeface="Kollektif"/>
              </a:rPr>
              <a:t>класс 3 - легковоспламеняющиеся жидкости;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FFFFFF"/>
                </a:solidFill>
                <a:latin typeface="Kollektif"/>
              </a:rPr>
              <a:t>класс 4 - легковоспламеняющиеся вещества и материалы;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FFFFFF"/>
                </a:solidFill>
                <a:latin typeface="Kollektif"/>
              </a:rPr>
              <a:t>класс 5 - окисляющие вещества и органические перекиси;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FFFFFF"/>
                </a:solidFill>
                <a:latin typeface="Kollektif"/>
              </a:rPr>
              <a:t>класс 6 - ядовитые (токсичные) вещества;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FFFFFF"/>
                </a:solidFill>
                <a:latin typeface="Kollektif"/>
              </a:rPr>
              <a:t>класс 7 - радиоактивные и инфекционные вещества;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FFFFFF"/>
                </a:solidFill>
                <a:latin typeface="Kollektif"/>
              </a:rPr>
              <a:t>класс 8 - едкие и коррозийные вещества;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FFFFFF"/>
                </a:solidFill>
                <a:latin typeface="Kollektif"/>
              </a:rPr>
              <a:t>класс 9 - прочие опасные вещества.</a:t>
            </a:r>
          </a:p>
          <a:p>
            <a:pPr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09356" y="-598026"/>
            <a:ext cx="6821150" cy="11483051"/>
            <a:chOff x="0" y="0"/>
            <a:chExt cx="9094867" cy="15310735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5476" t="0" r="5476" b="0"/>
            <a:stretch>
              <a:fillRect/>
            </a:stretch>
          </p:blipFill>
          <p:spPr>
            <a:xfrm flipH="false" flipV="false">
              <a:off x="0" y="0"/>
              <a:ext cx="9094867" cy="15310735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-114901" y="2953419"/>
            <a:ext cx="3474296" cy="2398796"/>
            <a:chOff x="0" y="0"/>
            <a:chExt cx="4632394" cy="3198395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9265" t="0" r="9265" b="0"/>
            <a:stretch>
              <a:fillRect/>
            </a:stretch>
          </p:blipFill>
          <p:spPr>
            <a:xfrm flipH="false" flipV="false">
              <a:off x="0" y="0"/>
              <a:ext cx="4632394" cy="3198395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5771229" y="7888204"/>
            <a:ext cx="12648086" cy="2513697"/>
            <a:chOff x="0" y="0"/>
            <a:chExt cx="3331183" cy="662044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3331183" cy="662044"/>
            </a:xfrm>
            <a:custGeom>
              <a:avLst/>
              <a:gdLst/>
              <a:ahLst/>
              <a:cxnLst/>
              <a:rect r="r" b="b" t="t" l="l"/>
              <a:pathLst>
                <a:path h="662044" w="3331183">
                  <a:moveTo>
                    <a:pt x="0" y="0"/>
                  </a:moveTo>
                  <a:lnTo>
                    <a:pt x="3331183" y="0"/>
                  </a:lnTo>
                  <a:lnTo>
                    <a:pt x="3331183" y="662044"/>
                  </a:lnTo>
                  <a:lnTo>
                    <a:pt x="0" y="662044"/>
                  </a:lnTo>
                  <a:close/>
                </a:path>
              </a:pathLst>
            </a:custGeom>
            <a:solidFill>
              <a:srgbClr val="18181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45219" y="437033"/>
            <a:ext cx="340035" cy="133350"/>
            <a:chOff x="0" y="0"/>
            <a:chExt cx="453379" cy="177800"/>
          </a:xfrm>
        </p:grpSpPr>
        <p:sp>
          <p:nvSpPr>
            <p:cNvPr name="AutoShape 10" id="10"/>
            <p:cNvSpPr/>
            <p:nvPr/>
          </p:nvSpPr>
          <p:spPr>
            <a:xfrm rot="0">
              <a:off x="0" y="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rot="0">
              <a:off x="0" y="13970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359395" y="7433905"/>
            <a:ext cx="5527001" cy="3086100"/>
            <a:chOff x="0" y="0"/>
            <a:chExt cx="1455671" cy="812800"/>
          </a:xfrm>
        </p:grpSpPr>
        <p:sp>
          <p:nvSpPr>
            <p:cNvPr name="Freeform 13" id="13"/>
            <p:cNvSpPr/>
            <p:nvPr/>
          </p:nvSpPr>
          <p:spPr>
            <a:xfrm flipH="false" flipV="false">
              <a:off x="0" y="0"/>
              <a:ext cx="1455671" cy="812800"/>
            </a:xfrm>
            <a:custGeom>
              <a:avLst/>
              <a:gdLst/>
              <a:ahLst/>
              <a:cxnLst/>
              <a:rect r="r" b="b" t="t" l="l"/>
              <a:pathLst>
                <a:path h="812800" w="1455671">
                  <a:moveTo>
                    <a:pt x="0" y="0"/>
                  </a:moveTo>
                  <a:lnTo>
                    <a:pt x="1455671" y="0"/>
                  </a:lnTo>
                  <a:lnTo>
                    <a:pt x="145567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81818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293992" y="560858"/>
            <a:ext cx="10125324" cy="190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4700" spc="-47">
                <a:solidFill>
                  <a:srgbClr val="FFFFFF"/>
                </a:solidFill>
                <a:latin typeface="Kollektif Bold"/>
              </a:rPr>
              <a:t>Правила перевозки опасных грузов автомобильным транспортом</a:t>
            </a:r>
            <a:r>
              <a:rPr lang="en-US" sz="4700" spc="-47">
                <a:solidFill>
                  <a:srgbClr val="FFFFFF"/>
                </a:solidFill>
                <a:latin typeface="Kollektif Bold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523696" y="6760127"/>
            <a:ext cx="4495067" cy="3759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609"/>
              </a:lnSpc>
            </a:pPr>
            <a:r>
              <a:rPr lang="en-US" sz="19721" spc="197">
                <a:solidFill>
                  <a:srgbClr val="FFFFFF"/>
                </a:solidFill>
                <a:latin typeface="Kollektif"/>
              </a:rPr>
              <a:t>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83514" y="8383292"/>
            <a:ext cx="4302882" cy="1101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26"/>
              </a:lnSpc>
            </a:pPr>
            <a:r>
              <a:rPr lang="en-US" sz="2018" spc="20">
                <a:solidFill>
                  <a:srgbClr val="D9D9D9"/>
                </a:solidFill>
                <a:latin typeface="Kollektif"/>
              </a:rPr>
              <a:t>Опасные грузы перевозятся в соответствии с Правилами дорожного движения КР;</a:t>
            </a:r>
            <a:r>
              <a:rPr lang="en-US" sz="2018" spc="20">
                <a:solidFill>
                  <a:srgbClr val="D9D9D9"/>
                </a:solidFill>
                <a:latin typeface="Kollektif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711880" y="5354708"/>
            <a:ext cx="4383393" cy="3759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609"/>
              </a:lnSpc>
            </a:pPr>
            <a:r>
              <a:rPr lang="en-US" sz="19721" spc="197">
                <a:solidFill>
                  <a:srgbClr val="FFFFFF"/>
                </a:solidFill>
                <a:latin typeface="Kollektif Bold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144000" y="6238262"/>
            <a:ext cx="3627504" cy="2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18">
                <a:solidFill>
                  <a:srgbClr val="D9D9D9"/>
                </a:solidFill>
                <a:latin typeface="Kollektif"/>
              </a:rPr>
              <a:t>Разрешение на перевозку опасных грузов выдается уполномоченным государственным органом в сфере обеспечения безопасности дорожного движения;</a:t>
            </a:r>
            <a:r>
              <a:rPr lang="en-US" sz="1800" spc="18">
                <a:solidFill>
                  <a:srgbClr val="D9D9D9"/>
                </a:solidFill>
                <a:latin typeface="Kollektif"/>
              </a:rPr>
              <a:t>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095272" y="2892860"/>
            <a:ext cx="5624890" cy="355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Условия безопасной перевозки радиоактивных веществ согласовываются с уполномоченным государственными органами в сфере безопасности дорожного движения, в сфере охраны окружающей среды и государственными органами в области здравоохранения и в области Гражданской защиты.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10330547" y="2626363"/>
            <a:ext cx="4881912" cy="4186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49"/>
              </a:lnSpc>
            </a:pPr>
            <a:r>
              <a:rPr lang="en-US" sz="21964" spc="219">
                <a:solidFill>
                  <a:srgbClr val="FFFFFF"/>
                </a:solidFill>
                <a:latin typeface="Kollektif Bold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-114901"/>
            <a:ext cx="8115300" cy="10516802"/>
            <a:chOff x="0" y="0"/>
            <a:chExt cx="10820400" cy="14022403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771" t="0" r="1771" b="0"/>
            <a:stretch>
              <a:fillRect/>
            </a:stretch>
          </p:blipFill>
          <p:spPr>
            <a:xfrm flipH="false" flipV="false">
              <a:off x="0" y="0"/>
              <a:ext cx="10820400" cy="14022403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345219" y="437033"/>
            <a:ext cx="340035" cy="133350"/>
            <a:chOff x="0" y="0"/>
            <a:chExt cx="453379" cy="177800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 rot="0">
              <a:off x="0" y="13970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3219" r="0" b="3219"/>
          <a:stretch>
            <a:fillRect/>
          </a:stretch>
        </p:blipFill>
        <p:spPr>
          <a:xfrm flipH="false" flipV="false" rot="0">
            <a:off x="8808880" y="1028700"/>
            <a:ext cx="9479120" cy="593528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95947" y="4372525"/>
            <a:ext cx="8638379" cy="5183027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282197" y="560858"/>
            <a:ext cx="8465879" cy="310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23"/>
              </a:lnSpc>
            </a:pPr>
            <a:r>
              <a:rPr lang="en-US" sz="7623" spc="-76">
                <a:solidFill>
                  <a:srgbClr val="FFFFFF"/>
                </a:solidFill>
                <a:latin typeface="Kollektif Bold"/>
              </a:rPr>
              <a:t>Правила перевозки </a:t>
            </a:r>
          </a:p>
          <a:p>
            <a:pPr>
              <a:lnSpc>
                <a:spcPts val="7623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282197" y="3032497"/>
            <a:ext cx="7998190" cy="1138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02"/>
              </a:lnSpc>
            </a:pPr>
            <a:r>
              <a:rPr lang="en-US" sz="3073" spc="30">
                <a:solidFill>
                  <a:srgbClr val="FFFFFF"/>
                </a:solidFill>
                <a:latin typeface="Kollektif Bold"/>
              </a:rPr>
              <a:t>опасных грузов автомобильным транспортом.</a:t>
            </a:r>
          </a:p>
        </p:txBody>
      </p:sp>
      <p:sp>
        <p:nvSpPr>
          <p:cNvPr name="AutoShape 11" id="11"/>
          <p:cNvSpPr/>
          <p:nvPr/>
        </p:nvSpPr>
        <p:spPr>
          <a:xfrm>
            <a:off x="3255836" y="5084923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H="true" flipV="true">
            <a:off x="8789834" y="-114484"/>
            <a:ext cx="19045" cy="7078471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4570" y="1028700"/>
            <a:ext cx="10355743" cy="6175320"/>
            <a:chOff x="0" y="0"/>
            <a:chExt cx="13807657" cy="823376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380" t="0" r="3380" b="0"/>
            <a:stretch>
              <a:fillRect/>
            </a:stretch>
          </p:blipFill>
          <p:spPr>
            <a:xfrm flipH="false" flipV="false">
              <a:off x="0" y="0"/>
              <a:ext cx="13807657" cy="823376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2571009" y="8251825"/>
            <a:ext cx="3153540" cy="2150521"/>
            <a:chOff x="0" y="0"/>
            <a:chExt cx="4204721" cy="2867361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1119" t="0" r="1119" b="0"/>
            <a:stretch>
              <a:fillRect/>
            </a:stretch>
          </p:blipFill>
          <p:spPr>
            <a:xfrm flipH="false" flipV="false">
              <a:off x="0" y="0"/>
              <a:ext cx="4204721" cy="2867361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345219" y="437033"/>
            <a:ext cx="340035" cy="133350"/>
            <a:chOff x="0" y="0"/>
            <a:chExt cx="453379" cy="177800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 rot="0">
              <a:off x="0" y="13970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3664092" y="910817"/>
            <a:ext cx="16230600" cy="3205543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6123236" y="7642198"/>
            <a:ext cx="8195873" cy="285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Соглашение об информационном взаимодействии государств-участников Содружества Независимых Государств по вопросам перемещения радиоактивных источников 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Положение о проведении радиационного контроля в пунктах пропуска на государственной границе Кыргызской Республики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15237" y="1248804"/>
            <a:ext cx="7871942" cy="263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500" spc="-65">
                <a:solidFill>
                  <a:srgbClr val="FFFFFF"/>
                </a:solidFill>
                <a:latin typeface="Kollektif Bold"/>
              </a:rPr>
              <a:t>Трансграничная перевозка</a:t>
            </a:r>
          </a:p>
          <a:p>
            <a:pPr>
              <a:lnSpc>
                <a:spcPts val="650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345219" y="7319935"/>
            <a:ext cx="10217785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Kollektif Bold"/>
              </a:rPr>
              <a:t>Нормативно-правовые акты</a:t>
            </a:r>
            <a:r>
              <a:rPr lang="en-US" sz="3500">
                <a:solidFill>
                  <a:srgbClr val="FFFFFF"/>
                </a:solidFill>
                <a:latin typeface="Kollektif Bold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888307" y="1172604"/>
            <a:ext cx="7399693" cy="496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Подконтрольные товары, перемещаемые через таможенную границу Союза, должны соответствовать Единым санитарным требованиям; 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 В пунктах пропуска должностные лица, осуществляющие санитарно-карантинный контроль, проводят в пределах своей компетенции проверку документов, подтверждающих безопасность продукции (товаров), в части ее соответствия санитарно-эпидемиологическим и гигиеническим требованиям.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951132" y="885825"/>
            <a:ext cx="10217785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Kollektif Bold"/>
              </a:rPr>
              <a:t>Основные требования</a:t>
            </a:r>
            <a:r>
              <a:rPr lang="en-US" sz="3500">
                <a:solidFill>
                  <a:srgbClr val="FFFFFF"/>
                </a:solidFill>
                <a:latin typeface="Kollektif Bold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4570" y="1028700"/>
            <a:ext cx="9278570" cy="6350656"/>
            <a:chOff x="0" y="0"/>
            <a:chExt cx="12371427" cy="846754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283" t="0" r="1283" b="0"/>
            <a:stretch>
              <a:fillRect/>
            </a:stretch>
          </p:blipFill>
          <p:spPr>
            <a:xfrm flipH="false" flipV="false">
              <a:off x="0" y="0"/>
              <a:ext cx="12371427" cy="8467542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345219" y="437033"/>
            <a:ext cx="340035" cy="133350"/>
            <a:chOff x="0" y="0"/>
            <a:chExt cx="453379" cy="177800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453379" cy="0"/>
            </a:xfrm>
            <a:prstGeom prst="line">
              <a:avLst/>
            </a:prstGeom>
            <a:ln cap="rnd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 rot="0">
              <a:off x="0" y="139700"/>
              <a:ext cx="453379" cy="0"/>
            </a:xfrm>
            <a:prstGeom prst="line">
              <a:avLst/>
            </a:prstGeom>
            <a:ln cap="rnd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766096" y="0"/>
            <a:ext cx="4266808" cy="426680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382679" y="5627623"/>
            <a:ext cx="2620028" cy="4659377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398328" y="2874336"/>
            <a:ext cx="8294365" cy="6948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29"/>
              </a:lnSpc>
            </a:pPr>
            <a:r>
              <a:rPr lang="en-US" sz="2449" spc="24">
                <a:solidFill>
                  <a:srgbClr val="D9D9D9"/>
                </a:solidFill>
                <a:latin typeface="Kollektif"/>
              </a:rPr>
              <a:t>Санитарно-карантинный пункт кроме всего прочего оснащается следующим санитарно-противоэпидемическим имуществом и средствами контроля: </a:t>
            </a:r>
          </a:p>
          <a:p>
            <a:pPr>
              <a:lnSpc>
                <a:spcPts val="3429"/>
              </a:lnSpc>
            </a:pPr>
          </a:p>
          <a:p>
            <a:pPr>
              <a:lnSpc>
                <a:spcPts val="3429"/>
              </a:lnSpc>
            </a:pPr>
            <a:r>
              <a:rPr lang="en-US" sz="2449" spc="24">
                <a:solidFill>
                  <a:srgbClr val="D9D9D9"/>
                </a:solidFill>
                <a:latin typeface="Kollektif"/>
              </a:rPr>
              <a:t>радиометрами-дозиметрами; </a:t>
            </a:r>
          </a:p>
          <a:p>
            <a:pPr>
              <a:lnSpc>
                <a:spcPts val="3429"/>
              </a:lnSpc>
            </a:pPr>
          </a:p>
          <a:p>
            <a:pPr>
              <a:lnSpc>
                <a:spcPts val="3429"/>
              </a:lnSpc>
            </a:pPr>
            <a:r>
              <a:rPr lang="en-US" sz="2449" spc="24">
                <a:solidFill>
                  <a:srgbClr val="D9D9D9"/>
                </a:solidFill>
                <a:latin typeface="Kollektif"/>
              </a:rPr>
              <a:t>многоразовыми защитными костюмами; </a:t>
            </a:r>
          </a:p>
          <a:p>
            <a:pPr>
              <a:lnSpc>
                <a:spcPts val="3429"/>
              </a:lnSpc>
            </a:pPr>
          </a:p>
          <a:p>
            <a:pPr>
              <a:lnSpc>
                <a:spcPts val="3429"/>
              </a:lnSpc>
            </a:pPr>
            <a:r>
              <a:rPr lang="en-US" sz="2449" spc="24">
                <a:solidFill>
                  <a:srgbClr val="D9D9D9"/>
                </a:solidFill>
                <a:latin typeface="Kollektif"/>
              </a:rPr>
              <a:t>масками-респираторами защитными (одноразовыми) медицинскими; </a:t>
            </a:r>
          </a:p>
          <a:p>
            <a:pPr>
              <a:lnSpc>
                <a:spcPts val="3429"/>
              </a:lnSpc>
            </a:pPr>
          </a:p>
          <a:p>
            <a:pPr>
              <a:lnSpc>
                <a:spcPts val="3429"/>
              </a:lnSpc>
            </a:pPr>
            <a:r>
              <a:rPr lang="en-US" sz="2449" spc="24">
                <a:solidFill>
                  <a:srgbClr val="D9D9D9"/>
                </a:solidFill>
                <a:latin typeface="Kollektif"/>
              </a:rPr>
              <a:t>средствами индивидуальной защиты кожи и органов дыхания (противогаз) на каждого специалиста.</a:t>
            </a:r>
          </a:p>
          <a:p>
            <a:pPr>
              <a:lnSpc>
                <a:spcPts val="342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9398328" y="570383"/>
            <a:ext cx="7367768" cy="2677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87"/>
              </a:lnSpc>
            </a:pPr>
            <a:r>
              <a:rPr lang="en-US" sz="6587" spc="-65">
                <a:solidFill>
                  <a:srgbClr val="FFFFFF"/>
                </a:solidFill>
                <a:latin typeface="Kollektif Bold"/>
              </a:rPr>
              <a:t>Трансграничная перевозка</a:t>
            </a:r>
          </a:p>
          <a:p>
            <a:pPr>
              <a:lnSpc>
                <a:spcPts val="6587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5219" y="437033"/>
            <a:ext cx="340035" cy="133350"/>
            <a:chOff x="0" y="0"/>
            <a:chExt cx="453379" cy="177800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 rot="0">
              <a:off x="0" y="13970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320044"/>
            <a:ext cx="15803569" cy="1407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25"/>
              </a:lnSpc>
            </a:pPr>
            <a:r>
              <a:rPr lang="en-US" sz="5025" spc="-50">
                <a:solidFill>
                  <a:srgbClr val="FFFFFF"/>
                </a:solidFill>
                <a:latin typeface="Kollektif Bold"/>
              </a:rPr>
              <a:t>КОМПЛЕКСНЫЙ ПЛАН </a:t>
            </a:r>
          </a:p>
          <a:p>
            <a:pPr algn="ctr">
              <a:lnSpc>
                <a:spcPts val="5025"/>
              </a:lnSpc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28340" y="61805"/>
            <a:ext cx="1007183" cy="96689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alphaModFix amt="28000"/>
          </a:blip>
          <a:srcRect l="0" t="0" r="0" b="0"/>
          <a:stretch>
            <a:fillRect/>
          </a:stretch>
        </p:blipFill>
        <p:spPr>
          <a:xfrm flipH="false" flipV="false" rot="0">
            <a:off x="4815685" y="1541626"/>
            <a:ext cx="8229600" cy="82296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852693" y="2433802"/>
            <a:ext cx="2625100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Задача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1489228" y="5611786"/>
            <a:ext cx="3866053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Kollektif Bold"/>
              </a:rPr>
              <a:t>3.4.1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5219" y="2433802"/>
            <a:ext cx="2099314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N_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133" y="1038856"/>
            <a:ext cx="18031734" cy="1069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Kollektif Bold"/>
              </a:rPr>
              <a:t>поддержки ядерной и радиационной безопасности Кыргызской Республики на период 2021-2024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4916651"/>
            <a:ext cx="2956440" cy="496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Разработка, поддержание и рассматривание планов и мер физической защиты, касающихся перевозки ИИИ и ядерных материалов, на основе оценки угрозы и рисков, характерной для транспортных операций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2040077" y="3472027"/>
            <a:ext cx="14678247" cy="73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FFFFFF"/>
                </a:solidFill>
                <a:latin typeface="Kollektif Bold"/>
              </a:rPr>
              <a:t>3. Усиление системы физической защиты ИИИ, ядерного материала, объектов и установок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3889631" y="2408402"/>
            <a:ext cx="2099314" cy="73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ответственный исполнитель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31845" y="2433802"/>
            <a:ext cx="2099314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Меры\действия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74059" y="2433802"/>
            <a:ext cx="2784103" cy="73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Источник финансированиЯ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150119" y="2433802"/>
            <a:ext cx="2784103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Срок исполнения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934222" y="2433802"/>
            <a:ext cx="2784103" cy="73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ожидаемый результат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45219" y="3929583"/>
            <a:ext cx="16568506" cy="1797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">
                <a:solidFill>
                  <a:srgbClr val="FFFFFF"/>
                </a:solidFill>
                <a:latin typeface="Kollektif Bold"/>
              </a:rPr>
              <a:t> 3.4. Применение оптимизированного подхода при разработке, поддержании надлежащих и эффективных мер физической защиты ИИИ и ядерных материалов, находящихся в процессе внутренней или международной перевозки</a:t>
            </a:r>
          </a:p>
          <a:p>
            <a:pPr algn="ctr">
              <a:lnSpc>
                <a:spcPts val="2800"/>
              </a:lnSpc>
            </a:pPr>
          </a:p>
          <a:p>
            <a:pPr algn="ctr">
              <a:lnSpc>
                <a:spcPts val="280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3165242" y="4916651"/>
            <a:ext cx="2956440" cy="73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МЧС, МЗСР, МЭП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5673032" y="4888076"/>
            <a:ext cx="2956440" cy="5321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Разработка соответствующих актов, устанавливающих меры физической защиты ИИИ и ядерных материалов при перевозке.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Проведение анализа для выявления необходимого технического оснащения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8774059" y="4916651"/>
            <a:ext cx="2956440" cy="355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В пределах выделенных бюджетных ассигнований, экспертная поддержка со стороны международных организаций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-5324895">
            <a:off x="10436034" y="6191506"/>
            <a:ext cx="4534644" cy="109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До 31 декабря 2023 года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3761884" y="4905537"/>
            <a:ext cx="2956440" cy="567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Разработан и принят соответствующий акт, устанавливающий меры физической защиты ИИИ и ядерных материалов при перевозке.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Усилены меры обеспечения транспортной безопасности и физической защиты ИИИ при перевозке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5219" y="437033"/>
            <a:ext cx="340035" cy="133350"/>
            <a:chOff x="0" y="0"/>
            <a:chExt cx="453379" cy="177800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 rot="0">
              <a:off x="0" y="139700"/>
              <a:ext cx="453379" cy="0"/>
            </a:xfrm>
            <a:prstGeom prst="line">
              <a:avLst/>
            </a:prstGeom>
            <a:ln cap="rnd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320044"/>
            <a:ext cx="15803569" cy="1407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25"/>
              </a:lnSpc>
            </a:pPr>
            <a:r>
              <a:rPr lang="en-US" sz="5025" spc="-50">
                <a:solidFill>
                  <a:srgbClr val="FFFFFF"/>
                </a:solidFill>
                <a:latin typeface="Kollektif Bold"/>
              </a:rPr>
              <a:t>КОМПЛЕКСНЫЙ ПЛАН </a:t>
            </a:r>
          </a:p>
          <a:p>
            <a:pPr algn="ctr">
              <a:lnSpc>
                <a:spcPts val="5025"/>
              </a:lnSpc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28340" y="61805"/>
            <a:ext cx="1007183" cy="96689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alphaModFix amt="28000"/>
          </a:blip>
          <a:srcRect l="0" t="0" r="0" b="0"/>
          <a:stretch>
            <a:fillRect/>
          </a:stretch>
        </p:blipFill>
        <p:spPr>
          <a:xfrm flipH="false" flipV="false" rot="0">
            <a:off x="4815685" y="1541626"/>
            <a:ext cx="8229600" cy="82296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852693" y="2433802"/>
            <a:ext cx="2625100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Задача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1489228" y="3704672"/>
            <a:ext cx="3866053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Kollektif Bold"/>
              </a:rPr>
              <a:t>3.4.2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5219" y="2433802"/>
            <a:ext cx="2099314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N_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133" y="1038856"/>
            <a:ext cx="18031734" cy="1069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Kollektif Bold"/>
              </a:rPr>
              <a:t>поддержки ядерной и радиационной безопасности Кыргызской Республики на период 2021-2024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91040" y="3446949"/>
            <a:ext cx="2506987" cy="426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Выполнение оценки эффективности режима обеспечения физической безопасности при перевозке ИИИ и на основе оценки проведения обновления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3889631" y="2408402"/>
            <a:ext cx="2099314" cy="73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ответственный исполнитель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31845" y="2433802"/>
            <a:ext cx="2099314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Меры\действия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774059" y="2433802"/>
            <a:ext cx="2784103" cy="73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Источник финансированиЯ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150119" y="2433802"/>
            <a:ext cx="2784103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Срок исполнения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475197" y="2584614"/>
            <a:ext cx="2784103" cy="73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ожидаемый результат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461067" y="3497427"/>
            <a:ext cx="2956440" cy="109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МЧС, МЭП, МВД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5817618" y="3446949"/>
            <a:ext cx="2956440" cy="496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Проведение межведомственных совещаний по оценке угроз и рисков.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Разработка соответствующего акта по реагированию на инциденты при перевозке ИИИ и обеспечению физической защиты опасного груза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8930485" y="3497427"/>
            <a:ext cx="2956440" cy="320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В пределах выделенных бюджетных ассигнований, экспертная поддержка со стороны международных организаций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-5400000">
            <a:off x="11832670" y="4483090"/>
            <a:ext cx="2956440" cy="144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На постоянной основе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4429966" y="3497427"/>
            <a:ext cx="2956440" cy="461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Проведение оценки угроз и рисков при перевозке ИИИ. </a:t>
            </a:r>
          </a:p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D9D9D9"/>
                </a:solidFill>
                <a:latin typeface="Kollektif"/>
              </a:rPr>
              <a:t>Разработан и принят соответствующий акт по реагированию на инциденты при перевозке ИИИ и обеспечению физической защиты опасного груза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DAFgSPuP2HA</dc:identifier>
  <dcterms:modified xsi:type="dcterms:W3CDTF">2011-08-01T06:04:30Z</dcterms:modified>
  <cp:revision>1</cp:revision>
  <dc:title>Blue Modern Company Profile Presentation</dc:title>
</cp:coreProperties>
</file>